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478" r:id="rId3"/>
    <p:sldId id="663" r:id="rId5"/>
    <p:sldId id="631" r:id="rId6"/>
    <p:sldId id="633" r:id="rId7"/>
    <p:sldId id="664" r:id="rId8"/>
    <p:sldId id="635" r:id="rId9"/>
    <p:sldId id="636" r:id="rId10"/>
    <p:sldId id="665" r:id="rId11"/>
    <p:sldId id="639" r:id="rId12"/>
    <p:sldId id="640" r:id="rId13"/>
    <p:sldId id="641" r:id="rId14"/>
    <p:sldId id="642" r:id="rId15"/>
    <p:sldId id="643" r:id="rId16"/>
    <p:sldId id="644" r:id="rId17"/>
    <p:sldId id="645" r:id="rId18"/>
    <p:sldId id="646" r:id="rId19"/>
    <p:sldId id="64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3300"/>
    <a:srgbClr val="990000"/>
    <a:srgbClr val="AE0B0B"/>
    <a:srgbClr val="CC6600"/>
    <a:srgbClr val="3B9D3B"/>
    <a:srgbClr val="3D3D3D"/>
    <a:srgbClr val="CC3300"/>
    <a:srgbClr val="39393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84" autoAdjust="0"/>
    <p:restoredTop sz="79441" autoAdjust="0"/>
  </p:normalViewPr>
  <p:slideViewPr>
    <p:cSldViewPr snapToGrid="0">
      <p:cViewPr varScale="1">
        <p:scale>
          <a:sx n="54" d="100"/>
          <a:sy n="54" d="100"/>
        </p:scale>
        <p:origin x="884" y="52"/>
      </p:cViewPr>
      <p:guideLst>
        <p:guide orient="horz" pos="2160"/>
        <p:guide pos="3832"/>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内部类</a:t>
            </a:r>
            <a:endParaRPr lang="zh-CN" altLang="en-US" sz="6000" dirty="0">
              <a:solidFill>
                <a:schemeClr val="tx1">
                  <a:lumMod val="65000"/>
                  <a:lumOff val="35000"/>
                </a:scheme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4</a:t>
            </a:r>
            <a:r>
              <a:rPr lang="zh-CN" altLang="en-US" dirty="0">
                <a:sym typeface="+mn-ea"/>
              </a:rPr>
              <a:t>：局部内部类</a:t>
            </a:r>
            <a:endParaRPr lang="zh-CN" altLang="en-US" dirty="0"/>
          </a:p>
        </p:txBody>
      </p:sp>
      <p:sp>
        <p:nvSpPr>
          <p:cNvPr id="3" name="内容占位符 2"/>
          <p:cNvSpPr>
            <a:spLocks noGrp="1"/>
          </p:cNvSpPr>
          <p:nvPr>
            <p:ph idx="1"/>
          </p:nvPr>
        </p:nvSpPr>
        <p:spPr/>
        <p:txBody>
          <a:bodyPr/>
          <a:lstStyle/>
          <a:p>
            <a:r>
              <a:rPr lang="zh-CN" altLang="en-US" dirty="0" smtClean="0"/>
              <a:t>局部内部类对外部类变量访问存在以下规则：</a:t>
            </a:r>
            <a:endParaRPr lang="en-US" altLang="zh-CN" dirty="0" smtClean="0"/>
          </a:p>
          <a:p>
            <a:r>
              <a:rPr lang="zh-CN" altLang="en-US" dirty="0" smtClean="0"/>
              <a:t>局部内部类可以直接操作外部类的成员变量，但是对于方法的临时变量（包括方法的参数，要求是</a:t>
            </a:r>
            <a:r>
              <a:rPr lang="en-US" altLang="zh-CN" dirty="0" smtClean="0"/>
              <a:t>final</a:t>
            </a:r>
            <a:r>
              <a:rPr lang="zh-CN" altLang="en-US" dirty="0" smtClean="0"/>
              <a:t>常量才能操作）</a:t>
            </a:r>
            <a:endParaRPr lang="zh-CN" altLang="en-US" dirty="0"/>
          </a:p>
        </p:txBody>
      </p:sp>
      <p:pic>
        <p:nvPicPr>
          <p:cNvPr id="4" name="图片 3"/>
          <p:cNvPicPr>
            <a:picLocks noChangeAspect="1"/>
          </p:cNvPicPr>
          <p:nvPr/>
        </p:nvPicPr>
        <p:blipFill>
          <a:blip r:embed="rId1"/>
          <a:stretch>
            <a:fillRect/>
          </a:stretch>
        </p:blipFill>
        <p:spPr>
          <a:xfrm>
            <a:off x="625053" y="3178628"/>
            <a:ext cx="10115550" cy="2819400"/>
          </a:xfrm>
          <a:prstGeom prst="rect">
            <a:avLst/>
          </a:prstGeom>
          <a:blipFill>
            <a:blip r:embed="rId2"/>
            <a:stretch>
              <a:fillRect/>
            </a:stretch>
          </a:blipFill>
          <a:ln w="101600">
            <a:solidFill>
              <a:schemeClr val="accent2">
                <a:alpha val="96000"/>
              </a:schemeClr>
            </a:solidFill>
          </a:ln>
        </p:spPr>
      </p:pic>
      <p:pic>
        <p:nvPicPr>
          <p:cNvPr id="5" name="图片 4"/>
          <p:cNvPicPr>
            <a:picLocks noChangeAspect="1"/>
          </p:cNvPicPr>
          <p:nvPr/>
        </p:nvPicPr>
        <p:blipFill rotWithShape="1">
          <a:blip r:embed="rId3" cstate="screen"/>
          <a:srcRect/>
          <a:stretch>
            <a:fillRect/>
          </a:stretch>
        </p:blipFill>
        <p:spPr>
          <a:xfrm>
            <a:off x="6710500" y="3568099"/>
            <a:ext cx="4468586" cy="2828925"/>
          </a:xfrm>
          <a:prstGeom prst="rect">
            <a:avLst/>
          </a:prstGeom>
          <a:blipFill>
            <a:blip r:embed="rId2"/>
            <a:stretch>
              <a:fillRect/>
            </a:stretch>
          </a:blipFill>
          <a:ln w="101600">
            <a:solidFill>
              <a:schemeClr val="accent2">
                <a:alpha val="96000"/>
              </a:schemeClr>
            </a:solidFill>
          </a:ln>
        </p:spPr>
      </p:pic>
      <p:sp>
        <p:nvSpPr>
          <p:cNvPr id="6" name="圆角矩形 5"/>
          <p:cNvSpPr/>
          <p:nvPr/>
        </p:nvSpPr>
        <p:spPr>
          <a:xfrm>
            <a:off x="1664238" y="4000500"/>
            <a:ext cx="2091333" cy="277586"/>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824204" y="3178628"/>
            <a:ext cx="1306925" cy="250372"/>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8944793" y="3541927"/>
            <a:ext cx="2091333" cy="277586"/>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800031" y="4449535"/>
            <a:ext cx="2091333" cy="277586"/>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426602" y="444953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V="1">
            <a:off x="3265715" y="3428998"/>
            <a:ext cx="375556" cy="57150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3755571" y="3836545"/>
            <a:ext cx="2054469"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非</a:t>
            </a:r>
            <a:r>
              <a:rPr lang="en-US" altLang="zh-CN" b="1" dirty="0" smtClean="0">
                <a:solidFill>
                  <a:srgbClr val="C00000"/>
                </a:solidFill>
                <a:latin typeface="微软雅黑" panose="020B0503020204020204" pitchFamily="34" charset="-122"/>
                <a:ea typeface="微软雅黑" panose="020B0503020204020204" pitchFamily="34" charset="-122"/>
              </a:rPr>
              <a:t>final</a:t>
            </a:r>
            <a:r>
              <a:rPr lang="zh-CN" altLang="en-US" b="1" dirty="0" smtClean="0">
                <a:solidFill>
                  <a:srgbClr val="C00000"/>
                </a:solidFill>
                <a:latin typeface="微软雅黑" panose="020B0503020204020204" pitchFamily="34" charset="-122"/>
                <a:ea typeface="微软雅黑" panose="020B0503020204020204" pitchFamily="34" charset="-122"/>
              </a:rPr>
              <a:t>变量，读取时报错</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Line 20"/>
          <p:cNvSpPr>
            <a:spLocks noChangeShapeType="1"/>
          </p:cNvSpPr>
          <p:nvPr/>
        </p:nvSpPr>
        <p:spPr bwMode="auto">
          <a:xfrm flipV="1">
            <a:off x="9149443" y="3853514"/>
            <a:ext cx="375556" cy="57150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文本框 13"/>
          <p:cNvSpPr txBox="1"/>
          <p:nvPr/>
        </p:nvSpPr>
        <p:spPr>
          <a:xfrm>
            <a:off x="9924171" y="4273560"/>
            <a:ext cx="2054469" cy="646331"/>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final</a:t>
            </a:r>
            <a:r>
              <a:rPr lang="zh-CN" altLang="en-US" b="1" dirty="0" smtClean="0">
                <a:solidFill>
                  <a:srgbClr val="C00000"/>
                </a:solidFill>
                <a:latin typeface="微软雅黑" panose="020B0503020204020204" pitchFamily="34" charset="-122"/>
                <a:ea typeface="微软雅黑" panose="020B0503020204020204" pitchFamily="34" charset="-122"/>
              </a:rPr>
              <a:t>变量，可以读取</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：静态内</a:t>
            </a:r>
            <a:r>
              <a:rPr lang="zh-CN" altLang="en-US" dirty="0" smtClean="0"/>
              <a:t>部类</a:t>
            </a:r>
            <a:endParaRPr lang="zh-CN" altLang="en-US" dirty="0"/>
          </a:p>
        </p:txBody>
      </p:sp>
      <p:sp>
        <p:nvSpPr>
          <p:cNvPr id="3" name="内容占位符 2"/>
          <p:cNvSpPr>
            <a:spLocks noGrp="1"/>
          </p:cNvSpPr>
          <p:nvPr>
            <p:ph idx="1"/>
          </p:nvPr>
        </p:nvSpPr>
        <p:spPr/>
        <p:txBody>
          <a:bodyPr>
            <a:normAutofit/>
          </a:bodyPr>
          <a:lstStyle/>
          <a:p>
            <a:r>
              <a:rPr lang="zh-CN" altLang="en-US" dirty="0"/>
              <a:t>关键字</a:t>
            </a:r>
            <a:r>
              <a:rPr lang="en-US" altLang="zh-CN" dirty="0" smtClean="0"/>
              <a:t>static</a:t>
            </a:r>
            <a:r>
              <a:rPr lang="zh-CN" altLang="en-US" dirty="0" smtClean="0"/>
              <a:t>可以</a:t>
            </a:r>
            <a:r>
              <a:rPr lang="zh-CN" altLang="en-US" dirty="0"/>
              <a:t>修饰成员变量、方法、代码块</a:t>
            </a:r>
            <a:r>
              <a:rPr lang="zh-CN" altLang="en-US" dirty="0" smtClean="0"/>
              <a:t>，其实它</a:t>
            </a:r>
            <a:r>
              <a:rPr lang="zh-CN" altLang="en-US" dirty="0"/>
              <a:t>还可以修饰内部类，使用</a:t>
            </a:r>
            <a:r>
              <a:rPr lang="en-US" altLang="zh-CN" dirty="0"/>
              <a:t>static</a:t>
            </a:r>
            <a:r>
              <a:rPr lang="zh-CN" altLang="en-US" dirty="0"/>
              <a:t>修饰的内部类我们称之为静态内</a:t>
            </a:r>
            <a:r>
              <a:rPr lang="zh-CN" altLang="en-US" dirty="0" smtClean="0"/>
              <a:t>部类或嵌套</a:t>
            </a:r>
            <a:r>
              <a:rPr lang="zh-CN" altLang="en-US" dirty="0"/>
              <a:t>内部类。静态内部类与非静态内部类之间存在一个最大的区别</a:t>
            </a:r>
            <a:r>
              <a:rPr lang="zh-CN" altLang="en-US" dirty="0" smtClean="0"/>
              <a:t>，非</a:t>
            </a:r>
            <a:r>
              <a:rPr lang="zh-CN" altLang="en-US" dirty="0"/>
              <a:t>静态内部类在编译完成之后会隐含地保存着一个引用，该引用是指向创建它</a:t>
            </a:r>
            <a:r>
              <a:rPr lang="zh-CN" altLang="en-US" dirty="0" smtClean="0"/>
              <a:t>的外部类，</a:t>
            </a:r>
            <a:r>
              <a:rPr lang="zh-CN" altLang="en-US" dirty="0"/>
              <a:t>但是静态内部类却没有。没有这个引用就意味着：</a:t>
            </a:r>
            <a:endParaRPr lang="zh-CN" altLang="en-US" dirty="0"/>
          </a:p>
          <a:p>
            <a:pPr lvl="1"/>
            <a:r>
              <a:rPr lang="zh-CN" altLang="en-US" dirty="0" smtClean="0"/>
              <a:t>它</a:t>
            </a:r>
            <a:r>
              <a:rPr lang="zh-CN" altLang="en-US" dirty="0"/>
              <a:t>的创建是</a:t>
            </a:r>
            <a:r>
              <a:rPr lang="zh-CN" altLang="en-US" b="1" dirty="0">
                <a:solidFill>
                  <a:srgbClr val="C00000"/>
                </a:solidFill>
              </a:rPr>
              <a:t>不需要依赖</a:t>
            </a:r>
            <a:r>
              <a:rPr lang="zh-CN" altLang="en-US" b="1" dirty="0" smtClean="0">
                <a:solidFill>
                  <a:srgbClr val="C00000"/>
                </a:solidFill>
              </a:rPr>
              <a:t>于外部类</a:t>
            </a:r>
            <a:r>
              <a:rPr lang="zh-CN" altLang="en-US" dirty="0" smtClean="0"/>
              <a:t>的</a:t>
            </a:r>
            <a:endParaRPr lang="zh-CN" altLang="en-US" dirty="0"/>
          </a:p>
          <a:p>
            <a:pPr lvl="1"/>
            <a:r>
              <a:rPr lang="zh-CN" altLang="en-US" dirty="0" smtClean="0"/>
              <a:t>它</a:t>
            </a:r>
            <a:r>
              <a:rPr lang="zh-CN" altLang="en-US" b="1" dirty="0">
                <a:solidFill>
                  <a:srgbClr val="C00000"/>
                </a:solidFill>
              </a:rPr>
              <a:t>不能使用</a:t>
            </a:r>
            <a:r>
              <a:rPr lang="zh-CN" altLang="en-US" b="1" dirty="0" smtClean="0">
                <a:solidFill>
                  <a:srgbClr val="C00000"/>
                </a:solidFill>
              </a:rPr>
              <a:t>任何外部类</a:t>
            </a:r>
            <a:r>
              <a:rPr lang="zh-CN" altLang="en-US" b="1" dirty="0">
                <a:solidFill>
                  <a:srgbClr val="C00000"/>
                </a:solidFill>
              </a:rPr>
              <a:t>的非</a:t>
            </a:r>
            <a:r>
              <a:rPr lang="en-US" altLang="zh-CN" b="1" dirty="0">
                <a:solidFill>
                  <a:srgbClr val="C00000"/>
                </a:solidFill>
              </a:rPr>
              <a:t>static</a:t>
            </a:r>
            <a:r>
              <a:rPr lang="zh-CN" altLang="en-US" b="1" dirty="0">
                <a:solidFill>
                  <a:srgbClr val="C00000"/>
                </a:solidFill>
              </a:rPr>
              <a:t>成员变量和</a:t>
            </a:r>
            <a:r>
              <a:rPr lang="zh-CN" altLang="en-US" b="1" dirty="0" smtClean="0">
                <a:solidFill>
                  <a:srgbClr val="C00000"/>
                </a:solidFill>
              </a:rPr>
              <a:t>方法</a:t>
            </a:r>
            <a:endParaRPr lang="en-US" altLang="zh-CN" b="1" dirty="0" smtClean="0">
              <a:solidFill>
                <a:srgbClr val="C00000"/>
              </a:solidFill>
            </a:endParaRPr>
          </a:p>
          <a:p>
            <a:pPr lvl="1"/>
            <a:r>
              <a:rPr lang="zh-CN" altLang="en-US" dirty="0"/>
              <a:t>和成员内部类不同，</a:t>
            </a:r>
            <a:r>
              <a:rPr lang="en-US" altLang="zh-CN" dirty="0"/>
              <a:t>static</a:t>
            </a:r>
            <a:r>
              <a:rPr lang="zh-CN" altLang="en-US" dirty="0"/>
              <a:t>内部类</a:t>
            </a:r>
            <a:r>
              <a:rPr lang="zh-CN" altLang="en-US" b="1" dirty="0">
                <a:solidFill>
                  <a:srgbClr val="C00000"/>
                </a:solidFill>
              </a:rPr>
              <a:t>能够声明</a:t>
            </a:r>
            <a:r>
              <a:rPr lang="en-US" altLang="zh-CN" b="1" dirty="0">
                <a:solidFill>
                  <a:srgbClr val="C00000"/>
                </a:solidFill>
              </a:rPr>
              <a:t>static</a:t>
            </a:r>
            <a:r>
              <a:rPr lang="zh-CN" altLang="en-US" b="1" dirty="0">
                <a:solidFill>
                  <a:srgbClr val="C00000"/>
                </a:solidFill>
              </a:rPr>
              <a:t>的成员</a:t>
            </a:r>
            <a:endParaRPr lang="zh-CN" altLang="en-US" b="1" dirty="0">
              <a:solidFill>
                <a:srgbClr val="C00000"/>
              </a:solidFill>
            </a:endParaRPr>
          </a:p>
          <a:p>
            <a:endParaRPr lang="zh-CN" altLang="en-US"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：静态内</a:t>
            </a:r>
            <a:r>
              <a:rPr lang="zh-CN" altLang="en-US" dirty="0" smtClean="0">
                <a:sym typeface="+mn-ea"/>
              </a:rPr>
              <a:t>部类</a:t>
            </a:r>
            <a:endParaRPr lang="zh-CN" altLang="en-US" dirty="0"/>
          </a:p>
        </p:txBody>
      </p:sp>
      <p:sp>
        <p:nvSpPr>
          <p:cNvPr id="5" name="内容占位符 4"/>
          <p:cNvSpPr>
            <a:spLocks noGrp="1"/>
          </p:cNvSpPr>
          <p:nvPr>
            <p:ph idx="1"/>
          </p:nvPr>
        </p:nvSpPr>
        <p:spPr/>
        <p:txBody>
          <a:bodyPr/>
          <a:lstStyle/>
          <a:p>
            <a:r>
              <a:rPr lang="en-US" altLang="zh-CN" dirty="0" smtClean="0"/>
              <a:t>static</a:t>
            </a:r>
            <a:r>
              <a:rPr lang="zh-CN" altLang="en-US" dirty="0" smtClean="0"/>
              <a:t>内部类示例：</a:t>
            </a:r>
            <a:endParaRPr lang="zh-CN" altLang="en-US" dirty="0"/>
          </a:p>
        </p:txBody>
      </p:sp>
      <p:pic>
        <p:nvPicPr>
          <p:cNvPr id="7" name="图片 6"/>
          <p:cNvPicPr>
            <a:picLocks noChangeAspect="1"/>
          </p:cNvPicPr>
          <p:nvPr/>
        </p:nvPicPr>
        <p:blipFill>
          <a:blip r:embed="rId1"/>
          <a:stretch>
            <a:fillRect/>
          </a:stretch>
        </p:blipFill>
        <p:spPr>
          <a:xfrm>
            <a:off x="441551" y="1685925"/>
            <a:ext cx="10525125" cy="4400550"/>
          </a:xfrm>
          <a:prstGeom prst="rect">
            <a:avLst/>
          </a:prstGeom>
          <a:blipFill>
            <a:blip r:embed="rId2"/>
            <a:stretch>
              <a:fillRect/>
            </a:stretch>
          </a:blipFill>
          <a:ln w="101600">
            <a:solidFill>
              <a:schemeClr val="accent2">
                <a:alpha val="96000"/>
              </a:schemeClr>
            </a:solidFill>
          </a:ln>
        </p:spPr>
      </p:pic>
      <p:sp>
        <p:nvSpPr>
          <p:cNvPr id="8" name="圆角矩形 7"/>
          <p:cNvSpPr/>
          <p:nvPr/>
        </p:nvSpPr>
        <p:spPr>
          <a:xfrm>
            <a:off x="1223367" y="4523015"/>
            <a:ext cx="5324390" cy="293914"/>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04264" y="4420753"/>
            <a:ext cx="2054469" cy="923330"/>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内部类构建对象时不需要依赖外部类的对象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6426602" y="444953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223366" y="2773815"/>
            <a:ext cx="6310911" cy="304381"/>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7407308" y="277381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931498" y="2745032"/>
            <a:ext cx="2054469"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可以定义</a:t>
            </a:r>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成员</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：内部类中的</a:t>
            </a:r>
            <a:r>
              <a:rPr lang="en-US" altLang="zh-CN" dirty="0"/>
              <a:t>this</a:t>
            </a:r>
            <a:r>
              <a:rPr lang="zh-CN" altLang="en-US" dirty="0"/>
              <a:t>及类名</a:t>
            </a:r>
            <a:r>
              <a:rPr lang="en-US" altLang="zh-CN" dirty="0"/>
              <a:t>.this</a:t>
            </a:r>
            <a:r>
              <a:rPr lang="zh-CN" altLang="en-US" dirty="0"/>
              <a:t>的</a:t>
            </a:r>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之前提到</a:t>
            </a:r>
            <a:r>
              <a:rPr lang="zh-CN" altLang="en-US" dirty="0"/>
              <a:t>非静态内部类在编译完成之后会隐含地保存着一个引用，该引用是指向创建它的外</a:t>
            </a:r>
            <a:r>
              <a:rPr lang="zh-CN" altLang="en-US" dirty="0" smtClean="0"/>
              <a:t>部类</a:t>
            </a:r>
            <a:r>
              <a:rPr lang="en-US" altLang="zh-CN" dirty="0" smtClean="0"/>
              <a:t>,</a:t>
            </a:r>
            <a:r>
              <a:rPr lang="zh-CN" altLang="en-US" dirty="0" smtClean="0"/>
              <a:t>但是和以前类中直接使用</a:t>
            </a:r>
            <a:r>
              <a:rPr lang="en-US" altLang="zh-CN" dirty="0" smtClean="0"/>
              <a:t>this</a:t>
            </a:r>
            <a:r>
              <a:rPr lang="zh-CN" altLang="en-US" dirty="0" smtClean="0"/>
              <a:t>引用当前对象的情况相比要复杂一些</a:t>
            </a:r>
            <a:endParaRPr lang="en-US" altLang="zh-CN" dirty="0" smtClean="0"/>
          </a:p>
          <a:p>
            <a:r>
              <a:rPr lang="zh-CN" altLang="en-US" dirty="0" smtClean="0"/>
              <a:t>由于内部类本质上是一个独立的类，因此在内部类中直接使用</a:t>
            </a:r>
            <a:r>
              <a:rPr lang="en-US" altLang="zh-CN" dirty="0" smtClean="0"/>
              <a:t>this</a:t>
            </a:r>
            <a:r>
              <a:rPr lang="zh-CN" altLang="en-US" dirty="0" smtClean="0"/>
              <a:t>，其指代的是内部类自身的引用，如果要想引用外部内的对象，则应该使用外部类类名</a:t>
            </a:r>
            <a:r>
              <a:rPr lang="en-US" altLang="zh-CN" dirty="0" smtClean="0"/>
              <a:t>.this</a:t>
            </a:r>
            <a:r>
              <a:rPr lang="zh-CN" altLang="en-US" dirty="0" smtClean="0"/>
              <a:t>的方式</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：内部类中的</a:t>
            </a:r>
            <a:r>
              <a:rPr lang="en-US" altLang="zh-CN" dirty="0"/>
              <a:t>this</a:t>
            </a:r>
            <a:r>
              <a:rPr lang="zh-CN" altLang="en-US" dirty="0"/>
              <a:t>及类名</a:t>
            </a:r>
            <a:r>
              <a:rPr lang="en-US" altLang="zh-CN" dirty="0"/>
              <a:t>.this</a:t>
            </a:r>
            <a:r>
              <a:rPr lang="zh-CN" altLang="en-US" dirty="0"/>
              <a:t>的使用</a:t>
            </a:r>
            <a:endParaRPr lang="zh-CN" altLang="en-US" dirty="0"/>
          </a:p>
        </p:txBody>
      </p:sp>
      <p:sp>
        <p:nvSpPr>
          <p:cNvPr id="3" name="内容占位符 2"/>
          <p:cNvSpPr>
            <a:spLocks noGrp="1"/>
          </p:cNvSpPr>
          <p:nvPr>
            <p:ph idx="1"/>
          </p:nvPr>
        </p:nvSpPr>
        <p:spPr/>
        <p:txBody>
          <a:bodyPr/>
          <a:lstStyle/>
          <a:p>
            <a:r>
              <a:rPr lang="zh-CN" altLang="en-US" dirty="0"/>
              <a:t>内部类中的</a:t>
            </a:r>
            <a:r>
              <a:rPr lang="en-US" altLang="zh-CN" dirty="0"/>
              <a:t>this</a:t>
            </a:r>
            <a:r>
              <a:rPr lang="zh-CN" altLang="en-US" dirty="0"/>
              <a:t>及类名</a:t>
            </a:r>
            <a:r>
              <a:rPr lang="en-US" altLang="zh-CN" dirty="0"/>
              <a:t>.this</a:t>
            </a:r>
            <a:r>
              <a:rPr lang="zh-CN" altLang="en-US" dirty="0"/>
              <a:t>的</a:t>
            </a:r>
            <a:r>
              <a:rPr lang="zh-CN" altLang="en-US" dirty="0" smtClean="0"/>
              <a:t>使用示例：</a:t>
            </a:r>
            <a:endParaRPr lang="zh-CN" altLang="en-US" dirty="0"/>
          </a:p>
        </p:txBody>
      </p:sp>
      <p:pic>
        <p:nvPicPr>
          <p:cNvPr id="4" name="图片 3"/>
          <p:cNvPicPr>
            <a:picLocks noChangeAspect="1"/>
          </p:cNvPicPr>
          <p:nvPr/>
        </p:nvPicPr>
        <p:blipFill>
          <a:blip r:embed="rId1"/>
          <a:stretch>
            <a:fillRect/>
          </a:stretch>
        </p:blipFill>
        <p:spPr>
          <a:xfrm>
            <a:off x="335901" y="1781175"/>
            <a:ext cx="11249025" cy="3295650"/>
          </a:xfrm>
          <a:prstGeom prst="rect">
            <a:avLst/>
          </a:prstGeom>
          <a:blipFill>
            <a:blip r:embed="rId2"/>
            <a:stretch>
              <a:fillRect/>
            </a:stretch>
          </a:blipFill>
          <a:ln w="101600">
            <a:solidFill>
              <a:schemeClr val="accent2">
                <a:alpha val="96000"/>
              </a:schemeClr>
            </a:solidFill>
          </a:ln>
        </p:spPr>
      </p:pic>
      <p:sp>
        <p:nvSpPr>
          <p:cNvPr id="5" name="圆角矩形 4"/>
          <p:cNvSpPr/>
          <p:nvPr/>
        </p:nvSpPr>
        <p:spPr>
          <a:xfrm>
            <a:off x="1698171" y="2854749"/>
            <a:ext cx="3282044" cy="213447"/>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291365" y="2092018"/>
            <a:ext cx="499361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直接使用</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引用的是内部类的对象自身</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98171" y="3068196"/>
            <a:ext cx="4735286" cy="262833"/>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5400000">
            <a:off x="4620593" y="255218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6263981" y="304909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40645" y="3011620"/>
            <a:ext cx="499361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使用外部类名</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引用的是外部类的对象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351761" y="4210295"/>
            <a:ext cx="1301702" cy="193264"/>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a:off x="4980215" y="3350130"/>
            <a:ext cx="722753" cy="84771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6725" y="3255010"/>
            <a:ext cx="11440795" cy="2928620"/>
          </a:xfrm>
          <a:prstGeom prst="rect">
            <a:avLst/>
          </a:prstGeom>
          <a:solidFill>
            <a:srgbClr val="92D050"/>
          </a:solidFill>
          <a:ln w="101600">
            <a:solidFill>
              <a:schemeClr val="accent2">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：匿名内</a:t>
            </a:r>
            <a:r>
              <a:rPr lang="zh-CN" altLang="en-US" dirty="0" smtClean="0"/>
              <a:t>部类</a:t>
            </a:r>
            <a:endParaRPr lang="zh-CN" altLang="en-US" dirty="0"/>
          </a:p>
        </p:txBody>
      </p:sp>
      <p:sp>
        <p:nvSpPr>
          <p:cNvPr id="3" name="内容占位符 2"/>
          <p:cNvSpPr>
            <a:spLocks noGrp="1"/>
          </p:cNvSpPr>
          <p:nvPr>
            <p:ph idx="1"/>
          </p:nvPr>
        </p:nvSpPr>
        <p:spPr>
          <a:xfrm>
            <a:off x="466725" y="849630"/>
            <a:ext cx="11647805" cy="5334000"/>
          </a:xfrm>
        </p:spPr>
        <p:txBody>
          <a:bodyPr>
            <a:normAutofit fontScale="92500" lnSpcReduction="20000"/>
          </a:bodyPr>
          <a:lstStyle/>
          <a:p>
            <a:r>
              <a:rPr lang="zh-CN" altLang="en-US" dirty="0" smtClean="0"/>
              <a:t>如果一类内部类仅需要构建一个单一的对象，那么这个类其实并不需要额外取一个特有的名字，对于不存在名字的内部类，我们称为匿名内部类</a:t>
            </a:r>
            <a:endParaRPr lang="en-US" altLang="zh-CN" dirty="0" smtClean="0"/>
          </a:p>
          <a:p>
            <a:r>
              <a:rPr lang="zh-CN" altLang="en-US" dirty="0" smtClean="0"/>
              <a:t>匿名内部类必须继承一个父类或实现一个接口</a:t>
            </a:r>
            <a:endParaRPr lang="en-US" altLang="zh-CN" dirty="0" smtClean="0"/>
          </a:p>
          <a:p>
            <a:r>
              <a:rPr lang="zh-CN" altLang="en-US" dirty="0" smtClean="0"/>
              <a:t>匿名内部类的声明使用方法如下：</a:t>
            </a:r>
            <a:endParaRPr lang="en-US" altLang="zh-CN" dirty="0" smtClean="0"/>
          </a:p>
          <a:p>
            <a:pPr>
              <a:lnSpc>
                <a:spcPct val="160000"/>
              </a:lnSpc>
              <a:buClr>
                <a:srgbClr val="92D050"/>
              </a:buClr>
              <a:buNone/>
            </a:pPr>
            <a:r>
              <a:rPr lang="en-US" altLang="zh-CN" sz="3000" b="1" dirty="0">
                <a:solidFill>
                  <a:schemeClr val="bg1"/>
                </a:solidFill>
              </a:rPr>
              <a:t>[</a:t>
            </a:r>
            <a:r>
              <a:rPr lang="zh-CN" altLang="en-US" sz="3000" b="1" dirty="0">
                <a:solidFill>
                  <a:schemeClr val="bg1"/>
                </a:solidFill>
              </a:rPr>
              <a:t>访问权限</a:t>
            </a:r>
            <a:r>
              <a:rPr lang="en-US" altLang="zh-CN" sz="3000" b="1" dirty="0">
                <a:solidFill>
                  <a:schemeClr val="bg1"/>
                </a:solidFill>
              </a:rPr>
              <a:t>] [</a:t>
            </a:r>
            <a:r>
              <a:rPr lang="zh-CN" altLang="en-US" sz="3000" b="1" dirty="0">
                <a:solidFill>
                  <a:schemeClr val="bg1"/>
                </a:solidFill>
              </a:rPr>
              <a:t>修饰符</a:t>
            </a:r>
            <a:r>
              <a:rPr lang="en-US" altLang="zh-CN" sz="3000" b="1" dirty="0">
                <a:solidFill>
                  <a:schemeClr val="bg1"/>
                </a:solidFill>
              </a:rPr>
              <a:t>]</a:t>
            </a:r>
            <a:r>
              <a:rPr lang="zh-CN" altLang="en-US" sz="3000" b="1" dirty="0">
                <a:solidFill>
                  <a:schemeClr val="bg1"/>
                </a:solidFill>
              </a:rPr>
              <a:t>父类名</a:t>
            </a:r>
            <a:r>
              <a:rPr lang="en-US" altLang="zh-CN" sz="3000" b="1" dirty="0">
                <a:solidFill>
                  <a:schemeClr val="bg1"/>
                </a:solidFill>
              </a:rPr>
              <a:t>/</a:t>
            </a:r>
            <a:r>
              <a:rPr lang="zh-CN" altLang="en-US" sz="3000" b="1" dirty="0">
                <a:solidFill>
                  <a:schemeClr val="bg1"/>
                </a:solidFill>
              </a:rPr>
              <a:t>接口名 引用名 </a:t>
            </a:r>
            <a:r>
              <a:rPr lang="en-US" altLang="zh-CN" sz="3000" b="1" dirty="0">
                <a:solidFill>
                  <a:schemeClr val="bg1"/>
                </a:solidFill>
              </a:rPr>
              <a:t>= new </a:t>
            </a:r>
            <a:r>
              <a:rPr lang="zh-CN" altLang="en-US" sz="3000" b="1" dirty="0">
                <a:solidFill>
                  <a:schemeClr val="bg1"/>
                </a:solidFill>
              </a:rPr>
              <a:t>父类名</a:t>
            </a:r>
            <a:r>
              <a:rPr lang="en-US" altLang="zh-CN" sz="3000" b="1" dirty="0">
                <a:solidFill>
                  <a:schemeClr val="bg1"/>
                </a:solidFill>
              </a:rPr>
              <a:t>/</a:t>
            </a:r>
            <a:r>
              <a:rPr lang="zh-CN" altLang="en-US" sz="3000" b="1" dirty="0">
                <a:solidFill>
                  <a:schemeClr val="bg1"/>
                </a:solidFill>
              </a:rPr>
              <a:t>接口名（</a:t>
            </a:r>
            <a:r>
              <a:rPr lang="en-US" altLang="zh-CN" sz="3000" b="1" dirty="0">
                <a:solidFill>
                  <a:schemeClr val="bg1"/>
                </a:solidFill>
              </a:rPr>
              <a:t>[</a:t>
            </a:r>
            <a:r>
              <a:rPr lang="zh-CN" altLang="en-US" sz="3000" b="1" dirty="0">
                <a:solidFill>
                  <a:schemeClr val="bg1"/>
                </a:solidFill>
              </a:rPr>
              <a:t>父类构造方法参数列表</a:t>
            </a:r>
            <a:r>
              <a:rPr lang="en-US" altLang="zh-CN" sz="3000" b="1" dirty="0">
                <a:solidFill>
                  <a:schemeClr val="bg1"/>
                </a:solidFill>
              </a:rPr>
              <a:t>]</a:t>
            </a:r>
            <a:r>
              <a:rPr lang="zh-CN" altLang="en-US" sz="3000" b="1" dirty="0">
                <a:solidFill>
                  <a:schemeClr val="bg1"/>
                </a:solidFill>
              </a:rPr>
              <a:t>）｛</a:t>
            </a:r>
            <a:endParaRPr lang="en-US" altLang="zh-CN" sz="3000" b="1" dirty="0">
              <a:solidFill>
                <a:schemeClr val="bg1"/>
              </a:solidFill>
            </a:endParaRPr>
          </a:p>
          <a:p>
            <a:pPr>
              <a:lnSpc>
                <a:spcPct val="160000"/>
              </a:lnSpc>
              <a:buClr>
                <a:srgbClr val="92D050"/>
              </a:buClr>
              <a:buNone/>
            </a:pPr>
            <a:r>
              <a:rPr lang="zh-CN" altLang="en-US" sz="3000" b="1" dirty="0">
                <a:solidFill>
                  <a:schemeClr val="bg1"/>
                </a:solidFill>
              </a:rPr>
              <a:t>匿名内部类成员；</a:t>
            </a:r>
            <a:endParaRPr lang="en-US" altLang="zh-CN" sz="3000" b="1" dirty="0">
              <a:solidFill>
                <a:schemeClr val="bg1"/>
              </a:solidFill>
            </a:endParaRPr>
          </a:p>
          <a:p>
            <a:pPr>
              <a:lnSpc>
                <a:spcPct val="160000"/>
              </a:lnSpc>
              <a:buClr>
                <a:srgbClr val="92D050"/>
              </a:buClr>
              <a:buNone/>
            </a:pPr>
            <a:r>
              <a:rPr lang="zh-CN" altLang="en-US" sz="3000" b="1" dirty="0">
                <a:solidFill>
                  <a:schemeClr val="bg1"/>
                </a:solidFill>
              </a:rPr>
              <a:t>｝</a:t>
            </a:r>
            <a:r>
              <a:rPr lang="en-US" altLang="zh-CN" sz="3000" b="1" dirty="0">
                <a:solidFill>
                  <a:schemeClr val="bg1"/>
                </a:solidFill>
              </a:rPr>
              <a:t> </a:t>
            </a:r>
            <a:endParaRPr lang="en-US" altLang="zh-CN" sz="3000" b="1" dirty="0">
              <a:solidFill>
                <a:schemeClr val="bg1"/>
              </a:solidFill>
            </a:endParaRPr>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：匿名内部类</a:t>
            </a:r>
            <a:endParaRPr lang="zh-CN" altLang="en-US" dirty="0"/>
          </a:p>
        </p:txBody>
      </p:sp>
      <p:sp>
        <p:nvSpPr>
          <p:cNvPr id="5" name="内容占位符 4"/>
          <p:cNvSpPr>
            <a:spLocks noGrp="1"/>
          </p:cNvSpPr>
          <p:nvPr>
            <p:ph idx="1"/>
          </p:nvPr>
        </p:nvSpPr>
        <p:spPr/>
        <p:txBody>
          <a:bodyPr/>
          <a:lstStyle/>
          <a:p>
            <a:r>
              <a:rPr lang="zh-CN" altLang="en-US" dirty="0" smtClean="0"/>
              <a:t>匿名内部类示例：</a:t>
            </a:r>
            <a:endParaRPr lang="zh-CN" altLang="en-US" dirty="0"/>
          </a:p>
        </p:txBody>
      </p:sp>
      <p:pic>
        <p:nvPicPr>
          <p:cNvPr id="6" name="图片 5"/>
          <p:cNvPicPr>
            <a:picLocks noChangeAspect="1"/>
          </p:cNvPicPr>
          <p:nvPr/>
        </p:nvPicPr>
        <p:blipFill>
          <a:blip r:embed="rId1"/>
          <a:stretch>
            <a:fillRect/>
          </a:stretch>
        </p:blipFill>
        <p:spPr>
          <a:xfrm>
            <a:off x="612126" y="1747090"/>
            <a:ext cx="10696575" cy="3752850"/>
          </a:xfrm>
          <a:prstGeom prst="rect">
            <a:avLst/>
          </a:prstGeom>
          <a:blipFill>
            <a:blip r:embed="rId2"/>
            <a:stretch>
              <a:fillRect/>
            </a:stretch>
          </a:blipFill>
          <a:ln w="101600">
            <a:solidFill>
              <a:schemeClr val="accent2">
                <a:alpha val="96000"/>
              </a:schemeClr>
            </a:solidFill>
          </a:ln>
        </p:spPr>
      </p:pic>
      <p:sp>
        <p:nvSpPr>
          <p:cNvPr id="7" name="圆角矩形 6"/>
          <p:cNvSpPr/>
          <p:nvPr/>
        </p:nvSpPr>
        <p:spPr>
          <a:xfrm>
            <a:off x="924140" y="2397537"/>
            <a:ext cx="7626302" cy="1163810"/>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8451808" y="255738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972807" y="2102279"/>
            <a:ext cx="2335894"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声明一个匿名的</a:t>
            </a:r>
            <a:r>
              <a:rPr lang="en-US" altLang="zh-CN" b="1" dirty="0" err="1" smtClean="0">
                <a:solidFill>
                  <a:srgbClr val="C00000"/>
                </a:solidFill>
                <a:latin typeface="微软雅黑" panose="020B0503020204020204" pitchFamily="34" charset="-122"/>
                <a:ea typeface="微软雅黑" panose="020B0503020204020204" pitchFamily="34" charset="-122"/>
              </a:rPr>
              <a:t>IFoo</a:t>
            </a:r>
            <a:r>
              <a:rPr lang="zh-CN" altLang="en-US" b="1" dirty="0" smtClean="0">
                <a:solidFill>
                  <a:srgbClr val="C00000"/>
                </a:solidFill>
                <a:latin typeface="微软雅黑" panose="020B0503020204020204" pitchFamily="34" charset="-122"/>
                <a:ea typeface="微软雅黑" panose="020B0503020204020204" pitchFamily="34" charset="-122"/>
              </a:rPr>
              <a:t>接口子类，并利用声明的这个子类构建一个对象由</a:t>
            </a:r>
            <a:r>
              <a:rPr lang="en-US" altLang="zh-CN" b="1" dirty="0" smtClean="0">
                <a:solidFill>
                  <a:srgbClr val="C00000"/>
                </a:solidFill>
                <a:latin typeface="微软雅黑" panose="020B0503020204020204" pitchFamily="34" charset="-122"/>
                <a:ea typeface="微软雅黑" panose="020B0503020204020204" pitchFamily="34" charset="-122"/>
              </a:rPr>
              <a:t>foo</a:t>
            </a:r>
            <a:r>
              <a:rPr lang="zh-CN" altLang="en-US" b="1" dirty="0" smtClean="0">
                <a:solidFill>
                  <a:srgbClr val="C00000"/>
                </a:solidFill>
                <a:latin typeface="微软雅黑" panose="020B0503020204020204" pitchFamily="34" charset="-122"/>
                <a:ea typeface="微软雅黑" panose="020B0503020204020204" pitchFamily="34" charset="-122"/>
              </a:rPr>
              <a:t>引用指向</a:t>
            </a:r>
            <a:endParaRPr lang="en-US" altLang="zh-CN" b="1"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：匿名内部类</a:t>
            </a:r>
            <a:endParaRPr lang="zh-CN" altLang="en-US" dirty="0"/>
          </a:p>
        </p:txBody>
      </p:sp>
      <p:sp>
        <p:nvSpPr>
          <p:cNvPr id="3" name="内容占位符 2"/>
          <p:cNvSpPr>
            <a:spLocks noGrp="1"/>
          </p:cNvSpPr>
          <p:nvPr>
            <p:ph idx="1"/>
          </p:nvPr>
        </p:nvSpPr>
        <p:spPr/>
        <p:txBody>
          <a:bodyPr/>
          <a:lstStyle/>
          <a:p>
            <a:r>
              <a:rPr lang="zh-CN" altLang="en-US" dirty="0" smtClean="0"/>
              <a:t>匿名内部类</a:t>
            </a:r>
            <a:r>
              <a:rPr lang="zh-CN" altLang="en-US" b="1" dirty="0" smtClean="0">
                <a:solidFill>
                  <a:srgbClr val="C00000"/>
                </a:solidFill>
              </a:rPr>
              <a:t>没有构造方法</a:t>
            </a:r>
            <a:r>
              <a:rPr lang="zh-CN" altLang="en-US" dirty="0" smtClean="0"/>
              <a:t>（匿名内部类没有显式类名）</a:t>
            </a:r>
            <a:endParaRPr lang="en-US" altLang="zh-CN" dirty="0" smtClean="0"/>
          </a:p>
          <a:p>
            <a:r>
              <a:rPr lang="zh-CN" altLang="en-US" dirty="0" smtClean="0"/>
              <a:t>匿名内部类要想完成一些初始化工作可以交由类初始化或实例初始化代码块来完成</a:t>
            </a:r>
            <a:endParaRPr lang="en-US" altLang="zh-CN" dirty="0" smtClean="0"/>
          </a:p>
          <a:p>
            <a:r>
              <a:rPr lang="zh-CN" altLang="en-US" dirty="0" smtClean="0"/>
              <a:t>匿名内部类对类成员、方法临时变量的访问规则和具备名字的内部类保持一致</a:t>
            </a:r>
            <a:endParaRPr lang="zh-CN" altLang="en-US"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本节目标</a:t>
            </a:r>
            <a:endParaRPr lang="zh-CN" altLang="en-US"/>
          </a:p>
        </p:txBody>
      </p:sp>
      <p:sp>
        <p:nvSpPr>
          <p:cNvPr id="3" name="内容占位符 2"/>
          <p:cNvSpPr>
            <a:spLocks noGrp="1"/>
          </p:cNvSpPr>
          <p:nvPr>
            <p:ph idx="1"/>
          </p:nvPr>
        </p:nvSpPr>
        <p:spPr/>
        <p:txBody>
          <a:bodyPr>
            <a:normAutofit/>
          </a:bodyPr>
          <a:p>
            <a:r>
              <a:rPr lang="zh-CN" altLang="en-US" dirty="0" smtClean="0">
                <a:sym typeface="+mn-ea"/>
              </a:rPr>
              <a:t>知识点</a:t>
            </a:r>
            <a:r>
              <a:rPr lang="en-US" altLang="zh-CN" dirty="0" smtClean="0">
                <a:sym typeface="+mn-ea"/>
              </a:rPr>
              <a:t>1</a:t>
            </a:r>
            <a:r>
              <a:rPr lang="zh-CN" altLang="en-US" dirty="0" smtClean="0">
                <a:sym typeface="+mn-ea"/>
              </a:rPr>
              <a:t>：内</a:t>
            </a:r>
            <a:r>
              <a:rPr lang="zh-CN" altLang="en-US" dirty="0">
                <a:sym typeface="+mn-ea"/>
              </a:rPr>
              <a:t>部类的作用</a:t>
            </a:r>
            <a:endParaRPr lang="zh-CN" altLang="en-US" dirty="0"/>
          </a:p>
          <a:p>
            <a:r>
              <a:rPr lang="zh-CN" altLang="en-US" dirty="0" smtClean="0">
                <a:sym typeface="+mn-ea"/>
              </a:rPr>
              <a:t>知识点</a:t>
            </a:r>
            <a:r>
              <a:rPr lang="en-US" altLang="zh-CN" dirty="0" smtClean="0">
                <a:sym typeface="+mn-ea"/>
              </a:rPr>
              <a:t>2</a:t>
            </a:r>
            <a:r>
              <a:rPr lang="zh-CN" altLang="en-US" dirty="0" smtClean="0">
                <a:sym typeface="+mn-ea"/>
              </a:rPr>
              <a:t>：内</a:t>
            </a:r>
            <a:r>
              <a:rPr lang="zh-CN" altLang="en-US" dirty="0">
                <a:sym typeface="+mn-ea"/>
              </a:rPr>
              <a:t>部类的分类</a:t>
            </a:r>
            <a:endParaRPr lang="zh-CN" altLang="en-US" dirty="0"/>
          </a:p>
          <a:p>
            <a:r>
              <a:rPr lang="zh-CN" altLang="en-US" dirty="0" smtClean="0">
                <a:sym typeface="+mn-ea"/>
              </a:rPr>
              <a:t>知识点</a:t>
            </a:r>
            <a:r>
              <a:rPr lang="en-US" altLang="zh-CN" dirty="0" smtClean="0">
                <a:sym typeface="+mn-ea"/>
              </a:rPr>
              <a:t>3</a:t>
            </a:r>
            <a:r>
              <a:rPr lang="zh-CN" altLang="en-US" dirty="0" smtClean="0">
                <a:sym typeface="+mn-ea"/>
              </a:rPr>
              <a:t>：成员内部类</a:t>
            </a:r>
            <a:endParaRPr lang="zh-CN" altLang="en-US" dirty="0"/>
          </a:p>
          <a:p>
            <a:r>
              <a:rPr lang="zh-CN" altLang="en-US" dirty="0" smtClean="0">
                <a:sym typeface="+mn-ea"/>
              </a:rPr>
              <a:t>知识点</a:t>
            </a:r>
            <a:r>
              <a:rPr lang="en-US" altLang="zh-CN" dirty="0" smtClean="0">
                <a:sym typeface="+mn-ea"/>
              </a:rPr>
              <a:t>4</a:t>
            </a:r>
            <a:r>
              <a:rPr lang="zh-CN" altLang="en-US" dirty="0" smtClean="0">
                <a:sym typeface="+mn-ea"/>
              </a:rPr>
              <a:t>：</a:t>
            </a:r>
            <a:r>
              <a:rPr lang="zh-CN" dirty="0" smtClean="0">
                <a:sym typeface="+mn-ea"/>
              </a:rPr>
              <a:t>局部内部类</a:t>
            </a:r>
            <a:endParaRPr lang="zh-CN" dirty="0" smtClean="0">
              <a:sym typeface="+mn-ea"/>
            </a:endParaRPr>
          </a:p>
          <a:p>
            <a:r>
              <a:rPr lang="zh-CN" dirty="0" smtClean="0">
                <a:sym typeface="+mn-ea"/>
              </a:rPr>
              <a:t>知识点</a:t>
            </a:r>
            <a:r>
              <a:rPr lang="en-US" altLang="zh-CN" dirty="0" smtClean="0">
                <a:sym typeface="+mn-ea"/>
              </a:rPr>
              <a:t>5</a:t>
            </a:r>
            <a:r>
              <a:rPr lang="zh-CN" altLang="en-US" dirty="0" smtClean="0">
                <a:sym typeface="+mn-ea"/>
              </a:rPr>
              <a:t>：静态内部类</a:t>
            </a:r>
            <a:endParaRPr lang="zh-CN" altLang="en-US" dirty="0"/>
          </a:p>
          <a:p>
            <a:r>
              <a:rPr lang="zh-CN" altLang="en-US" dirty="0" smtClean="0">
                <a:sym typeface="+mn-ea"/>
              </a:rPr>
              <a:t>知识点</a:t>
            </a:r>
            <a:r>
              <a:rPr lang="en-US" altLang="zh-CN" dirty="0" smtClean="0">
                <a:sym typeface="+mn-ea"/>
              </a:rPr>
              <a:t>7</a:t>
            </a:r>
            <a:r>
              <a:rPr lang="zh-CN" altLang="en-US" dirty="0" smtClean="0">
                <a:sym typeface="+mn-ea"/>
              </a:rPr>
              <a:t>：内</a:t>
            </a:r>
            <a:r>
              <a:rPr lang="zh-CN" altLang="en-US" dirty="0">
                <a:sym typeface="+mn-ea"/>
              </a:rPr>
              <a:t>部类中的</a:t>
            </a:r>
            <a:r>
              <a:rPr lang="en-US" altLang="zh-CN" dirty="0">
                <a:sym typeface="+mn-ea"/>
              </a:rPr>
              <a:t>this</a:t>
            </a:r>
            <a:r>
              <a:rPr lang="zh-CN" altLang="en-US" dirty="0">
                <a:sym typeface="+mn-ea"/>
              </a:rPr>
              <a:t>及类名</a:t>
            </a:r>
            <a:r>
              <a:rPr lang="en-US" altLang="zh-CN" dirty="0">
                <a:sym typeface="+mn-ea"/>
              </a:rPr>
              <a:t>.this</a:t>
            </a:r>
            <a:r>
              <a:rPr lang="zh-CN" altLang="en-US" dirty="0">
                <a:sym typeface="+mn-ea"/>
              </a:rPr>
              <a:t>的使用</a:t>
            </a:r>
            <a:endParaRPr lang="zh-CN" altLang="en-US" dirty="0"/>
          </a:p>
          <a:p>
            <a:r>
              <a:rPr lang="zh-CN" altLang="en-US" dirty="0" smtClean="0">
                <a:sym typeface="+mn-ea"/>
              </a:rPr>
              <a:t>知识点</a:t>
            </a:r>
            <a:r>
              <a:rPr lang="en-US" altLang="zh-CN" dirty="0" smtClean="0">
                <a:sym typeface="+mn-ea"/>
              </a:rPr>
              <a:t>7</a:t>
            </a:r>
            <a:r>
              <a:rPr lang="zh-CN" altLang="en-US" dirty="0" smtClean="0">
                <a:sym typeface="+mn-ea"/>
              </a:rPr>
              <a:t>：匿名</a:t>
            </a:r>
            <a:r>
              <a:rPr lang="zh-CN" altLang="en-US" dirty="0">
                <a:sym typeface="+mn-ea"/>
              </a:rPr>
              <a:t>内部类</a:t>
            </a:r>
            <a:endParaRPr lang="zh-CN" altLang="en-US" dirty="0"/>
          </a:p>
          <a:p>
            <a:pPr marL="0" indent="0">
              <a:buNone/>
            </a:pPr>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：内部类的</a:t>
            </a:r>
            <a:r>
              <a:rPr lang="zh-CN" altLang="en-US" dirty="0" smtClean="0"/>
              <a:t>作用</a:t>
            </a:r>
            <a:endParaRPr lang="zh-CN" altLang="en-US" dirty="0"/>
          </a:p>
        </p:txBody>
      </p:sp>
      <p:sp>
        <p:nvSpPr>
          <p:cNvPr id="3" name="内容占位符 2"/>
          <p:cNvSpPr>
            <a:spLocks noGrp="1"/>
          </p:cNvSpPr>
          <p:nvPr>
            <p:ph idx="1"/>
          </p:nvPr>
        </p:nvSpPr>
        <p:spPr/>
        <p:txBody>
          <a:bodyPr/>
          <a:lstStyle/>
          <a:p>
            <a:pPr>
              <a:defRPr/>
            </a:pPr>
            <a:r>
              <a:rPr lang="zh-CN" altLang="en-US" dirty="0"/>
              <a:t>内部类是</a:t>
            </a:r>
            <a:r>
              <a:rPr lang="en-US" altLang="zh-CN" dirty="0"/>
              <a:t>Java</a:t>
            </a:r>
            <a:r>
              <a:rPr lang="zh-CN" altLang="en-US" dirty="0"/>
              <a:t>独有的一种语法结构，即在一个类的内部定义另一个</a:t>
            </a:r>
            <a:r>
              <a:rPr lang="zh-CN" altLang="en-US" dirty="0" smtClean="0"/>
              <a:t>类，此时</a:t>
            </a:r>
            <a:r>
              <a:rPr lang="zh-CN" altLang="en-US" dirty="0"/>
              <a:t>，内部类</a:t>
            </a:r>
            <a:r>
              <a:rPr lang="en-US" altLang="zh-CN" dirty="0" smtClean="0"/>
              <a:t>I</a:t>
            </a:r>
            <a:r>
              <a:rPr lang="zh-CN" altLang="en-US" dirty="0" smtClean="0"/>
              <a:t>就</a:t>
            </a:r>
            <a:r>
              <a:rPr lang="zh-CN" altLang="en-US" dirty="0"/>
              <a:t>成为外</a:t>
            </a:r>
            <a:r>
              <a:rPr lang="zh-CN" altLang="en-US" dirty="0" smtClean="0"/>
              <a:t>部类中</a:t>
            </a:r>
            <a:r>
              <a:rPr lang="zh-CN" altLang="en-US" dirty="0"/>
              <a:t>的成员，访问权限遵循类成员的访问权限机制，可以是</a:t>
            </a:r>
            <a:r>
              <a:rPr lang="en-US" altLang="zh-CN" dirty="0"/>
              <a:t>public</a:t>
            </a:r>
            <a:r>
              <a:rPr lang="zh-CN" altLang="en-US" dirty="0"/>
              <a:t>、</a:t>
            </a:r>
            <a:r>
              <a:rPr lang="en-US" altLang="zh-CN" dirty="0"/>
              <a:t>protected</a:t>
            </a:r>
            <a:r>
              <a:rPr lang="zh-CN" altLang="en-US" dirty="0"/>
              <a:t>、缺省和</a:t>
            </a:r>
            <a:r>
              <a:rPr lang="en-US" altLang="zh-CN" dirty="0" smtClean="0"/>
              <a:t>private</a:t>
            </a:r>
            <a:endParaRPr lang="zh-CN" altLang="en-US" dirty="0"/>
          </a:p>
          <a:p>
            <a:pPr>
              <a:defRPr/>
            </a:pPr>
            <a:r>
              <a:rPr lang="zh-CN" altLang="en-US" dirty="0"/>
              <a:t>内部类可以很方便地访问外部类中的其它</a:t>
            </a:r>
            <a:r>
              <a:rPr lang="zh-CN" altLang="en-US" dirty="0" smtClean="0"/>
              <a:t>成员</a:t>
            </a:r>
            <a:endParaRPr lang="zh-CN" altLang="en-US" dirty="0"/>
          </a:p>
          <a:p>
            <a:endParaRPr lang="zh-CN" altLang="en-US"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：内部类的作用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a:t>完善多重继承</a:t>
            </a:r>
            <a:r>
              <a:rPr lang="zh-CN" altLang="en-US" dirty="0" smtClean="0"/>
              <a:t>：</a:t>
            </a:r>
            <a:endParaRPr lang="en-US" altLang="zh-CN" dirty="0" smtClean="0"/>
          </a:p>
          <a:p>
            <a:r>
              <a:rPr lang="zh-CN" altLang="en-US" dirty="0" smtClean="0"/>
              <a:t>之前提到过，继承</a:t>
            </a:r>
            <a:r>
              <a:rPr lang="zh-CN" altLang="en-US" dirty="0"/>
              <a:t>耦合度太高。比如你是一个人，你想会飞，于是就继承了鸟这个类，然后你顺便拥有了一对翅膀和厚厚的羽毛，可这些玩意你并不需要。所以</a:t>
            </a:r>
            <a:r>
              <a:rPr lang="en-US" altLang="zh-CN" dirty="0"/>
              <a:t>Java</a:t>
            </a:r>
            <a:r>
              <a:rPr lang="zh-CN" altLang="en-US" dirty="0"/>
              <a:t>发明了接口，</a:t>
            </a:r>
            <a:r>
              <a:rPr lang="zh-CN" altLang="en-US" dirty="0" smtClean="0"/>
              <a:t>以行为契约</a:t>
            </a:r>
            <a:r>
              <a:rPr lang="zh-CN" altLang="en-US" dirty="0"/>
              <a:t>的方式向你提供功能。想想看，你的程序里成员变量会</a:t>
            </a:r>
            <a:r>
              <a:rPr lang="zh-CN" altLang="en-US" dirty="0" smtClean="0"/>
              <a:t>比方法多</a:t>
            </a:r>
            <a:r>
              <a:rPr lang="zh-CN" altLang="en-US" dirty="0"/>
              <a:t>吗？况且多重继承会遇到死亡菱形问题，就是两个父类有同样名字的函数，你继承谁的呢</a:t>
            </a:r>
            <a:r>
              <a:rPr lang="zh-CN" altLang="en-US" dirty="0" smtClean="0"/>
              <a:t>？所以</a:t>
            </a:r>
            <a:r>
              <a:rPr lang="en-US" altLang="zh-CN" dirty="0"/>
              <a:t>Java</a:t>
            </a:r>
            <a:r>
              <a:rPr lang="zh-CN" altLang="en-US" dirty="0"/>
              <a:t>只支持单重继承，想扩展功能，去实现接口</a:t>
            </a:r>
            <a:r>
              <a:rPr lang="zh-CN" altLang="en-US" dirty="0" smtClean="0"/>
              <a:t>吧</a:t>
            </a:r>
            <a:endParaRPr lang="en-US" altLang="zh-CN" dirty="0" smtClean="0"/>
          </a:p>
          <a:p>
            <a:r>
              <a:rPr lang="zh-CN" altLang="en-US" dirty="0" smtClean="0"/>
              <a:t>很快</a:t>
            </a:r>
            <a:r>
              <a:rPr lang="en-US" altLang="zh-CN" dirty="0"/>
              <a:t>Java</a:t>
            </a:r>
            <a:r>
              <a:rPr lang="zh-CN" altLang="en-US" dirty="0"/>
              <a:t>的设计者就发现了他们犯了矫枉过正的错误，多重继承还是有一定用处的。比如每一个人都是同时继承父亲和母亲两个类，要不然你的身体里怎么能留着父母的血呢？</a:t>
            </a:r>
            <a:r>
              <a:rPr lang="en-US" altLang="zh-CN" dirty="0"/>
              <a:t>Java</a:t>
            </a:r>
            <a:r>
              <a:rPr lang="zh-CN" altLang="en-US" dirty="0"/>
              <a:t>内部类应运而生，使用内部类最吸引人的原因是：每个内部类都能独立地继承一个（接口的）实现，所以无论外围类是否已经继承了某个（接口的）实现，对于内部类都没有影响</a:t>
            </a:r>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en-US" altLang="zh-CN" dirty="0"/>
              <a:t>- </a:t>
            </a:r>
            <a:r>
              <a:rPr lang="zh-CN" altLang="en-US" sz="3200" dirty="0">
                <a:sym typeface="+mn-ea"/>
              </a:rPr>
              <a:t>内部类的分类</a:t>
            </a:r>
            <a:endParaRPr lang="zh-CN" altLang="en-US" dirty="0"/>
          </a:p>
        </p:txBody>
      </p:sp>
      <p:sp>
        <p:nvSpPr>
          <p:cNvPr id="3" name="内容占位符 2"/>
          <p:cNvSpPr>
            <a:spLocks noGrp="1"/>
          </p:cNvSpPr>
          <p:nvPr>
            <p:ph idx="1"/>
          </p:nvPr>
        </p:nvSpPr>
        <p:spPr>
          <a:xfrm>
            <a:off x="0" y="933553"/>
            <a:ext cx="11792070" cy="5448937"/>
          </a:xfrm>
        </p:spPr>
        <p:txBody>
          <a:bodyPr>
            <a:normAutofit/>
          </a:bodyPr>
          <a:lstStyle/>
          <a:p>
            <a:endParaRPr lang="en-US" altLang="zh-CN" dirty="0"/>
          </a:p>
          <a:p>
            <a:endParaRPr lang="en-US" altLang="zh-CN" dirty="0"/>
          </a:p>
          <a:p>
            <a:endParaRPr lang="zh-CN" altLang="en-US" dirty="0"/>
          </a:p>
        </p:txBody>
      </p:sp>
      <p:sp>
        <p:nvSpPr>
          <p:cNvPr id="4" name="内容占位符 2"/>
          <p:cNvSpPr txBox="1"/>
          <p:nvPr/>
        </p:nvSpPr>
        <p:spPr>
          <a:xfrm>
            <a:off x="186570" y="899047"/>
            <a:ext cx="11792070" cy="5448937"/>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Light" panose="020B0502040204020203" pitchFamily="34" charset="-122"/>
                <a:ea typeface="微软雅黑 Light" panose="020B0502040204020203" pitchFamily="34" charset="-122"/>
                <a:cs typeface="+mn-cs"/>
              </a:rPr>
              <a:t>内部类的分类：</a:t>
            </a:r>
            <a:endParaRPr kumimoji="0" lang="en-US" altLang="zh-CN" sz="2800" b="0" i="0" u="none" strike="noStrike" kern="1200" cap="none" spc="0" normalizeH="0" baseline="0" noProof="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defRPr/>
            </a:pPr>
            <a:r>
              <a:rPr lang="zh-CN" altLang="en-US" sz="2400" dirty="0">
                <a:latin typeface="微软雅黑 Light" panose="020B0502040204020203" pitchFamily="34" charset="-122"/>
                <a:ea typeface="微软雅黑 Light" panose="020B0502040204020203" pitchFamily="34" charset="-122"/>
                <a:sym typeface="黑体" panose="02010609060101010101" pitchFamily="1" charset="-122"/>
              </a:rPr>
              <a:t>内部类定义在成员位置上：</a:t>
            </a:r>
            <a:r>
              <a:rPr lang="zh-CN" altLang="en-US" sz="2400" b="1" noProof="0">
                <a:ln>
                  <a:noFill/>
                </a:ln>
                <a:solidFill>
                  <a:srgbClr val="C00000"/>
                </a:solidFill>
                <a:effectLst/>
                <a:uLnTx/>
                <a:uFillTx/>
                <a:latin typeface="微软雅黑 Light" panose="020B0502040204020203" pitchFamily="34" charset="-122"/>
                <a:ea typeface="微软雅黑 Light" panose="020B0502040204020203" pitchFamily="34" charset="-122"/>
                <a:sym typeface="+mn-ea"/>
              </a:rPr>
              <a:t>成员内部类</a:t>
            </a:r>
            <a:endParaRPr lang="en-US" altLang="zh-CN" sz="2400" kern="1200" dirty="0">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defRPr/>
            </a:pPr>
            <a:r>
              <a:rPr lang="zh-CN" altLang="en-US" sz="2400" dirty="0">
                <a:latin typeface="微软雅黑 Light" panose="020B0502040204020203" pitchFamily="34" charset="-122"/>
                <a:ea typeface="微软雅黑 Light" panose="020B0502040204020203" pitchFamily="34" charset="-122"/>
                <a:sym typeface="黑体" panose="02010609060101010101" pitchFamily="1" charset="-122"/>
              </a:rPr>
              <a:t>内部类定义在局部位置上</a:t>
            </a:r>
            <a:r>
              <a:rPr kumimoji="0" lang="zh-CN" altLang="en-US" sz="2400" i="0" u="none" strike="noStrike" kern="1200" cap="none" spc="0" normalizeH="0" baseline="0" noProof="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lang="zh-CN" altLang="en-US" sz="2800" b="1" noProof="0">
                <a:ln>
                  <a:noFill/>
                </a:ln>
                <a:solidFill>
                  <a:srgbClr val="C00000"/>
                </a:solidFill>
                <a:effectLst/>
                <a:uLnTx/>
                <a:uFillTx/>
                <a:latin typeface="微软雅黑 Light" panose="020B0502040204020203" pitchFamily="34" charset="-122"/>
                <a:ea typeface="微软雅黑 Light" panose="020B0502040204020203" pitchFamily="34" charset="-122"/>
                <a:sym typeface="+mn-ea"/>
              </a:rPr>
              <a:t>局部内部类</a:t>
            </a:r>
            <a:endParaRPr lang="zh-CN" altLang="en-US" sz="2800" b="1" noProof="0">
              <a:ln>
                <a:noFill/>
              </a:ln>
              <a:solidFill>
                <a:srgbClr val="C00000"/>
              </a:solidFill>
              <a:effectLst/>
              <a:uLnTx/>
              <a:uFillTx/>
              <a:latin typeface="微软雅黑 Light" panose="020B0502040204020203" pitchFamily="34" charset="-122"/>
              <a:ea typeface="微软雅黑 Light" panose="020B0502040204020203" pitchFamily="34" charset="-122"/>
              <a:sym typeface="+mn-ea"/>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defRPr/>
            </a:pPr>
            <a:r>
              <a:rPr lang="zh-CN" altLang="en-US" sz="2400" noProof="0">
                <a:ln>
                  <a:noFill/>
                </a:ln>
                <a:solidFill>
                  <a:schemeClr val="bg2">
                    <a:lumMod val="10000"/>
                  </a:schemeClr>
                </a:solidFill>
                <a:effectLst/>
                <a:uLnTx/>
                <a:uFillTx/>
                <a:latin typeface="微软雅黑 Light" panose="020B0502040204020203" pitchFamily="34" charset="-122"/>
                <a:ea typeface="微软雅黑 Light" panose="020B0502040204020203" pitchFamily="34" charset="-122"/>
                <a:sym typeface="+mn-ea"/>
              </a:rPr>
              <a:t>没有名字的内部类：</a:t>
            </a:r>
            <a:r>
              <a:rPr lang="zh-CN" altLang="en-US" sz="2800" b="1" noProof="0">
                <a:ln>
                  <a:noFill/>
                </a:ln>
                <a:solidFill>
                  <a:schemeClr val="bg2">
                    <a:lumMod val="10000"/>
                  </a:schemeClr>
                </a:solidFill>
                <a:effectLst/>
                <a:uLnTx/>
                <a:uFillTx/>
                <a:latin typeface="微软雅黑 Light" panose="020B0502040204020203" pitchFamily="34" charset="-122"/>
                <a:ea typeface="微软雅黑 Light" panose="020B0502040204020203" pitchFamily="34" charset="-122"/>
                <a:sym typeface="+mn-ea"/>
              </a:rPr>
              <a:t> </a:t>
            </a:r>
            <a:r>
              <a:rPr lang="zh-CN" altLang="en-US" sz="2800" b="1" noProof="0">
                <a:ln>
                  <a:noFill/>
                </a:ln>
                <a:solidFill>
                  <a:srgbClr val="C00000"/>
                </a:solidFill>
                <a:effectLst/>
                <a:uLnTx/>
                <a:uFillTx/>
                <a:latin typeface="微软雅黑 Light" panose="020B0502040204020203" pitchFamily="34" charset="-122"/>
                <a:ea typeface="微软雅黑 Light" panose="020B0502040204020203" pitchFamily="34" charset="-122"/>
                <a:sym typeface="+mn-ea"/>
              </a:rPr>
              <a:t>匿名内部类</a:t>
            </a:r>
            <a:endParaRPr lang="zh-CN" altLang="en-US" sz="2800" b="1" noProof="0">
              <a:ln>
                <a:noFill/>
              </a:ln>
              <a:solidFill>
                <a:srgbClr val="C00000"/>
              </a:solidFill>
              <a:effectLst/>
              <a:uLnTx/>
              <a:uFillTx/>
              <a:latin typeface="微软雅黑 Light" panose="020B0502040204020203" pitchFamily="34" charset="-122"/>
              <a:ea typeface="微软雅黑 Light" panose="020B0502040204020203" pitchFamily="34" charset="-122"/>
              <a:sym typeface="+mn-ea"/>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defRPr/>
            </a:pPr>
            <a:r>
              <a:rPr lang="zh-CN" altLang="en-US" sz="2400" noProof="0">
                <a:ln>
                  <a:noFill/>
                </a:ln>
                <a:solidFill>
                  <a:schemeClr val="bg2">
                    <a:lumMod val="10000"/>
                  </a:schemeClr>
                </a:solidFill>
                <a:effectLst/>
                <a:uLnTx/>
                <a:uFillTx/>
                <a:latin typeface="微软雅黑 Light" panose="020B0502040204020203" pitchFamily="34" charset="-122"/>
                <a:ea typeface="微软雅黑 Light" panose="020B0502040204020203" pitchFamily="34" charset="-122"/>
                <a:sym typeface="+mn-ea"/>
              </a:rPr>
              <a:t>被</a:t>
            </a:r>
            <a:r>
              <a:rPr lang="en-US" altLang="zh-CN" sz="2400" noProof="0">
                <a:ln>
                  <a:noFill/>
                </a:ln>
                <a:solidFill>
                  <a:schemeClr val="bg2">
                    <a:lumMod val="10000"/>
                  </a:schemeClr>
                </a:solidFill>
                <a:effectLst/>
                <a:uLnTx/>
                <a:uFillTx/>
                <a:latin typeface="微软雅黑 Light" panose="020B0502040204020203" pitchFamily="34" charset="-122"/>
                <a:ea typeface="微软雅黑 Light" panose="020B0502040204020203" pitchFamily="34" charset="-122"/>
                <a:sym typeface="+mn-ea"/>
              </a:rPr>
              <a:t>static</a:t>
            </a:r>
            <a:r>
              <a:rPr lang="zh-CN" altLang="en-US" sz="2400" noProof="0">
                <a:ln>
                  <a:noFill/>
                </a:ln>
                <a:solidFill>
                  <a:schemeClr val="bg2">
                    <a:lumMod val="10000"/>
                  </a:schemeClr>
                </a:solidFill>
                <a:effectLst/>
                <a:uLnTx/>
                <a:uFillTx/>
                <a:latin typeface="微软雅黑 Light" panose="020B0502040204020203" pitchFamily="34" charset="-122"/>
                <a:ea typeface="微软雅黑 Light" panose="020B0502040204020203" pitchFamily="34" charset="-122"/>
                <a:sym typeface="+mn-ea"/>
              </a:rPr>
              <a:t>修饰的内部类</a:t>
            </a:r>
            <a:r>
              <a:rPr lang="zh-CN" altLang="en-US" sz="2400" noProof="0">
                <a:ln>
                  <a:noFill/>
                </a:ln>
                <a:solidFill>
                  <a:srgbClr val="C00000"/>
                </a:solidFill>
                <a:effectLst/>
                <a:uLnTx/>
                <a:uFillTx/>
                <a:latin typeface="微软雅黑 Light" panose="020B0502040204020203" pitchFamily="34" charset="-122"/>
                <a:ea typeface="微软雅黑 Light" panose="020B0502040204020203" pitchFamily="34" charset="-122"/>
                <a:sym typeface="+mn-ea"/>
              </a:rPr>
              <a:t>：</a:t>
            </a:r>
            <a:r>
              <a:rPr lang="zh-CN" altLang="en-US" sz="2800" b="1" noProof="0">
                <a:ln>
                  <a:noFill/>
                </a:ln>
                <a:solidFill>
                  <a:srgbClr val="C00000"/>
                </a:solidFill>
                <a:effectLst/>
                <a:uLnTx/>
                <a:uFillTx/>
                <a:latin typeface="微软雅黑 Light" panose="020B0502040204020203" pitchFamily="34" charset="-122"/>
                <a:ea typeface="微软雅黑 Light" panose="020B0502040204020203" pitchFamily="34" charset="-122"/>
                <a:sym typeface="+mn-ea"/>
              </a:rPr>
              <a:t>静态内部类</a:t>
            </a:r>
            <a:endParaRPr kumimoji="0" lang="en-US" altLang="zh-CN" sz="2800" b="0" i="0" u="none" strike="noStrike" kern="1200" cap="none" spc="0" normalizeH="0" baseline="0" noProof="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：成员内部类</a:t>
            </a:r>
            <a:endParaRPr lang="zh-CN" altLang="en-US" sz="2800" dirty="0">
              <a:solidFill>
                <a:schemeClr val="tx1"/>
              </a:solidFill>
              <a:cs typeface="+mn-cs"/>
            </a:endParaRPr>
          </a:p>
        </p:txBody>
      </p:sp>
      <p:sp>
        <p:nvSpPr>
          <p:cNvPr id="3" name="内容占位符 2"/>
          <p:cNvSpPr>
            <a:spLocks noGrp="1"/>
          </p:cNvSpPr>
          <p:nvPr>
            <p:ph idx="1"/>
          </p:nvPr>
        </p:nvSpPr>
        <p:spPr/>
        <p:txBody>
          <a:bodyPr/>
          <a:lstStyle/>
          <a:p>
            <a:r>
              <a:rPr lang="zh-CN" altLang="en-US" dirty="0"/>
              <a:t>当我们在创建一个内部类的时候，它无形中就与外围类有了一种联系，依赖于这种联系，它可以无限制地访问外围类的</a:t>
            </a:r>
            <a:r>
              <a:rPr lang="zh-CN" altLang="en-US" dirty="0" smtClean="0"/>
              <a:t>元素</a:t>
            </a:r>
            <a:endParaRPr lang="zh-CN" altLang="en-US" dirty="0"/>
          </a:p>
        </p:txBody>
      </p:sp>
      <p:pic>
        <p:nvPicPr>
          <p:cNvPr id="5" name="图片 4"/>
          <p:cNvPicPr>
            <a:picLocks noChangeAspect="1"/>
          </p:cNvPicPr>
          <p:nvPr/>
        </p:nvPicPr>
        <p:blipFill rotWithShape="1">
          <a:blip r:embed="rId1" cstate="screen"/>
          <a:srcRect/>
          <a:stretch>
            <a:fillRect/>
          </a:stretch>
        </p:blipFill>
        <p:spPr>
          <a:xfrm>
            <a:off x="462855" y="2293055"/>
            <a:ext cx="9317959" cy="3924300"/>
          </a:xfrm>
          <a:prstGeom prst="rect">
            <a:avLst/>
          </a:prstGeom>
          <a:blipFill>
            <a:blip r:embed="rId2"/>
            <a:stretch>
              <a:fillRect/>
            </a:stretch>
          </a:blipFill>
          <a:ln w="101600">
            <a:solidFill>
              <a:schemeClr val="accent2">
                <a:alpha val="96000"/>
              </a:schemeClr>
            </a:solidFill>
          </a:ln>
        </p:spPr>
      </p:pic>
      <p:pic>
        <p:nvPicPr>
          <p:cNvPr id="6" name="图片 5"/>
          <p:cNvPicPr>
            <a:picLocks noChangeAspect="1"/>
          </p:cNvPicPr>
          <p:nvPr/>
        </p:nvPicPr>
        <p:blipFill>
          <a:blip r:embed="rId3"/>
          <a:stretch>
            <a:fillRect/>
          </a:stretch>
        </p:blipFill>
        <p:spPr>
          <a:xfrm>
            <a:off x="6889571" y="2927577"/>
            <a:ext cx="4857750" cy="904875"/>
          </a:xfrm>
          <a:prstGeom prst="rect">
            <a:avLst/>
          </a:prstGeom>
          <a:blipFill>
            <a:blip r:embed="rId2"/>
            <a:stretch>
              <a:fillRect/>
            </a:stretch>
          </a:blipFill>
          <a:ln w="101600">
            <a:solidFill>
              <a:schemeClr val="accent2">
                <a:alpha val="96000"/>
              </a:schemeClr>
            </a:solidFill>
          </a:ln>
        </p:spPr>
      </p:pic>
      <p:sp>
        <p:nvSpPr>
          <p:cNvPr id="7" name="圆角矩形 6"/>
          <p:cNvSpPr/>
          <p:nvPr/>
        </p:nvSpPr>
        <p:spPr>
          <a:xfrm>
            <a:off x="1534886" y="3331029"/>
            <a:ext cx="2391424" cy="501424"/>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627476" y="292757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151666" y="2852860"/>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3794406" y="3476323"/>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367517" y="3458357"/>
            <a:ext cx="2080846" cy="64516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可以直接访问外部类的成员变量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213756" y="5127171"/>
            <a:ext cx="8158843" cy="424543"/>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6200000">
            <a:off x="3678965" y="5808584"/>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926309" y="5454572"/>
            <a:ext cx="6328033"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注意构建内部内的形式</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en-US" altLang="zh-CN" b="1" dirty="0" smtClean="0">
                <a:solidFill>
                  <a:srgbClr val="C00000"/>
                </a:solidFill>
                <a:latin typeface="微软雅黑" panose="020B0503020204020204" pitchFamily="34" charset="-122"/>
                <a:ea typeface="微软雅黑" panose="020B0503020204020204" pitchFamily="34" charset="-122"/>
              </a:rPr>
              <a:t>1.</a:t>
            </a:r>
            <a:r>
              <a:rPr lang="zh-CN" altLang="en-US" b="1" dirty="0" smtClean="0">
                <a:solidFill>
                  <a:srgbClr val="C00000"/>
                </a:solidFill>
                <a:latin typeface="微软雅黑" panose="020B0503020204020204" pitchFamily="34" charset="-122"/>
                <a:ea typeface="微软雅黑" panose="020B0503020204020204" pitchFamily="34" charset="-122"/>
              </a:rPr>
              <a:t>首先构建外部类对象</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en-US" altLang="zh-CN" b="1" dirty="0" smtClean="0">
                <a:solidFill>
                  <a:srgbClr val="C00000"/>
                </a:solidFill>
                <a:latin typeface="微软雅黑" panose="020B0503020204020204" pitchFamily="34" charset="-122"/>
                <a:ea typeface="微软雅黑" panose="020B0503020204020204" pitchFamily="34" charset="-122"/>
              </a:rPr>
              <a:t>2.</a:t>
            </a:r>
            <a:r>
              <a:rPr lang="zh-CN" altLang="en-US" b="1" dirty="0" smtClean="0">
                <a:solidFill>
                  <a:srgbClr val="C00000"/>
                </a:solidFill>
                <a:latin typeface="微软雅黑" panose="020B0503020204020204" pitchFamily="34" charset="-122"/>
                <a:ea typeface="微软雅黑" panose="020B0503020204020204" pitchFamily="34" charset="-122"/>
              </a:rPr>
              <a:t>以外部内</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内部类的形式进行声明</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en-US" altLang="zh-CN" b="1" dirty="0" smtClean="0">
                <a:solidFill>
                  <a:srgbClr val="C00000"/>
                </a:solidFill>
                <a:latin typeface="微软雅黑" panose="020B0503020204020204" pitchFamily="34" charset="-122"/>
                <a:ea typeface="微软雅黑" panose="020B0503020204020204" pitchFamily="34" charset="-122"/>
              </a:rPr>
              <a:t>3.</a:t>
            </a:r>
            <a:r>
              <a:rPr lang="zh-CN" altLang="en-US" b="1" dirty="0" smtClean="0">
                <a:solidFill>
                  <a:srgbClr val="C00000"/>
                </a:solidFill>
                <a:latin typeface="微软雅黑" panose="020B0503020204020204" pitchFamily="34" charset="-122"/>
                <a:ea typeface="微软雅黑" panose="020B0503020204020204" pitchFamily="34" charset="-122"/>
              </a:rPr>
              <a:t>以外部内对象</a:t>
            </a:r>
            <a:r>
              <a:rPr lang="en-US" altLang="zh-CN" b="1" dirty="0" smtClean="0">
                <a:solidFill>
                  <a:srgbClr val="C00000"/>
                </a:solidFill>
                <a:latin typeface="微软雅黑" panose="020B0503020204020204" pitchFamily="34" charset="-122"/>
                <a:ea typeface="微软雅黑" panose="020B0503020204020204" pitchFamily="34" charset="-122"/>
              </a:rPr>
              <a:t>.new </a:t>
            </a:r>
            <a:r>
              <a:rPr lang="zh-CN" altLang="en-US" b="1" dirty="0" smtClean="0">
                <a:solidFill>
                  <a:srgbClr val="C00000"/>
                </a:solidFill>
                <a:latin typeface="微软雅黑" panose="020B0503020204020204" pitchFamily="34" charset="-122"/>
                <a:ea typeface="微软雅黑" panose="020B0503020204020204" pitchFamily="34" charset="-122"/>
              </a:rPr>
              <a:t>内部类构造方法</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的方式构建对象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知识点</a:t>
            </a:r>
            <a:r>
              <a:rPr lang="en-US" altLang="zh-CN" dirty="0">
                <a:sym typeface="+mn-ea"/>
              </a:rPr>
              <a:t>3</a:t>
            </a:r>
            <a:r>
              <a:rPr lang="zh-CN" altLang="en-US" dirty="0">
                <a:sym typeface="+mn-ea"/>
              </a:rPr>
              <a:t>：成员内部类</a:t>
            </a:r>
            <a:endParaRPr lang="zh-CN" altLang="en-US" dirty="0"/>
          </a:p>
        </p:txBody>
      </p:sp>
      <p:sp>
        <p:nvSpPr>
          <p:cNvPr id="3" name="内容占位符 2"/>
          <p:cNvSpPr>
            <a:spLocks noGrp="1"/>
          </p:cNvSpPr>
          <p:nvPr>
            <p:ph idx="1"/>
          </p:nvPr>
        </p:nvSpPr>
        <p:spPr/>
        <p:txBody>
          <a:bodyPr/>
          <a:lstStyle/>
          <a:p>
            <a:r>
              <a:rPr lang="zh-CN" altLang="en-US" dirty="0"/>
              <a:t>内部类是个编译时的概念，一旦编译成功后，它就与外围类属于两个完全不同的类（当然他们之间还是有联系的</a:t>
            </a:r>
            <a:r>
              <a:rPr lang="zh-CN" altLang="en-US" dirty="0" smtClean="0"/>
              <a:t>）</a:t>
            </a:r>
            <a:endParaRPr lang="en-US" altLang="zh-CN" dirty="0" smtClean="0"/>
          </a:p>
          <a:p>
            <a:r>
              <a:rPr lang="zh-CN" altLang="en-US" dirty="0" smtClean="0"/>
              <a:t>对于</a:t>
            </a:r>
            <a:r>
              <a:rPr lang="zh-CN" altLang="en-US" dirty="0"/>
              <a:t>一个名为</a:t>
            </a:r>
            <a:r>
              <a:rPr lang="en-US" altLang="zh-CN" dirty="0" err="1"/>
              <a:t>OuterClass</a:t>
            </a:r>
            <a:r>
              <a:rPr lang="zh-CN" altLang="en-US" dirty="0"/>
              <a:t>的外围类和一个名为</a:t>
            </a:r>
            <a:r>
              <a:rPr lang="en-US" altLang="zh-CN" dirty="0" err="1"/>
              <a:t>InnerClass</a:t>
            </a:r>
            <a:r>
              <a:rPr lang="zh-CN" altLang="en-US" dirty="0"/>
              <a:t>的内部类，在编译成功后，会出现这样两个</a:t>
            </a:r>
            <a:r>
              <a:rPr lang="en-US" altLang="zh-CN" dirty="0"/>
              <a:t>class</a:t>
            </a:r>
            <a:r>
              <a:rPr lang="zh-CN" altLang="en-US" dirty="0"/>
              <a:t>文件：</a:t>
            </a:r>
            <a:r>
              <a:rPr lang="en-US" altLang="zh-CN" dirty="0" err="1"/>
              <a:t>OuterClass.class</a:t>
            </a:r>
            <a:r>
              <a:rPr lang="zh-CN" altLang="en-US" dirty="0" smtClean="0"/>
              <a:t>和</a:t>
            </a:r>
            <a:r>
              <a:rPr lang="en-US" altLang="zh-CN" dirty="0" err="1" smtClean="0"/>
              <a:t>OuterClass$InnerClass.class</a:t>
            </a:r>
            <a:endParaRPr lang="en-US" altLang="zh-CN" dirty="0"/>
          </a:p>
          <a:p>
            <a:r>
              <a:rPr lang="zh-CN" altLang="en-US" dirty="0"/>
              <a:t>在</a:t>
            </a:r>
            <a:r>
              <a:rPr lang="en-US" altLang="zh-CN" dirty="0"/>
              <a:t>Java</a:t>
            </a:r>
            <a:r>
              <a:rPr lang="zh-CN" altLang="en-US" dirty="0"/>
              <a:t>中内部类主要分为</a:t>
            </a:r>
            <a:r>
              <a:rPr lang="zh-CN" altLang="en-US" b="1" dirty="0">
                <a:solidFill>
                  <a:srgbClr val="C00000"/>
                </a:solidFill>
              </a:rPr>
              <a:t>成员内部类、局部内部类、匿名内部类、静态内部类</a:t>
            </a:r>
            <a:endParaRPr lang="zh-CN" altLang="en-US" b="1" dirty="0">
              <a:solidFill>
                <a:srgbClr val="C00000"/>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知识点</a:t>
            </a:r>
            <a:r>
              <a:rPr lang="en-US" altLang="zh-CN" dirty="0">
                <a:sym typeface="+mn-ea"/>
              </a:rPr>
              <a:t>4</a:t>
            </a:r>
            <a:r>
              <a:rPr lang="zh-CN" altLang="en-US" dirty="0">
                <a:sym typeface="+mn-ea"/>
              </a:rPr>
              <a:t>：局部内部类</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刚才的示例演示了成员内部类的使用，成员</a:t>
            </a:r>
            <a:r>
              <a:rPr lang="zh-CN" altLang="en-US" sz="2000" dirty="0"/>
              <a:t>内</a:t>
            </a:r>
            <a:r>
              <a:rPr lang="zh-CN" altLang="en-US" sz="2000" dirty="0" smtClean="0"/>
              <a:t>部类是</a:t>
            </a:r>
            <a:r>
              <a:rPr lang="zh-CN" altLang="en-US" sz="2000" dirty="0"/>
              <a:t>最普通的内部类，它是外围类的一个成员，所以他是可以无限制的访问外围类的</a:t>
            </a:r>
            <a:r>
              <a:rPr lang="zh-CN" altLang="en-US" sz="2000" dirty="0" smtClean="0"/>
              <a:t>所有成员</a:t>
            </a:r>
            <a:r>
              <a:rPr lang="zh-CN" altLang="en-US" sz="2000" dirty="0"/>
              <a:t>属性和方法</a:t>
            </a:r>
            <a:r>
              <a:rPr lang="zh-CN" altLang="en-US" sz="2000" dirty="0" smtClean="0"/>
              <a:t>，即便是</a:t>
            </a:r>
            <a:r>
              <a:rPr lang="en-US" altLang="zh-CN" sz="2000" dirty="0"/>
              <a:t>private</a:t>
            </a:r>
            <a:r>
              <a:rPr lang="zh-CN" altLang="en-US" sz="2000" dirty="0"/>
              <a:t>的，但是外围类要访问内部类的成员属性和方法则需要通过内部类实例来访问。</a:t>
            </a:r>
            <a:endParaRPr lang="zh-CN" altLang="en-US" sz="2000" dirty="0"/>
          </a:p>
          <a:p>
            <a:r>
              <a:rPr lang="zh-CN" altLang="en-US" sz="2000" dirty="0" smtClean="0"/>
              <a:t>在</a:t>
            </a:r>
            <a:r>
              <a:rPr lang="zh-CN" altLang="en-US" sz="2000" dirty="0"/>
              <a:t>成员内部类中要注意两</a:t>
            </a:r>
            <a:r>
              <a:rPr lang="zh-CN" altLang="en-US" sz="2000" dirty="0" smtClean="0"/>
              <a:t>点：</a:t>
            </a:r>
            <a:endParaRPr lang="en-US" altLang="zh-CN" sz="2000" dirty="0" smtClean="0"/>
          </a:p>
          <a:p>
            <a:pPr lvl="1"/>
            <a:r>
              <a:rPr lang="zh-CN" altLang="en-US" sz="2000" dirty="0"/>
              <a:t>第一：成员内部类中</a:t>
            </a:r>
            <a:r>
              <a:rPr lang="zh-CN" altLang="en-US" sz="2000" b="1" dirty="0">
                <a:solidFill>
                  <a:srgbClr val="C00000"/>
                </a:solidFill>
              </a:rPr>
              <a:t>不能存在任何</a:t>
            </a:r>
            <a:r>
              <a:rPr lang="en-US" altLang="zh-CN" sz="2000" b="1" dirty="0">
                <a:solidFill>
                  <a:srgbClr val="C00000"/>
                </a:solidFill>
              </a:rPr>
              <a:t>static</a:t>
            </a:r>
            <a:r>
              <a:rPr lang="zh-CN" altLang="en-US" sz="2000" b="1" dirty="0">
                <a:solidFill>
                  <a:srgbClr val="C00000"/>
                </a:solidFill>
              </a:rPr>
              <a:t>的变量和方法</a:t>
            </a:r>
            <a:endParaRPr lang="en-US" altLang="zh-CN" sz="2000" b="1" dirty="0">
              <a:solidFill>
                <a:srgbClr val="C00000"/>
              </a:solidFill>
            </a:endParaRPr>
          </a:p>
          <a:p>
            <a:pPr lvl="1"/>
            <a:r>
              <a:rPr lang="zh-CN" altLang="en-US" sz="2000" dirty="0"/>
              <a:t>第二：成员内部类是依附于外围类的，所以只有</a:t>
            </a:r>
            <a:r>
              <a:rPr lang="zh-CN" altLang="en-US" sz="2000" b="1" dirty="0">
                <a:solidFill>
                  <a:srgbClr val="C00000"/>
                </a:solidFill>
              </a:rPr>
              <a:t>先创建了外围类才能够创建内部类</a:t>
            </a:r>
            <a:r>
              <a:rPr lang="zh-CN" altLang="en-US" sz="2000" dirty="0"/>
              <a:t>。</a:t>
            </a:r>
            <a:endParaRPr lang="zh-CN" altLang="en-US" sz="2000" dirty="0"/>
          </a:p>
          <a:p>
            <a:r>
              <a:rPr lang="zh-CN" altLang="en-US" sz="2000" dirty="0" smtClean="0">
                <a:sym typeface="+mn-ea"/>
              </a:rPr>
              <a:t>还有一</a:t>
            </a:r>
            <a:r>
              <a:rPr lang="zh-CN" altLang="en-US" sz="2000" dirty="0">
                <a:sym typeface="+mn-ea"/>
              </a:rPr>
              <a:t>种内部类，</a:t>
            </a:r>
            <a:r>
              <a:rPr lang="zh-CN" altLang="en-US" sz="2000" dirty="0" smtClean="0">
                <a:sym typeface="+mn-ea"/>
              </a:rPr>
              <a:t>它嵌套</a:t>
            </a:r>
            <a:r>
              <a:rPr lang="zh-CN" altLang="en-US" sz="2000" dirty="0">
                <a:sym typeface="+mn-ea"/>
              </a:rPr>
              <a:t>在方法和</a:t>
            </a:r>
            <a:r>
              <a:rPr lang="zh-CN" altLang="en-US" sz="2000" dirty="0" smtClean="0">
                <a:sym typeface="+mn-ea"/>
              </a:rPr>
              <a:t>作用域内</a:t>
            </a:r>
            <a:r>
              <a:rPr lang="zh-CN" altLang="en-US" sz="2000" dirty="0">
                <a:sym typeface="+mn-ea"/>
              </a:rPr>
              <a:t>的，对于这个类的使用主要是应用与解决比较复杂的问题，想创建一个类来辅助我们的解决方案</a:t>
            </a:r>
            <a:r>
              <a:rPr lang="zh-CN" altLang="en-US" sz="2000" dirty="0" smtClean="0">
                <a:sym typeface="+mn-ea"/>
              </a:rPr>
              <a:t>，又</a:t>
            </a:r>
            <a:r>
              <a:rPr lang="zh-CN" altLang="en-US" sz="2000" dirty="0">
                <a:sym typeface="+mn-ea"/>
              </a:rPr>
              <a:t>不希望这个类是公共可用的，所以就产生了局部内部类，局部内部类和成员内部类一样被编译，只是它的作用域发生了改变，它只能在该方法</a:t>
            </a:r>
            <a:r>
              <a:rPr lang="zh-CN" altLang="en-US" sz="2000" dirty="0" smtClean="0">
                <a:sym typeface="+mn-ea"/>
              </a:rPr>
              <a:t>和作用域中</a:t>
            </a:r>
            <a:r>
              <a:rPr lang="zh-CN" altLang="en-US" sz="2000" dirty="0">
                <a:sym typeface="+mn-ea"/>
              </a:rPr>
              <a:t>被使用，出了该方法</a:t>
            </a:r>
            <a:r>
              <a:rPr lang="zh-CN" altLang="en-US" sz="2000" dirty="0" smtClean="0">
                <a:sym typeface="+mn-ea"/>
              </a:rPr>
              <a:t>和作用域就</a:t>
            </a:r>
            <a:r>
              <a:rPr lang="zh-CN" altLang="en-US" sz="2000" dirty="0">
                <a:sym typeface="+mn-ea"/>
              </a:rPr>
              <a:t>会</a:t>
            </a:r>
            <a:r>
              <a:rPr lang="zh-CN" altLang="en-US" sz="2000" dirty="0" smtClean="0">
                <a:sym typeface="+mn-ea"/>
              </a:rPr>
              <a:t>失效</a:t>
            </a:r>
            <a:endParaRPr lang="zh-CN" altLang="en-US" sz="2000" dirty="0"/>
          </a:p>
          <a:p>
            <a:endParaRPr lang="zh-CN" altLang="en-US" sz="20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知识点</a:t>
            </a:r>
            <a:r>
              <a:rPr lang="en-US" altLang="zh-CN" dirty="0">
                <a:sym typeface="+mn-ea"/>
              </a:rPr>
              <a:t>4</a:t>
            </a:r>
            <a:r>
              <a:rPr lang="zh-CN" altLang="en-US" dirty="0">
                <a:sym typeface="+mn-ea"/>
              </a:rPr>
              <a:t>：局部内部类</a:t>
            </a:r>
            <a:endParaRPr lang="zh-CN" altLang="en-US" dirty="0"/>
          </a:p>
        </p:txBody>
      </p:sp>
      <p:sp>
        <p:nvSpPr>
          <p:cNvPr id="3" name="内容占位符 2"/>
          <p:cNvSpPr>
            <a:spLocks noGrp="1"/>
          </p:cNvSpPr>
          <p:nvPr>
            <p:ph idx="1"/>
          </p:nvPr>
        </p:nvSpPr>
        <p:spPr/>
        <p:txBody>
          <a:bodyPr/>
          <a:lstStyle/>
          <a:p>
            <a:r>
              <a:rPr lang="zh-CN" altLang="en-US" dirty="0" smtClean="0"/>
              <a:t>局部内部类示例</a:t>
            </a:r>
            <a:endParaRPr lang="zh-CN" altLang="en-US" dirty="0"/>
          </a:p>
        </p:txBody>
      </p:sp>
      <p:pic>
        <p:nvPicPr>
          <p:cNvPr id="4" name="图片 3"/>
          <p:cNvPicPr>
            <a:picLocks noChangeAspect="1"/>
          </p:cNvPicPr>
          <p:nvPr/>
        </p:nvPicPr>
        <p:blipFill>
          <a:blip r:embed="rId1"/>
          <a:stretch>
            <a:fillRect/>
          </a:stretch>
        </p:blipFill>
        <p:spPr>
          <a:xfrm>
            <a:off x="557893" y="1728359"/>
            <a:ext cx="10096500" cy="4619625"/>
          </a:xfrm>
          <a:prstGeom prst="rect">
            <a:avLst/>
          </a:prstGeom>
          <a:blipFill>
            <a:blip r:embed="rId2"/>
            <a:stretch>
              <a:fillRect/>
            </a:stretch>
          </a:blipFill>
          <a:ln w="101600">
            <a:solidFill>
              <a:schemeClr val="accent2">
                <a:alpha val="96000"/>
              </a:schemeClr>
            </a:solidFill>
          </a:ln>
        </p:spPr>
      </p:pic>
      <p:sp>
        <p:nvSpPr>
          <p:cNvPr id="5" name="圆角矩形 4"/>
          <p:cNvSpPr/>
          <p:nvPr/>
        </p:nvSpPr>
        <p:spPr>
          <a:xfrm>
            <a:off x="1402981" y="2597971"/>
            <a:ext cx="7381789" cy="2055672"/>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8522675" y="3163974"/>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127670" y="2987999"/>
            <a:ext cx="2054469"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内部类定义在了方法的内部，那么只有在方法体里才能使用</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7349490" y="5070817"/>
            <a:ext cx="4629150" cy="904875"/>
          </a:xfrm>
          <a:prstGeom prst="rect">
            <a:avLst/>
          </a:prstGeom>
          <a:blipFill>
            <a:blip r:embed="rId2"/>
            <a:stretch>
              <a:fillRect/>
            </a:stretch>
          </a:blipFill>
          <a:ln w="101600">
            <a:solidFill>
              <a:schemeClr val="accent2">
                <a:alpha val="96000"/>
              </a:schemeClr>
            </a:solidFill>
          </a:ln>
        </p:spPr>
      </p:pic>
      <p:sp>
        <p:nvSpPr>
          <p:cNvPr id="9" name="右箭头 8"/>
          <p:cNvSpPr/>
          <p:nvPr/>
        </p:nvSpPr>
        <p:spPr>
          <a:xfrm>
            <a:off x="6825300" y="511692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349490" y="5042210"/>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2415</Words>
  <Application>WPS 演示</Application>
  <PresentationFormat>宽屏</PresentationFormat>
  <Paragraphs>133</Paragraphs>
  <Slides>17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微软雅黑</vt:lpstr>
      <vt:lpstr>微软雅黑 Light</vt:lpstr>
      <vt:lpstr>黑体</vt:lpstr>
      <vt:lpstr>Arial Unicode MS</vt:lpstr>
      <vt:lpstr>Calibri</vt:lpstr>
      <vt:lpstr>等线</vt:lpstr>
      <vt:lpstr>Office 主题</vt:lpstr>
      <vt:lpstr>内部类</vt:lpstr>
      <vt:lpstr>本节目标</vt:lpstr>
      <vt:lpstr>知识点1：内部类的作用</vt:lpstr>
      <vt:lpstr>知识点1：内部类的作用</vt:lpstr>
      <vt:lpstr>知识点2- 内部类的分类</vt:lpstr>
      <vt:lpstr>知识点3：成员内部类</vt:lpstr>
      <vt:lpstr>知识点3：成员内部类</vt:lpstr>
      <vt:lpstr>知识点4：局部内部类</vt:lpstr>
      <vt:lpstr>知识点4：局部内部类</vt:lpstr>
      <vt:lpstr>知识点4：局部内部类</vt:lpstr>
      <vt:lpstr>知识点5：静态内部类</vt:lpstr>
      <vt:lpstr>知识点5：静态内部类</vt:lpstr>
      <vt:lpstr>知识点6：内部类中的this及类名.this的使用</vt:lpstr>
      <vt:lpstr>知识点6：内部类中的this及类名.this的使用</vt:lpstr>
      <vt:lpstr>知识点7：匿名内部类</vt:lpstr>
      <vt:lpstr>知识点7：匿名内部类</vt:lpstr>
      <vt:lpstr>知识点7：匿名内部类</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GuXue</cp:lastModifiedBy>
  <cp:revision>1203</cp:revision>
  <dcterms:created xsi:type="dcterms:W3CDTF">2014-03-19T14:07:00Z</dcterms:created>
  <dcterms:modified xsi:type="dcterms:W3CDTF">2021-01-20T07:22:02Z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