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478" r:id="rId3"/>
    <p:sldId id="493" r:id="rId5"/>
    <p:sldId id="566" r:id="rId6"/>
    <p:sldId id="568" r:id="rId7"/>
    <p:sldId id="569" r:id="rId8"/>
    <p:sldId id="570" r:id="rId9"/>
    <p:sldId id="571" r:id="rId10"/>
    <p:sldId id="5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00"/>
    <a:srgbClr val="AE0B0B"/>
    <a:srgbClr val="CC6600"/>
    <a:srgbClr val="3B9D3B"/>
    <a:srgbClr val="3D3D3D"/>
    <a:srgbClr val="000066"/>
    <a:srgbClr val="CC3300"/>
    <a:srgbClr val="39393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0" autoAdjust="0"/>
    <p:restoredTop sz="79459" autoAdjust="0"/>
  </p:normalViewPr>
  <p:slideViewPr>
    <p:cSldViewPr snapToGrid="0">
      <p:cViewPr varScale="1">
        <p:scale>
          <a:sx n="54" d="100"/>
          <a:sy n="54" d="100"/>
        </p:scale>
        <p:origin x="888" y="52"/>
      </p:cViewPr>
      <p:guideLst>
        <p:guide orient="horz" pos="2164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枚举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ym typeface="+mn-ea"/>
              </a:rPr>
              <a:t>知识点</a:t>
            </a:r>
            <a:r>
              <a:rPr lang="en-US" altLang="zh-CN" sz="2400" dirty="0" smtClean="0">
                <a:sym typeface="+mn-ea"/>
              </a:rPr>
              <a:t>1</a:t>
            </a:r>
            <a:r>
              <a:rPr lang="zh-CN" altLang="en-US" sz="2400" dirty="0" smtClean="0">
                <a:sym typeface="+mn-ea"/>
              </a:rPr>
              <a:t>：枚举</a:t>
            </a:r>
            <a:r>
              <a:rPr lang="zh-CN" altLang="en-US" sz="2400" dirty="0">
                <a:sym typeface="+mn-ea"/>
              </a:rPr>
              <a:t>概念</a:t>
            </a:r>
            <a:endParaRPr lang="zh-CN" altLang="en-US" sz="2400" dirty="0"/>
          </a:p>
          <a:p>
            <a:r>
              <a:rPr lang="zh-CN" altLang="en-US" sz="2400" dirty="0" smtClean="0">
                <a:sym typeface="+mn-ea"/>
              </a:rPr>
              <a:t>知识点</a:t>
            </a:r>
            <a:r>
              <a:rPr lang="en-US" altLang="zh-CN" sz="2400" dirty="0" smtClean="0">
                <a:sym typeface="+mn-ea"/>
              </a:rPr>
              <a:t>2</a:t>
            </a:r>
            <a:r>
              <a:rPr lang="zh-CN" altLang="en-US" sz="2400" dirty="0" smtClean="0">
                <a:sym typeface="+mn-ea"/>
              </a:rPr>
              <a:t>：枚举</a:t>
            </a:r>
            <a:r>
              <a:rPr lang="zh-CN" altLang="en-US" sz="2400" dirty="0">
                <a:sym typeface="+mn-ea"/>
              </a:rPr>
              <a:t>的声明</a:t>
            </a:r>
            <a:endParaRPr lang="zh-CN" altLang="en-US" sz="2400" dirty="0"/>
          </a:p>
          <a:p>
            <a:r>
              <a:rPr lang="zh-CN" altLang="en-US" sz="2400" dirty="0" smtClean="0">
                <a:sym typeface="+mn-ea"/>
              </a:rPr>
              <a:t>知识点</a:t>
            </a:r>
            <a:r>
              <a:rPr lang="en-US" altLang="zh-CN" sz="2400" dirty="0" smtClean="0">
                <a:sym typeface="+mn-ea"/>
              </a:rPr>
              <a:t>3</a:t>
            </a:r>
            <a:r>
              <a:rPr lang="zh-CN" altLang="en-US" sz="2400" dirty="0" smtClean="0">
                <a:sym typeface="+mn-ea"/>
              </a:rPr>
              <a:t>：枚举</a:t>
            </a:r>
            <a:r>
              <a:rPr lang="zh-CN" altLang="en-US" sz="2400" dirty="0">
                <a:sym typeface="+mn-ea"/>
              </a:rPr>
              <a:t>的使用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</a:t>
            </a:r>
            <a:r>
              <a:rPr lang="zh-CN" altLang="en-US" dirty="0"/>
              <a:t>枚举的概念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在枚举出现之前，如果想要表示一组特定的离散值，往往使用一些常量。例如：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当然，常量也不仅仅局限于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型，诸如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char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String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等也是不在少数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noProof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使用这些常量的方法如下：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7225" y="2385279"/>
            <a:ext cx="5848350" cy="141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12" name="圆角矩形 11"/>
          <p:cNvSpPr/>
          <p:nvPr/>
        </p:nvSpPr>
        <p:spPr>
          <a:xfrm>
            <a:off x="657224" y="2385280"/>
            <a:ext cx="3334483" cy="234568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5"/>
          <p:cNvSpPr txBox="1"/>
          <p:nvPr/>
        </p:nvSpPr>
        <p:spPr>
          <a:xfrm>
            <a:off x="4515897" y="2385278"/>
            <a:ext cx="502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接口的抽象级别更高，一般状态、标识信息使用接口声明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0800000">
            <a:off x="3991707" y="2336239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19319" y="3301022"/>
            <a:ext cx="2175573" cy="198316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3160319" y="3227433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9"/>
          <p:cNvSpPr txBox="1"/>
          <p:nvPr/>
        </p:nvSpPr>
        <p:spPr>
          <a:xfrm>
            <a:off x="3684509" y="3250507"/>
            <a:ext cx="74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即便不显式声明，接口中的成员变量也是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0620" y="4997450"/>
            <a:ext cx="4467860" cy="1350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1-</a:t>
            </a:r>
            <a:r>
              <a:rPr lang="zh-CN" altLang="en-US" dirty="0">
                <a:sym typeface="+mn-ea"/>
              </a:rPr>
              <a:t>枚举的概念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定义常规的静态常量后使用存在的一些小问题：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代码可读性差、易用性低。由于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test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方法的返回值代表类型，但却是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型的，在阅读代码的时候往往会感到一头雾水，根本不明白这个数值到底是什么意思，代表的是什么类型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类型不安全。在用户去调用的时候，必须保证类型完全一致，同时取值范围也要正确。像是对某些对象的类型属性进行赋值时，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等非法的值满足类型要求，但却不存在与离散值列表之中，会出现较多的问题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耦合性高，扩展性差。例如，假如针对类别做了一个有效性验证，如果类别增加了或者有所变动，则有效性验证也需要做对应的修改，不利于后期维护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1-</a:t>
            </a:r>
            <a:r>
              <a:rPr lang="zh-CN" altLang="en-US" dirty="0">
                <a:sym typeface="+mn-ea"/>
              </a:rPr>
              <a:t>枚举的概念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枚举就是为了这样的问题而诞生的。它们给出了将一个任意项同另一个项相比较的能力，并且可以在一个已定义项列表中进行迭代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枚举（在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Jave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中简称为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Enum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）是一个特定类型的类。所有枚举都是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中的新类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java.lang.Enum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的隐式子类。此类不能手工进行子类定义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</a:t>
            </a:r>
            <a:r>
              <a:rPr lang="en-US" altLang="zh-CN" dirty="0"/>
              <a:t>-</a:t>
            </a:r>
            <a:r>
              <a:rPr lang="zh-CN" altLang="en-US" dirty="0"/>
              <a:t>枚举的声明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399930" y="84951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枚举的基本声明格式如下：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例如：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48580" y="4808627"/>
            <a:ext cx="5534025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7" name="圆角矩形 6"/>
          <p:cNvSpPr/>
          <p:nvPr/>
        </p:nvSpPr>
        <p:spPr>
          <a:xfrm>
            <a:off x="690719" y="5061893"/>
            <a:ext cx="3494419" cy="231075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0800000">
            <a:off x="4233229" y="4963011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7"/>
          <p:cNvSpPr txBox="1"/>
          <p:nvPr/>
        </p:nvSpPr>
        <p:spPr>
          <a:xfrm>
            <a:off x="4757419" y="4976560"/>
            <a:ext cx="74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直接列举枚举值的列表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1144270" y="1600835"/>
            <a:ext cx="6040120" cy="2089785"/>
          </a:xfrm>
          <a:prstGeom prst="wedgeRoundRectCallout">
            <a:avLst>
              <a:gd name="adj1" fmla="val -47477"/>
              <a:gd name="adj2" fmla="val 150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</a:t>
            </a:r>
            <a:r>
              <a:rPr lang="en-US" altLang="zh-CN" sz="20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[</a:t>
            </a:r>
            <a:r>
              <a:rPr lang="zh-CN" altLang="en-US" sz="20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访问权限</a:t>
            </a:r>
            <a:r>
              <a:rPr lang="en-US" altLang="zh-CN" sz="20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] enum </a:t>
            </a:r>
            <a:r>
              <a:rPr lang="zh-CN" altLang="en-US" sz="20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枚举名｛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     枚举值列表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b="1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｝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indent="-342900"/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en-US" altLang="zh-CN" dirty="0"/>
              <a:t>-</a:t>
            </a:r>
            <a:r>
              <a:rPr lang="zh-CN" altLang="en-US" dirty="0"/>
              <a:t>枚举的使用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枚举的基本使用示例：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39616" y="1732802"/>
            <a:ext cx="10363200" cy="378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  <p:sp>
        <p:nvSpPr>
          <p:cNvPr id="6" name="圆角矩形 5"/>
          <p:cNvSpPr/>
          <p:nvPr/>
        </p:nvSpPr>
        <p:spPr>
          <a:xfrm>
            <a:off x="1218257" y="4798124"/>
            <a:ext cx="3494419" cy="231075"/>
          </a:xfrm>
          <a:prstGeom prst="roundRect">
            <a:avLst>
              <a:gd name="adj" fmla="val 12103"/>
            </a:avLst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5038493" y="4715620"/>
            <a:ext cx="524190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6"/>
          <p:cNvSpPr txBox="1"/>
          <p:nvPr/>
        </p:nvSpPr>
        <p:spPr>
          <a:xfrm>
            <a:off x="5621216" y="3808941"/>
            <a:ext cx="59602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在调用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setType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可选值只有四个，否则会出现编译错误，因此可以看出，枚举是类型安全的，不会出现取值范围错误的问题。同时，客户端不需要建立对枚举中常量值的了解，使用起来很方便，并且可以容易地对枚举进行修改，而无需修改客户端。如果常量从枚举中被删除了，那么客户端将会失败并且将会收到一个错误消息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en-US" altLang="zh-CN" dirty="0"/>
              <a:t>-</a:t>
            </a:r>
            <a:r>
              <a:rPr lang="zh-CN" altLang="en-US" dirty="0"/>
              <a:t>枚举的使用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6570" y="899047"/>
            <a:ext cx="11792070" cy="544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switch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语句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enum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类型，使用枚举，能让我们的代码可读性更强，例如：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27917" y="1680734"/>
            <a:ext cx="8896350" cy="466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101600">
            <a:solidFill>
              <a:srgbClr val="339933">
                <a:alpha val="96000"/>
              </a:srgbClr>
            </a:solidFill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宽屏</PresentationFormat>
  <Paragraphs>76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微软雅黑 Light</vt:lpstr>
      <vt:lpstr>汉仪行楷简</vt:lpstr>
      <vt:lpstr>Arial Unicode MS</vt:lpstr>
      <vt:lpstr>Calibri</vt:lpstr>
      <vt:lpstr>等线</vt:lpstr>
      <vt:lpstr>Office 主题</vt:lpstr>
      <vt:lpstr>枚举</vt:lpstr>
      <vt:lpstr>本节目标</vt:lpstr>
      <vt:lpstr>知识点1-枚举的声明使用及枚举元素与接口静态成员相比的优势作用</vt:lpstr>
      <vt:lpstr>知识点1-枚举的声明使用及枚举元素与接口静态成员相比的优势作用</vt:lpstr>
      <vt:lpstr>知识点1-枚举的声明使用及枚举元素与接口静态成员相比的优势作用</vt:lpstr>
      <vt:lpstr>知识点1-枚举的声明使用及枚举元素与接口静态成员相比的优势作用</vt:lpstr>
      <vt:lpstr>知识点1-枚举的声明使用及枚举元素与接口静态成员相比的优势作用</vt:lpstr>
      <vt:lpstr>知识点1-枚举的声明使用及枚举元素与接口静态成员相比的优势作用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1104</cp:revision>
  <dcterms:created xsi:type="dcterms:W3CDTF">2014-03-19T14:07:00Z</dcterms:created>
  <dcterms:modified xsi:type="dcterms:W3CDTF">2021-01-20T07:39:44Z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