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540" r:id="rId2"/>
    <p:sldId id="541" r:id="rId3"/>
    <p:sldId id="500" r:id="rId4"/>
    <p:sldId id="503" r:id="rId5"/>
    <p:sldId id="504" r:id="rId6"/>
    <p:sldId id="581" r:id="rId7"/>
    <p:sldId id="505" r:id="rId8"/>
    <p:sldId id="501" r:id="rId9"/>
    <p:sldId id="502" r:id="rId10"/>
    <p:sldId id="620" r:id="rId11"/>
    <p:sldId id="509" r:id="rId12"/>
    <p:sldId id="510" r:id="rId13"/>
    <p:sldId id="511" r:id="rId14"/>
    <p:sldId id="512" r:id="rId15"/>
    <p:sldId id="516" r:id="rId16"/>
    <p:sldId id="515" r:id="rId17"/>
    <p:sldId id="514" r:id="rId18"/>
    <p:sldId id="517" r:id="rId19"/>
    <p:sldId id="518" r:id="rId20"/>
    <p:sldId id="519" r:id="rId21"/>
    <p:sldId id="520" r:id="rId22"/>
    <p:sldId id="521" r:id="rId23"/>
    <p:sldId id="584" r:id="rId24"/>
    <p:sldId id="522" r:id="rId25"/>
    <p:sldId id="523" r:id="rId26"/>
    <p:sldId id="525" r:id="rId27"/>
    <p:sldId id="527" r:id="rId28"/>
    <p:sldId id="530" r:id="rId29"/>
    <p:sldId id="529" r:id="rId30"/>
    <p:sldId id="524" r:id="rId31"/>
    <p:sldId id="528" r:id="rId32"/>
    <p:sldId id="526" r:id="rId33"/>
    <p:sldId id="531" r:id="rId34"/>
    <p:sldId id="621" r:id="rId35"/>
    <p:sldId id="623" r:id="rId36"/>
    <p:sldId id="534" r:id="rId37"/>
    <p:sldId id="535" r:id="rId38"/>
    <p:sldId id="585" r:id="rId39"/>
    <p:sldId id="586" r:id="rId40"/>
    <p:sldId id="589" r:id="rId41"/>
    <p:sldId id="590" r:id="rId42"/>
    <p:sldId id="591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3300"/>
    <a:srgbClr val="990000"/>
    <a:srgbClr val="AE0B0B"/>
    <a:srgbClr val="CC6600"/>
    <a:srgbClr val="3B9D3B"/>
    <a:srgbClr val="3D3D3D"/>
    <a:srgbClr val="000066"/>
    <a:srgbClr val="CC3300"/>
    <a:srgbClr val="393939"/>
    <a:srgbClr val="CC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884" autoAdjust="0"/>
    <p:restoredTop sz="79441" autoAdjust="0"/>
  </p:normalViewPr>
  <p:slideViewPr>
    <p:cSldViewPr snapToGrid="0">
      <p:cViewPr varScale="1">
        <p:scale>
          <a:sx n="55" d="100"/>
          <a:sy n="55" d="100"/>
        </p:scale>
        <p:origin x="-222" y="-78"/>
      </p:cViewPr>
      <p:guideLst>
        <p:guide orient="horz" pos="2241"/>
        <p:guide pos="3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  <a:pPr/>
              <a:t>2021/9/7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  <a:pPr/>
              <a:t>2021/9/7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ExceptionTest2.java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ExceptionTest2.java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2021/9/7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2021/9/7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2021/9/7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2021/9/7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2021/9/7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2021/9/7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2021/9/7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2021/9/7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2021/9/7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2021/9/7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异常处理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2-</a:t>
            </a:r>
            <a:r>
              <a:rPr lang="zh-CN" altLang="en-US" dirty="0">
                <a:sym typeface="+mn-ea"/>
              </a:rPr>
              <a:t>熟悉异常结构及常见运行时异常</a:t>
            </a:r>
            <a:endParaRPr lang="zh-CN" altLang="en-US"/>
          </a:p>
        </p:txBody>
      </p:sp>
      <p:sp>
        <p:nvSpPr>
          <p:cNvPr id="90" name="Rectangle 3"/>
          <p:cNvSpPr>
            <a:spLocks noChangeArrowheads="1"/>
          </p:cNvSpPr>
          <p:nvPr/>
        </p:nvSpPr>
        <p:spPr bwMode="auto">
          <a:xfrm>
            <a:off x="5245378" y="5558310"/>
            <a:ext cx="4008437" cy="39528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675" tIns="46337" rIns="92675" bIns="46337" anchor="ctr"/>
          <a:lstStyle>
            <a:lvl1pPr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/>
                </a:solidFill>
              </a:rPr>
              <a:t>文件结束</a:t>
            </a:r>
          </a:p>
        </p:txBody>
      </p:sp>
      <p:sp>
        <p:nvSpPr>
          <p:cNvPr id="91" name="Rectangle 4"/>
          <p:cNvSpPr>
            <a:spLocks noChangeArrowheads="1"/>
          </p:cNvSpPr>
          <p:nvPr/>
        </p:nvSpPr>
        <p:spPr bwMode="auto">
          <a:xfrm>
            <a:off x="1076603" y="5558310"/>
            <a:ext cx="4168775" cy="39528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675" tIns="46337" rIns="92675" bIns="46337" anchor="ctr"/>
          <a:lstStyle>
            <a:lvl1pPr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chemeClr val="tx1"/>
                </a:solidFill>
              </a:rPr>
              <a:t>EOFException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92" name="Rectangle 5"/>
          <p:cNvSpPr>
            <a:spLocks noChangeArrowheads="1"/>
          </p:cNvSpPr>
          <p:nvPr/>
        </p:nvSpPr>
        <p:spPr bwMode="auto">
          <a:xfrm>
            <a:off x="5245378" y="5132860"/>
            <a:ext cx="4008437" cy="42545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675" tIns="46337" rIns="92675" bIns="46337" anchor="ctr"/>
          <a:lstStyle>
            <a:lvl1pPr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/>
                </a:solidFill>
              </a:rPr>
              <a:t>找不到文件</a:t>
            </a:r>
          </a:p>
        </p:txBody>
      </p:sp>
      <p:sp>
        <p:nvSpPr>
          <p:cNvPr id="93" name="Rectangle 6"/>
          <p:cNvSpPr>
            <a:spLocks noChangeArrowheads="1"/>
          </p:cNvSpPr>
          <p:nvPr/>
        </p:nvSpPr>
        <p:spPr bwMode="auto">
          <a:xfrm>
            <a:off x="1076603" y="5132860"/>
            <a:ext cx="4168775" cy="42545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675" tIns="46337" rIns="92675" bIns="46337" anchor="ctr"/>
          <a:lstStyle>
            <a:lvl1pPr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chemeClr val="tx1"/>
                </a:solidFill>
              </a:rPr>
              <a:t>FileNotFoundException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94" name="Rectangle 7"/>
          <p:cNvSpPr>
            <a:spLocks noChangeArrowheads="1"/>
          </p:cNvSpPr>
          <p:nvPr/>
        </p:nvSpPr>
        <p:spPr bwMode="auto">
          <a:xfrm>
            <a:off x="5245378" y="4720110"/>
            <a:ext cx="4008437" cy="41275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675" tIns="46337" rIns="92675" bIns="46337" anchor="ctr"/>
          <a:lstStyle>
            <a:lvl1pPr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chemeClr val="tx1"/>
                </a:solidFill>
              </a:rPr>
              <a:t>I/O</a:t>
            </a:r>
            <a:r>
              <a:rPr lang="zh-CN" altLang="en-US" sz="1600">
                <a:solidFill>
                  <a:schemeClr val="tx1"/>
                </a:solidFill>
              </a:rPr>
              <a:t> 异常的根类</a:t>
            </a:r>
          </a:p>
        </p:txBody>
      </p:sp>
      <p:sp>
        <p:nvSpPr>
          <p:cNvPr id="95" name="Rectangle 8"/>
          <p:cNvSpPr>
            <a:spLocks noChangeArrowheads="1"/>
          </p:cNvSpPr>
          <p:nvPr/>
        </p:nvSpPr>
        <p:spPr bwMode="auto">
          <a:xfrm>
            <a:off x="1076603" y="4720110"/>
            <a:ext cx="4168775" cy="41275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675" tIns="46337" rIns="92675" bIns="46337" anchor="ctr"/>
          <a:lstStyle>
            <a:lvl1pPr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chemeClr val="tx1"/>
                </a:solidFill>
              </a:rPr>
              <a:t>IOException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96" name="Rectangle 9"/>
          <p:cNvSpPr>
            <a:spLocks noChangeArrowheads="1"/>
          </p:cNvSpPr>
          <p:nvPr/>
        </p:nvSpPr>
        <p:spPr bwMode="auto">
          <a:xfrm>
            <a:off x="5245378" y="4323235"/>
            <a:ext cx="4008437" cy="39687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675" tIns="46337" rIns="92675" bIns="46337" anchor="ctr"/>
          <a:lstStyle>
            <a:lvl1pPr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1600" dirty="0" smtClean="0">
                <a:solidFill>
                  <a:schemeClr val="tx1"/>
                </a:solidFill>
              </a:rPr>
              <a:t>例如字符串</a:t>
            </a:r>
            <a:r>
              <a:rPr lang="zh-CN" altLang="en-US" sz="1600" dirty="0">
                <a:solidFill>
                  <a:schemeClr val="tx1"/>
                </a:solidFill>
              </a:rPr>
              <a:t>到 </a:t>
            </a:r>
            <a:r>
              <a:rPr lang="zh-CN" altLang="zh-CN" sz="1600" dirty="0">
                <a:solidFill>
                  <a:schemeClr val="tx1"/>
                </a:solidFill>
              </a:rPr>
              <a:t>float </a:t>
            </a:r>
            <a:r>
              <a:rPr lang="zh-CN" altLang="en-US" sz="1600" dirty="0">
                <a:solidFill>
                  <a:schemeClr val="tx1"/>
                </a:solidFill>
              </a:rPr>
              <a:t>型数字的转换无效</a:t>
            </a:r>
          </a:p>
        </p:txBody>
      </p:sp>
      <p:sp>
        <p:nvSpPr>
          <p:cNvPr id="97" name="Rectangle 10"/>
          <p:cNvSpPr>
            <a:spLocks noChangeArrowheads="1"/>
          </p:cNvSpPr>
          <p:nvPr/>
        </p:nvSpPr>
        <p:spPr bwMode="auto">
          <a:xfrm>
            <a:off x="1076603" y="4323235"/>
            <a:ext cx="4168775" cy="39687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675" tIns="46337" rIns="92675" bIns="46337" anchor="ctr"/>
          <a:lstStyle>
            <a:lvl1pPr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chemeClr val="tx1"/>
                </a:solidFill>
              </a:rPr>
              <a:t>NumberFormatException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98" name="Rectangle 11"/>
          <p:cNvSpPr>
            <a:spLocks noChangeArrowheads="1"/>
          </p:cNvSpPr>
          <p:nvPr/>
        </p:nvSpPr>
        <p:spPr bwMode="auto">
          <a:xfrm>
            <a:off x="5245378" y="3929535"/>
            <a:ext cx="4008437" cy="3937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675" tIns="46337" rIns="92675" bIns="46337" anchor="ctr"/>
          <a:lstStyle>
            <a:lvl1pPr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/>
                </a:solidFill>
              </a:rPr>
              <a:t>不能加载所需的类</a:t>
            </a:r>
          </a:p>
        </p:txBody>
      </p:sp>
      <p:sp>
        <p:nvSpPr>
          <p:cNvPr id="99" name="Rectangle 12"/>
          <p:cNvSpPr>
            <a:spLocks noChangeArrowheads="1"/>
          </p:cNvSpPr>
          <p:nvPr/>
        </p:nvSpPr>
        <p:spPr bwMode="auto">
          <a:xfrm>
            <a:off x="1076603" y="3929535"/>
            <a:ext cx="4168775" cy="3937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675" tIns="46337" rIns="92675" bIns="46337" anchor="ctr"/>
          <a:lstStyle>
            <a:lvl1pPr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rgbClr val="FF0000"/>
                </a:solidFill>
              </a:rPr>
              <a:t>ClassNotFoundException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100" name="Rectangle 13"/>
          <p:cNvSpPr>
            <a:spLocks noChangeArrowheads="1"/>
          </p:cNvSpPr>
          <p:nvPr/>
        </p:nvSpPr>
        <p:spPr bwMode="auto">
          <a:xfrm>
            <a:off x="5245378" y="2669060"/>
            <a:ext cx="4008437" cy="39528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675" tIns="46337" rIns="92675" bIns="46337" anchor="ctr"/>
          <a:lstStyle>
            <a:lvl1pPr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方法接收到非法参数</a:t>
            </a:r>
          </a:p>
        </p:txBody>
      </p:sp>
      <p:sp>
        <p:nvSpPr>
          <p:cNvPr id="101" name="Rectangle 14"/>
          <p:cNvSpPr>
            <a:spLocks noChangeArrowheads="1"/>
          </p:cNvSpPr>
          <p:nvPr/>
        </p:nvSpPr>
        <p:spPr bwMode="auto">
          <a:xfrm>
            <a:off x="1076603" y="2669060"/>
            <a:ext cx="4168775" cy="39528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675" tIns="46337" rIns="92675" bIns="46337" anchor="ctr"/>
          <a:lstStyle>
            <a:lvl1pPr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chemeClr val="tx1"/>
                </a:solidFill>
              </a:rPr>
              <a:t>IllegalArgumentException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02" name="Rectangle 15"/>
          <p:cNvSpPr>
            <a:spLocks noChangeArrowheads="1"/>
          </p:cNvSpPr>
          <p:nvPr/>
        </p:nvSpPr>
        <p:spPr bwMode="auto">
          <a:xfrm>
            <a:off x="5245378" y="3064348"/>
            <a:ext cx="4008437" cy="469900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</a:ln>
        </p:spPr>
        <p:txBody>
          <a:bodyPr lIns="92675" tIns="46337" rIns="92675" bIns="46337" anchor="ctr"/>
          <a:lstStyle>
            <a:lvl1pPr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数组大小小于或大于实际的数组大小</a:t>
            </a:r>
          </a:p>
        </p:txBody>
      </p:sp>
      <p:sp>
        <p:nvSpPr>
          <p:cNvPr id="103" name="Rectangle 16"/>
          <p:cNvSpPr>
            <a:spLocks noChangeArrowheads="1"/>
          </p:cNvSpPr>
          <p:nvPr/>
        </p:nvSpPr>
        <p:spPr bwMode="auto">
          <a:xfrm>
            <a:off x="1076603" y="3064348"/>
            <a:ext cx="4168775" cy="4699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675" tIns="46337" rIns="92675" bIns="46337" anchor="ctr"/>
          <a:lstStyle>
            <a:lvl1pPr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chemeClr val="tx1"/>
                </a:solidFill>
              </a:rPr>
              <a:t>ArrayIndexOutOfBoundsException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04" name="Rectangle 17"/>
          <p:cNvSpPr>
            <a:spLocks noChangeArrowheads="1"/>
          </p:cNvSpPr>
          <p:nvPr/>
        </p:nvSpPr>
        <p:spPr bwMode="auto">
          <a:xfrm>
            <a:off x="5245378" y="3534248"/>
            <a:ext cx="400843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75" tIns="46337" rIns="92675" bIns="46337" anchor="ctr"/>
          <a:lstStyle>
            <a:lvl1pPr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/>
                </a:solidFill>
              </a:rPr>
              <a:t>尝试访问  </a:t>
            </a:r>
            <a:r>
              <a:rPr lang="zh-CN" altLang="zh-CN" sz="1600">
                <a:solidFill>
                  <a:schemeClr val="tx1"/>
                </a:solidFill>
              </a:rPr>
              <a:t>null </a:t>
            </a:r>
            <a:r>
              <a:rPr lang="zh-CN" altLang="en-US" sz="1600">
                <a:solidFill>
                  <a:schemeClr val="tx1"/>
                </a:solidFill>
              </a:rPr>
              <a:t>对象成员</a:t>
            </a:r>
          </a:p>
        </p:txBody>
      </p:sp>
      <p:sp>
        <p:nvSpPr>
          <p:cNvPr id="105" name="Rectangle 18"/>
          <p:cNvSpPr>
            <a:spLocks noChangeArrowheads="1"/>
          </p:cNvSpPr>
          <p:nvPr/>
        </p:nvSpPr>
        <p:spPr bwMode="auto">
          <a:xfrm>
            <a:off x="1076603" y="3534248"/>
            <a:ext cx="4168775" cy="395287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675" tIns="46337" rIns="92675" bIns="46337" anchor="ctr"/>
          <a:lstStyle>
            <a:lvl1pPr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rgbClr val="FF0000"/>
                </a:solidFill>
              </a:rPr>
              <a:t>NullPointerException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106" name="Rectangle 19"/>
          <p:cNvSpPr>
            <a:spLocks noChangeArrowheads="1"/>
          </p:cNvSpPr>
          <p:nvPr/>
        </p:nvSpPr>
        <p:spPr bwMode="auto">
          <a:xfrm>
            <a:off x="5245378" y="1878485"/>
            <a:ext cx="4008437" cy="39528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675" tIns="46337" rIns="92675" bIns="46337" anchor="ctr"/>
          <a:lstStyle>
            <a:lvl1pPr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1600" dirty="0" smtClean="0">
                <a:solidFill>
                  <a:schemeClr val="tx1"/>
                </a:solidFill>
              </a:rPr>
              <a:t>所有运行期异常</a:t>
            </a:r>
            <a:r>
              <a:rPr lang="zh-CN" altLang="en-US" sz="1600" dirty="0">
                <a:solidFill>
                  <a:schemeClr val="tx1"/>
                </a:solidFill>
              </a:rPr>
              <a:t>的基类</a:t>
            </a:r>
          </a:p>
        </p:txBody>
      </p:sp>
      <p:sp>
        <p:nvSpPr>
          <p:cNvPr id="107" name="Rectangle 20"/>
          <p:cNvSpPr>
            <a:spLocks noChangeArrowheads="1"/>
          </p:cNvSpPr>
          <p:nvPr/>
        </p:nvSpPr>
        <p:spPr bwMode="auto">
          <a:xfrm>
            <a:off x="1076603" y="1878485"/>
            <a:ext cx="4168775" cy="39528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675" tIns="46337" rIns="92675" bIns="46337" anchor="ctr"/>
          <a:lstStyle>
            <a:lvl1pPr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chemeClr val="tx1"/>
                </a:solidFill>
              </a:rPr>
              <a:t>RuntimeException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08" name="Rectangle 21"/>
          <p:cNvSpPr>
            <a:spLocks noChangeArrowheads="1"/>
          </p:cNvSpPr>
          <p:nvPr/>
        </p:nvSpPr>
        <p:spPr bwMode="auto">
          <a:xfrm>
            <a:off x="5245378" y="1484785"/>
            <a:ext cx="4008437" cy="3937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675" tIns="46337" rIns="92675" bIns="46337" anchor="ctr"/>
          <a:lstStyle>
            <a:lvl1pPr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/>
                </a:solidFill>
              </a:rPr>
              <a:t>异常层次结构的根类</a:t>
            </a:r>
          </a:p>
        </p:txBody>
      </p:sp>
      <p:sp>
        <p:nvSpPr>
          <p:cNvPr id="109" name="Rectangle 22"/>
          <p:cNvSpPr>
            <a:spLocks noChangeArrowheads="1"/>
          </p:cNvSpPr>
          <p:nvPr/>
        </p:nvSpPr>
        <p:spPr bwMode="auto">
          <a:xfrm>
            <a:off x="1076603" y="1484785"/>
            <a:ext cx="4168775" cy="3937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675" tIns="46337" rIns="92675" bIns="46337" anchor="ctr"/>
          <a:lstStyle>
            <a:lvl1pPr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Exception</a:t>
            </a:r>
          </a:p>
        </p:txBody>
      </p:sp>
      <p:sp>
        <p:nvSpPr>
          <p:cNvPr id="110" name="Rectangle 23"/>
          <p:cNvSpPr>
            <a:spLocks noChangeArrowheads="1"/>
          </p:cNvSpPr>
          <p:nvPr/>
        </p:nvSpPr>
        <p:spPr bwMode="auto">
          <a:xfrm>
            <a:off x="5245378" y="2273773"/>
            <a:ext cx="4008437" cy="395287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675" tIns="46337" rIns="92675" bIns="46337" anchor="ctr"/>
          <a:lstStyle>
            <a:lvl1pPr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算术错误情形，如以零作除数</a:t>
            </a:r>
          </a:p>
        </p:txBody>
      </p:sp>
      <p:sp>
        <p:nvSpPr>
          <p:cNvPr id="111" name="Rectangle 24"/>
          <p:cNvSpPr>
            <a:spLocks noChangeArrowheads="1"/>
          </p:cNvSpPr>
          <p:nvPr/>
        </p:nvSpPr>
        <p:spPr bwMode="auto">
          <a:xfrm>
            <a:off x="1082953" y="2270598"/>
            <a:ext cx="4168775" cy="395287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675" tIns="46337" rIns="92675" bIns="46337" anchor="ctr"/>
          <a:lstStyle>
            <a:lvl1pPr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chemeClr val="tx1"/>
                </a:solidFill>
              </a:rPr>
              <a:t>ArithmeticException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12" name="Rectangle 25"/>
          <p:cNvSpPr>
            <a:spLocks noChangeArrowheads="1"/>
          </p:cNvSpPr>
          <p:nvPr/>
        </p:nvSpPr>
        <p:spPr bwMode="auto">
          <a:xfrm>
            <a:off x="5245378" y="5953598"/>
            <a:ext cx="4008437" cy="3937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675" tIns="46337" rIns="92675" bIns="46337" anchor="ctr"/>
          <a:lstStyle>
            <a:lvl1pPr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/>
                </a:solidFill>
              </a:rPr>
              <a:t>线程中断</a:t>
            </a:r>
          </a:p>
        </p:txBody>
      </p:sp>
      <p:sp>
        <p:nvSpPr>
          <p:cNvPr id="113" name="Rectangle 26"/>
          <p:cNvSpPr>
            <a:spLocks noChangeArrowheads="1"/>
          </p:cNvSpPr>
          <p:nvPr/>
        </p:nvSpPr>
        <p:spPr bwMode="auto">
          <a:xfrm>
            <a:off x="1076603" y="5953598"/>
            <a:ext cx="4168775" cy="3937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675" tIns="46337" rIns="92675" bIns="46337" anchor="ctr"/>
          <a:lstStyle>
            <a:lvl1pPr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chemeClr val="tx1"/>
                </a:solidFill>
              </a:rPr>
              <a:t>InterruptedException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14" name="Rectangle 27"/>
          <p:cNvSpPr>
            <a:spLocks noChangeArrowheads="1"/>
          </p:cNvSpPr>
          <p:nvPr/>
        </p:nvSpPr>
        <p:spPr bwMode="auto">
          <a:xfrm>
            <a:off x="5256130" y="1022822"/>
            <a:ext cx="4008437" cy="461962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2675" tIns="46337" rIns="92675" bIns="46337" anchor="ctr"/>
          <a:lstStyle>
            <a:lvl1pPr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说 明</a:t>
            </a:r>
          </a:p>
        </p:txBody>
      </p:sp>
      <p:sp>
        <p:nvSpPr>
          <p:cNvPr id="115" name="Rectangle 28"/>
          <p:cNvSpPr>
            <a:spLocks noChangeArrowheads="1"/>
          </p:cNvSpPr>
          <p:nvPr/>
        </p:nvSpPr>
        <p:spPr bwMode="auto">
          <a:xfrm>
            <a:off x="1076603" y="1022823"/>
            <a:ext cx="4168775" cy="461962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2675" tIns="46337" rIns="92675" bIns="46337" anchor="ctr"/>
          <a:lstStyle>
            <a:lvl1pPr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bg1"/>
                </a:solidFill>
              </a:rPr>
              <a:t>异 常</a:t>
            </a:r>
          </a:p>
        </p:txBody>
      </p:sp>
      <p:sp>
        <p:nvSpPr>
          <p:cNvPr id="116" name="Line 29"/>
          <p:cNvSpPr>
            <a:spLocks noChangeShapeType="1"/>
          </p:cNvSpPr>
          <p:nvPr/>
        </p:nvSpPr>
        <p:spPr bwMode="auto">
          <a:xfrm>
            <a:off x="1076603" y="1022823"/>
            <a:ext cx="8177212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2675" tIns="46337" rIns="92675" bIns="46337" anchor="ctr"/>
          <a:lstStyle/>
          <a:p>
            <a:endParaRPr lang="zh-CN" altLang="en-US"/>
          </a:p>
        </p:txBody>
      </p:sp>
      <p:sp>
        <p:nvSpPr>
          <p:cNvPr id="117" name="Line 30"/>
          <p:cNvSpPr>
            <a:spLocks noChangeShapeType="1"/>
          </p:cNvSpPr>
          <p:nvPr/>
        </p:nvSpPr>
        <p:spPr bwMode="auto">
          <a:xfrm>
            <a:off x="1156772" y="1484784"/>
            <a:ext cx="8177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2675" tIns="46337" rIns="92675" bIns="46337" anchor="ctr"/>
          <a:lstStyle/>
          <a:p>
            <a:endParaRPr lang="zh-CN" altLang="en-US"/>
          </a:p>
        </p:txBody>
      </p:sp>
      <p:sp>
        <p:nvSpPr>
          <p:cNvPr id="118" name="Line 31"/>
          <p:cNvSpPr>
            <a:spLocks noChangeShapeType="1"/>
          </p:cNvSpPr>
          <p:nvPr/>
        </p:nvSpPr>
        <p:spPr bwMode="auto">
          <a:xfrm>
            <a:off x="1076603" y="6347298"/>
            <a:ext cx="8177212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2675" tIns="46337" rIns="92675" bIns="46337" anchor="ctr"/>
          <a:lstStyle/>
          <a:p>
            <a:endParaRPr lang="zh-CN" altLang="en-US"/>
          </a:p>
        </p:txBody>
      </p:sp>
      <p:sp>
        <p:nvSpPr>
          <p:cNvPr id="119" name="Line 32"/>
          <p:cNvSpPr>
            <a:spLocks noChangeShapeType="1"/>
          </p:cNvSpPr>
          <p:nvPr/>
        </p:nvSpPr>
        <p:spPr bwMode="auto">
          <a:xfrm>
            <a:off x="1076603" y="1022823"/>
            <a:ext cx="0" cy="5324475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2675" tIns="46337" rIns="92675" bIns="46337" anchor="ctr"/>
          <a:lstStyle/>
          <a:p>
            <a:endParaRPr lang="zh-CN" altLang="en-US"/>
          </a:p>
        </p:txBody>
      </p:sp>
      <p:sp>
        <p:nvSpPr>
          <p:cNvPr id="120" name="Line 33"/>
          <p:cNvSpPr>
            <a:spLocks noChangeShapeType="1"/>
          </p:cNvSpPr>
          <p:nvPr/>
        </p:nvSpPr>
        <p:spPr bwMode="auto">
          <a:xfrm>
            <a:off x="5245378" y="1022823"/>
            <a:ext cx="0" cy="532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2675" tIns="46337" rIns="92675" bIns="46337" anchor="ctr"/>
          <a:lstStyle/>
          <a:p>
            <a:endParaRPr lang="zh-CN" altLang="en-US"/>
          </a:p>
        </p:txBody>
      </p:sp>
      <p:sp>
        <p:nvSpPr>
          <p:cNvPr id="121" name="Line 34"/>
          <p:cNvSpPr>
            <a:spLocks noChangeShapeType="1"/>
          </p:cNvSpPr>
          <p:nvPr/>
        </p:nvSpPr>
        <p:spPr bwMode="auto">
          <a:xfrm>
            <a:off x="9253815" y="1022823"/>
            <a:ext cx="0" cy="5324475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2675" tIns="46337" rIns="92675" bIns="46337" anchor="ctr"/>
          <a:lstStyle/>
          <a:p>
            <a:endParaRPr lang="zh-CN" altLang="en-US"/>
          </a:p>
        </p:txBody>
      </p:sp>
      <p:sp>
        <p:nvSpPr>
          <p:cNvPr id="122" name="Line 35"/>
          <p:cNvSpPr>
            <a:spLocks noChangeShapeType="1"/>
          </p:cNvSpPr>
          <p:nvPr/>
        </p:nvSpPr>
        <p:spPr bwMode="auto">
          <a:xfrm>
            <a:off x="1076603" y="2669060"/>
            <a:ext cx="8177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2675" tIns="46337" rIns="92675" bIns="46337" anchor="ctr"/>
          <a:lstStyle/>
          <a:p>
            <a:endParaRPr lang="zh-CN" altLang="en-US"/>
          </a:p>
        </p:txBody>
      </p:sp>
      <p:sp>
        <p:nvSpPr>
          <p:cNvPr id="123" name="Line 36"/>
          <p:cNvSpPr>
            <a:spLocks noChangeShapeType="1"/>
          </p:cNvSpPr>
          <p:nvPr/>
        </p:nvSpPr>
        <p:spPr bwMode="auto">
          <a:xfrm>
            <a:off x="1076603" y="1878485"/>
            <a:ext cx="8177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2675" tIns="46337" rIns="92675" bIns="46337" anchor="ctr"/>
          <a:lstStyle/>
          <a:p>
            <a:endParaRPr lang="zh-CN" altLang="en-US"/>
          </a:p>
        </p:txBody>
      </p:sp>
      <p:sp>
        <p:nvSpPr>
          <p:cNvPr id="124" name="Line 37"/>
          <p:cNvSpPr>
            <a:spLocks noChangeShapeType="1"/>
          </p:cNvSpPr>
          <p:nvPr/>
        </p:nvSpPr>
        <p:spPr bwMode="auto">
          <a:xfrm>
            <a:off x="1076603" y="2273773"/>
            <a:ext cx="8177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2675" tIns="46337" rIns="92675" bIns="46337" anchor="ctr"/>
          <a:lstStyle/>
          <a:p>
            <a:endParaRPr lang="zh-CN" altLang="en-US"/>
          </a:p>
        </p:txBody>
      </p:sp>
      <p:sp>
        <p:nvSpPr>
          <p:cNvPr id="125" name="Line 38"/>
          <p:cNvSpPr>
            <a:spLocks noChangeShapeType="1"/>
          </p:cNvSpPr>
          <p:nvPr/>
        </p:nvSpPr>
        <p:spPr bwMode="auto">
          <a:xfrm>
            <a:off x="1076603" y="3929535"/>
            <a:ext cx="8177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2675" tIns="46337" rIns="92675" bIns="46337" anchor="ctr"/>
          <a:lstStyle/>
          <a:p>
            <a:endParaRPr lang="zh-CN" altLang="en-US"/>
          </a:p>
        </p:txBody>
      </p:sp>
      <p:sp>
        <p:nvSpPr>
          <p:cNvPr id="126" name="Line 39"/>
          <p:cNvSpPr>
            <a:spLocks noChangeShapeType="1"/>
          </p:cNvSpPr>
          <p:nvPr/>
        </p:nvSpPr>
        <p:spPr bwMode="auto">
          <a:xfrm>
            <a:off x="1076603" y="3534248"/>
            <a:ext cx="8177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2675" tIns="46337" rIns="92675" bIns="46337" anchor="ctr"/>
          <a:lstStyle/>
          <a:p>
            <a:endParaRPr lang="zh-CN" altLang="en-US"/>
          </a:p>
        </p:txBody>
      </p:sp>
      <p:sp>
        <p:nvSpPr>
          <p:cNvPr id="127" name="Line 40"/>
          <p:cNvSpPr>
            <a:spLocks noChangeShapeType="1"/>
          </p:cNvSpPr>
          <p:nvPr/>
        </p:nvSpPr>
        <p:spPr bwMode="auto">
          <a:xfrm>
            <a:off x="1076603" y="3064348"/>
            <a:ext cx="8177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2675" tIns="46337" rIns="92675" bIns="46337" anchor="ctr"/>
          <a:lstStyle/>
          <a:p>
            <a:endParaRPr lang="zh-CN" altLang="en-US"/>
          </a:p>
        </p:txBody>
      </p:sp>
      <p:sp>
        <p:nvSpPr>
          <p:cNvPr id="128" name="Line 41"/>
          <p:cNvSpPr>
            <a:spLocks noChangeShapeType="1"/>
          </p:cNvSpPr>
          <p:nvPr/>
        </p:nvSpPr>
        <p:spPr bwMode="auto">
          <a:xfrm>
            <a:off x="1076603" y="4323235"/>
            <a:ext cx="8177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2675" tIns="46337" rIns="92675" bIns="46337" anchor="ctr"/>
          <a:lstStyle/>
          <a:p>
            <a:endParaRPr lang="zh-CN" altLang="en-US"/>
          </a:p>
        </p:txBody>
      </p:sp>
      <p:sp>
        <p:nvSpPr>
          <p:cNvPr id="129" name="Line 42"/>
          <p:cNvSpPr>
            <a:spLocks noChangeShapeType="1"/>
          </p:cNvSpPr>
          <p:nvPr/>
        </p:nvSpPr>
        <p:spPr bwMode="auto">
          <a:xfrm>
            <a:off x="1076603" y="4720110"/>
            <a:ext cx="8177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2675" tIns="46337" rIns="92675" bIns="46337" anchor="ctr"/>
          <a:lstStyle/>
          <a:p>
            <a:endParaRPr lang="zh-CN" altLang="en-US"/>
          </a:p>
        </p:txBody>
      </p:sp>
      <p:sp>
        <p:nvSpPr>
          <p:cNvPr id="130" name="Line 43"/>
          <p:cNvSpPr>
            <a:spLocks noChangeShapeType="1"/>
          </p:cNvSpPr>
          <p:nvPr/>
        </p:nvSpPr>
        <p:spPr bwMode="auto">
          <a:xfrm>
            <a:off x="1076603" y="5132860"/>
            <a:ext cx="8177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2675" tIns="46337" rIns="92675" bIns="46337" anchor="ctr"/>
          <a:lstStyle/>
          <a:p>
            <a:endParaRPr lang="zh-CN" altLang="en-US"/>
          </a:p>
        </p:txBody>
      </p:sp>
      <p:sp>
        <p:nvSpPr>
          <p:cNvPr id="131" name="Line 44"/>
          <p:cNvSpPr>
            <a:spLocks noChangeShapeType="1"/>
          </p:cNvSpPr>
          <p:nvPr/>
        </p:nvSpPr>
        <p:spPr bwMode="auto">
          <a:xfrm>
            <a:off x="1076603" y="5558310"/>
            <a:ext cx="8177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2675" tIns="46337" rIns="92675" bIns="46337"/>
          <a:lstStyle/>
          <a:p>
            <a:endParaRPr lang="zh-CN" altLang="en-US"/>
          </a:p>
        </p:txBody>
      </p:sp>
      <p:sp>
        <p:nvSpPr>
          <p:cNvPr id="132" name="Line 45"/>
          <p:cNvSpPr>
            <a:spLocks noChangeShapeType="1"/>
          </p:cNvSpPr>
          <p:nvPr/>
        </p:nvSpPr>
        <p:spPr bwMode="auto">
          <a:xfrm>
            <a:off x="1076603" y="5953598"/>
            <a:ext cx="8177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2675" tIns="46337" rIns="92675" bIns="46337"/>
          <a:lstStyle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0"/>
            <a:ext cx="11573813" cy="1206817"/>
          </a:xfrm>
        </p:spPr>
        <p:txBody>
          <a:bodyPr>
            <a:normAutofit/>
          </a:bodyPr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770438"/>
          </a:xfrm>
        </p:spPr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String s=“”;</a:t>
            </a:r>
            <a:r>
              <a:rPr lang="zh-CN" altLang="en-US" dirty="0"/>
              <a:t>调用</a:t>
            </a:r>
            <a:r>
              <a:rPr lang="en-US" altLang="zh-CN" dirty="0" err="1"/>
              <a:t>s.length</a:t>
            </a:r>
            <a:r>
              <a:rPr lang="en-US" altLang="zh-CN" dirty="0"/>
              <a:t>()</a:t>
            </a:r>
            <a:r>
              <a:rPr lang="zh-CN" altLang="en-US" dirty="0"/>
              <a:t>会发生空指针异常吗？</a:t>
            </a:r>
          </a:p>
          <a:p>
            <a:r>
              <a:rPr lang="zh-CN" altLang="en-US" dirty="0">
                <a:sym typeface="+mn-ea"/>
              </a:rPr>
              <a:t>如果</a:t>
            </a:r>
            <a:r>
              <a:rPr lang="en-US" altLang="zh-CN" dirty="0">
                <a:sym typeface="+mn-ea"/>
              </a:rPr>
              <a:t>String s=null;</a:t>
            </a:r>
            <a:r>
              <a:rPr lang="zh-CN" altLang="en-US" dirty="0">
                <a:sym typeface="+mn-ea"/>
              </a:rPr>
              <a:t>调用</a:t>
            </a:r>
            <a:r>
              <a:rPr lang="en-US" altLang="zh-CN" dirty="0" err="1">
                <a:sym typeface="+mn-ea"/>
              </a:rPr>
              <a:t>s.length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会发生空指针异常吗</a:t>
            </a:r>
            <a:r>
              <a:rPr lang="zh-CN" altLang="en-US" dirty="0" smtClean="0">
                <a:sym typeface="+mn-ea"/>
              </a:rPr>
              <a:t>？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0"/>
            <a:ext cx="11573813" cy="1206817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2-</a:t>
            </a:r>
            <a:r>
              <a:rPr lang="zh-CN" altLang="en-US" dirty="0">
                <a:sym typeface="+mn-ea"/>
              </a:rPr>
              <a:t>熟悉异常结构及常见运行时异常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940" y="1017788"/>
            <a:ext cx="11015870" cy="185975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ArithmeticException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数学异常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发生前提：整数除以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时发生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例如：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1" descr="C:\Users\wxh\AppData\Roaming\Tencent\Users\29097443\QQ\WinTemp\RichOle\5$%FGE%TX{)ZXH%RW}GYL8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8310" y="2510155"/>
            <a:ext cx="7136130" cy="3689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630" y="156845"/>
            <a:ext cx="11573510" cy="690880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2-</a:t>
            </a:r>
            <a:r>
              <a:rPr lang="zh-CN" altLang="en-US" dirty="0">
                <a:sym typeface="+mn-ea"/>
              </a:rPr>
              <a:t>熟悉异常结构及常见运行时异常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630" y="969010"/>
            <a:ext cx="11572875" cy="220218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IndexOutOfBoundsException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：索引越界异常，包括字符串索引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StringIndexOutOfBoundsException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和数组索引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ArrayIndexOutOfBoundsException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两种；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发生前提：当访问字符串中的字符或者数组中的元素，超过了其长度时；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例如：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1" descr="C:\Users\wxh\AppData\Roaming\Tencent\Users\29097443\QQ\WinTemp\RichOle\DU%Z7Q_K`}GA)L38AD)VW}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2469" y="5685614"/>
            <a:ext cx="7880752" cy="1072056"/>
          </a:xfrm>
          <a:prstGeom prst="rect">
            <a:avLst/>
          </a:prstGeom>
          <a:noFill/>
        </p:spPr>
      </p:pic>
      <p:pic>
        <p:nvPicPr>
          <p:cNvPr id="5" name="Picture 2" descr="C:\Users\wxh\AppData\Roaming\Tencent\Users\29097443\QQ\WinTemp\RichOle\6VM(D76LO009%%[KW[_CCR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35975" y="4754158"/>
            <a:ext cx="7689631" cy="931353"/>
          </a:xfrm>
          <a:prstGeom prst="rect">
            <a:avLst/>
          </a:prstGeom>
          <a:noFill/>
        </p:spPr>
      </p:pic>
      <p:pic>
        <p:nvPicPr>
          <p:cNvPr id="6" name="Picture 4" descr="C:\Users\wxh\AppData\Roaming\Tencent\Users\29097443\QQ\WinTemp\RichOle\S5@WRUFN8142)Z68WBJXUS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59753" y="2657453"/>
            <a:ext cx="8146857" cy="2096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0"/>
            <a:ext cx="11573813" cy="1206817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2-</a:t>
            </a:r>
            <a:r>
              <a:rPr lang="zh-CN" altLang="en-US" dirty="0">
                <a:sym typeface="+mn-ea"/>
              </a:rPr>
              <a:t>熟悉异常结构及常见运行时异常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940" y="1035041"/>
            <a:ext cx="11015870" cy="185975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NumberFormatException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数字格式异常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发生前提：当把一个字符串转换成数字时，字符串内容不是数字时发生；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例如：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1" descr="C:\Users\wxh\AppData\Roaming\Tencent\Users\29097443\QQ\WinTemp\RichOle\N}D5E`$5J[%7{XC(`{3ULV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81049" y="2527540"/>
            <a:ext cx="7331738" cy="379949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0"/>
            <a:ext cx="11573813" cy="1206817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2-</a:t>
            </a:r>
            <a:r>
              <a:rPr lang="zh-CN" altLang="en-US" dirty="0">
                <a:sym typeface="+mn-ea"/>
              </a:rPr>
              <a:t>熟悉异常结构及常见运行时异常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1951" y="1017788"/>
            <a:ext cx="11015870" cy="185975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ClassCastException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类型转换异常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发生前提：把父类对象转换成不相关的子类类型时；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例如：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1" descr="C:\Users\wxh\AppData\Roaming\Tencent\Users\29097443\QQ\WinTemp\RichOle\1NND6ZD06255VUBYI31B0A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5562" y="2589113"/>
            <a:ext cx="8767866" cy="3657601"/>
          </a:xfrm>
          <a:prstGeom prst="rect">
            <a:avLst/>
          </a:prstGeom>
          <a:noFill/>
        </p:spPr>
      </p:pic>
      <p:sp>
        <p:nvSpPr>
          <p:cNvPr id="5" name="Oval Callout 5"/>
          <p:cNvSpPr/>
          <p:nvPr/>
        </p:nvSpPr>
        <p:spPr>
          <a:xfrm>
            <a:off x="7321149" y="3755762"/>
            <a:ext cx="3499945" cy="1576554"/>
          </a:xfrm>
          <a:prstGeom prst="wedgeEllipseCallout">
            <a:avLst>
              <a:gd name="adj1" fmla="val -93355"/>
              <a:gd name="adj2" fmla="val -6005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Object o2=</a:t>
            </a:r>
            <a:r>
              <a:rPr lang="en-US" b="1" dirty="0">
                <a:solidFill>
                  <a:schemeClr val="tx1"/>
                </a:solidFill>
              </a:rPr>
              <a:t>new String();</a:t>
            </a:r>
          </a:p>
          <a:p>
            <a:r>
              <a:rPr lang="en-US" dirty="0">
                <a:solidFill>
                  <a:schemeClr val="tx1"/>
                </a:solidFill>
              </a:rPr>
              <a:t>String s2=(String)o2;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这样的语句也有异常吗？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0"/>
            <a:ext cx="11573813" cy="1206817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2-</a:t>
            </a:r>
            <a:r>
              <a:rPr lang="zh-CN" altLang="en-US" dirty="0">
                <a:sym typeface="+mn-ea"/>
              </a:rPr>
              <a:t>熟悉异常结构及常见运行时异常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7911" y="1052423"/>
            <a:ext cx="11015870" cy="221103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前面几页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我们演示了几种常见的运行时异常，可见编译期的时候根本不需要任何处理，编译通过，不过在运行时抛出异常，中断执行；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而非运行时异常恰恰相反，在</a:t>
            </a:r>
            <a:r>
              <a:rPr lang="zh-CN" altLang="en-US" sz="24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编译期就会被检测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zh-CN" altLang="en-US" sz="24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并强制处理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zh-CN" altLang="en-US" sz="24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不处理发生编译错误；</a:t>
            </a:r>
          </a:p>
        </p:txBody>
      </p:sp>
      <p:pic>
        <p:nvPicPr>
          <p:cNvPr id="4" name="Picture 1" descr="C:\Users\wxh\AppData\Roaming\Tencent\Users\29097443\QQ\WinTemp\RichOle\JNZVRK4F%6RI$9%E}IR6FK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1339" y="3404676"/>
            <a:ext cx="9776567" cy="195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Oval Callout 8"/>
          <p:cNvSpPr/>
          <p:nvPr/>
        </p:nvSpPr>
        <p:spPr>
          <a:xfrm>
            <a:off x="2617075" y="5260678"/>
            <a:ext cx="1765738" cy="1597321"/>
          </a:xfrm>
          <a:prstGeom prst="wedgeEllipseCallout">
            <a:avLst>
              <a:gd name="adj1" fmla="val 70667"/>
              <a:gd name="adj2" fmla="val -778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这里为啥就有非运行时异常啦？？？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9"/>
          <p:cNvSpPr/>
          <p:nvPr/>
        </p:nvSpPr>
        <p:spPr>
          <a:xfrm>
            <a:off x="4682359" y="5530080"/>
            <a:ext cx="5549461" cy="10599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Maiandra GD" panose="020E0502030308020204" pitchFamily="34" charset="0"/>
              </a:rPr>
              <a:t>事情是这样的，构造方法</a:t>
            </a:r>
            <a:r>
              <a:rPr lang="en-US" altLang="zh-CN" dirty="0" err="1">
                <a:solidFill>
                  <a:schemeClr val="tx1"/>
                </a:solidFill>
                <a:latin typeface="Maiandra GD" panose="020E0502030308020204" pitchFamily="34" charset="0"/>
              </a:rPr>
              <a:t>FileReader</a:t>
            </a:r>
            <a:r>
              <a:rPr lang="en-US" altLang="zh-CN" dirty="0">
                <a:solidFill>
                  <a:schemeClr val="tx1"/>
                </a:solidFill>
                <a:latin typeface="Maiandra GD" panose="020E0502030308020204" pitchFamily="34" charset="0"/>
              </a:rPr>
              <a:t>(File)</a:t>
            </a:r>
            <a:r>
              <a:rPr lang="zh-CN" altLang="en-US" dirty="0">
                <a:solidFill>
                  <a:schemeClr val="tx1"/>
                </a:solidFill>
                <a:latin typeface="Maiandra GD" panose="020E0502030308020204" pitchFamily="34" charset="0"/>
              </a:rPr>
              <a:t>是</a:t>
            </a:r>
            <a:r>
              <a:rPr lang="en-US" altLang="zh-CN" dirty="0">
                <a:solidFill>
                  <a:schemeClr val="tx1"/>
                </a:solidFill>
                <a:latin typeface="Maiandra GD" panose="020E0502030308020204" pitchFamily="34" charset="0"/>
              </a:rPr>
              <a:t>API</a:t>
            </a:r>
            <a:r>
              <a:rPr lang="zh-CN" altLang="en-US" dirty="0">
                <a:solidFill>
                  <a:schemeClr val="tx1"/>
                </a:solidFill>
                <a:latin typeface="Maiandra GD" panose="020E0502030308020204" pitchFamily="34" charset="0"/>
              </a:rPr>
              <a:t>中定义的，</a:t>
            </a:r>
            <a:r>
              <a:rPr lang="en-US" altLang="zh-CN" dirty="0">
                <a:solidFill>
                  <a:schemeClr val="tx1"/>
                </a:solidFill>
                <a:latin typeface="Maiandra GD" panose="020E0502030308020204" pitchFamily="34" charset="0"/>
              </a:rPr>
              <a:t>API</a:t>
            </a:r>
            <a:r>
              <a:rPr lang="zh-CN" altLang="en-US" dirty="0">
                <a:solidFill>
                  <a:schemeClr val="tx1"/>
                </a:solidFill>
                <a:latin typeface="Maiandra GD" panose="020E0502030308020204" pitchFamily="34" charset="0"/>
              </a:rPr>
              <a:t>定义这个方法的时候就抛出了一个</a:t>
            </a:r>
            <a:r>
              <a:rPr lang="en-US" altLang="zh-CN" dirty="0" err="1">
                <a:solidFill>
                  <a:schemeClr val="tx1"/>
                </a:solidFill>
                <a:latin typeface="Maiandra GD" panose="020E0502030308020204" pitchFamily="34" charset="0"/>
              </a:rPr>
              <a:t>FileNotFoundException</a:t>
            </a:r>
            <a:r>
              <a:rPr lang="zh-CN" altLang="en-US" dirty="0">
                <a:solidFill>
                  <a:schemeClr val="tx1"/>
                </a:solidFill>
                <a:latin typeface="Maiandra GD" panose="020E0502030308020204" pitchFamily="34" charset="0"/>
              </a:rPr>
              <a:t>，是一个非运行时异常。至于什么叫抛出异常之类，后面会学习哈</a:t>
            </a:r>
            <a:r>
              <a:rPr lang="en-US" altLang="zh-CN" dirty="0">
                <a:solidFill>
                  <a:schemeClr val="tx1"/>
                </a:solidFill>
                <a:latin typeface="Maiandra GD" panose="020E0502030308020204" pitchFamily="34" charset="0"/>
              </a:rPr>
              <a:t>~~~</a:t>
            </a: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0"/>
            <a:ext cx="11573813" cy="1206817"/>
          </a:xfrm>
        </p:spPr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3-</a:t>
            </a:r>
            <a:r>
              <a:rPr dirty="0"/>
              <a:t>掌握异常的处理-捕获异常try、catch和finally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1580" y="945350"/>
            <a:ext cx="11015870" cy="180755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程序一但出现异常就会中断运行</a:t>
            </a: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标准异常处理流程如图所示：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693683" y="3563007"/>
            <a:ext cx="2207172" cy="851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抛出异常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8"/>
          <p:cNvCxnSpPr>
            <a:stCxn id="4" idx="3"/>
          </p:cNvCxnSpPr>
          <p:nvPr/>
        </p:nvCxnSpPr>
        <p:spPr>
          <a:xfrm flipV="1">
            <a:off x="2900855" y="3972910"/>
            <a:ext cx="1135117" cy="15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9"/>
          <p:cNvSpPr/>
          <p:nvPr/>
        </p:nvSpPr>
        <p:spPr>
          <a:xfrm>
            <a:off x="4014952" y="3573517"/>
            <a:ext cx="2207172" cy="851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捕获异常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6957564" y="4303898"/>
            <a:ext cx="2207172" cy="851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捕获成功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6910815" y="2753425"/>
            <a:ext cx="2207172" cy="851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捕获失败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9592902" y="4206853"/>
            <a:ext cx="2207172" cy="851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异常被处理，程序继续运行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9539671" y="2621870"/>
            <a:ext cx="2207172" cy="851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异常未被处理，程序中断运行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5"/>
          <p:cNvCxnSpPr>
            <a:stCxn id="6" idx="3"/>
            <a:endCxn id="7" idx="1"/>
          </p:cNvCxnSpPr>
          <p:nvPr/>
        </p:nvCxnSpPr>
        <p:spPr>
          <a:xfrm>
            <a:off x="6222124" y="3999821"/>
            <a:ext cx="735330" cy="730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9"/>
          <p:cNvCxnSpPr>
            <a:stCxn id="6" idx="3"/>
            <a:endCxn id="8" idx="1"/>
          </p:cNvCxnSpPr>
          <p:nvPr/>
        </p:nvCxnSpPr>
        <p:spPr>
          <a:xfrm flipV="1">
            <a:off x="6222124" y="3179401"/>
            <a:ext cx="688340" cy="820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21"/>
          <p:cNvCxnSpPr>
            <a:stCxn id="7" idx="3"/>
            <a:endCxn id="9" idx="1"/>
          </p:cNvCxnSpPr>
          <p:nvPr/>
        </p:nvCxnSpPr>
        <p:spPr>
          <a:xfrm flipV="1">
            <a:off x="9164736" y="4633047"/>
            <a:ext cx="427990" cy="97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4"/>
          <p:cNvCxnSpPr>
            <a:stCxn id="8" idx="3"/>
            <a:endCxn id="10" idx="1"/>
          </p:cNvCxnSpPr>
          <p:nvPr/>
        </p:nvCxnSpPr>
        <p:spPr>
          <a:xfrm flipV="1">
            <a:off x="9117987" y="3048284"/>
            <a:ext cx="421640" cy="131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7"/>
          <p:cNvSpPr/>
          <p:nvPr/>
        </p:nvSpPr>
        <p:spPr>
          <a:xfrm>
            <a:off x="756745" y="4619297"/>
            <a:ext cx="2112579" cy="961696"/>
          </a:xfrm>
          <a:prstGeom prst="rect">
            <a:avLst/>
          </a:prstGeom>
          <a:solidFill>
            <a:schemeClr val="accent6"/>
          </a:solidFill>
          <a:ln w="317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运行时异常</a:t>
            </a:r>
            <a:r>
              <a:rPr lang="en-US" altLang="zh-CN" dirty="0"/>
              <a:t>JVM</a:t>
            </a:r>
            <a:r>
              <a:rPr lang="zh-CN" altLang="en-US" dirty="0"/>
              <a:t>自行抛出；非运行时异常使用</a:t>
            </a:r>
            <a:r>
              <a:rPr lang="en-US" altLang="zh-CN" dirty="0"/>
              <a:t>throw</a:t>
            </a:r>
            <a:r>
              <a:rPr lang="zh-CN" altLang="en-US" dirty="0"/>
              <a:t>抛出；</a:t>
            </a:r>
            <a:endParaRPr lang="en-US" dirty="0"/>
          </a:p>
        </p:txBody>
      </p:sp>
      <p:sp>
        <p:nvSpPr>
          <p:cNvPr id="16" name="Rectangle 28"/>
          <p:cNvSpPr/>
          <p:nvPr/>
        </p:nvSpPr>
        <p:spPr>
          <a:xfrm>
            <a:off x="4046482" y="4677104"/>
            <a:ext cx="2112579" cy="961696"/>
          </a:xfrm>
          <a:prstGeom prst="rect">
            <a:avLst/>
          </a:prstGeom>
          <a:solidFill>
            <a:schemeClr val="accent6"/>
          </a:solidFill>
          <a:ln w="317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catch</a:t>
            </a:r>
            <a:r>
              <a:rPr lang="zh-CN" altLang="en-US" dirty="0"/>
              <a:t>语句捕获异常</a:t>
            </a:r>
            <a:endParaRPr lang="en-US" dirty="0"/>
          </a:p>
        </p:txBody>
      </p:sp>
      <p:sp>
        <p:nvSpPr>
          <p:cNvPr id="17" name="Rectangle 29"/>
          <p:cNvSpPr/>
          <p:nvPr/>
        </p:nvSpPr>
        <p:spPr>
          <a:xfrm>
            <a:off x="6958154" y="1369148"/>
            <a:ext cx="2112579" cy="961696"/>
          </a:xfrm>
          <a:prstGeom prst="rect">
            <a:avLst/>
          </a:prstGeom>
          <a:solidFill>
            <a:schemeClr val="accent6"/>
          </a:solidFill>
          <a:ln w="317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当</a:t>
            </a:r>
            <a:r>
              <a:rPr lang="en-US" altLang="zh-CN" dirty="0" err="1"/>
              <a:t>cathc</a:t>
            </a:r>
            <a:r>
              <a:rPr lang="zh-CN" altLang="en-US" dirty="0"/>
              <a:t>的异常类型与抛出异常类型不匹配时，捕获失败；</a:t>
            </a:r>
            <a:endParaRPr lang="en-US" dirty="0"/>
          </a:p>
        </p:txBody>
      </p:sp>
      <p:sp>
        <p:nvSpPr>
          <p:cNvPr id="18" name="Rectangle 30"/>
          <p:cNvSpPr/>
          <p:nvPr/>
        </p:nvSpPr>
        <p:spPr>
          <a:xfrm>
            <a:off x="6910989" y="5435294"/>
            <a:ext cx="2112579" cy="961696"/>
          </a:xfrm>
          <a:prstGeom prst="rect">
            <a:avLst/>
          </a:prstGeom>
          <a:solidFill>
            <a:schemeClr val="accent6"/>
          </a:solidFill>
          <a:ln w="317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当</a:t>
            </a:r>
            <a:r>
              <a:rPr lang="en-US" altLang="zh-CN" dirty="0" err="1"/>
              <a:t>cathc</a:t>
            </a:r>
            <a:r>
              <a:rPr lang="zh-CN" altLang="en-US" dirty="0"/>
              <a:t>的异常类型与抛出的异常类型匹配时，捕获成功；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0"/>
            <a:ext cx="11573813" cy="1206817"/>
          </a:xfrm>
        </p:spPr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3-</a:t>
            </a:r>
            <a:r>
              <a:rPr dirty="0">
                <a:sym typeface="+mn-ea"/>
              </a:rPr>
              <a:t>掌握异常的处理-捕获异常try、catch和finally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94044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把所有可能抛出异常的，或者肯定抛出异常的代码都写到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代码块中；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0529" y="2005905"/>
            <a:ext cx="10687987" cy="3908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try{</a:t>
            </a:r>
          </a:p>
          <a:p>
            <a:r>
              <a:rPr lang="zh-CN" altLang="en-US" sz="2800" dirty="0"/>
              <a:t>      </a:t>
            </a:r>
            <a:r>
              <a:rPr lang="zh-CN" altLang="en-US" sz="2400" dirty="0"/>
              <a:t>可能抛出异常的代码块</a:t>
            </a:r>
            <a:r>
              <a:rPr lang="en-US" altLang="zh-CN" sz="2400" dirty="0"/>
              <a:t>;</a:t>
            </a:r>
            <a:endParaRPr lang="en-US" sz="2400" dirty="0"/>
          </a:p>
          <a:p>
            <a:r>
              <a:rPr lang="en-US" altLang="zh-CN" sz="2800" dirty="0"/>
              <a:t>}</a:t>
            </a:r>
          </a:p>
          <a:p>
            <a:endParaRPr lang="en-US" sz="2800" dirty="0"/>
          </a:p>
          <a:p>
            <a:r>
              <a:rPr lang="zh-CN" altLang="en-US" sz="2800" dirty="0"/>
              <a:t>如：</a:t>
            </a:r>
            <a:endParaRPr lang="en-US" altLang="zh-CN" sz="2800" dirty="0"/>
          </a:p>
          <a:p>
            <a:r>
              <a:rPr lang="en-US" dirty="0"/>
              <a:t>try{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i</a:t>
            </a:r>
            <a:r>
              <a:rPr lang="en-US" dirty="0" err="1"/>
              <a:t>nt</a:t>
            </a:r>
            <a:r>
              <a:rPr lang="en-US" dirty="0"/>
              <a:t> x=100;</a:t>
            </a:r>
          </a:p>
          <a:p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y=10;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("x/y="+x/y);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("x/y</a:t>
            </a:r>
            <a:r>
              <a:rPr lang="zh-CN" altLang="en-US" dirty="0"/>
              <a:t>计算结束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}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0"/>
            <a:ext cx="11573813" cy="1206817"/>
          </a:xfrm>
        </p:spPr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3-</a:t>
            </a:r>
            <a:r>
              <a:rPr dirty="0">
                <a:sym typeface="+mn-ea"/>
              </a:rPr>
              <a:t>掌握异常的处理-捕获异常try、catch和finally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94044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catch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语句紧随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语句后，用来捕获异常并进行处理；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0529" y="2005905"/>
            <a:ext cx="10687987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try{</a:t>
            </a:r>
          </a:p>
          <a:p>
            <a:r>
              <a:rPr lang="zh-CN" altLang="en-US" sz="2800" dirty="0"/>
              <a:t>      </a:t>
            </a:r>
            <a:r>
              <a:rPr lang="zh-CN" altLang="en-US" sz="2400" dirty="0"/>
              <a:t>可能抛出异常的代码块</a:t>
            </a:r>
            <a:r>
              <a:rPr lang="en-US" altLang="zh-CN" sz="2400" dirty="0"/>
              <a:t>;</a:t>
            </a:r>
            <a:endParaRPr lang="en-US" sz="2400" dirty="0"/>
          </a:p>
          <a:p>
            <a:r>
              <a:rPr lang="en-US" altLang="zh-CN" sz="2800" dirty="0"/>
              <a:t>}catch</a:t>
            </a:r>
            <a:r>
              <a:rPr lang="en-US" altLang="zh-CN" sz="2400" dirty="0"/>
              <a:t>(</a:t>
            </a:r>
            <a:r>
              <a:rPr lang="zh-CN" altLang="en-US" sz="2400" dirty="0"/>
              <a:t>异常类型  变量名</a:t>
            </a:r>
            <a:r>
              <a:rPr lang="en-US" altLang="zh-CN" sz="2400" dirty="0"/>
              <a:t>)</a:t>
            </a:r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       </a:t>
            </a:r>
            <a:r>
              <a:rPr lang="zh-CN" altLang="en-US" sz="2400" dirty="0"/>
              <a:t>处理异常的代码</a:t>
            </a:r>
            <a:r>
              <a:rPr lang="en-US" altLang="zh-CN" sz="2400" dirty="0"/>
              <a:t>;</a:t>
            </a:r>
          </a:p>
          <a:p>
            <a:r>
              <a:rPr lang="en-US" altLang="zh-CN" sz="2800" dirty="0"/>
              <a:t>}</a:t>
            </a:r>
            <a:endParaRPr lang="en-US" sz="2800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411503" y="4477634"/>
            <a:ext cx="11015870" cy="21911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块中中代码抛出了异常对象后，异常处理机制就将这个对象的类型与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catch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语句中的异常类型进行匹配，如果类型相同，或者抛出的是捕获的子类，就称为匹配成功，那么异常就被捕获，就运行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catch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块中的语句；否则，称为异常没有被捕获，程序将中断；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Oval Callout 7"/>
          <p:cNvSpPr/>
          <p:nvPr/>
        </p:nvSpPr>
        <p:spPr>
          <a:xfrm>
            <a:off x="5376040" y="1481959"/>
            <a:ext cx="2979683" cy="2790496"/>
          </a:xfrm>
          <a:prstGeom prst="wedgeEllipseCallout">
            <a:avLst>
              <a:gd name="adj1" fmla="val -85865"/>
              <a:gd name="adj2" fmla="val 2936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会发生三种情况：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、发生异常被捕获处理；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、发生异常没有被捕获处理；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、没发生异常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云形标注 10"/>
          <p:cNvSpPr/>
          <p:nvPr/>
        </p:nvSpPr>
        <p:spPr>
          <a:xfrm>
            <a:off x="11244580" y="740410"/>
            <a:ext cx="914400" cy="61150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例 </a:t>
            </a:r>
            <a:r>
              <a:rPr lang="en-US" altLang="zh-CN"/>
              <a:t>1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zh-CN" altLang="en-US" dirty="0"/>
              <a:t>、掌握</a:t>
            </a:r>
            <a:r>
              <a:rPr dirty="0"/>
              <a:t>异常的概念</a:t>
            </a:r>
          </a:p>
          <a:p>
            <a:r>
              <a:rPr lang="en-US" dirty="0"/>
              <a:t>2</a:t>
            </a:r>
            <a:r>
              <a:rPr lang="zh-CN" altLang="en-US" dirty="0"/>
              <a:t>、熟悉异常结构及常见运行时异常</a:t>
            </a:r>
            <a:endParaRPr dirty="0"/>
          </a:p>
          <a:p>
            <a:r>
              <a:rPr lang="en-US" dirty="0"/>
              <a:t>3</a:t>
            </a:r>
            <a:r>
              <a:rPr dirty="0"/>
              <a:t>、掌握异常的处理-捕获异常try、catch和finally</a:t>
            </a:r>
          </a:p>
          <a:p>
            <a:r>
              <a:rPr lang="en-US" dirty="0"/>
              <a:t>4</a:t>
            </a:r>
            <a:r>
              <a:rPr dirty="0"/>
              <a:t>、掌握异常的处理-层层抛出</a:t>
            </a:r>
          </a:p>
          <a:p>
            <a:r>
              <a:rPr lang="en-US" dirty="0"/>
              <a:t>5</a:t>
            </a:r>
            <a:r>
              <a:rPr dirty="0"/>
              <a:t>、</a:t>
            </a:r>
            <a:r>
              <a:rPr lang="zh-CN" altLang="en-US">
                <a:sym typeface="+mn-ea"/>
              </a:rPr>
              <a:t>了解</a:t>
            </a:r>
            <a:r>
              <a:rPr lang="en-US" altLang="zh-CN">
                <a:sym typeface="+mn-ea"/>
              </a:rPr>
              <a:t>finally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return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System</a:t>
            </a:r>
            <a:r>
              <a:rPr lang="zh-CN" altLang="en-US">
                <a:sym typeface="+mn-ea"/>
              </a:rPr>
              <a:t>类的</a:t>
            </a:r>
            <a:r>
              <a:rPr lang="en-US" altLang="zh-CN">
                <a:sym typeface="+mn-ea"/>
              </a:rPr>
              <a:t>exit</a:t>
            </a:r>
            <a:r>
              <a:rPr lang="zh-CN" altLang="en-US">
                <a:sym typeface="+mn-ea"/>
              </a:rPr>
              <a:t>方法</a:t>
            </a:r>
            <a:endParaRPr dirty="0"/>
          </a:p>
          <a:p>
            <a:r>
              <a:rPr lang="en-US" dirty="0"/>
              <a:t>6</a:t>
            </a:r>
            <a:r>
              <a:rPr dirty="0"/>
              <a:t>、掌握自定义异常</a:t>
            </a: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0"/>
            <a:ext cx="11573813" cy="1206817"/>
          </a:xfrm>
        </p:spPr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3-</a:t>
            </a:r>
            <a:r>
              <a:rPr dirty="0">
                <a:sym typeface="+mn-ea"/>
              </a:rPr>
              <a:t>掌握异常的处理-捕获异常try、catch和finally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585" y="904074"/>
            <a:ext cx="11015870" cy="94044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抛出异常并处理成功；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720" y="1678940"/>
            <a:ext cx="5874385" cy="47999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try{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x=100;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y=0;</a:t>
            </a:r>
          </a:p>
          <a:p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("x/y="+x/y);</a:t>
            </a:r>
          </a:p>
          <a:p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("x/y</a:t>
            </a:r>
            <a:r>
              <a:rPr lang="zh-CN" altLang="en-US" dirty="0"/>
              <a:t>计算结束</a:t>
            </a:r>
            <a:r>
              <a:rPr lang="en-US" altLang="zh-CN" dirty="0"/>
              <a:t>");</a:t>
            </a:r>
          </a:p>
          <a:p>
            <a:endParaRPr lang="en-US" altLang="zh-CN" dirty="0"/>
          </a:p>
          <a:p>
            <a:r>
              <a:rPr lang="en-US" altLang="zh-CN" dirty="0"/>
              <a:t>}catch(</a:t>
            </a:r>
            <a:r>
              <a:rPr lang="en-US" altLang="zh-CN" dirty="0" err="1"/>
              <a:t>ArithmeticException</a:t>
            </a:r>
            <a:r>
              <a:rPr lang="en-US" altLang="zh-CN" dirty="0"/>
              <a:t> e){</a:t>
            </a:r>
          </a:p>
          <a:p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发生了数学异常，注意除数不能为</a:t>
            </a:r>
            <a:r>
              <a:rPr lang="en-US" altLang="zh-CN" dirty="0"/>
              <a:t>0.");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</a:p>
          <a:p>
            <a:r>
              <a:rPr lang="en-US" altLang="zh-CN" dirty="0" err="1"/>
              <a:t>System.out.println</a:t>
            </a:r>
            <a:r>
              <a:rPr lang="en-US" altLang="zh-CN" dirty="0"/>
              <a:t>("main</a:t>
            </a:r>
            <a:r>
              <a:rPr lang="zh-CN" altLang="en-US" dirty="0"/>
              <a:t>方法运行结束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}</a:t>
            </a:r>
            <a:endParaRPr lang="en-US" dirty="0"/>
          </a:p>
        </p:txBody>
      </p:sp>
      <p:sp>
        <p:nvSpPr>
          <p:cNvPr id="5" name="Rounded Rectangle 5"/>
          <p:cNvSpPr/>
          <p:nvPr/>
        </p:nvSpPr>
        <p:spPr>
          <a:xfrm>
            <a:off x="7835462" y="1844566"/>
            <a:ext cx="3972910" cy="662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抛出</a:t>
            </a:r>
            <a:r>
              <a:rPr lang="en-US" altLang="zh-CN" dirty="0" err="1">
                <a:solidFill>
                  <a:schemeClr val="tx1"/>
                </a:solidFill>
              </a:rPr>
              <a:t>ArithmeticException</a:t>
            </a:r>
            <a:r>
              <a:rPr lang="zh-CN" altLang="en-US" dirty="0">
                <a:solidFill>
                  <a:schemeClr val="tx1"/>
                </a:solidFill>
              </a:rPr>
              <a:t>异常，</a:t>
            </a:r>
            <a:r>
              <a:rPr lang="en-US" altLang="zh-CN" dirty="0">
                <a:solidFill>
                  <a:schemeClr val="tx1"/>
                </a:solidFill>
              </a:rPr>
              <a:t>try</a:t>
            </a:r>
            <a:r>
              <a:rPr lang="zh-CN" altLang="en-US" dirty="0">
                <a:solidFill>
                  <a:schemeClr val="tx1"/>
                </a:solidFill>
              </a:rPr>
              <a:t>中之后代码不运行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8"/>
          <p:cNvCxnSpPr>
            <a:endCxn id="5" idx="1"/>
          </p:cNvCxnSpPr>
          <p:nvPr/>
        </p:nvCxnSpPr>
        <p:spPr>
          <a:xfrm flipV="1">
            <a:off x="4177862" y="2175642"/>
            <a:ext cx="3657600" cy="1150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9"/>
          <p:cNvSpPr/>
          <p:nvPr/>
        </p:nvSpPr>
        <p:spPr>
          <a:xfrm>
            <a:off x="7830207" y="2879835"/>
            <a:ext cx="3972910" cy="662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异常处理机制将</a:t>
            </a:r>
            <a:r>
              <a:rPr lang="en-US" altLang="zh-CN" dirty="0" err="1">
                <a:solidFill>
                  <a:schemeClr val="tx1"/>
                </a:solidFill>
              </a:rPr>
              <a:t>ArithmeticException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en-US" altLang="zh-CN" dirty="0">
                <a:solidFill>
                  <a:schemeClr val="tx1"/>
                </a:solidFill>
              </a:rPr>
              <a:t>catch</a:t>
            </a:r>
            <a:r>
              <a:rPr lang="zh-CN" altLang="en-US" dirty="0">
                <a:solidFill>
                  <a:schemeClr val="tx1"/>
                </a:solidFill>
              </a:rPr>
              <a:t>语句的异常类型匹配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10"/>
          <p:cNvSpPr/>
          <p:nvPr/>
        </p:nvSpPr>
        <p:spPr>
          <a:xfrm>
            <a:off x="7888014" y="4025462"/>
            <a:ext cx="3972910" cy="662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匹配成功， 运行</a:t>
            </a:r>
            <a:r>
              <a:rPr lang="en-US" altLang="zh-CN" dirty="0">
                <a:solidFill>
                  <a:schemeClr val="tx1"/>
                </a:solidFill>
              </a:rPr>
              <a:t>catch</a:t>
            </a:r>
            <a:r>
              <a:rPr lang="zh-CN" altLang="en-US" dirty="0">
                <a:solidFill>
                  <a:schemeClr val="tx1"/>
                </a:solidFill>
              </a:rPr>
              <a:t>代码块，异常被处理；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11"/>
          <p:cNvCxnSpPr>
            <a:endCxn id="8" idx="1"/>
          </p:cNvCxnSpPr>
          <p:nvPr/>
        </p:nvCxnSpPr>
        <p:spPr>
          <a:xfrm flipV="1">
            <a:off x="6821214" y="4356538"/>
            <a:ext cx="1066800" cy="62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5"/>
          <p:cNvCxnSpPr>
            <a:endCxn id="7" idx="1"/>
          </p:cNvCxnSpPr>
          <p:nvPr/>
        </p:nvCxnSpPr>
        <p:spPr>
          <a:xfrm flipV="1">
            <a:off x="3720662" y="3210911"/>
            <a:ext cx="4109545" cy="1266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8"/>
          <p:cNvSpPr/>
          <p:nvPr/>
        </p:nvSpPr>
        <p:spPr>
          <a:xfrm>
            <a:off x="7977352" y="5155324"/>
            <a:ext cx="3972910" cy="662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程序继续运行。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9"/>
          <p:cNvCxnSpPr>
            <a:endCxn id="11" idx="1"/>
          </p:cNvCxnSpPr>
          <p:nvPr/>
        </p:nvCxnSpPr>
        <p:spPr>
          <a:xfrm flipV="1">
            <a:off x="4871545" y="5486400"/>
            <a:ext cx="3105807" cy="567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wn Arrow 21"/>
          <p:cNvSpPr/>
          <p:nvPr/>
        </p:nvSpPr>
        <p:spPr>
          <a:xfrm>
            <a:off x="9648497" y="2538248"/>
            <a:ext cx="299544" cy="3310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22"/>
          <p:cNvSpPr/>
          <p:nvPr/>
        </p:nvSpPr>
        <p:spPr>
          <a:xfrm>
            <a:off x="9674773" y="3589283"/>
            <a:ext cx="299544" cy="3310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23"/>
          <p:cNvSpPr/>
          <p:nvPr/>
        </p:nvSpPr>
        <p:spPr>
          <a:xfrm>
            <a:off x="9690539" y="4755930"/>
            <a:ext cx="299544" cy="3310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0"/>
            <a:ext cx="11573813" cy="1206817"/>
          </a:xfrm>
        </p:spPr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3-</a:t>
            </a:r>
            <a:r>
              <a:rPr dirty="0">
                <a:sym typeface="+mn-ea"/>
              </a:rPr>
              <a:t>掌握异常的处理-捕获异常try、catch和finally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445" y="839304"/>
            <a:ext cx="11015870" cy="94044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抛出异常，但是没有被处理；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119" y="1435517"/>
            <a:ext cx="6210174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try{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x=100;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y=0;</a:t>
            </a:r>
          </a:p>
          <a:p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("x/y="+x/y);</a:t>
            </a:r>
          </a:p>
          <a:p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("x/y</a:t>
            </a:r>
            <a:r>
              <a:rPr lang="zh-CN" altLang="en-US" dirty="0"/>
              <a:t>计算结束</a:t>
            </a:r>
            <a:r>
              <a:rPr lang="en-US" altLang="zh-CN" dirty="0"/>
              <a:t>");</a:t>
            </a:r>
          </a:p>
          <a:p>
            <a:endParaRPr lang="en-US" altLang="zh-CN" dirty="0"/>
          </a:p>
          <a:p>
            <a:r>
              <a:rPr lang="en-US" altLang="zh-CN" dirty="0"/>
              <a:t>}catch(</a:t>
            </a:r>
            <a:r>
              <a:rPr lang="en-US" altLang="zh-CN" dirty="0" err="1"/>
              <a:t>NullPointerException</a:t>
            </a:r>
            <a:r>
              <a:rPr lang="en-US" altLang="zh-CN" dirty="0"/>
              <a:t> e){</a:t>
            </a:r>
          </a:p>
          <a:p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(“</a:t>
            </a:r>
            <a:r>
              <a:rPr lang="zh-CN" altLang="en-US" dirty="0"/>
              <a:t>发生了异常</a:t>
            </a:r>
            <a:r>
              <a:rPr lang="en-US" altLang="zh-CN" dirty="0"/>
              <a:t>");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 err="1"/>
              <a:t>System.out.println</a:t>
            </a:r>
            <a:r>
              <a:rPr lang="en-US" altLang="zh-CN" dirty="0"/>
              <a:t>("main</a:t>
            </a:r>
            <a:r>
              <a:rPr lang="zh-CN" altLang="en-US" dirty="0"/>
              <a:t>方法运行结束</a:t>
            </a:r>
            <a:r>
              <a:rPr lang="en-US" altLang="zh-CN" dirty="0"/>
              <a:t>");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en-US" dirty="0"/>
          </a:p>
        </p:txBody>
      </p:sp>
      <p:sp>
        <p:nvSpPr>
          <p:cNvPr id="5" name="Rounded Rectangle 5"/>
          <p:cNvSpPr/>
          <p:nvPr/>
        </p:nvSpPr>
        <p:spPr>
          <a:xfrm>
            <a:off x="7835462" y="1844566"/>
            <a:ext cx="3972910" cy="662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抛出</a:t>
            </a:r>
            <a:r>
              <a:rPr lang="en-US" altLang="zh-CN" dirty="0" err="1">
                <a:solidFill>
                  <a:schemeClr val="tx1"/>
                </a:solidFill>
              </a:rPr>
              <a:t>ArithmeticException</a:t>
            </a:r>
            <a:r>
              <a:rPr lang="zh-CN" altLang="en-US" dirty="0">
                <a:solidFill>
                  <a:schemeClr val="tx1"/>
                </a:solidFill>
              </a:rPr>
              <a:t>异常，</a:t>
            </a:r>
            <a:r>
              <a:rPr lang="en-US" altLang="zh-CN" dirty="0">
                <a:solidFill>
                  <a:schemeClr val="tx1"/>
                </a:solidFill>
              </a:rPr>
              <a:t>try</a:t>
            </a:r>
            <a:r>
              <a:rPr lang="zh-CN" altLang="en-US" dirty="0">
                <a:solidFill>
                  <a:schemeClr val="tx1"/>
                </a:solidFill>
              </a:rPr>
              <a:t>中之后代码不运行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8"/>
          <p:cNvCxnSpPr>
            <a:endCxn id="5" idx="1"/>
          </p:cNvCxnSpPr>
          <p:nvPr/>
        </p:nvCxnSpPr>
        <p:spPr>
          <a:xfrm flipV="1">
            <a:off x="3945890" y="2175510"/>
            <a:ext cx="3889375" cy="859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9"/>
          <p:cNvSpPr/>
          <p:nvPr/>
        </p:nvSpPr>
        <p:spPr>
          <a:xfrm>
            <a:off x="7830207" y="2879835"/>
            <a:ext cx="3972910" cy="662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异常处理机制将</a:t>
            </a:r>
            <a:r>
              <a:rPr lang="en-US" altLang="zh-CN" dirty="0" err="1">
                <a:solidFill>
                  <a:schemeClr val="tx1"/>
                </a:solidFill>
              </a:rPr>
              <a:t>ArithmeticException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en-US" altLang="zh-CN" dirty="0">
                <a:solidFill>
                  <a:schemeClr val="tx1"/>
                </a:solidFill>
              </a:rPr>
              <a:t>catch</a:t>
            </a:r>
            <a:r>
              <a:rPr lang="zh-CN" altLang="en-US" dirty="0">
                <a:solidFill>
                  <a:schemeClr val="tx1"/>
                </a:solidFill>
              </a:rPr>
              <a:t>语句的异常类型匹配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10"/>
          <p:cNvSpPr/>
          <p:nvPr/>
        </p:nvSpPr>
        <p:spPr>
          <a:xfrm>
            <a:off x="7888014" y="4025462"/>
            <a:ext cx="3972910" cy="662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匹配失败， 不运行</a:t>
            </a:r>
            <a:r>
              <a:rPr lang="en-US" altLang="zh-CN" dirty="0">
                <a:solidFill>
                  <a:schemeClr val="tx1"/>
                </a:solidFill>
              </a:rPr>
              <a:t>catch</a:t>
            </a:r>
            <a:r>
              <a:rPr lang="zh-CN" altLang="en-US" dirty="0">
                <a:solidFill>
                  <a:schemeClr val="tx1"/>
                </a:solidFill>
              </a:rPr>
              <a:t>代码块，异常没有被处理；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15"/>
          <p:cNvCxnSpPr>
            <a:endCxn id="7" idx="1"/>
          </p:cNvCxnSpPr>
          <p:nvPr/>
        </p:nvCxnSpPr>
        <p:spPr>
          <a:xfrm flipV="1">
            <a:off x="3602355" y="3211195"/>
            <a:ext cx="4227830" cy="896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18"/>
          <p:cNvSpPr/>
          <p:nvPr/>
        </p:nvSpPr>
        <p:spPr>
          <a:xfrm>
            <a:off x="7977352" y="5155324"/>
            <a:ext cx="3972910" cy="662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程序中断运行，不会打印“</a:t>
            </a:r>
            <a:r>
              <a:rPr lang="en-US" altLang="zh-CN" dirty="0">
                <a:solidFill>
                  <a:schemeClr val="tx1"/>
                </a:solidFill>
              </a:rPr>
              <a:t>main</a:t>
            </a:r>
            <a:r>
              <a:rPr lang="zh-CN" altLang="en-US" dirty="0">
                <a:solidFill>
                  <a:schemeClr val="tx1"/>
                </a:solidFill>
              </a:rPr>
              <a:t>方法运行结束”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Down Arrow 21"/>
          <p:cNvSpPr/>
          <p:nvPr/>
        </p:nvSpPr>
        <p:spPr>
          <a:xfrm>
            <a:off x="9648497" y="2538248"/>
            <a:ext cx="299544" cy="3310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22"/>
          <p:cNvSpPr/>
          <p:nvPr/>
        </p:nvSpPr>
        <p:spPr>
          <a:xfrm>
            <a:off x="9674773" y="3589283"/>
            <a:ext cx="299544" cy="3310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23"/>
          <p:cNvSpPr/>
          <p:nvPr/>
        </p:nvSpPr>
        <p:spPr>
          <a:xfrm>
            <a:off x="9690539" y="4755930"/>
            <a:ext cx="299544" cy="3310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0"/>
            <a:ext cx="11573813" cy="1206817"/>
          </a:xfrm>
        </p:spPr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3-</a:t>
            </a:r>
            <a:r>
              <a:rPr dirty="0">
                <a:sym typeface="+mn-ea"/>
              </a:rPr>
              <a:t>掌握异常的处理-捕获异常try、catch和finally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715" y="748499"/>
            <a:ext cx="11015870" cy="94044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没有抛出异常；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269" y="1468537"/>
            <a:ext cx="6210174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try{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x=100;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y=10;</a:t>
            </a:r>
          </a:p>
          <a:p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("x/y="+x/y);</a:t>
            </a:r>
          </a:p>
          <a:p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("x/y</a:t>
            </a:r>
            <a:r>
              <a:rPr lang="zh-CN" altLang="en-US" dirty="0"/>
              <a:t>计算结束</a:t>
            </a:r>
            <a:r>
              <a:rPr lang="en-US" altLang="zh-CN" dirty="0"/>
              <a:t>");</a:t>
            </a:r>
          </a:p>
          <a:p>
            <a:endParaRPr lang="en-US" altLang="zh-CN" dirty="0"/>
          </a:p>
          <a:p>
            <a:r>
              <a:rPr lang="en-US" altLang="zh-CN" dirty="0"/>
              <a:t>}catch(</a:t>
            </a:r>
            <a:r>
              <a:rPr lang="en-US" altLang="zh-CN" dirty="0" err="1"/>
              <a:t>ArithmeticException</a:t>
            </a:r>
            <a:r>
              <a:rPr lang="en-US" altLang="zh-CN" dirty="0"/>
              <a:t> e){</a:t>
            </a:r>
          </a:p>
          <a:p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发生了数学异常，注意除数不能为</a:t>
            </a:r>
            <a:r>
              <a:rPr lang="en-US" altLang="zh-CN" dirty="0"/>
              <a:t>0.");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 err="1"/>
              <a:t>System.out.println</a:t>
            </a:r>
            <a:r>
              <a:rPr lang="en-US" altLang="zh-CN" dirty="0"/>
              <a:t>("main</a:t>
            </a:r>
            <a:r>
              <a:rPr lang="zh-CN" altLang="en-US" dirty="0"/>
              <a:t>方法运行结束</a:t>
            </a:r>
            <a:r>
              <a:rPr lang="en-US" altLang="zh-CN" dirty="0"/>
              <a:t>");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en-US" dirty="0"/>
          </a:p>
        </p:txBody>
      </p:sp>
      <p:sp>
        <p:nvSpPr>
          <p:cNvPr id="5" name="Rounded Rectangle 5"/>
          <p:cNvSpPr/>
          <p:nvPr/>
        </p:nvSpPr>
        <p:spPr>
          <a:xfrm>
            <a:off x="7835462" y="1844566"/>
            <a:ext cx="3972910" cy="662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没有抛出</a:t>
            </a:r>
            <a:r>
              <a:rPr lang="en-US" altLang="zh-CN" dirty="0" err="1">
                <a:solidFill>
                  <a:schemeClr val="tx1"/>
                </a:solidFill>
              </a:rPr>
              <a:t>ArithmeticException</a:t>
            </a:r>
            <a:r>
              <a:rPr lang="zh-CN" altLang="en-US" dirty="0">
                <a:solidFill>
                  <a:schemeClr val="tx1"/>
                </a:solidFill>
              </a:rPr>
              <a:t>异常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8"/>
          <p:cNvCxnSpPr>
            <a:endCxn id="5" idx="1"/>
          </p:cNvCxnSpPr>
          <p:nvPr/>
        </p:nvCxnSpPr>
        <p:spPr>
          <a:xfrm flipV="1">
            <a:off x="3970655" y="2175510"/>
            <a:ext cx="3864610" cy="883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9"/>
          <p:cNvSpPr/>
          <p:nvPr/>
        </p:nvSpPr>
        <p:spPr>
          <a:xfrm>
            <a:off x="7830207" y="2879835"/>
            <a:ext cx="3972910" cy="662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运行</a:t>
            </a:r>
            <a:r>
              <a:rPr lang="en-US" altLang="zh-CN" dirty="0">
                <a:solidFill>
                  <a:schemeClr val="tx1"/>
                </a:solidFill>
              </a:rPr>
              <a:t>try</a:t>
            </a:r>
            <a:r>
              <a:rPr lang="zh-CN" altLang="en-US" dirty="0">
                <a:solidFill>
                  <a:schemeClr val="tx1"/>
                </a:solidFill>
              </a:rPr>
              <a:t>块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10"/>
          <p:cNvSpPr/>
          <p:nvPr/>
        </p:nvSpPr>
        <p:spPr>
          <a:xfrm>
            <a:off x="7888014" y="4025462"/>
            <a:ext cx="3972910" cy="662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跳过</a:t>
            </a:r>
            <a:r>
              <a:rPr lang="en-US" altLang="zh-CN" dirty="0">
                <a:solidFill>
                  <a:schemeClr val="tx1"/>
                </a:solidFill>
              </a:rPr>
              <a:t>catch</a:t>
            </a:r>
            <a:r>
              <a:rPr lang="zh-CN" altLang="en-US" dirty="0">
                <a:solidFill>
                  <a:schemeClr val="tx1"/>
                </a:solidFill>
              </a:rPr>
              <a:t>代码块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18"/>
          <p:cNvSpPr/>
          <p:nvPr/>
        </p:nvSpPr>
        <p:spPr>
          <a:xfrm>
            <a:off x="7977352" y="5155324"/>
            <a:ext cx="3972910" cy="662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                   运行结束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19"/>
          <p:cNvCxnSpPr>
            <a:endCxn id="9" idx="1"/>
          </p:cNvCxnSpPr>
          <p:nvPr/>
        </p:nvCxnSpPr>
        <p:spPr>
          <a:xfrm flipV="1">
            <a:off x="4871545" y="5486400"/>
            <a:ext cx="3105807" cy="567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own Arrow 21"/>
          <p:cNvSpPr/>
          <p:nvPr/>
        </p:nvSpPr>
        <p:spPr>
          <a:xfrm>
            <a:off x="9648497" y="2538248"/>
            <a:ext cx="299544" cy="3310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22"/>
          <p:cNvSpPr/>
          <p:nvPr/>
        </p:nvSpPr>
        <p:spPr>
          <a:xfrm>
            <a:off x="9674773" y="3589283"/>
            <a:ext cx="299544" cy="3310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23"/>
          <p:cNvSpPr/>
          <p:nvPr/>
        </p:nvSpPr>
        <p:spPr>
          <a:xfrm>
            <a:off x="9690539" y="4755930"/>
            <a:ext cx="299544" cy="3310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0"/>
            <a:ext cx="11573813" cy="1206817"/>
          </a:xfrm>
        </p:spPr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3-</a:t>
            </a:r>
            <a:r>
              <a:rPr dirty="0">
                <a:sym typeface="+mn-ea"/>
              </a:rPr>
              <a:t>掌握异常的处理-捕获异常try、catch和finally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2850" y="830489"/>
            <a:ext cx="11015870" cy="166566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catch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语句里都写什么代码？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可以写任意需要对异常进行处理的代码；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可以调用异常对象的方法，例如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printStackTrace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，查看异常发生的栈轨迹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915" y="2611625"/>
            <a:ext cx="11475857" cy="42462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没有发生异常</a:t>
            </a:r>
          </a:p>
          <a:p>
            <a:r>
              <a:rPr lang="en-US" altLang="zh-CN" dirty="0"/>
              <a:t>try{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int</a:t>
            </a:r>
            <a:r>
              <a:rPr lang="en-US" altLang="zh-CN" dirty="0"/>
              <a:t> x=100;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int</a:t>
            </a:r>
            <a:r>
              <a:rPr lang="en-US" altLang="zh-CN" dirty="0"/>
              <a:t> y=0;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("x/y="+x/y);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("x/y</a:t>
            </a:r>
            <a:r>
              <a:rPr lang="zh-CN" altLang="en-US" dirty="0"/>
              <a:t>计算结束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}catch(</a:t>
            </a:r>
            <a:r>
              <a:rPr lang="en-US" altLang="zh-CN" dirty="0" err="1"/>
              <a:t>ArithmeticException</a:t>
            </a:r>
            <a:r>
              <a:rPr lang="en-US" altLang="zh-CN" dirty="0"/>
              <a:t> e){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</a:t>
            </a:r>
            <a:r>
              <a:rPr lang="en-US" altLang="zh-CN" dirty="0" err="1">
                <a:solidFill>
                  <a:srgbClr val="FF0000"/>
                </a:solidFill>
              </a:rPr>
              <a:t>e.printStackTrace</a:t>
            </a:r>
            <a:r>
              <a:rPr lang="en-US" altLang="zh-CN" dirty="0">
                <a:solidFill>
                  <a:srgbClr val="FF0000"/>
                </a:solidFill>
              </a:rPr>
              <a:t>();      //</a:t>
            </a:r>
            <a:r>
              <a:rPr lang="zh-CN" altLang="en-US" dirty="0">
                <a:solidFill>
                  <a:srgbClr val="FF0000"/>
                </a:solidFill>
              </a:rPr>
              <a:t>没有返回值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lvl="1"/>
            <a:r>
              <a:rPr lang="en-US" altLang="zh-CN" dirty="0">
                <a:solidFill>
                  <a:srgbClr val="FF0000"/>
                </a:solidFill>
              </a:rPr>
              <a:t>      String str=e.getMessage();  //</a:t>
            </a:r>
            <a:r>
              <a:rPr lang="zh-CN" altLang="en-US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sym typeface="+mn-ea"/>
              </a:rPr>
              <a:t>是类Throwable所提供的方法，用来得到有关异常事件的信息</a:t>
            </a:r>
            <a:endParaRPr lang="zh-CN" altLang="en-US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en-US" altLang="zh-CN" dirty="0">
                <a:solidFill>
                  <a:srgbClr val="FF0000"/>
                </a:solidFill>
                <a:sym typeface="+mn-ea"/>
              </a:rPr>
              <a:t>      String str=e.toString(); //</a:t>
            </a:r>
            <a:r>
              <a:rPr lang="zh-CN" altLang="en-US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sym typeface="+mn-ea"/>
              </a:rPr>
              <a:t>字符串形式把对象变成字符串形式输出，得到异常类名和相关信息</a:t>
            </a:r>
            <a:endParaRPr lang="en-US" altLang="zh-CN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en-US" altLang="zh-CN" dirty="0"/>
              <a:t>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发生了数学异常，注意除数不能为</a:t>
            </a:r>
            <a:r>
              <a:rPr lang="en-US" altLang="zh-CN" dirty="0"/>
              <a:t>0.");</a:t>
            </a:r>
          </a:p>
          <a:p>
            <a:r>
              <a:rPr lang="en-US" altLang="zh-CN" dirty="0"/>
              <a:t>} </a:t>
            </a:r>
          </a:p>
          <a:p>
            <a:r>
              <a:rPr lang="en-US" altLang="zh-CN" dirty="0" err="1"/>
              <a:t>System.out.println</a:t>
            </a:r>
            <a:r>
              <a:rPr lang="en-US" altLang="zh-CN" dirty="0"/>
              <a:t>("main</a:t>
            </a:r>
            <a:r>
              <a:rPr lang="zh-CN" altLang="en-US" dirty="0"/>
              <a:t>方法运行结束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}</a:t>
            </a:r>
            <a:endParaRPr lang="en-US" dirty="0"/>
          </a:p>
        </p:txBody>
      </p:sp>
      <p:pic>
        <p:nvPicPr>
          <p:cNvPr id="5" name="Picture 1" descr="C:\Users\wxh\AppData\Roaming\Tencent\Users\29097443\QQ\WinTemp\RichOle\S_[TIGXI~7_0@8K$KK9Q)F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0065" y="3317744"/>
            <a:ext cx="6419850" cy="1000125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213834" y="2948151"/>
            <a:ext cx="171844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运行结果</a:t>
            </a:r>
            <a:endParaRPr lang="en-US" dirty="0"/>
          </a:p>
        </p:txBody>
      </p:sp>
      <p:sp>
        <p:nvSpPr>
          <p:cNvPr id="11" name="云形标注 10"/>
          <p:cNvSpPr/>
          <p:nvPr/>
        </p:nvSpPr>
        <p:spPr>
          <a:xfrm>
            <a:off x="11244580" y="740410"/>
            <a:ext cx="914400" cy="61150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例 </a:t>
            </a:r>
            <a:r>
              <a:rPr lang="en-US" altLang="zh-CN"/>
              <a:t>3</a:t>
            </a:r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0"/>
            <a:ext cx="11573813" cy="1206817"/>
          </a:xfrm>
        </p:spPr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3-</a:t>
            </a:r>
            <a:r>
              <a:rPr dirty="0">
                <a:sym typeface="+mn-ea"/>
              </a:rPr>
              <a:t>掌握异常的处理-捕获异常try、catch和finally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2740" y="830580"/>
            <a:ext cx="11015980" cy="100012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sz="24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多catch捕获</a:t>
            </a:r>
            <a:r>
              <a:rPr lang="zh-CN" sz="24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如下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zh-CN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80" y="1830705"/>
            <a:ext cx="6417310" cy="4231640"/>
          </a:xfrm>
          <a:prstGeom prst="rect">
            <a:avLst/>
          </a:prstGeom>
        </p:spPr>
      </p:pic>
      <p:sp>
        <p:nvSpPr>
          <p:cNvPr id="11" name="云形标注 10"/>
          <p:cNvSpPr/>
          <p:nvPr/>
        </p:nvSpPr>
        <p:spPr>
          <a:xfrm>
            <a:off x="11244580" y="740410"/>
            <a:ext cx="914400" cy="61150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例 </a:t>
            </a:r>
            <a:r>
              <a:rPr lang="en-US" altLang="zh-CN"/>
              <a:t>2</a:t>
            </a:r>
          </a:p>
        </p:txBody>
      </p:sp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0"/>
            <a:ext cx="11573813" cy="1206817"/>
          </a:xfrm>
        </p:spPr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3-</a:t>
            </a:r>
            <a:r>
              <a:rPr dirty="0">
                <a:sym typeface="+mn-ea"/>
              </a:rPr>
              <a:t>掌握异常的处理-捕获异常try、catch和finally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0992" y="1057018"/>
            <a:ext cx="11015870" cy="12688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try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块中有多行代码，有可能抛出多种类型异常，那么可以使用多个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catch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语句；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注意：</a:t>
            </a:r>
            <a:r>
              <a:rPr lang="en-US" altLang="zh-CN" sz="20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catch</a:t>
            </a:r>
            <a:r>
              <a:rPr lang="zh-CN" altLang="en-US" sz="20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语句的异常类型必须从子类到父类的顺序，否则编译错误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5769" y="2179851"/>
            <a:ext cx="10687987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try{</a:t>
            </a:r>
          </a:p>
          <a:p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x=100;</a:t>
            </a:r>
          </a:p>
          <a:p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y=0;</a:t>
            </a:r>
          </a:p>
          <a:p>
            <a:r>
              <a:rPr lang="en-US" dirty="0"/>
              <a:t>      String s=null;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("x/y="+x/y);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("x/y</a:t>
            </a:r>
            <a:r>
              <a:rPr lang="zh-CN" altLang="en-US" dirty="0"/>
              <a:t>计算结束</a:t>
            </a:r>
            <a:r>
              <a:rPr lang="en-US" altLang="zh-CN" dirty="0"/>
              <a:t>");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zh-CN" altLang="en-US" dirty="0"/>
              <a:t>字符串长度</a:t>
            </a:r>
            <a:r>
              <a:rPr lang="en-US" altLang="zh-CN" dirty="0"/>
              <a:t>"+</a:t>
            </a:r>
            <a:r>
              <a:rPr lang="en-US" dirty="0" err="1"/>
              <a:t>s.length</a:t>
            </a:r>
            <a:r>
              <a:rPr lang="en-US" dirty="0"/>
              <a:t>());</a:t>
            </a:r>
          </a:p>
          <a:p>
            <a:r>
              <a:rPr lang="en-US" dirty="0"/>
              <a:t>}catch(</a:t>
            </a:r>
            <a:r>
              <a:rPr lang="en-US" dirty="0" err="1"/>
              <a:t>ArithmeticException</a:t>
            </a:r>
            <a:r>
              <a:rPr lang="en-US" dirty="0"/>
              <a:t> e){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zh-CN" altLang="en-US" dirty="0"/>
              <a:t>发生了数学异常，注意除数不能为</a:t>
            </a:r>
            <a:r>
              <a:rPr lang="en-US" altLang="zh-CN" dirty="0"/>
              <a:t>0.");</a:t>
            </a:r>
          </a:p>
          <a:p>
            <a:r>
              <a:rPr lang="en-US" altLang="zh-CN" dirty="0"/>
              <a:t>}</a:t>
            </a:r>
            <a:r>
              <a:rPr lang="en-US" dirty="0"/>
              <a:t>catch(</a:t>
            </a:r>
            <a:r>
              <a:rPr lang="en-US" dirty="0" err="1"/>
              <a:t>NullPointerException</a:t>
            </a:r>
            <a:r>
              <a:rPr lang="en-US" dirty="0"/>
              <a:t> e){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zh-CN" altLang="en-US" dirty="0"/>
              <a:t>发生了空指针异常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}</a:t>
            </a:r>
            <a:r>
              <a:rPr lang="en-US" dirty="0"/>
              <a:t>catch(Exception e){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zh-CN" altLang="en-US" dirty="0"/>
              <a:t>发生了其他异常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}</a:t>
            </a:r>
          </a:p>
          <a:p>
            <a:r>
              <a:rPr lang="en-US" dirty="0" err="1"/>
              <a:t>System.out.println</a:t>
            </a:r>
            <a:r>
              <a:rPr lang="en-US" dirty="0"/>
              <a:t>("main</a:t>
            </a:r>
            <a:r>
              <a:rPr lang="zh-CN" altLang="en-US" dirty="0"/>
              <a:t>方法运行结束</a:t>
            </a:r>
            <a:r>
              <a:rPr lang="en-US" altLang="zh-CN" dirty="0"/>
              <a:t>");</a:t>
            </a:r>
            <a:endParaRPr lang="en-US" dirty="0"/>
          </a:p>
        </p:txBody>
      </p:sp>
      <p:sp>
        <p:nvSpPr>
          <p:cNvPr id="5" name="Rounded Rectangle 9"/>
          <p:cNvSpPr/>
          <p:nvPr/>
        </p:nvSpPr>
        <p:spPr>
          <a:xfrm>
            <a:off x="6794938" y="2222938"/>
            <a:ext cx="4367048" cy="206528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当</a:t>
            </a:r>
            <a:r>
              <a:rPr lang="en-US" altLang="zh-CN" dirty="0">
                <a:solidFill>
                  <a:schemeClr val="tx1"/>
                </a:solidFill>
              </a:rPr>
              <a:t>y=0</a:t>
            </a:r>
            <a:r>
              <a:rPr lang="zh-CN" altLang="en-US" dirty="0">
                <a:solidFill>
                  <a:schemeClr val="tx1"/>
                </a:solidFill>
              </a:rPr>
              <a:t>时，发生数学异常，运行</a:t>
            </a:r>
            <a:r>
              <a:rPr lang="en-US" dirty="0">
                <a:solidFill>
                  <a:schemeClr val="tx1"/>
                </a:solidFill>
              </a:rPr>
              <a:t>catch(</a:t>
            </a:r>
            <a:r>
              <a:rPr lang="en-US" dirty="0" err="1">
                <a:solidFill>
                  <a:schemeClr val="tx1"/>
                </a:solidFill>
              </a:rPr>
              <a:t>ArithmeticException</a:t>
            </a:r>
            <a:r>
              <a:rPr lang="en-US" dirty="0">
                <a:solidFill>
                  <a:schemeClr val="tx1"/>
                </a:solidFill>
              </a:rPr>
              <a:t> e)</a:t>
            </a:r>
            <a:r>
              <a:rPr lang="zh-CN" altLang="en-US" dirty="0">
                <a:solidFill>
                  <a:schemeClr val="tx1"/>
                </a:solidFill>
              </a:rPr>
              <a:t>代码块；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当</a:t>
            </a:r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zh-CN" altLang="en-US" dirty="0">
                <a:solidFill>
                  <a:schemeClr val="tx1"/>
                </a:solidFill>
              </a:rPr>
              <a:t>不等于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时，发生空指针异常，运行</a:t>
            </a:r>
            <a:r>
              <a:rPr lang="en-US" dirty="0">
                <a:solidFill>
                  <a:schemeClr val="tx1"/>
                </a:solidFill>
              </a:rPr>
              <a:t>catch(</a:t>
            </a:r>
            <a:r>
              <a:rPr lang="en-US" dirty="0" err="1">
                <a:solidFill>
                  <a:schemeClr val="tx1"/>
                </a:solidFill>
              </a:rPr>
              <a:t>NullPointerException</a:t>
            </a:r>
            <a:r>
              <a:rPr lang="en-US" dirty="0">
                <a:solidFill>
                  <a:schemeClr val="tx1"/>
                </a:solidFill>
              </a:rPr>
              <a:t> e)</a:t>
            </a:r>
            <a:r>
              <a:rPr lang="zh-CN" altLang="en-US" dirty="0">
                <a:solidFill>
                  <a:schemeClr val="tx1"/>
                </a:solidFill>
              </a:rPr>
              <a:t>代码块；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Callout 10"/>
          <p:cNvSpPr/>
          <p:nvPr/>
        </p:nvSpPr>
        <p:spPr>
          <a:xfrm>
            <a:off x="6227378" y="4477408"/>
            <a:ext cx="2995449" cy="2380592"/>
          </a:xfrm>
          <a:prstGeom prst="wedgeEllipseCallout">
            <a:avLst>
              <a:gd name="adj1" fmla="val -172422"/>
              <a:gd name="adj2" fmla="val -123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从来不会运行这个</a:t>
            </a:r>
            <a:r>
              <a:rPr lang="en-US" altLang="zh-CN" dirty="0">
                <a:solidFill>
                  <a:schemeClr val="tx1"/>
                </a:solidFill>
              </a:rPr>
              <a:t>catch</a:t>
            </a:r>
            <a:r>
              <a:rPr lang="zh-CN" altLang="en-US" dirty="0">
                <a:solidFill>
                  <a:schemeClr val="tx1"/>
                </a:solidFill>
              </a:rPr>
              <a:t>块，因为没有其他类型异常；可见异常只要被成功捕获一次，就被处理了，不会再继续抛出了。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0"/>
            <a:ext cx="11573813" cy="1206817"/>
          </a:xfrm>
        </p:spPr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3-</a:t>
            </a:r>
            <a:r>
              <a:rPr dirty="0">
                <a:sym typeface="+mn-ea"/>
              </a:rPr>
              <a:t>掌握异常的处理-捕获异常try、catch和finally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0904" y="1168860"/>
            <a:ext cx="11015870" cy="12688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我们可以发现程序中有这样几种情况：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没抛出异常；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抛出异常并被处理了；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抛出异常没有被处理；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525362" y="3314547"/>
            <a:ext cx="11015870" cy="1268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如果希望不管什么情况，有一些代码都必须被执行，那么就可以把这些代码写到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finally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块中；</a:t>
            </a:r>
          </a:p>
          <a:p>
            <a:pPr marL="0" lvl="1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一般用于资源的清理和释放工作。如：关闭已打开的文件、删除临时文件、释放数据库连接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811" y="4708347"/>
            <a:ext cx="10687987" cy="9220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ea typeface="微软雅黑 Light" panose="020B0502040204020203" pitchFamily="34" charset="-122"/>
              </a:rPr>
              <a:t>finally{</a:t>
            </a:r>
          </a:p>
          <a:p>
            <a:r>
              <a:rPr lang="en-US" dirty="0">
                <a:ea typeface="微软雅黑 Light" panose="020B0502040204020203" pitchFamily="34" charset="-122"/>
              </a:rPr>
              <a:t>             </a:t>
            </a:r>
            <a:r>
              <a:rPr lang="zh-CN" altLang="en-US" dirty="0">
                <a:ea typeface="微软雅黑 Light" panose="020B0502040204020203" pitchFamily="34" charset="-122"/>
              </a:rPr>
              <a:t>不管什么情况，一定被执行的代码块；</a:t>
            </a:r>
            <a:endParaRPr lang="en-US" dirty="0">
              <a:ea typeface="微软雅黑 Light" panose="020B0502040204020203" pitchFamily="34" charset="-122"/>
            </a:endParaRPr>
          </a:p>
          <a:p>
            <a:r>
              <a:rPr lang="en-US" dirty="0">
                <a:ea typeface="微软雅黑 Light" panose="020B0502040204020203" pitchFamily="34" charset="-122"/>
              </a:rPr>
              <a:t>}</a:t>
            </a:r>
          </a:p>
        </p:txBody>
      </p:sp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0"/>
            <a:ext cx="11573813" cy="1206817"/>
          </a:xfrm>
        </p:spPr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3-</a:t>
            </a:r>
            <a:r>
              <a:rPr dirty="0">
                <a:sym typeface="+mn-ea"/>
              </a:rPr>
              <a:t>掌握异常的处理-捕获异常try、catch和finally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387" y="1151607"/>
            <a:ext cx="11015870" cy="7354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抛出异常并被处理后，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finally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块被执行；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099" y="2249710"/>
            <a:ext cx="10687987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 Light" panose="020B0502040204020203" pitchFamily="34" charset="-122"/>
              </a:rPr>
              <a:t>//		</a:t>
            </a:r>
            <a:r>
              <a:rPr lang="zh-CN" altLang="en-US" dirty="0">
                <a:ea typeface="微软雅黑 Light" panose="020B0502040204020203" pitchFamily="34" charset="-122"/>
              </a:rPr>
              <a:t>发生了异常并且被捕获</a:t>
            </a:r>
          </a:p>
          <a:p>
            <a:r>
              <a:rPr lang="zh-CN" altLang="en-US" dirty="0">
                <a:ea typeface="微软雅黑 Light" panose="020B0502040204020203" pitchFamily="34" charset="-122"/>
              </a:rPr>
              <a:t>		</a:t>
            </a:r>
            <a:r>
              <a:rPr lang="en-US" dirty="0">
                <a:ea typeface="微软雅黑 Light" panose="020B0502040204020203" pitchFamily="34" charset="-122"/>
              </a:rPr>
              <a:t>try{</a:t>
            </a:r>
          </a:p>
          <a:p>
            <a:r>
              <a:rPr lang="en-US" dirty="0">
                <a:ea typeface="微软雅黑 Light" panose="020B0502040204020203" pitchFamily="34" charset="-122"/>
              </a:rPr>
              <a:t>			</a:t>
            </a:r>
            <a:r>
              <a:rPr lang="en-US" dirty="0" err="1">
                <a:ea typeface="微软雅黑 Light" panose="020B0502040204020203" pitchFamily="34" charset="-122"/>
              </a:rPr>
              <a:t>int</a:t>
            </a:r>
            <a:r>
              <a:rPr lang="en-US" dirty="0">
                <a:ea typeface="微软雅黑 Light" panose="020B0502040204020203" pitchFamily="34" charset="-122"/>
              </a:rPr>
              <a:t> x=100;</a:t>
            </a:r>
          </a:p>
          <a:p>
            <a:r>
              <a:rPr lang="en-US" dirty="0">
                <a:ea typeface="微软雅黑 Light" panose="020B0502040204020203" pitchFamily="34" charset="-122"/>
              </a:rPr>
              <a:t>			</a:t>
            </a:r>
            <a:r>
              <a:rPr lang="en-US" dirty="0" err="1">
                <a:ea typeface="微软雅黑 Light" panose="020B0502040204020203" pitchFamily="34" charset="-122"/>
              </a:rPr>
              <a:t>int</a:t>
            </a:r>
            <a:r>
              <a:rPr lang="en-US" dirty="0">
                <a:ea typeface="微软雅黑 Light" panose="020B0502040204020203" pitchFamily="34" charset="-122"/>
              </a:rPr>
              <a:t> y=0;</a:t>
            </a:r>
          </a:p>
          <a:p>
            <a:r>
              <a:rPr lang="en-US" dirty="0">
                <a:ea typeface="微软雅黑 Light" panose="020B0502040204020203" pitchFamily="34" charset="-122"/>
              </a:rPr>
              <a:t>			</a:t>
            </a:r>
            <a:r>
              <a:rPr lang="en-US" dirty="0" err="1">
                <a:ea typeface="微软雅黑 Light" panose="020B0502040204020203" pitchFamily="34" charset="-122"/>
              </a:rPr>
              <a:t>System.out.println</a:t>
            </a:r>
            <a:r>
              <a:rPr lang="en-US" dirty="0">
                <a:ea typeface="微软雅黑 Light" panose="020B0502040204020203" pitchFamily="34" charset="-122"/>
              </a:rPr>
              <a:t>("x/y="+x/y);</a:t>
            </a:r>
          </a:p>
          <a:p>
            <a:r>
              <a:rPr lang="en-US" dirty="0">
                <a:ea typeface="微软雅黑 Light" panose="020B0502040204020203" pitchFamily="34" charset="-122"/>
              </a:rPr>
              <a:t>			</a:t>
            </a:r>
            <a:r>
              <a:rPr lang="en-US" dirty="0" err="1">
                <a:ea typeface="微软雅黑 Light" panose="020B0502040204020203" pitchFamily="34" charset="-122"/>
              </a:rPr>
              <a:t>System.out.println</a:t>
            </a:r>
            <a:r>
              <a:rPr lang="en-US" dirty="0">
                <a:ea typeface="微软雅黑 Light" panose="020B0502040204020203" pitchFamily="34" charset="-122"/>
              </a:rPr>
              <a:t>("x/y</a:t>
            </a:r>
            <a:r>
              <a:rPr lang="zh-CN" altLang="en-US" dirty="0">
                <a:ea typeface="微软雅黑 Light" panose="020B0502040204020203" pitchFamily="34" charset="-122"/>
              </a:rPr>
              <a:t>计算结束</a:t>
            </a:r>
            <a:r>
              <a:rPr lang="en-US" altLang="zh-CN" dirty="0">
                <a:ea typeface="微软雅黑 Light" panose="020B0502040204020203" pitchFamily="34" charset="-122"/>
              </a:rPr>
              <a:t>");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		}</a:t>
            </a:r>
            <a:r>
              <a:rPr lang="en-US" dirty="0">
                <a:ea typeface="微软雅黑 Light" panose="020B0502040204020203" pitchFamily="34" charset="-122"/>
              </a:rPr>
              <a:t>catch(</a:t>
            </a:r>
            <a:r>
              <a:rPr lang="en-US" dirty="0" err="1">
                <a:ea typeface="微软雅黑 Light" panose="020B0502040204020203" pitchFamily="34" charset="-122"/>
              </a:rPr>
              <a:t>ArithmeticException</a:t>
            </a:r>
            <a:r>
              <a:rPr lang="en-US" dirty="0">
                <a:ea typeface="微软雅黑 Light" panose="020B0502040204020203" pitchFamily="34" charset="-122"/>
              </a:rPr>
              <a:t> e){</a:t>
            </a:r>
          </a:p>
          <a:p>
            <a:r>
              <a:rPr lang="en-US" dirty="0">
                <a:ea typeface="微软雅黑 Light" panose="020B0502040204020203" pitchFamily="34" charset="-122"/>
              </a:rPr>
              <a:t>			</a:t>
            </a:r>
            <a:r>
              <a:rPr lang="en-US" dirty="0" err="1">
                <a:ea typeface="微软雅黑 Light" panose="020B0502040204020203" pitchFamily="34" charset="-122"/>
              </a:rPr>
              <a:t>System.out.println</a:t>
            </a:r>
            <a:r>
              <a:rPr lang="en-US" dirty="0">
                <a:ea typeface="微软雅黑 Light" panose="020B0502040204020203" pitchFamily="34" charset="-122"/>
              </a:rPr>
              <a:t>("</a:t>
            </a:r>
            <a:r>
              <a:rPr lang="zh-CN" altLang="en-US" dirty="0">
                <a:ea typeface="微软雅黑 Light" panose="020B0502040204020203" pitchFamily="34" charset="-122"/>
              </a:rPr>
              <a:t>发生了数学异常，注意除数不能为</a:t>
            </a:r>
            <a:r>
              <a:rPr lang="en-US" altLang="zh-CN" dirty="0">
                <a:ea typeface="微软雅黑 Light" panose="020B0502040204020203" pitchFamily="34" charset="-122"/>
              </a:rPr>
              <a:t>0.");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		}</a:t>
            </a:r>
            <a:r>
              <a:rPr lang="en-US" dirty="0">
                <a:ea typeface="微软雅黑 Light" panose="020B0502040204020203" pitchFamily="34" charset="-122"/>
              </a:rPr>
              <a:t>finally{</a:t>
            </a:r>
          </a:p>
          <a:p>
            <a:r>
              <a:rPr lang="en-US" dirty="0">
                <a:ea typeface="微软雅黑 Light" panose="020B0502040204020203" pitchFamily="34" charset="-122"/>
              </a:rPr>
              <a:t>			</a:t>
            </a:r>
            <a:r>
              <a:rPr lang="en-US" dirty="0" err="1">
                <a:ea typeface="微软雅黑 Light" panose="020B0502040204020203" pitchFamily="34" charset="-122"/>
              </a:rPr>
              <a:t>System.out.println</a:t>
            </a:r>
            <a:r>
              <a:rPr lang="en-US" dirty="0">
                <a:ea typeface="微软雅黑 Light" panose="020B0502040204020203" pitchFamily="34" charset="-122"/>
              </a:rPr>
              <a:t>("finally</a:t>
            </a:r>
            <a:r>
              <a:rPr lang="zh-CN" altLang="en-US" dirty="0">
                <a:ea typeface="微软雅黑 Light" panose="020B0502040204020203" pitchFamily="34" charset="-122"/>
              </a:rPr>
              <a:t>代码块</a:t>
            </a:r>
            <a:r>
              <a:rPr lang="en-US" altLang="zh-CN" dirty="0">
                <a:ea typeface="微软雅黑 Light" panose="020B0502040204020203" pitchFamily="34" charset="-122"/>
              </a:rPr>
              <a:t>");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		}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		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		</a:t>
            </a:r>
            <a:r>
              <a:rPr lang="en-US" dirty="0" err="1">
                <a:ea typeface="微软雅黑 Light" panose="020B0502040204020203" pitchFamily="34" charset="-122"/>
              </a:rPr>
              <a:t>System.out.println</a:t>
            </a:r>
            <a:r>
              <a:rPr lang="en-US" dirty="0">
                <a:ea typeface="微软雅黑 Light" panose="020B0502040204020203" pitchFamily="34" charset="-122"/>
              </a:rPr>
              <a:t>("main</a:t>
            </a:r>
            <a:r>
              <a:rPr lang="zh-CN" altLang="en-US" dirty="0">
                <a:ea typeface="微软雅黑 Light" panose="020B0502040204020203" pitchFamily="34" charset="-122"/>
              </a:rPr>
              <a:t>方法运行结束</a:t>
            </a:r>
            <a:r>
              <a:rPr lang="en-US" altLang="zh-CN" dirty="0">
                <a:ea typeface="微软雅黑 Light" panose="020B0502040204020203" pitchFamily="34" charset="-122"/>
              </a:rPr>
              <a:t>");</a:t>
            </a:r>
            <a:endParaRPr lang="en-US" dirty="0">
              <a:ea typeface="微软雅黑 Light" panose="020B0502040204020203" pitchFamily="34" charset="-122"/>
            </a:endParaRPr>
          </a:p>
        </p:txBody>
      </p:sp>
      <p:pic>
        <p:nvPicPr>
          <p:cNvPr id="5" name="Picture 1" descr="C:\Users\wxh\AppData\Roaming\Tencent\Users\29097443\QQ\WinTemp\RichOle\[ALDL~]C4P59C(BR37Q6FQ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4918" y="2423129"/>
            <a:ext cx="3943769" cy="1024759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775443" y="2060523"/>
            <a:ext cx="171844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运行结果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0"/>
            <a:ext cx="11573813" cy="1206817"/>
          </a:xfrm>
        </p:spPr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3-</a:t>
            </a:r>
            <a:r>
              <a:rPr dirty="0">
                <a:sym typeface="+mn-ea"/>
              </a:rPr>
              <a:t>掌握异常的处理-捕获异常try、catch和finally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1203365"/>
            <a:ext cx="11015870" cy="7354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抛出异常未被处理，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finally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块被执行；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3111" y="2301468"/>
            <a:ext cx="10687987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 Light" panose="020B0502040204020203" pitchFamily="34" charset="-122"/>
              </a:rPr>
              <a:t>//		</a:t>
            </a:r>
            <a:r>
              <a:rPr lang="zh-CN" altLang="en-US" dirty="0">
                <a:ea typeface="微软雅黑 Light" panose="020B0502040204020203" pitchFamily="34" charset="-122"/>
              </a:rPr>
              <a:t>发生了异常没有被捕获</a:t>
            </a:r>
          </a:p>
          <a:p>
            <a:r>
              <a:rPr lang="zh-CN" altLang="en-US" dirty="0">
                <a:ea typeface="微软雅黑 Light" panose="020B0502040204020203" pitchFamily="34" charset="-122"/>
              </a:rPr>
              <a:t>		</a:t>
            </a:r>
            <a:r>
              <a:rPr lang="en-US" altLang="zh-CN" dirty="0">
                <a:ea typeface="微软雅黑 Light" panose="020B0502040204020203" pitchFamily="34" charset="-122"/>
              </a:rPr>
              <a:t>try{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			</a:t>
            </a:r>
            <a:r>
              <a:rPr lang="en-US" altLang="zh-CN" dirty="0" err="1">
                <a:ea typeface="微软雅黑 Light" panose="020B0502040204020203" pitchFamily="34" charset="-122"/>
              </a:rPr>
              <a:t>int</a:t>
            </a:r>
            <a:r>
              <a:rPr lang="en-US" altLang="zh-CN" dirty="0">
                <a:ea typeface="微软雅黑 Light" panose="020B0502040204020203" pitchFamily="34" charset="-122"/>
              </a:rPr>
              <a:t> x=100;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			</a:t>
            </a:r>
            <a:r>
              <a:rPr lang="en-US" altLang="zh-CN" dirty="0" err="1">
                <a:ea typeface="微软雅黑 Light" panose="020B0502040204020203" pitchFamily="34" charset="-122"/>
              </a:rPr>
              <a:t>int</a:t>
            </a:r>
            <a:r>
              <a:rPr lang="en-US" altLang="zh-CN" dirty="0">
                <a:ea typeface="微软雅黑 Light" panose="020B0502040204020203" pitchFamily="34" charset="-122"/>
              </a:rPr>
              <a:t> y=0;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			</a:t>
            </a:r>
            <a:r>
              <a:rPr lang="en-US" altLang="zh-CN" dirty="0" err="1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>
                <a:ea typeface="微软雅黑 Light" panose="020B0502040204020203" pitchFamily="34" charset="-122"/>
              </a:rPr>
              <a:t>("x/y="+x/y);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			</a:t>
            </a:r>
            <a:r>
              <a:rPr lang="en-US" altLang="zh-CN" dirty="0" err="1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>
                <a:ea typeface="微软雅黑 Light" panose="020B0502040204020203" pitchFamily="34" charset="-122"/>
              </a:rPr>
              <a:t>("x/y</a:t>
            </a:r>
            <a:r>
              <a:rPr lang="zh-CN" altLang="en-US" dirty="0">
                <a:ea typeface="微软雅黑 Light" panose="020B0502040204020203" pitchFamily="34" charset="-122"/>
              </a:rPr>
              <a:t>计算结束</a:t>
            </a:r>
            <a:r>
              <a:rPr lang="en-US" altLang="zh-CN" dirty="0">
                <a:ea typeface="微软雅黑 Light" panose="020B0502040204020203" pitchFamily="34" charset="-122"/>
              </a:rPr>
              <a:t>");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		}catch(</a:t>
            </a:r>
            <a:r>
              <a:rPr lang="en-US" altLang="zh-CN" dirty="0" err="1">
                <a:ea typeface="微软雅黑 Light" panose="020B0502040204020203" pitchFamily="34" charset="-122"/>
              </a:rPr>
              <a:t>NullPointerException</a:t>
            </a:r>
            <a:r>
              <a:rPr lang="en-US" altLang="zh-CN" dirty="0">
                <a:ea typeface="微软雅黑 Light" panose="020B0502040204020203" pitchFamily="34" charset="-122"/>
              </a:rPr>
              <a:t> e){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			</a:t>
            </a:r>
            <a:r>
              <a:rPr lang="en-US" altLang="zh-CN" dirty="0" err="1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>
                <a:ea typeface="微软雅黑 Light" panose="020B0502040204020203" pitchFamily="34" charset="-122"/>
              </a:rPr>
              <a:t>("</a:t>
            </a:r>
            <a:r>
              <a:rPr lang="zh-CN" altLang="en-US" dirty="0">
                <a:ea typeface="微软雅黑 Light" panose="020B0502040204020203" pitchFamily="34" charset="-122"/>
              </a:rPr>
              <a:t>发生了异常</a:t>
            </a:r>
            <a:r>
              <a:rPr lang="en-US" altLang="zh-CN" dirty="0">
                <a:ea typeface="微软雅黑 Light" panose="020B0502040204020203" pitchFamily="34" charset="-122"/>
              </a:rPr>
              <a:t>");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		}finally{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			</a:t>
            </a:r>
            <a:r>
              <a:rPr lang="en-US" altLang="zh-CN" dirty="0" err="1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>
                <a:ea typeface="微软雅黑 Light" panose="020B0502040204020203" pitchFamily="34" charset="-122"/>
              </a:rPr>
              <a:t>("finally</a:t>
            </a:r>
            <a:r>
              <a:rPr lang="zh-CN" altLang="en-US" dirty="0">
                <a:ea typeface="微软雅黑 Light" panose="020B0502040204020203" pitchFamily="34" charset="-122"/>
              </a:rPr>
              <a:t>代码块</a:t>
            </a:r>
            <a:r>
              <a:rPr lang="en-US" altLang="zh-CN" dirty="0">
                <a:ea typeface="微软雅黑 Light" panose="020B0502040204020203" pitchFamily="34" charset="-122"/>
              </a:rPr>
              <a:t>");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		}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		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		</a:t>
            </a:r>
            <a:r>
              <a:rPr lang="en-US" altLang="zh-CN" dirty="0" err="1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>
                <a:ea typeface="微软雅黑 Light" panose="020B0502040204020203" pitchFamily="34" charset="-122"/>
              </a:rPr>
              <a:t>("main</a:t>
            </a:r>
            <a:r>
              <a:rPr lang="zh-CN" altLang="en-US" dirty="0">
                <a:ea typeface="微软雅黑 Light" panose="020B0502040204020203" pitchFamily="34" charset="-122"/>
              </a:rPr>
              <a:t>方法运行结束</a:t>
            </a:r>
            <a:r>
              <a:rPr lang="en-US" altLang="zh-CN" dirty="0">
                <a:ea typeface="微软雅黑 Light" panose="020B0502040204020203" pitchFamily="34" charset="-122"/>
              </a:rPr>
              <a:t>");</a:t>
            </a:r>
            <a:endParaRPr lang="en-US" dirty="0">
              <a:ea typeface="微软雅黑 Light" panose="020B0502040204020203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44455" y="2112281"/>
            <a:ext cx="171844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运行结果</a:t>
            </a:r>
            <a:endParaRPr lang="en-US" dirty="0"/>
          </a:p>
        </p:txBody>
      </p:sp>
      <p:pic>
        <p:nvPicPr>
          <p:cNvPr id="6" name="Picture 1" descr="C:\Users\wxh\AppData\Roaming\Tencent\Users\29097443\QQ\WinTemp\RichOle\P(0Z}F[]4[G_NGQ3LFY2RE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234" y="2474889"/>
            <a:ext cx="5349766" cy="756744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</p:pic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0"/>
            <a:ext cx="11573813" cy="1206817"/>
          </a:xfrm>
        </p:spPr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3-</a:t>
            </a:r>
            <a:r>
              <a:rPr dirty="0">
                <a:sym typeface="+mn-ea"/>
              </a:rPr>
              <a:t>掌握异常的处理-捕获异常try、catch和finally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640" y="1237871"/>
            <a:ext cx="11015870" cy="7354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没有抛出异常，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finally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块被执行；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1352" y="2335974"/>
            <a:ext cx="10687987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 Light" panose="020B0502040204020203" pitchFamily="34" charset="-122"/>
              </a:rPr>
              <a:t>//		</a:t>
            </a:r>
            <a:r>
              <a:rPr lang="zh-CN" altLang="en-US" dirty="0">
                <a:ea typeface="微软雅黑 Light" panose="020B0502040204020203" pitchFamily="34" charset="-122"/>
              </a:rPr>
              <a:t>没有发生异常</a:t>
            </a:r>
          </a:p>
          <a:p>
            <a:r>
              <a:rPr lang="zh-CN" altLang="en-US" dirty="0">
                <a:ea typeface="微软雅黑 Light" panose="020B0502040204020203" pitchFamily="34" charset="-122"/>
              </a:rPr>
              <a:t>		</a:t>
            </a:r>
            <a:r>
              <a:rPr lang="en-US" altLang="zh-CN" dirty="0">
                <a:ea typeface="微软雅黑 Light" panose="020B0502040204020203" pitchFamily="34" charset="-122"/>
              </a:rPr>
              <a:t>try{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			</a:t>
            </a:r>
            <a:r>
              <a:rPr lang="en-US" altLang="zh-CN" dirty="0" err="1">
                <a:ea typeface="微软雅黑 Light" panose="020B0502040204020203" pitchFamily="34" charset="-122"/>
              </a:rPr>
              <a:t>int</a:t>
            </a:r>
            <a:r>
              <a:rPr lang="en-US" altLang="zh-CN" dirty="0">
                <a:ea typeface="微软雅黑 Light" panose="020B0502040204020203" pitchFamily="34" charset="-122"/>
              </a:rPr>
              <a:t> x=100;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			</a:t>
            </a:r>
            <a:r>
              <a:rPr lang="en-US" altLang="zh-CN" dirty="0" err="1">
                <a:ea typeface="微软雅黑 Light" panose="020B0502040204020203" pitchFamily="34" charset="-122"/>
              </a:rPr>
              <a:t>int</a:t>
            </a:r>
            <a:r>
              <a:rPr lang="en-US" altLang="zh-CN" dirty="0">
                <a:ea typeface="微软雅黑 Light" panose="020B0502040204020203" pitchFamily="34" charset="-122"/>
              </a:rPr>
              <a:t> y=10;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			</a:t>
            </a:r>
            <a:r>
              <a:rPr lang="en-US" altLang="zh-CN" dirty="0" err="1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>
                <a:ea typeface="微软雅黑 Light" panose="020B0502040204020203" pitchFamily="34" charset="-122"/>
              </a:rPr>
              <a:t>("x/y="+x/y);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			</a:t>
            </a:r>
            <a:r>
              <a:rPr lang="en-US" altLang="zh-CN" dirty="0" err="1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>
                <a:ea typeface="微软雅黑 Light" panose="020B0502040204020203" pitchFamily="34" charset="-122"/>
              </a:rPr>
              <a:t>("x/y</a:t>
            </a:r>
            <a:r>
              <a:rPr lang="zh-CN" altLang="en-US" dirty="0">
                <a:ea typeface="微软雅黑 Light" panose="020B0502040204020203" pitchFamily="34" charset="-122"/>
              </a:rPr>
              <a:t>计算结束</a:t>
            </a:r>
            <a:r>
              <a:rPr lang="en-US" altLang="zh-CN" dirty="0">
                <a:ea typeface="微软雅黑 Light" panose="020B0502040204020203" pitchFamily="34" charset="-122"/>
              </a:rPr>
              <a:t>");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		}catch(</a:t>
            </a:r>
            <a:r>
              <a:rPr lang="en-US" altLang="zh-CN" dirty="0" err="1">
                <a:ea typeface="微软雅黑 Light" panose="020B0502040204020203" pitchFamily="34" charset="-122"/>
              </a:rPr>
              <a:t>ArithmeticException</a:t>
            </a:r>
            <a:r>
              <a:rPr lang="en-US" altLang="zh-CN" dirty="0">
                <a:ea typeface="微软雅黑 Light" panose="020B0502040204020203" pitchFamily="34" charset="-122"/>
              </a:rPr>
              <a:t> e){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			</a:t>
            </a:r>
            <a:r>
              <a:rPr lang="en-US" altLang="zh-CN" dirty="0" err="1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>
                <a:ea typeface="微软雅黑 Light" panose="020B0502040204020203" pitchFamily="34" charset="-122"/>
              </a:rPr>
              <a:t>("</a:t>
            </a:r>
            <a:r>
              <a:rPr lang="zh-CN" altLang="en-US" dirty="0">
                <a:ea typeface="微软雅黑 Light" panose="020B0502040204020203" pitchFamily="34" charset="-122"/>
              </a:rPr>
              <a:t>发生了数学异常，注意除数不能为</a:t>
            </a:r>
            <a:r>
              <a:rPr lang="en-US" altLang="zh-CN" dirty="0">
                <a:ea typeface="微软雅黑 Light" panose="020B0502040204020203" pitchFamily="34" charset="-122"/>
              </a:rPr>
              <a:t>0.");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		}finally{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			</a:t>
            </a:r>
            <a:r>
              <a:rPr lang="en-US" altLang="zh-CN" dirty="0" err="1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>
                <a:ea typeface="微软雅黑 Light" panose="020B0502040204020203" pitchFamily="34" charset="-122"/>
              </a:rPr>
              <a:t>("finally</a:t>
            </a:r>
            <a:r>
              <a:rPr lang="zh-CN" altLang="en-US" dirty="0">
                <a:ea typeface="微软雅黑 Light" panose="020B0502040204020203" pitchFamily="34" charset="-122"/>
              </a:rPr>
              <a:t>代码块</a:t>
            </a:r>
            <a:r>
              <a:rPr lang="en-US" altLang="zh-CN" dirty="0">
                <a:ea typeface="微软雅黑 Light" panose="020B0502040204020203" pitchFamily="34" charset="-122"/>
              </a:rPr>
              <a:t>");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		}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		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		</a:t>
            </a:r>
            <a:r>
              <a:rPr lang="en-US" altLang="zh-CN" dirty="0" err="1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>
                <a:ea typeface="微软雅黑 Light" panose="020B0502040204020203" pitchFamily="34" charset="-122"/>
              </a:rPr>
              <a:t>("main</a:t>
            </a:r>
            <a:r>
              <a:rPr lang="zh-CN" altLang="en-US" dirty="0">
                <a:ea typeface="微软雅黑 Light" panose="020B0502040204020203" pitchFamily="34" charset="-122"/>
              </a:rPr>
              <a:t>方法运行结束</a:t>
            </a:r>
            <a:r>
              <a:rPr lang="en-US" altLang="zh-CN" dirty="0">
                <a:ea typeface="微软雅黑 Light" panose="020B0502040204020203" pitchFamily="34" charset="-122"/>
              </a:rPr>
              <a:t>");</a:t>
            </a:r>
            <a:endParaRPr lang="en-US" dirty="0">
              <a:ea typeface="微软雅黑 Light" panose="020B0502040204020203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92696" y="2146787"/>
            <a:ext cx="171844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运行结果</a:t>
            </a:r>
            <a:endParaRPr lang="en-US" dirty="0"/>
          </a:p>
        </p:txBody>
      </p:sp>
      <p:pic>
        <p:nvPicPr>
          <p:cNvPr id="6" name="Picture 1" descr="C:\Users\wxh\AppData\Roaming\Tencent\Users\29097443\QQ\WinTemp\RichOle\NZGH7CENCOA2PI2S1{IT{F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98103" y="2540925"/>
            <a:ext cx="1834055" cy="828675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知识点</a:t>
            </a:r>
            <a:r>
              <a:rPr lang="en-US" altLang="zh-CN" dirty="0"/>
              <a:t>1-</a:t>
            </a:r>
            <a:r>
              <a:rPr dirty="0">
                <a:sym typeface="+mn-ea"/>
              </a:rPr>
              <a:t>掌握异常的概念</a:t>
            </a:r>
            <a:r>
              <a:rPr dirty="0"/>
              <a:t/>
            </a:r>
            <a:br>
              <a:rPr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3508" y="850006"/>
            <a:ext cx="11805132" cy="5477641"/>
          </a:xfrm>
        </p:spPr>
        <p:txBody>
          <a:bodyPr/>
          <a:lstStyle/>
          <a:p>
            <a:pPr lvl="0"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异常（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Exception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）：异常指的是程序运行时发生的不正常事件；异常能够被程序处理，保证程序继续运行下去；例如除数为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、文件没有找到、输入的数字格式不对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……</a:t>
            </a:r>
          </a:p>
          <a:p>
            <a:pPr lvl="0"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错误（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Error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错误程序没法处理，例如内存泄漏。发生错误后，一般虚拟机会选择终止程序运行，程序员需要修改代码才能解决相关错误；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39" name="Rectangle 5"/>
          <p:cNvSpPr/>
          <p:nvPr/>
        </p:nvSpPr>
        <p:spPr>
          <a:xfrm>
            <a:off x="898634" y="4319752"/>
            <a:ext cx="1702676" cy="78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程序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6"/>
          <p:cNvSpPr/>
          <p:nvPr/>
        </p:nvSpPr>
        <p:spPr>
          <a:xfrm>
            <a:off x="3557752" y="4346028"/>
            <a:ext cx="1702676" cy="78827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异常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7"/>
          <p:cNvSpPr/>
          <p:nvPr/>
        </p:nvSpPr>
        <p:spPr>
          <a:xfrm>
            <a:off x="6689834" y="4388070"/>
            <a:ext cx="1702676" cy="78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继续运行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ight Arrow 8"/>
          <p:cNvSpPr/>
          <p:nvPr/>
        </p:nvSpPr>
        <p:spPr>
          <a:xfrm>
            <a:off x="2680137" y="4445876"/>
            <a:ext cx="882869" cy="53602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运行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ight Arrow 9"/>
          <p:cNvSpPr/>
          <p:nvPr/>
        </p:nvSpPr>
        <p:spPr>
          <a:xfrm>
            <a:off x="5307723" y="4398579"/>
            <a:ext cx="1376856" cy="67266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处理异常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10"/>
          <p:cNvSpPr/>
          <p:nvPr/>
        </p:nvSpPr>
        <p:spPr>
          <a:xfrm>
            <a:off x="940675" y="5512677"/>
            <a:ext cx="1702676" cy="78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程序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11"/>
          <p:cNvSpPr/>
          <p:nvPr/>
        </p:nvSpPr>
        <p:spPr>
          <a:xfrm>
            <a:off x="3599793" y="5538953"/>
            <a:ext cx="1702676" cy="7882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错误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12"/>
          <p:cNvSpPr/>
          <p:nvPr/>
        </p:nvSpPr>
        <p:spPr>
          <a:xfrm>
            <a:off x="6731875" y="5580995"/>
            <a:ext cx="1702676" cy="78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修改源代码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ight Arrow 13"/>
          <p:cNvSpPr/>
          <p:nvPr/>
        </p:nvSpPr>
        <p:spPr>
          <a:xfrm>
            <a:off x="2722178" y="5638801"/>
            <a:ext cx="882869" cy="53602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运行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ight Arrow 14"/>
          <p:cNvSpPr/>
          <p:nvPr/>
        </p:nvSpPr>
        <p:spPr>
          <a:xfrm>
            <a:off x="5349764" y="5644056"/>
            <a:ext cx="1376856" cy="63587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程序终止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Oval Callout 15"/>
          <p:cNvSpPr/>
          <p:nvPr/>
        </p:nvSpPr>
        <p:spPr>
          <a:xfrm>
            <a:off x="8592206" y="3484179"/>
            <a:ext cx="1608084" cy="1371599"/>
          </a:xfrm>
          <a:prstGeom prst="wedgeEllipseCallout">
            <a:avLst>
              <a:gd name="adj1" fmla="val -70833"/>
              <a:gd name="adj2" fmla="val 41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异常能够被处理；程序继续运行；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Oval Callout 16"/>
          <p:cNvSpPr/>
          <p:nvPr/>
        </p:nvSpPr>
        <p:spPr>
          <a:xfrm>
            <a:off x="8760371" y="4850524"/>
            <a:ext cx="1608084" cy="1371599"/>
          </a:xfrm>
          <a:prstGeom prst="wedgeEllipseCallout">
            <a:avLst>
              <a:gd name="adj1" fmla="val -77696"/>
              <a:gd name="adj2" fmla="val 2811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错误不能被处理，必须修改源代码；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0"/>
            <a:ext cx="11573813" cy="1206817"/>
          </a:xfrm>
        </p:spPr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3-</a:t>
            </a:r>
            <a:r>
              <a:rPr lang="zh-CN" altLang="en-US" dirty="0"/>
              <a:t>异</a:t>
            </a:r>
            <a:r>
              <a:rPr dirty="0">
                <a:sym typeface="+mn-ea"/>
              </a:rPr>
              <a:t>掌握异常的处理-捕获异常try、catch和finally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12688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必须有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catch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可以有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个或多个，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finally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最多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个，可以没有，不能有多个；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还有另外一种组合：只有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finally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，没有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catch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753" y="3103711"/>
            <a:ext cx="10687987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ea typeface="微软雅黑 Light" panose="020B0502040204020203" pitchFamily="34" charset="-122"/>
              </a:rPr>
              <a:t>try{</a:t>
            </a:r>
          </a:p>
          <a:p>
            <a:endParaRPr lang="en-US" sz="2000" dirty="0">
              <a:ea typeface="微软雅黑 Light" panose="020B0502040204020203" pitchFamily="34" charset="-122"/>
            </a:endParaRPr>
          </a:p>
          <a:p>
            <a:r>
              <a:rPr lang="en-US" sz="2000" dirty="0">
                <a:ea typeface="微软雅黑 Light" panose="020B0502040204020203" pitchFamily="34" charset="-122"/>
              </a:rPr>
              <a:t>}finally{</a:t>
            </a:r>
          </a:p>
          <a:p>
            <a:endParaRPr lang="en-US" sz="2000" dirty="0">
              <a:ea typeface="微软雅黑 Light" panose="020B0502040204020203" pitchFamily="34" charset="-122"/>
            </a:endParaRPr>
          </a:p>
          <a:p>
            <a:r>
              <a:rPr lang="en-US" sz="2000" dirty="0">
                <a:ea typeface="微软雅黑 Light" panose="020B0502040204020203" pitchFamily="34" charset="-122"/>
              </a:rPr>
              <a:t>}</a:t>
            </a:r>
          </a:p>
        </p:txBody>
      </p:sp>
      <p:sp>
        <p:nvSpPr>
          <p:cNvPr id="5" name="内容占位符 2"/>
          <p:cNvSpPr txBox="1"/>
          <p:nvPr/>
        </p:nvSpPr>
        <p:spPr>
          <a:xfrm>
            <a:off x="443559" y="4720951"/>
            <a:ext cx="11015870" cy="1268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如果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块中抛出了异常，则肯定不能被捕获，程序中断，但是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finally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代码块依然会被执行；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0"/>
            <a:ext cx="11573813" cy="1206817"/>
          </a:xfrm>
        </p:spPr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3-</a:t>
            </a:r>
            <a:r>
              <a:rPr dirty="0">
                <a:sym typeface="+mn-ea"/>
              </a:rPr>
              <a:t>掌握异常的处理-捕获异常try、catch和finally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7690" y="882650"/>
            <a:ext cx="10115550" cy="2861310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ea typeface="微软雅黑 Light" panose="020B0502040204020203" pitchFamily="34" charset="-122"/>
              </a:rPr>
              <a:t>	try{</a:t>
            </a:r>
          </a:p>
          <a:p>
            <a:r>
              <a:rPr lang="en-US" sz="2000" dirty="0">
                <a:ea typeface="微软雅黑 Light" panose="020B0502040204020203" pitchFamily="34" charset="-122"/>
              </a:rPr>
              <a:t>			</a:t>
            </a:r>
            <a:r>
              <a:rPr lang="en-US" sz="2000" dirty="0" err="1">
                <a:ea typeface="微软雅黑 Light" panose="020B0502040204020203" pitchFamily="34" charset="-122"/>
              </a:rPr>
              <a:t>int</a:t>
            </a:r>
            <a:r>
              <a:rPr lang="en-US" sz="2000" dirty="0">
                <a:ea typeface="微软雅黑 Light" panose="020B0502040204020203" pitchFamily="34" charset="-122"/>
              </a:rPr>
              <a:t> x=100;</a:t>
            </a:r>
          </a:p>
          <a:p>
            <a:r>
              <a:rPr lang="en-US" sz="2000" dirty="0">
                <a:ea typeface="微软雅黑 Light" panose="020B0502040204020203" pitchFamily="34" charset="-122"/>
              </a:rPr>
              <a:t>			</a:t>
            </a:r>
            <a:r>
              <a:rPr lang="en-US" sz="2000" dirty="0" err="1">
                <a:ea typeface="微软雅黑 Light" panose="020B0502040204020203" pitchFamily="34" charset="-122"/>
              </a:rPr>
              <a:t>int</a:t>
            </a:r>
            <a:r>
              <a:rPr lang="en-US" sz="2000" dirty="0">
                <a:ea typeface="微软雅黑 Light" panose="020B0502040204020203" pitchFamily="34" charset="-122"/>
              </a:rPr>
              <a:t> y=0;</a:t>
            </a:r>
          </a:p>
          <a:p>
            <a:r>
              <a:rPr lang="en-US" sz="2000" dirty="0">
                <a:ea typeface="微软雅黑 Light" panose="020B0502040204020203" pitchFamily="34" charset="-122"/>
              </a:rPr>
              <a:t>			</a:t>
            </a:r>
            <a:r>
              <a:rPr lang="en-US" sz="2000" dirty="0" err="1">
                <a:ea typeface="微软雅黑 Light" panose="020B0502040204020203" pitchFamily="34" charset="-122"/>
              </a:rPr>
              <a:t>System.out.println</a:t>
            </a:r>
            <a:r>
              <a:rPr lang="en-US" sz="2000" dirty="0">
                <a:ea typeface="微软雅黑 Light" panose="020B0502040204020203" pitchFamily="34" charset="-122"/>
              </a:rPr>
              <a:t>("x/y="+x/y);</a:t>
            </a:r>
          </a:p>
          <a:p>
            <a:r>
              <a:rPr lang="en-US" sz="2000" dirty="0">
                <a:ea typeface="微软雅黑 Light" panose="020B0502040204020203" pitchFamily="34" charset="-122"/>
              </a:rPr>
              <a:t>			</a:t>
            </a:r>
            <a:r>
              <a:rPr lang="en-US" sz="2000" dirty="0" err="1">
                <a:ea typeface="微软雅黑 Light" panose="020B0502040204020203" pitchFamily="34" charset="-122"/>
              </a:rPr>
              <a:t>System.out.println</a:t>
            </a:r>
            <a:r>
              <a:rPr lang="en-US" sz="2000" dirty="0">
                <a:ea typeface="微软雅黑 Light" panose="020B0502040204020203" pitchFamily="34" charset="-122"/>
              </a:rPr>
              <a:t>("x/y</a:t>
            </a:r>
            <a:r>
              <a:rPr lang="zh-CN" altLang="en-US" sz="2000" dirty="0">
                <a:ea typeface="微软雅黑 Light" panose="020B0502040204020203" pitchFamily="34" charset="-122"/>
              </a:rPr>
              <a:t>计算结束</a:t>
            </a:r>
            <a:r>
              <a:rPr lang="en-US" altLang="zh-CN" sz="2000" dirty="0">
                <a:ea typeface="微软雅黑 Light" panose="020B0502040204020203" pitchFamily="34" charset="-122"/>
              </a:rPr>
              <a:t>");</a:t>
            </a:r>
          </a:p>
          <a:p>
            <a:r>
              <a:rPr lang="en-US" altLang="zh-CN" sz="2000" dirty="0">
                <a:ea typeface="微软雅黑 Light" panose="020B0502040204020203" pitchFamily="34" charset="-122"/>
              </a:rPr>
              <a:t>		}</a:t>
            </a:r>
            <a:r>
              <a:rPr lang="en-US" sz="2000" dirty="0">
                <a:ea typeface="微软雅黑 Light" panose="020B0502040204020203" pitchFamily="34" charset="-122"/>
              </a:rPr>
              <a:t>finally{</a:t>
            </a:r>
          </a:p>
          <a:p>
            <a:r>
              <a:rPr lang="en-US" sz="2000" dirty="0">
                <a:ea typeface="微软雅黑 Light" panose="020B0502040204020203" pitchFamily="34" charset="-122"/>
              </a:rPr>
              <a:t>			</a:t>
            </a:r>
            <a:r>
              <a:rPr lang="en-US" sz="2000" dirty="0" err="1">
                <a:ea typeface="微软雅黑 Light" panose="020B0502040204020203" pitchFamily="34" charset="-122"/>
              </a:rPr>
              <a:t>System.out.println</a:t>
            </a:r>
            <a:r>
              <a:rPr lang="en-US" sz="2000" dirty="0">
                <a:ea typeface="微软雅黑 Light" panose="020B0502040204020203" pitchFamily="34" charset="-122"/>
              </a:rPr>
              <a:t>("finally</a:t>
            </a:r>
            <a:r>
              <a:rPr lang="zh-CN" altLang="en-US" sz="2000" dirty="0">
                <a:ea typeface="微软雅黑 Light" panose="020B0502040204020203" pitchFamily="34" charset="-122"/>
              </a:rPr>
              <a:t>代码块</a:t>
            </a:r>
            <a:r>
              <a:rPr lang="en-US" altLang="zh-CN" sz="2000" dirty="0">
                <a:ea typeface="微软雅黑 Light" panose="020B0502040204020203" pitchFamily="34" charset="-122"/>
              </a:rPr>
              <a:t>");</a:t>
            </a:r>
          </a:p>
          <a:p>
            <a:r>
              <a:rPr lang="en-US" altLang="zh-CN" sz="2000" dirty="0">
                <a:ea typeface="微软雅黑 Light" panose="020B0502040204020203" pitchFamily="34" charset="-122"/>
              </a:rPr>
              <a:t>		}</a:t>
            </a:r>
          </a:p>
          <a:p>
            <a:r>
              <a:rPr lang="en-US" altLang="zh-CN" sz="2000" dirty="0">
                <a:ea typeface="微软雅黑 Light" panose="020B0502040204020203" pitchFamily="34" charset="-122"/>
              </a:rPr>
              <a:t>		</a:t>
            </a:r>
            <a:r>
              <a:rPr lang="en-US" sz="2000" dirty="0" err="1">
                <a:ea typeface="微软雅黑 Light" panose="020B0502040204020203" pitchFamily="34" charset="-122"/>
              </a:rPr>
              <a:t>System.out.println</a:t>
            </a:r>
            <a:r>
              <a:rPr lang="en-US" sz="2000" dirty="0">
                <a:ea typeface="微软雅黑 Light" panose="020B0502040204020203" pitchFamily="34" charset="-122"/>
              </a:rPr>
              <a:t>("main</a:t>
            </a:r>
            <a:r>
              <a:rPr lang="zh-CN" altLang="en-US" sz="2000" dirty="0">
                <a:ea typeface="微软雅黑 Light" panose="020B0502040204020203" pitchFamily="34" charset="-122"/>
              </a:rPr>
              <a:t>方法运行结束</a:t>
            </a:r>
            <a:r>
              <a:rPr lang="en-US" altLang="zh-CN" sz="2000" dirty="0">
                <a:ea typeface="微软雅黑 Light" panose="020B0502040204020203" pitchFamily="34" charset="-122"/>
              </a:rPr>
              <a:t>");</a:t>
            </a:r>
            <a:endParaRPr lang="en-US" sz="2000" dirty="0">
              <a:ea typeface="微软雅黑 Light" panose="020B0502040204020203" pitchFamily="34" charset="-122"/>
            </a:endParaRPr>
          </a:p>
        </p:txBody>
      </p:sp>
      <p:pic>
        <p:nvPicPr>
          <p:cNvPr id="4" name="Picture 1" descr="C:\Users\wxh\AppData\Roaming\Tencent\Users\29097443\QQ\WinTemp\RichOle\)]9_H~2JG}YY`6E6KV@9T6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8028" y="1166648"/>
            <a:ext cx="6486525" cy="6477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67690" y="3815080"/>
            <a:ext cx="10114915" cy="2861310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ea typeface="微软雅黑 Light" panose="020B0502040204020203" pitchFamily="34" charset="-122"/>
              </a:rPr>
              <a:t>	try{</a:t>
            </a:r>
          </a:p>
          <a:p>
            <a:r>
              <a:rPr lang="en-US" sz="2000" dirty="0">
                <a:ea typeface="微软雅黑 Light" panose="020B0502040204020203" pitchFamily="34" charset="-122"/>
              </a:rPr>
              <a:t>			</a:t>
            </a:r>
            <a:r>
              <a:rPr lang="en-US" sz="2000" dirty="0" err="1">
                <a:ea typeface="微软雅黑 Light" panose="020B0502040204020203" pitchFamily="34" charset="-122"/>
              </a:rPr>
              <a:t>int</a:t>
            </a:r>
            <a:r>
              <a:rPr lang="en-US" sz="2000" dirty="0">
                <a:ea typeface="微软雅黑 Light" panose="020B0502040204020203" pitchFamily="34" charset="-122"/>
              </a:rPr>
              <a:t> x=100;</a:t>
            </a:r>
          </a:p>
          <a:p>
            <a:r>
              <a:rPr lang="en-US" sz="2000" dirty="0">
                <a:ea typeface="微软雅黑 Light" panose="020B0502040204020203" pitchFamily="34" charset="-122"/>
              </a:rPr>
              <a:t>			</a:t>
            </a:r>
            <a:r>
              <a:rPr lang="en-US" sz="2000" dirty="0" err="1">
                <a:ea typeface="微软雅黑 Light" panose="020B0502040204020203" pitchFamily="34" charset="-122"/>
              </a:rPr>
              <a:t>int</a:t>
            </a:r>
            <a:r>
              <a:rPr lang="en-US" sz="2000" dirty="0">
                <a:ea typeface="微软雅黑 Light" panose="020B0502040204020203" pitchFamily="34" charset="-122"/>
              </a:rPr>
              <a:t> y=</a:t>
            </a:r>
            <a:r>
              <a:rPr lang="en-US" altLang="zh-CN" sz="2000" dirty="0">
                <a:ea typeface="微软雅黑 Light" panose="020B0502040204020203" pitchFamily="34" charset="-122"/>
              </a:rPr>
              <a:t>1</a:t>
            </a:r>
            <a:r>
              <a:rPr lang="en-US" sz="2000" dirty="0">
                <a:ea typeface="微软雅黑 Light" panose="020B0502040204020203" pitchFamily="34" charset="-122"/>
              </a:rPr>
              <a:t>0;</a:t>
            </a:r>
          </a:p>
          <a:p>
            <a:r>
              <a:rPr lang="en-US" sz="2000" dirty="0">
                <a:ea typeface="微软雅黑 Light" panose="020B0502040204020203" pitchFamily="34" charset="-122"/>
              </a:rPr>
              <a:t>			</a:t>
            </a:r>
            <a:r>
              <a:rPr lang="en-US" sz="2000" dirty="0" err="1">
                <a:ea typeface="微软雅黑 Light" panose="020B0502040204020203" pitchFamily="34" charset="-122"/>
              </a:rPr>
              <a:t>System.out.println</a:t>
            </a:r>
            <a:r>
              <a:rPr lang="en-US" sz="2000" dirty="0">
                <a:ea typeface="微软雅黑 Light" panose="020B0502040204020203" pitchFamily="34" charset="-122"/>
              </a:rPr>
              <a:t>("x/y="+x/y);</a:t>
            </a:r>
          </a:p>
          <a:p>
            <a:r>
              <a:rPr lang="en-US" sz="2000" dirty="0">
                <a:ea typeface="微软雅黑 Light" panose="020B0502040204020203" pitchFamily="34" charset="-122"/>
              </a:rPr>
              <a:t>			</a:t>
            </a:r>
            <a:r>
              <a:rPr lang="en-US" sz="2000" dirty="0" err="1">
                <a:ea typeface="微软雅黑 Light" panose="020B0502040204020203" pitchFamily="34" charset="-122"/>
              </a:rPr>
              <a:t>System.out.println</a:t>
            </a:r>
            <a:r>
              <a:rPr lang="en-US" sz="2000" dirty="0">
                <a:ea typeface="微软雅黑 Light" panose="020B0502040204020203" pitchFamily="34" charset="-122"/>
              </a:rPr>
              <a:t>("x/y</a:t>
            </a:r>
            <a:r>
              <a:rPr lang="zh-CN" altLang="en-US" sz="2000" dirty="0">
                <a:ea typeface="微软雅黑 Light" panose="020B0502040204020203" pitchFamily="34" charset="-122"/>
              </a:rPr>
              <a:t>计算结束</a:t>
            </a:r>
            <a:r>
              <a:rPr lang="en-US" altLang="zh-CN" sz="2000" dirty="0">
                <a:ea typeface="微软雅黑 Light" panose="020B0502040204020203" pitchFamily="34" charset="-122"/>
              </a:rPr>
              <a:t>");</a:t>
            </a:r>
          </a:p>
          <a:p>
            <a:r>
              <a:rPr lang="en-US" altLang="zh-CN" sz="2000" dirty="0">
                <a:ea typeface="微软雅黑 Light" panose="020B0502040204020203" pitchFamily="34" charset="-122"/>
              </a:rPr>
              <a:t>		}</a:t>
            </a:r>
            <a:r>
              <a:rPr lang="en-US" sz="2000" dirty="0">
                <a:ea typeface="微软雅黑 Light" panose="020B0502040204020203" pitchFamily="34" charset="-122"/>
              </a:rPr>
              <a:t>finally{</a:t>
            </a:r>
          </a:p>
          <a:p>
            <a:r>
              <a:rPr lang="en-US" sz="2000" dirty="0">
                <a:ea typeface="微软雅黑 Light" panose="020B0502040204020203" pitchFamily="34" charset="-122"/>
              </a:rPr>
              <a:t>			</a:t>
            </a:r>
            <a:r>
              <a:rPr lang="en-US" sz="2000" dirty="0" err="1">
                <a:ea typeface="微软雅黑 Light" panose="020B0502040204020203" pitchFamily="34" charset="-122"/>
              </a:rPr>
              <a:t>System.out.println</a:t>
            </a:r>
            <a:r>
              <a:rPr lang="en-US" sz="2000" dirty="0">
                <a:ea typeface="微软雅黑 Light" panose="020B0502040204020203" pitchFamily="34" charset="-122"/>
              </a:rPr>
              <a:t>("finally</a:t>
            </a:r>
            <a:r>
              <a:rPr lang="zh-CN" altLang="en-US" sz="2000" dirty="0">
                <a:ea typeface="微软雅黑 Light" panose="020B0502040204020203" pitchFamily="34" charset="-122"/>
              </a:rPr>
              <a:t>代码块</a:t>
            </a:r>
            <a:r>
              <a:rPr lang="en-US" altLang="zh-CN" sz="2000" dirty="0">
                <a:ea typeface="微软雅黑 Light" panose="020B0502040204020203" pitchFamily="34" charset="-122"/>
              </a:rPr>
              <a:t>");</a:t>
            </a:r>
          </a:p>
          <a:p>
            <a:r>
              <a:rPr lang="en-US" altLang="zh-CN" sz="2000" dirty="0">
                <a:ea typeface="微软雅黑 Light" panose="020B0502040204020203" pitchFamily="34" charset="-122"/>
              </a:rPr>
              <a:t>		}</a:t>
            </a:r>
          </a:p>
          <a:p>
            <a:r>
              <a:rPr lang="en-US" altLang="zh-CN" sz="2000" dirty="0">
                <a:ea typeface="微软雅黑 Light" panose="020B0502040204020203" pitchFamily="34" charset="-122"/>
              </a:rPr>
              <a:t>		</a:t>
            </a:r>
            <a:r>
              <a:rPr lang="en-US" sz="2000" dirty="0" err="1">
                <a:ea typeface="微软雅黑 Light" panose="020B0502040204020203" pitchFamily="34" charset="-122"/>
              </a:rPr>
              <a:t>System.out.println</a:t>
            </a:r>
            <a:r>
              <a:rPr lang="en-US" sz="2000" dirty="0">
                <a:ea typeface="微软雅黑 Light" panose="020B0502040204020203" pitchFamily="34" charset="-122"/>
              </a:rPr>
              <a:t>("main</a:t>
            </a:r>
            <a:r>
              <a:rPr lang="zh-CN" altLang="en-US" sz="2000" dirty="0">
                <a:ea typeface="微软雅黑 Light" panose="020B0502040204020203" pitchFamily="34" charset="-122"/>
              </a:rPr>
              <a:t>方法运行结束</a:t>
            </a:r>
            <a:r>
              <a:rPr lang="en-US" altLang="zh-CN" sz="2000" dirty="0">
                <a:ea typeface="微软雅黑 Light" panose="020B0502040204020203" pitchFamily="34" charset="-122"/>
              </a:rPr>
              <a:t>");</a:t>
            </a:r>
            <a:endParaRPr lang="en-US" sz="2000" dirty="0">
              <a:ea typeface="微软雅黑 Light" panose="020B0502040204020203" pitchFamily="34" charset="-122"/>
            </a:endParaRPr>
          </a:p>
        </p:txBody>
      </p:sp>
      <p:pic>
        <p:nvPicPr>
          <p:cNvPr id="6" name="Picture 2" descr="C:\Users\wxh\AppData\Roaming\Tencent\Users\29097443\QQ\WinTemp\RichOle\YQ[MUM]L6C~}25JKKRDYGF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68077" y="4438256"/>
            <a:ext cx="1491155" cy="866775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236373" y="882869"/>
            <a:ext cx="291662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发生异常时的运行结果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43799" y="3910374"/>
            <a:ext cx="291662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没发生异常时的运行结果</a:t>
            </a:r>
            <a:endParaRPr lang="en-US" dirty="0"/>
          </a:p>
        </p:txBody>
      </p:sp>
      <p:sp>
        <p:nvSpPr>
          <p:cNvPr id="9" name="Oval Callout 10"/>
          <p:cNvSpPr/>
          <p:nvPr/>
        </p:nvSpPr>
        <p:spPr>
          <a:xfrm>
            <a:off x="7330966" y="1860331"/>
            <a:ext cx="1939158" cy="1639614"/>
          </a:xfrm>
          <a:prstGeom prst="wedgeEllipseCallout">
            <a:avLst>
              <a:gd name="adj1" fmla="val -78293"/>
              <a:gd name="adj2" fmla="val 304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ea typeface="微软雅黑 Light" panose="020B0502040204020203" pitchFamily="34" charset="-122"/>
              </a:rPr>
              <a:t>有啥作用呢？不要着急，后面会学习，先了解用法即可。</a:t>
            </a:r>
            <a:endParaRPr lang="en-US" sz="1600" dirty="0">
              <a:solidFill>
                <a:schemeClr val="tx1"/>
              </a:solidFill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0"/>
            <a:ext cx="11573813" cy="1206817"/>
          </a:xfrm>
        </p:spPr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4-</a:t>
            </a:r>
            <a:r>
              <a:rPr lang="zh-CN" altLang="en-US" dirty="0"/>
              <a:t>异常的层层抛出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435" y="809625"/>
            <a:ext cx="11360150" cy="549973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我们一直说：抛出异常，抛出异常，到底异常怎么抛出的呢？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抛出异常其实就是创建了一个异常对象，然后用</a:t>
            </a: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throw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关键字交给异常处理机制去处理；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throw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关键字在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方法体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中使用，用法如下：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4179" y="3652088"/>
            <a:ext cx="8015990" cy="1960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 smtClean="0">
                <a:ea typeface="微软雅黑 Light" panose="020B0502040204020203" pitchFamily="34" charset="-122"/>
              </a:rPr>
              <a:t>throw </a:t>
            </a:r>
            <a:r>
              <a:rPr lang="zh-CN" altLang="en-US" sz="1350" dirty="0" smtClean="0">
                <a:ea typeface="微软雅黑 Light" panose="020B0502040204020203" pitchFamily="34" charset="-122"/>
              </a:rPr>
              <a:t>异常对象；</a:t>
            </a:r>
            <a:endParaRPr lang="en-US" altLang="zh-CN" sz="1350" dirty="0" smtClean="0">
              <a:ea typeface="微软雅黑 Light" panose="020B0502040204020203" pitchFamily="34" charset="-122"/>
            </a:endParaRPr>
          </a:p>
          <a:p>
            <a:endParaRPr lang="en-US" altLang="zh-CN" sz="1350" dirty="0" smtClean="0">
              <a:ea typeface="微软雅黑 Light" panose="020B0502040204020203" pitchFamily="34" charset="-122"/>
            </a:endParaRPr>
          </a:p>
          <a:p>
            <a:r>
              <a:rPr lang="zh-CN" altLang="en-US" sz="1350" dirty="0" smtClean="0">
                <a:ea typeface="微软雅黑 Light" panose="020B0502040204020203" pitchFamily="34" charset="-122"/>
              </a:rPr>
              <a:t>例如：</a:t>
            </a:r>
            <a:endParaRPr lang="en-US" altLang="zh-CN" sz="1350" dirty="0" smtClean="0">
              <a:ea typeface="微软雅黑 Light" panose="020B0502040204020203" pitchFamily="34" charset="-122"/>
            </a:endParaRPr>
          </a:p>
          <a:p>
            <a:r>
              <a:rPr lang="en-US" sz="1350" dirty="0" smtClean="0">
                <a:ea typeface="微软雅黑 Light" panose="020B0502040204020203" pitchFamily="34" charset="-122"/>
              </a:rPr>
              <a:t>throw new Exception();</a:t>
            </a:r>
          </a:p>
          <a:p>
            <a:endParaRPr lang="en-US" sz="1350" dirty="0" smtClean="0">
              <a:ea typeface="微软雅黑 Light" panose="020B0502040204020203" pitchFamily="34" charset="-122"/>
            </a:endParaRPr>
          </a:p>
          <a:p>
            <a:r>
              <a:rPr lang="zh-CN" altLang="en-US" sz="1350" dirty="0" smtClean="0">
                <a:ea typeface="微软雅黑 Light" panose="020B0502040204020203" pitchFamily="34" charset="-122"/>
              </a:rPr>
              <a:t>或者</a:t>
            </a:r>
            <a:endParaRPr lang="en-US" altLang="zh-CN" sz="1350" dirty="0" smtClean="0">
              <a:ea typeface="微软雅黑 Light" panose="020B0502040204020203" pitchFamily="34" charset="-122"/>
            </a:endParaRPr>
          </a:p>
          <a:p>
            <a:r>
              <a:rPr lang="en-US" sz="1350" dirty="0" smtClean="0">
                <a:ea typeface="微软雅黑 Light" panose="020B0502040204020203" pitchFamily="34" charset="-122"/>
              </a:rPr>
              <a:t>catch(Exception e){</a:t>
            </a:r>
          </a:p>
          <a:p>
            <a:r>
              <a:rPr lang="en-US" sz="1350" dirty="0" smtClean="0">
                <a:ea typeface="微软雅黑 Light" panose="020B0502040204020203" pitchFamily="34" charset="-122"/>
              </a:rPr>
              <a:t>    throw e;</a:t>
            </a:r>
          </a:p>
          <a:p>
            <a:r>
              <a:rPr lang="en-US" sz="1350" dirty="0" smtClean="0">
                <a:ea typeface="微软雅黑 Light" panose="020B0502040204020203" pitchFamily="34" charset="-122"/>
              </a:rPr>
              <a:t>}</a:t>
            </a:r>
            <a:endParaRPr lang="en-US" sz="1350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70" y="114935"/>
            <a:ext cx="11573510" cy="796925"/>
          </a:xfrm>
        </p:spPr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4-</a:t>
            </a:r>
            <a:r>
              <a:rPr lang="zh-CN" altLang="en-US" dirty="0"/>
              <a:t>异常的层层抛出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0778" y="1215238"/>
            <a:ext cx="6210174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try{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x=100;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y=0;</a:t>
            </a:r>
          </a:p>
          <a:p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("x/y="+x/y);</a:t>
            </a:r>
          </a:p>
          <a:p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("x/y</a:t>
            </a:r>
            <a:r>
              <a:rPr lang="zh-CN" altLang="en-US" dirty="0"/>
              <a:t>计算结束</a:t>
            </a:r>
            <a:r>
              <a:rPr lang="en-US" altLang="zh-CN" dirty="0"/>
              <a:t>");</a:t>
            </a:r>
          </a:p>
          <a:p>
            <a:endParaRPr lang="en-US" altLang="zh-CN" dirty="0"/>
          </a:p>
          <a:p>
            <a:r>
              <a:rPr lang="en-US" altLang="zh-CN" dirty="0"/>
              <a:t>}catch(</a:t>
            </a:r>
            <a:r>
              <a:rPr lang="en-US" altLang="zh-CN" dirty="0" err="1"/>
              <a:t>ArithmeticException</a:t>
            </a:r>
            <a:r>
              <a:rPr lang="en-US" altLang="zh-CN" dirty="0"/>
              <a:t> e){</a:t>
            </a:r>
          </a:p>
          <a:p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发生了数学异常，注意除数不能为</a:t>
            </a:r>
            <a:r>
              <a:rPr lang="en-US" altLang="zh-CN" dirty="0"/>
              <a:t>0.");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 err="1"/>
              <a:t>System.out.println</a:t>
            </a:r>
            <a:r>
              <a:rPr lang="en-US" altLang="zh-CN" dirty="0"/>
              <a:t>("main</a:t>
            </a:r>
            <a:r>
              <a:rPr lang="zh-CN" altLang="en-US" dirty="0"/>
              <a:t>方法运行结束</a:t>
            </a:r>
            <a:r>
              <a:rPr lang="en-US" altLang="zh-CN" dirty="0"/>
              <a:t>");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en-US" dirty="0"/>
          </a:p>
        </p:txBody>
      </p:sp>
      <p:sp>
        <p:nvSpPr>
          <p:cNvPr id="4" name="Rounded Rectangle 5"/>
          <p:cNvSpPr/>
          <p:nvPr/>
        </p:nvSpPr>
        <p:spPr>
          <a:xfrm>
            <a:off x="7835462" y="1844566"/>
            <a:ext cx="3972910" cy="662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抛出</a:t>
            </a:r>
            <a:r>
              <a:rPr lang="en-US" altLang="zh-CN" dirty="0" err="1">
                <a:solidFill>
                  <a:schemeClr val="tx1"/>
                </a:solidFill>
              </a:rPr>
              <a:t>ArithmeticException</a:t>
            </a:r>
            <a:r>
              <a:rPr lang="zh-CN" altLang="en-US" dirty="0">
                <a:solidFill>
                  <a:schemeClr val="tx1"/>
                </a:solidFill>
              </a:rPr>
              <a:t>异常，</a:t>
            </a:r>
            <a:r>
              <a:rPr lang="en-US" altLang="zh-CN" dirty="0">
                <a:solidFill>
                  <a:schemeClr val="tx1"/>
                </a:solidFill>
              </a:rPr>
              <a:t>try</a:t>
            </a:r>
            <a:r>
              <a:rPr lang="zh-CN" altLang="en-US" dirty="0">
                <a:solidFill>
                  <a:schemeClr val="tx1"/>
                </a:solidFill>
              </a:rPr>
              <a:t>中之后代码不运行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8"/>
          <p:cNvCxnSpPr>
            <a:endCxn id="4" idx="1"/>
          </p:cNvCxnSpPr>
          <p:nvPr/>
        </p:nvCxnSpPr>
        <p:spPr>
          <a:xfrm flipV="1">
            <a:off x="4177862" y="2175642"/>
            <a:ext cx="3657600" cy="1150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9"/>
          <p:cNvSpPr/>
          <p:nvPr/>
        </p:nvSpPr>
        <p:spPr>
          <a:xfrm>
            <a:off x="7830207" y="2879835"/>
            <a:ext cx="3972910" cy="662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异常处理机制将</a:t>
            </a:r>
            <a:r>
              <a:rPr lang="en-US" altLang="zh-CN" dirty="0" err="1">
                <a:solidFill>
                  <a:schemeClr val="tx1"/>
                </a:solidFill>
              </a:rPr>
              <a:t>ArithmeticException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en-US" altLang="zh-CN" dirty="0">
                <a:solidFill>
                  <a:schemeClr val="tx1"/>
                </a:solidFill>
              </a:rPr>
              <a:t>catch</a:t>
            </a:r>
            <a:r>
              <a:rPr lang="zh-CN" altLang="en-US" dirty="0">
                <a:solidFill>
                  <a:schemeClr val="tx1"/>
                </a:solidFill>
              </a:rPr>
              <a:t>语句的异常类型匹配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10"/>
          <p:cNvSpPr/>
          <p:nvPr/>
        </p:nvSpPr>
        <p:spPr>
          <a:xfrm>
            <a:off x="7888014" y="4025462"/>
            <a:ext cx="3972910" cy="662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匹配成功， 运行</a:t>
            </a:r>
            <a:r>
              <a:rPr lang="en-US" altLang="zh-CN" dirty="0">
                <a:solidFill>
                  <a:schemeClr val="tx1"/>
                </a:solidFill>
              </a:rPr>
              <a:t>catch</a:t>
            </a:r>
            <a:r>
              <a:rPr lang="zh-CN" altLang="en-US" dirty="0">
                <a:solidFill>
                  <a:schemeClr val="tx1"/>
                </a:solidFill>
              </a:rPr>
              <a:t>代码块，异常被处理；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11"/>
          <p:cNvCxnSpPr>
            <a:endCxn id="7" idx="1"/>
          </p:cNvCxnSpPr>
          <p:nvPr/>
        </p:nvCxnSpPr>
        <p:spPr>
          <a:xfrm>
            <a:off x="6165215" y="4337050"/>
            <a:ext cx="1722755" cy="19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5"/>
          <p:cNvCxnSpPr>
            <a:endCxn id="6" idx="1"/>
          </p:cNvCxnSpPr>
          <p:nvPr/>
        </p:nvCxnSpPr>
        <p:spPr>
          <a:xfrm flipV="1">
            <a:off x="3520440" y="3211195"/>
            <a:ext cx="4309745" cy="69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18"/>
          <p:cNvSpPr/>
          <p:nvPr/>
        </p:nvSpPr>
        <p:spPr>
          <a:xfrm>
            <a:off x="7977352" y="5155324"/>
            <a:ext cx="3972910" cy="662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程序继续运行。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9"/>
          <p:cNvCxnSpPr>
            <a:endCxn id="10" idx="1"/>
          </p:cNvCxnSpPr>
          <p:nvPr/>
        </p:nvCxnSpPr>
        <p:spPr>
          <a:xfrm flipV="1">
            <a:off x="4871545" y="5486400"/>
            <a:ext cx="3105807" cy="567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Arrow 21"/>
          <p:cNvSpPr/>
          <p:nvPr/>
        </p:nvSpPr>
        <p:spPr>
          <a:xfrm>
            <a:off x="9648497" y="2538248"/>
            <a:ext cx="299544" cy="3310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22"/>
          <p:cNvSpPr/>
          <p:nvPr/>
        </p:nvSpPr>
        <p:spPr>
          <a:xfrm>
            <a:off x="9674773" y="3589283"/>
            <a:ext cx="299544" cy="3310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23"/>
          <p:cNvSpPr/>
          <p:nvPr/>
        </p:nvSpPr>
        <p:spPr>
          <a:xfrm>
            <a:off x="9690539" y="4755930"/>
            <a:ext cx="299544" cy="3310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Callout 16"/>
          <p:cNvSpPr/>
          <p:nvPr/>
        </p:nvSpPr>
        <p:spPr>
          <a:xfrm>
            <a:off x="7945755" y="295910"/>
            <a:ext cx="3279140" cy="1470025"/>
          </a:xfrm>
          <a:prstGeom prst="wedgeEllipseCallout">
            <a:avLst>
              <a:gd name="adj1" fmla="val 596"/>
              <a:gd name="adj2" fmla="val 58594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J</a:t>
            </a:r>
            <a:r>
              <a:rPr lang="en-US" altLang="zh-CN" dirty="0">
                <a:solidFill>
                  <a:schemeClr val="tx1"/>
                </a:solidFill>
              </a:rPr>
              <a:t>VM</a:t>
            </a:r>
            <a:r>
              <a:rPr lang="zh-CN" altLang="en-US" dirty="0">
                <a:solidFill>
                  <a:schemeClr val="tx1"/>
                </a:solidFill>
              </a:rPr>
              <a:t>自行执行了一条抛出异常语句：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throw new </a:t>
            </a:r>
            <a:r>
              <a:rPr lang="en-US" altLang="zh-CN" b="1" dirty="0" err="1">
                <a:solidFill>
                  <a:srgbClr val="FF0000"/>
                </a:solidFill>
              </a:rPr>
              <a:t>ArithmeticException</a:t>
            </a:r>
            <a:r>
              <a:rPr lang="en-US" altLang="zh-CN" b="1" dirty="0">
                <a:solidFill>
                  <a:srgbClr val="FF0000"/>
                </a:solidFill>
              </a:rPr>
              <a:t>();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4-</a:t>
            </a:r>
            <a:r>
              <a:rPr lang="zh-CN" altLang="en-US" dirty="0">
                <a:sym typeface="+mn-ea"/>
              </a:rPr>
              <a:t>异常的层层抛出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运行时异常是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JVM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自动抛出，非运行时异常需要程序员用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throw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关键字抛出；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如下所示：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95537" y="1570439"/>
            <a:ext cx="8520063" cy="9516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5899" y="2448828"/>
            <a:ext cx="8015990" cy="1960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 smtClean="0">
                <a:ea typeface="微软雅黑 Light" panose="020B0502040204020203" pitchFamily="34" charset="-122"/>
              </a:rPr>
              <a:t>public class Calculator {</a:t>
            </a:r>
          </a:p>
          <a:p>
            <a:r>
              <a:rPr lang="en-US" sz="1350" dirty="0" smtClean="0">
                <a:ea typeface="微软雅黑 Light" panose="020B0502040204020203" pitchFamily="34" charset="-122"/>
              </a:rPr>
              <a:t>public void div(</a:t>
            </a:r>
            <a:r>
              <a:rPr lang="en-US" sz="1350" dirty="0" err="1" smtClean="0">
                <a:ea typeface="微软雅黑 Light" panose="020B0502040204020203" pitchFamily="34" charset="-122"/>
              </a:rPr>
              <a:t>int</a:t>
            </a:r>
            <a:r>
              <a:rPr lang="en-US" sz="1350" dirty="0" smtClean="0">
                <a:ea typeface="微软雅黑 Light" panose="020B0502040204020203" pitchFamily="34" charset="-122"/>
              </a:rPr>
              <a:t> </a:t>
            </a:r>
            <a:r>
              <a:rPr lang="en-US" sz="1350" dirty="0" err="1" smtClean="0">
                <a:ea typeface="微软雅黑 Light" panose="020B0502040204020203" pitchFamily="34" charset="-122"/>
              </a:rPr>
              <a:t>x,int</a:t>
            </a:r>
            <a:r>
              <a:rPr lang="en-US" sz="1350" dirty="0" smtClean="0">
                <a:ea typeface="微软雅黑 Light" panose="020B0502040204020203" pitchFamily="34" charset="-122"/>
              </a:rPr>
              <a:t> y){</a:t>
            </a:r>
          </a:p>
          <a:p>
            <a:r>
              <a:rPr lang="en-US" sz="1350" dirty="0" smtClean="0">
                <a:ea typeface="微软雅黑 Light" panose="020B0502040204020203" pitchFamily="34" charset="-122"/>
              </a:rPr>
              <a:t>//</a:t>
            </a:r>
            <a:r>
              <a:rPr lang="zh-CN" altLang="en-US" sz="1350" dirty="0" smtClean="0">
                <a:ea typeface="微软雅黑 Light" panose="020B0502040204020203" pitchFamily="34" charset="-122"/>
              </a:rPr>
              <a:t>当除数为</a:t>
            </a:r>
            <a:r>
              <a:rPr lang="en-US" altLang="zh-CN" sz="1350" dirty="0" smtClean="0">
                <a:ea typeface="微软雅黑 Light" panose="020B0502040204020203" pitchFamily="34" charset="-122"/>
              </a:rPr>
              <a:t>0</a:t>
            </a:r>
            <a:r>
              <a:rPr lang="zh-CN" altLang="en-US" sz="1350" dirty="0" smtClean="0">
                <a:ea typeface="微软雅黑 Light" panose="020B0502040204020203" pitchFamily="34" charset="-122"/>
              </a:rPr>
              <a:t>时，抛出异常</a:t>
            </a:r>
          </a:p>
          <a:p>
            <a:r>
              <a:rPr lang="en-US" sz="1350" dirty="0" smtClean="0">
                <a:ea typeface="微软雅黑 Light" panose="020B0502040204020203" pitchFamily="34" charset="-122"/>
              </a:rPr>
              <a:t>if(y==0){</a:t>
            </a:r>
          </a:p>
          <a:p>
            <a:r>
              <a:rPr lang="en-US" sz="1350" dirty="0" smtClean="0">
                <a:solidFill>
                  <a:srgbClr val="FF0000"/>
                </a:solidFill>
                <a:ea typeface="微软雅黑 Light" panose="020B0502040204020203" pitchFamily="34" charset="-122"/>
              </a:rPr>
              <a:t>throw new Exception();//</a:t>
            </a:r>
            <a:r>
              <a:rPr lang="zh-CN" altLang="en-US" sz="1350" dirty="0" smtClean="0">
                <a:solidFill>
                  <a:srgbClr val="FF0000"/>
                </a:solidFill>
                <a:ea typeface="微软雅黑 Light" panose="020B0502040204020203" pitchFamily="34" charset="-122"/>
              </a:rPr>
              <a:t>编译错误</a:t>
            </a:r>
            <a:endParaRPr lang="en-US" sz="1350" dirty="0" smtClean="0">
              <a:solidFill>
                <a:srgbClr val="FF0000"/>
              </a:solidFill>
              <a:ea typeface="微软雅黑 Light" panose="020B0502040204020203" pitchFamily="34" charset="-122"/>
            </a:endParaRPr>
          </a:p>
          <a:p>
            <a:r>
              <a:rPr lang="en-US" sz="1350" dirty="0" smtClean="0">
                <a:ea typeface="微软雅黑 Light" panose="020B0502040204020203" pitchFamily="34" charset="-122"/>
              </a:rPr>
              <a:t>}</a:t>
            </a:r>
          </a:p>
          <a:p>
            <a:r>
              <a:rPr lang="en-US" sz="1350" dirty="0" err="1" smtClean="0">
                <a:ea typeface="微软雅黑 Light" panose="020B0502040204020203" pitchFamily="34" charset="-122"/>
              </a:rPr>
              <a:t>System.out.println</a:t>
            </a:r>
            <a:r>
              <a:rPr lang="en-US" sz="1350" dirty="0" smtClean="0">
                <a:ea typeface="微软雅黑 Light" panose="020B0502040204020203" pitchFamily="34" charset="-122"/>
              </a:rPr>
              <a:t>("x/y="+x/y);</a:t>
            </a:r>
          </a:p>
          <a:p>
            <a:r>
              <a:rPr lang="en-US" sz="1350" dirty="0" smtClean="0">
                <a:ea typeface="微软雅黑 Light" panose="020B0502040204020203" pitchFamily="34" charset="-122"/>
              </a:rPr>
              <a:t>}</a:t>
            </a:r>
          </a:p>
          <a:p>
            <a:r>
              <a:rPr lang="en-US" sz="1350" dirty="0" smtClean="0">
                <a:ea typeface="微软雅黑 Light" panose="020B0502040204020203" pitchFamily="34" charset="-122"/>
              </a:rPr>
              <a:t>}</a:t>
            </a:r>
            <a:endParaRPr 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658250" y="4637183"/>
            <a:ext cx="8261903" cy="134265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上述代码发生编译错误：由于抛出了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Exception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，是非运行时异常，所以编译期检测，要求必须处理，处理的方式有两种：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lvl="1" indent="-2286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try/catch/finally</a:t>
            </a:r>
            <a:r>
              <a:rPr lang="zh-CN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进行处理</a:t>
            </a:r>
            <a:r>
              <a:rPr kumimoji="0" lang="zh-CN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；</a:t>
            </a:r>
            <a:endParaRPr kumimoji="0" lang="en-US" altLang="zh-CN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lvl="1" indent="-2286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不处理，用</a:t>
            </a:r>
            <a:r>
              <a:rPr lang="en-US" altLang="zh-CN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throws</a:t>
            </a:r>
            <a:r>
              <a:rPr lang="zh-CN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声明异常；</a:t>
            </a:r>
            <a:endParaRPr kumimoji="0" lang="en-US" altLang="zh-CN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5476875" y="5057775"/>
            <a:ext cx="1585595" cy="1290320"/>
          </a:xfrm>
          <a:prstGeom prst="wedgeEllipseCallout">
            <a:avLst>
              <a:gd name="adj1" fmla="val -112104"/>
              <a:gd name="adj2" fmla="val -48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 dirty="0" smtClean="0">
                <a:solidFill>
                  <a:schemeClr val="tx1"/>
                </a:solidFill>
              </a:rPr>
              <a:t>到底用哪种方式处理呢？不妨想想为啥要抛出异常呢？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20231" y="2633477"/>
            <a:ext cx="3275286" cy="99322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 dirty="0" smtClean="0">
                <a:solidFill>
                  <a:schemeClr val="tx1"/>
                </a:solidFill>
              </a:rPr>
              <a:t>抛出异常的主要目的是：调用该方法时，</a:t>
            </a:r>
            <a:r>
              <a:rPr lang="en-US" altLang="zh-CN" sz="1350" dirty="0" smtClean="0">
                <a:solidFill>
                  <a:schemeClr val="tx1"/>
                </a:solidFill>
              </a:rPr>
              <a:t>y=0</a:t>
            </a:r>
            <a:r>
              <a:rPr lang="zh-CN" altLang="en-US" sz="1350" dirty="0" smtClean="0">
                <a:solidFill>
                  <a:schemeClr val="tx1"/>
                </a:solidFill>
              </a:rPr>
              <a:t>这个可能性一定要被处理，而且可以根据情况，做不同的处理；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473929" y="5228350"/>
            <a:ext cx="3275286" cy="111935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 dirty="0" smtClean="0">
                <a:solidFill>
                  <a:schemeClr val="tx1"/>
                </a:solidFill>
              </a:rPr>
              <a:t>如果用第一种方法，几乎没有意义，因为调用</a:t>
            </a:r>
            <a:r>
              <a:rPr lang="en-US" altLang="zh-CN" sz="1350" dirty="0" smtClean="0">
                <a:solidFill>
                  <a:schemeClr val="tx1"/>
                </a:solidFill>
              </a:rPr>
              <a:t>div</a:t>
            </a:r>
            <a:r>
              <a:rPr lang="zh-CN" altLang="en-US" sz="1350" dirty="0" smtClean="0">
                <a:solidFill>
                  <a:schemeClr val="tx1"/>
                </a:solidFill>
              </a:rPr>
              <a:t>方法时，不能再捕获这个异常，不能灵活处理。</a:t>
            </a:r>
            <a:endParaRPr lang="en-US" altLang="zh-CN" sz="1350" dirty="0" smtClean="0">
              <a:solidFill>
                <a:schemeClr val="tx1"/>
              </a:solidFill>
            </a:endParaRPr>
          </a:p>
          <a:p>
            <a:r>
              <a:rPr lang="zh-CN" altLang="en-US" sz="1350" b="1" dirty="0" smtClean="0">
                <a:solidFill>
                  <a:srgbClr val="FF0000"/>
                </a:solidFill>
              </a:rPr>
              <a:t>所以，当用</a:t>
            </a:r>
            <a:r>
              <a:rPr lang="en-US" altLang="zh-CN" sz="1350" b="1" dirty="0" smtClean="0">
                <a:solidFill>
                  <a:srgbClr val="FF0000"/>
                </a:solidFill>
              </a:rPr>
              <a:t>throw</a:t>
            </a:r>
            <a:r>
              <a:rPr lang="zh-CN" altLang="en-US" sz="1350" b="1" dirty="0" smtClean="0">
                <a:solidFill>
                  <a:srgbClr val="FF0000"/>
                </a:solidFill>
              </a:rPr>
              <a:t>抛出异常后，基本都使用</a:t>
            </a:r>
            <a:r>
              <a:rPr lang="en-US" altLang="zh-CN" sz="1350" b="1" dirty="0" smtClean="0">
                <a:solidFill>
                  <a:srgbClr val="FF0000"/>
                </a:solidFill>
              </a:rPr>
              <a:t>throws</a:t>
            </a:r>
            <a:r>
              <a:rPr lang="zh-CN" altLang="en-US" sz="1350" b="1" dirty="0" smtClean="0">
                <a:solidFill>
                  <a:srgbClr val="FF0000"/>
                </a:solidFill>
              </a:rPr>
              <a:t>进行声明！</a:t>
            </a:r>
            <a:endParaRPr lang="en-US" sz="135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4-</a:t>
            </a:r>
            <a:r>
              <a:rPr lang="zh-CN" altLang="en-US" dirty="0">
                <a:sym typeface="+mn-ea"/>
              </a:rPr>
              <a:t>异常的层层抛出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throws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用在方法声明处，声明该方法可能发生的异常类型；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一个方法如果使用了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throws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，那么调用该方法时，编译器会提醒必须处理这些异常，否则编译错误；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7938" y="3036751"/>
            <a:ext cx="8015990" cy="1960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 smtClean="0">
                <a:ea typeface="微软雅黑 Light" panose="020B0502040204020203" pitchFamily="34" charset="-122"/>
              </a:rPr>
              <a:t>public class Calculator {</a:t>
            </a:r>
          </a:p>
          <a:p>
            <a:r>
              <a:rPr lang="en-US" sz="1350" dirty="0" smtClean="0">
                <a:ea typeface="微软雅黑 Light" panose="020B0502040204020203" pitchFamily="34" charset="-122"/>
              </a:rPr>
              <a:t>public void div(</a:t>
            </a:r>
            <a:r>
              <a:rPr lang="en-US" sz="1350" dirty="0" err="1" smtClean="0">
                <a:ea typeface="微软雅黑 Light" panose="020B0502040204020203" pitchFamily="34" charset="-122"/>
              </a:rPr>
              <a:t>int</a:t>
            </a:r>
            <a:r>
              <a:rPr lang="en-US" sz="1350" dirty="0" smtClean="0">
                <a:ea typeface="微软雅黑 Light" panose="020B0502040204020203" pitchFamily="34" charset="-122"/>
              </a:rPr>
              <a:t> </a:t>
            </a:r>
            <a:r>
              <a:rPr lang="en-US" sz="1350" dirty="0" err="1" smtClean="0">
                <a:ea typeface="微软雅黑 Light" panose="020B0502040204020203" pitchFamily="34" charset="-122"/>
              </a:rPr>
              <a:t>x,int</a:t>
            </a:r>
            <a:r>
              <a:rPr lang="en-US" sz="1350" dirty="0" smtClean="0">
                <a:ea typeface="微软雅黑 Light" panose="020B0502040204020203" pitchFamily="34" charset="-122"/>
              </a:rPr>
              <a:t> y)  </a:t>
            </a:r>
            <a:r>
              <a:rPr lang="en-US" sz="1350" dirty="0" smtClean="0">
                <a:solidFill>
                  <a:srgbClr val="FF0000"/>
                </a:solidFill>
                <a:ea typeface="微软雅黑 Light" panose="020B0502040204020203" pitchFamily="34" charset="-122"/>
              </a:rPr>
              <a:t>throws Exception</a:t>
            </a:r>
            <a:r>
              <a:rPr lang="en-US" sz="1350" dirty="0" smtClean="0">
                <a:ea typeface="微软雅黑 Light" panose="020B0502040204020203" pitchFamily="34" charset="-122"/>
              </a:rPr>
              <a:t>{</a:t>
            </a:r>
          </a:p>
          <a:p>
            <a:r>
              <a:rPr lang="en-US" sz="1350" dirty="0" smtClean="0">
                <a:ea typeface="微软雅黑 Light" panose="020B0502040204020203" pitchFamily="34" charset="-122"/>
              </a:rPr>
              <a:t>//</a:t>
            </a:r>
            <a:r>
              <a:rPr lang="zh-CN" altLang="en-US" sz="1350" dirty="0" smtClean="0">
                <a:ea typeface="微软雅黑 Light" panose="020B0502040204020203" pitchFamily="34" charset="-122"/>
              </a:rPr>
              <a:t>当除数为</a:t>
            </a:r>
            <a:r>
              <a:rPr lang="en-US" altLang="zh-CN" sz="1350" dirty="0" smtClean="0">
                <a:ea typeface="微软雅黑 Light" panose="020B0502040204020203" pitchFamily="34" charset="-122"/>
              </a:rPr>
              <a:t>0</a:t>
            </a:r>
            <a:r>
              <a:rPr lang="zh-CN" altLang="en-US" sz="1350" dirty="0" smtClean="0">
                <a:ea typeface="微软雅黑 Light" panose="020B0502040204020203" pitchFamily="34" charset="-122"/>
              </a:rPr>
              <a:t>时，抛出异常</a:t>
            </a:r>
          </a:p>
          <a:p>
            <a:r>
              <a:rPr lang="en-US" sz="1350" dirty="0" smtClean="0">
                <a:ea typeface="微软雅黑 Light" panose="020B0502040204020203" pitchFamily="34" charset="-122"/>
              </a:rPr>
              <a:t>if(y==0){</a:t>
            </a:r>
          </a:p>
          <a:p>
            <a:r>
              <a:rPr lang="en-US" sz="1350" dirty="0" smtClean="0">
                <a:ea typeface="微软雅黑 Light" panose="020B0502040204020203" pitchFamily="34" charset="-122"/>
              </a:rPr>
              <a:t>    throw new Exception();  </a:t>
            </a:r>
            <a:r>
              <a:rPr lang="en-US" sz="1350" dirty="0" smtClean="0">
                <a:solidFill>
                  <a:srgbClr val="FF0000"/>
                </a:solidFill>
                <a:ea typeface="微软雅黑 Light" panose="020B0502040204020203" pitchFamily="34" charset="-122"/>
              </a:rPr>
              <a:t>//</a:t>
            </a:r>
            <a:r>
              <a:rPr lang="zh-CN" altLang="en-US" sz="1350" dirty="0" smtClean="0">
                <a:solidFill>
                  <a:srgbClr val="FF0000"/>
                </a:solidFill>
                <a:ea typeface="微软雅黑 Light" panose="020B0502040204020203" pitchFamily="34" charset="-122"/>
              </a:rPr>
              <a:t>使用</a:t>
            </a:r>
            <a:r>
              <a:rPr lang="en-US" altLang="zh-CN" sz="1350" dirty="0" smtClean="0">
                <a:solidFill>
                  <a:srgbClr val="FF0000"/>
                </a:solidFill>
                <a:ea typeface="微软雅黑 Light" panose="020B0502040204020203" pitchFamily="34" charset="-122"/>
              </a:rPr>
              <a:t>throws</a:t>
            </a:r>
            <a:r>
              <a:rPr lang="zh-CN" altLang="en-US" sz="1350" dirty="0" smtClean="0">
                <a:solidFill>
                  <a:srgbClr val="FF0000"/>
                </a:solidFill>
                <a:ea typeface="微软雅黑 Light" panose="020B0502040204020203" pitchFamily="34" charset="-122"/>
              </a:rPr>
              <a:t>后，不再有编译错误</a:t>
            </a:r>
            <a:endParaRPr lang="en-US" sz="1350" dirty="0" smtClean="0">
              <a:solidFill>
                <a:srgbClr val="FF0000"/>
              </a:solidFill>
              <a:ea typeface="微软雅黑 Light" panose="020B0502040204020203" pitchFamily="34" charset="-122"/>
            </a:endParaRPr>
          </a:p>
          <a:p>
            <a:r>
              <a:rPr lang="en-US" sz="1350" dirty="0" smtClean="0">
                <a:ea typeface="微软雅黑 Light" panose="020B0502040204020203" pitchFamily="34" charset="-122"/>
              </a:rPr>
              <a:t>}</a:t>
            </a:r>
          </a:p>
          <a:p>
            <a:r>
              <a:rPr lang="en-US" sz="1350" dirty="0" smtClean="0">
                <a:ea typeface="微软雅黑 Light" panose="020B0502040204020203" pitchFamily="34" charset="-122"/>
              </a:rPr>
              <a:t>   </a:t>
            </a:r>
            <a:r>
              <a:rPr lang="en-US" sz="1350" dirty="0" err="1" smtClean="0">
                <a:ea typeface="微软雅黑 Light" panose="020B0502040204020203" pitchFamily="34" charset="-122"/>
              </a:rPr>
              <a:t>System.out.println</a:t>
            </a:r>
            <a:r>
              <a:rPr lang="en-US" sz="1350" dirty="0" smtClean="0">
                <a:ea typeface="微软雅黑 Light" panose="020B0502040204020203" pitchFamily="34" charset="-122"/>
              </a:rPr>
              <a:t>("x/y="+x/y);</a:t>
            </a:r>
          </a:p>
          <a:p>
            <a:r>
              <a:rPr lang="en-US" sz="1350" dirty="0" smtClean="0">
                <a:ea typeface="微软雅黑 Light" panose="020B0502040204020203" pitchFamily="34" charset="-122"/>
              </a:rPr>
              <a:t>}</a:t>
            </a:r>
          </a:p>
          <a:p>
            <a:r>
              <a:rPr lang="en-US" sz="1350" dirty="0" smtClean="0">
                <a:ea typeface="微软雅黑 Light" panose="020B0502040204020203" pitchFamily="34" charset="-122"/>
              </a:rPr>
              <a:t>}</a:t>
            </a:r>
            <a:endParaRPr 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537840" y="5209339"/>
            <a:ext cx="8520063" cy="9516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throws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后可以声明多种类型，用逗号隔开即可；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抽象方法也可以使用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throws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声明该方法可能抛出的异常类型；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523" y="809525"/>
            <a:ext cx="11360084" cy="12688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一个方法如果使用了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throws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，那么调用该方法时，编译期会提醒必须处理这些异常，否则编译错误；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411502" y="4004670"/>
            <a:ext cx="11360084" cy="693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依然可以用两种方法处理，可以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try/catch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，可以继续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throws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，一般选择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try/catch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5" name="Picture 1" descr="C:\Users\wxh\AppData\Roaming\Tencent\Users\29097443\QQ\WinTemp\RichOle\6Y_6[Z]FE~F}GH3M3SQFU8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448" y="2065283"/>
            <a:ext cx="4676775" cy="1266825"/>
          </a:xfrm>
          <a:prstGeom prst="rect">
            <a:avLst/>
          </a:prstGeom>
          <a:noFill/>
        </p:spPr>
      </p:pic>
      <p:sp>
        <p:nvSpPr>
          <p:cNvPr id="6" name="Oval Callout 6"/>
          <p:cNvSpPr/>
          <p:nvPr/>
        </p:nvSpPr>
        <p:spPr>
          <a:xfrm>
            <a:off x="5218387" y="2301766"/>
            <a:ext cx="1954924" cy="1686910"/>
          </a:xfrm>
          <a:prstGeom prst="wedgeEllipseCallout">
            <a:avLst>
              <a:gd name="adj1" fmla="val -151478"/>
              <a:gd name="adj2" fmla="val -188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div</a:t>
            </a:r>
            <a:r>
              <a:rPr lang="zh-CN" altLang="en-US" dirty="0">
                <a:solidFill>
                  <a:schemeClr val="tx1"/>
                </a:solidFill>
              </a:rPr>
              <a:t>方法使用到了</a:t>
            </a:r>
            <a:r>
              <a:rPr lang="en-US" altLang="zh-CN" dirty="0">
                <a:solidFill>
                  <a:schemeClr val="tx1"/>
                </a:solidFill>
              </a:rPr>
              <a:t>throws</a:t>
            </a:r>
            <a:r>
              <a:rPr lang="zh-CN" altLang="en-US" dirty="0">
                <a:solidFill>
                  <a:schemeClr val="tx1"/>
                </a:solidFill>
              </a:rPr>
              <a:t>，所以调用的时候会强制必须处理。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2" descr="C:\Users\wxh\AppData\Roaming\Tencent\Users\29097443\QQ\WinTemp\RichOle\YD@YY%~OK_4]WM83]AQ2FY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785" y="4705350"/>
            <a:ext cx="3762375" cy="1864995"/>
          </a:xfrm>
          <a:prstGeom prst="rect">
            <a:avLst/>
          </a:prstGeom>
          <a:noFill/>
        </p:spPr>
      </p:pic>
      <p:sp>
        <p:nvSpPr>
          <p:cNvPr id="8" name="Oval Callout 8"/>
          <p:cNvSpPr/>
          <p:nvPr/>
        </p:nvSpPr>
        <p:spPr>
          <a:xfrm>
            <a:off x="6836980" y="4713890"/>
            <a:ext cx="1954924" cy="1686910"/>
          </a:xfrm>
          <a:prstGeom prst="wedgeEllipseCallout">
            <a:avLst>
              <a:gd name="adj1" fmla="val -176904"/>
              <a:gd name="adj2" fmla="val -135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不同场景调用</a:t>
            </a:r>
            <a:r>
              <a:rPr lang="en-US" altLang="zh-CN" dirty="0">
                <a:solidFill>
                  <a:schemeClr val="tx1"/>
                </a:solidFill>
              </a:rPr>
              <a:t>div</a:t>
            </a:r>
            <a:r>
              <a:rPr lang="zh-CN" altLang="en-US" dirty="0">
                <a:solidFill>
                  <a:schemeClr val="tx1"/>
                </a:solidFill>
              </a:rPr>
              <a:t>方法时，可以用不同的处理方法，比较灵活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4-</a:t>
            </a:r>
            <a:r>
              <a:rPr lang="zh-CN" altLang="en-US" dirty="0">
                <a:sym typeface="+mn-ea"/>
              </a:rPr>
              <a:t>异常的层层抛出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wxh\AppData\Roaming\Tencent\Users\29097443\QQ\WinTemp\RichOle\0V$~3BLE%LW}TAO@L)LDW1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9970" y="4552950"/>
            <a:ext cx="3877310" cy="1626235"/>
          </a:xfrm>
          <a:prstGeom prst="rect">
            <a:avLst/>
          </a:prstGeom>
          <a:noFill/>
        </p:spPr>
      </p:pic>
      <p:pic>
        <p:nvPicPr>
          <p:cNvPr id="4" name="Picture 1" descr="C:\Users\wxh\AppData\Roaming\Tencent\Users\29097443\QQ\WinTemp\RichOle\)%L2MB$4NUWE0JYU2([N}5J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0262" y="1292772"/>
            <a:ext cx="5667375" cy="2933700"/>
          </a:xfrm>
          <a:prstGeom prst="rect">
            <a:avLst/>
          </a:prstGeom>
          <a:noFill/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48288" y="683401"/>
            <a:ext cx="11360084" cy="12688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如果希望对异常先统一处理，可以处理后再抛出；</a:t>
            </a:r>
          </a:p>
        </p:txBody>
      </p:sp>
      <p:sp>
        <p:nvSpPr>
          <p:cNvPr id="6" name="内容占位符 2"/>
          <p:cNvSpPr txBox="1"/>
          <p:nvPr/>
        </p:nvSpPr>
        <p:spPr>
          <a:xfrm>
            <a:off x="411502" y="4004670"/>
            <a:ext cx="11360084" cy="693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调用的时候可以继续处理；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7725103" y="2002221"/>
            <a:ext cx="2238705" cy="1970690"/>
          </a:xfrm>
          <a:prstGeom prst="wedgeEllipseCallout">
            <a:avLst>
              <a:gd name="adj1" fmla="val -268903"/>
              <a:gd name="adj2" fmla="val 150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将异常继续抛出，调用</a:t>
            </a:r>
            <a:r>
              <a:rPr lang="en-US" altLang="zh-CN" dirty="0">
                <a:solidFill>
                  <a:schemeClr val="tx1"/>
                </a:solidFill>
              </a:rPr>
              <a:t>div</a:t>
            </a:r>
            <a:r>
              <a:rPr lang="zh-CN" altLang="en-US" dirty="0">
                <a:solidFill>
                  <a:schemeClr val="tx1"/>
                </a:solidFill>
              </a:rPr>
              <a:t>的方法可以再次捕获处理；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Callout 8"/>
          <p:cNvSpPr/>
          <p:nvPr/>
        </p:nvSpPr>
        <p:spPr>
          <a:xfrm>
            <a:off x="1246528" y="4352575"/>
            <a:ext cx="1954924" cy="1686910"/>
          </a:xfrm>
          <a:prstGeom prst="wedgeEllipseCallout">
            <a:avLst>
              <a:gd name="adj1" fmla="val 154167"/>
              <a:gd name="adj2" fmla="val -85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再次捕获处理了</a:t>
            </a:r>
            <a:r>
              <a:rPr lang="en-US" altLang="zh-CN" dirty="0">
                <a:solidFill>
                  <a:schemeClr val="tx1"/>
                </a:solidFill>
              </a:rPr>
              <a:t>div</a:t>
            </a:r>
            <a:r>
              <a:rPr lang="zh-CN" altLang="en-US" dirty="0">
                <a:solidFill>
                  <a:schemeClr val="tx1"/>
                </a:solidFill>
              </a:rPr>
              <a:t>中的异常对象；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4-</a:t>
            </a:r>
            <a:r>
              <a:rPr lang="zh-CN" altLang="en-US" dirty="0">
                <a:sym typeface="+mn-ea"/>
              </a:rPr>
              <a:t>异常的层层抛出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435" y="809625"/>
            <a:ext cx="11360150" cy="5499735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>
                <a:sym typeface="+mn-ea"/>
              </a:rPr>
              <a:t>在try中没有异常的情况下try、catch、finally的执行顺序 try --- finally</a:t>
            </a:r>
            <a:br>
              <a:rPr lang="en-US" altLang="zh-CN" sz="2400" dirty="0" err="1" smtClean="0">
                <a:sym typeface="+mn-ea"/>
              </a:rPr>
            </a:br>
            <a:r>
              <a:rPr lang="en-US" altLang="zh-CN" sz="2400" dirty="0" err="1" smtClean="0">
                <a:sym typeface="+mn-ea"/>
              </a:rPr>
              <a:t>如果try中有异常，执行顺序是try --- catch --- finally</a:t>
            </a:r>
            <a:endParaRPr lang="en-US" altLang="zh-CN" sz="2400" dirty="0" err="1" smtClean="0"/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sym typeface="+mn-ea"/>
              </a:rPr>
              <a:t>如果try中没有异常并且try中有return这时候正常执行顺序是try ---- finally --- return</a:t>
            </a:r>
            <a:br>
              <a:rPr lang="en-US" altLang="zh-CN" sz="2400" dirty="0" err="1" smtClean="0">
                <a:sym typeface="+mn-ea"/>
              </a:rPr>
            </a:br>
            <a:r>
              <a:rPr lang="en-US" altLang="zh-CN" sz="2400" dirty="0" err="1" smtClean="0">
                <a:sym typeface="+mn-ea"/>
              </a:rPr>
              <a:t>如果try中有异常并且try中有return这时候正常执行顺序是try----catch---finally--- return</a:t>
            </a:r>
            <a:endParaRPr lang="en-US" altLang="zh-CN" sz="2400" dirty="0" err="1" smtClean="0"/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sym typeface="+mn-ea"/>
              </a:rPr>
              <a:t>如果try有异常，相应catch中有return，顺序是try---catch---finally---return</a:t>
            </a:r>
            <a:endParaRPr lang="en-US" altLang="zh-CN" sz="2400" dirty="0" err="1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sym typeface="+mn-ea"/>
              </a:rPr>
              <a:t>总之 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finally 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永远执行！</a:t>
            </a:r>
            <a:r>
              <a:rPr lang="zh-CN" altLang="en-US" sz="2400" dirty="0" smtClean="0">
                <a:sym typeface="+mn-ea"/>
              </a:rPr>
              <a:t>除非前面有</a:t>
            </a:r>
            <a:r>
              <a:rPr lang="en-US" altLang="zh-CN" sz="2400" dirty="0" err="1" smtClean="0">
                <a:sym typeface="+mn-ea"/>
              </a:rPr>
              <a:t>System.exit</a:t>
            </a:r>
            <a:r>
              <a:rPr lang="en-US" altLang="zh-CN" sz="2400" dirty="0" smtClean="0">
                <a:sym typeface="+mn-ea"/>
              </a:rPr>
              <a:t>(0)</a:t>
            </a:r>
            <a:r>
              <a:rPr lang="zh-CN" altLang="en-US" sz="2400" dirty="0" smtClean="0">
                <a:sym typeface="+mn-ea"/>
              </a:rPr>
              <a:t>退出虚拟机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r>
              <a:rPr lang="en-US" altLang="zh-CN"/>
              <a:t>5-</a:t>
            </a:r>
            <a:r>
              <a:rPr lang="zh-CN" altLang="en-US"/>
              <a:t>了解</a:t>
            </a:r>
            <a:r>
              <a:rPr lang="en-US" altLang="zh-CN"/>
              <a:t>finally</a:t>
            </a:r>
            <a:r>
              <a:rPr lang="zh-CN" altLang="en-US"/>
              <a:t>与</a:t>
            </a:r>
            <a:r>
              <a:rPr lang="en-US" altLang="zh-CN"/>
              <a:t>return</a:t>
            </a:r>
            <a:r>
              <a:rPr lang="zh-CN" altLang="en-US"/>
              <a:t>和</a:t>
            </a:r>
            <a:r>
              <a:rPr lang="en-US" altLang="zh-CN"/>
              <a:t>System</a:t>
            </a:r>
            <a:r>
              <a:rPr lang="zh-CN" altLang="en-US"/>
              <a:t>类的</a:t>
            </a:r>
            <a:r>
              <a:rPr lang="en-US" altLang="zh-CN"/>
              <a:t>exit</a:t>
            </a:r>
            <a:r>
              <a:rPr lang="zh-CN" altLang="en-US"/>
              <a:t>方法</a:t>
            </a:r>
          </a:p>
        </p:txBody>
      </p:sp>
    </p:spTree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435" y="809625"/>
            <a:ext cx="11360150" cy="5499735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sz="2400" dirty="0">
                <a:sym typeface="+mn-ea"/>
              </a:rPr>
              <a:t>当try中有异常时,在catch中如果加了System.exit(1);---&gt;（退出虚拟机的方法）</a:t>
            </a:r>
          </a:p>
          <a:p>
            <a:pPr>
              <a:lnSpc>
                <a:spcPct val="150000"/>
              </a:lnSpc>
            </a:pPr>
            <a:r>
              <a:rPr sz="2400" dirty="0">
                <a:sym typeface="+mn-ea"/>
              </a:rPr>
              <a:t>当try中没有异常时如果加了System.exit(1);---&gt;（退出虚拟机的方法）</a:t>
            </a:r>
          </a:p>
          <a:p>
            <a:pPr>
              <a:lnSpc>
                <a:spcPct val="150000"/>
              </a:lnSpc>
            </a:pPr>
            <a:r>
              <a:rPr sz="2400" dirty="0">
                <a:sym typeface="+mn-ea"/>
              </a:rPr>
              <a:t>System.exit(参数);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400" dirty="0">
                <a:sym typeface="+mn-ea"/>
              </a:rPr>
              <a:t>    参数： 0   或 1    都代表退出虚拟机 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400" dirty="0">
                <a:sym typeface="+mn-ea"/>
              </a:rPr>
              <a:t>         0：正常退出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400" dirty="0">
                <a:sym typeface="+mn-ea"/>
              </a:rPr>
              <a:t>        1：非正常退出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知识点</a:t>
            </a:r>
            <a:r>
              <a:rPr lang="en-US" altLang="zh-CN">
                <a:sym typeface="+mn-ea"/>
              </a:rPr>
              <a:t>5-</a:t>
            </a:r>
            <a:r>
              <a:rPr lang="zh-CN" altLang="en-US">
                <a:sym typeface="+mn-ea"/>
              </a:rPr>
              <a:t>了解</a:t>
            </a:r>
            <a:r>
              <a:rPr lang="en-US" altLang="zh-CN">
                <a:sym typeface="+mn-ea"/>
              </a:rPr>
              <a:t>finally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return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System</a:t>
            </a:r>
            <a:r>
              <a:rPr lang="zh-CN" altLang="en-US">
                <a:sym typeface="+mn-ea"/>
              </a:rPr>
              <a:t>类的</a:t>
            </a:r>
            <a:r>
              <a:rPr lang="en-US" altLang="zh-CN">
                <a:sym typeface="+mn-ea"/>
              </a:rPr>
              <a:t>exit</a:t>
            </a:r>
            <a:r>
              <a:rPr lang="zh-CN" altLang="en-US">
                <a:sym typeface="+mn-ea"/>
              </a:rPr>
              <a:t>方法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1-</a:t>
            </a:r>
            <a:r>
              <a:rPr dirty="0">
                <a:sym typeface="+mn-ea"/>
              </a:rPr>
              <a:t>掌握异常的概念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3508" y="850006"/>
            <a:ext cx="11805132" cy="5477641"/>
          </a:xfrm>
        </p:spPr>
        <p:txBody>
          <a:bodyPr/>
          <a:lstStyle/>
          <a:p>
            <a:pPr lvl="0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下面程序因为除数为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，所以发生了异常；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9288" y="1596709"/>
            <a:ext cx="106879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zh-CN" altLang="en-US" dirty="0"/>
              <a:t>演示异常发生情况：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除数为</a:t>
            </a:r>
            <a:r>
              <a:rPr lang="en-US" altLang="zh-CN" dirty="0"/>
              <a:t>0</a:t>
            </a:r>
            <a:r>
              <a:rPr lang="zh-CN" altLang="en-US" dirty="0"/>
              <a:t>，运行的时候程序会抛出一个异常</a:t>
            </a:r>
          </a:p>
          <a:p>
            <a:r>
              <a:rPr lang="en-US" dirty="0" err="1"/>
              <a:t>System.out.println</a:t>
            </a:r>
            <a:r>
              <a:rPr lang="en-US" dirty="0"/>
              <a:t>(100/0);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zh-CN" altLang="en-US" dirty="0"/>
              <a:t>如果我被打印出来，就是异常被处理了。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}</a:t>
            </a:r>
            <a:endParaRPr lang="en-US" dirty="0"/>
          </a:p>
        </p:txBody>
      </p:sp>
      <p:sp>
        <p:nvSpPr>
          <p:cNvPr id="6" name="Down Arrow 19"/>
          <p:cNvSpPr/>
          <p:nvPr/>
        </p:nvSpPr>
        <p:spPr>
          <a:xfrm>
            <a:off x="5060731" y="3358055"/>
            <a:ext cx="1024759" cy="137160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发生异常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2" descr="C:\Users\wxh\AppData\Roaming\Tencent\Users\29097443\QQ\WinTemp\RichOle\MV5L2{JQWO%[1_OA@PQKSB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973" y="4761188"/>
            <a:ext cx="10745905" cy="1542314"/>
          </a:xfrm>
          <a:prstGeom prst="rect">
            <a:avLst/>
          </a:prstGeom>
          <a:noFill/>
        </p:spPr>
      </p:pic>
      <p:sp>
        <p:nvSpPr>
          <p:cNvPr id="8" name="Oval Callout 21"/>
          <p:cNvSpPr/>
          <p:nvPr/>
        </p:nvSpPr>
        <p:spPr>
          <a:xfrm>
            <a:off x="7141779" y="1702676"/>
            <a:ext cx="2002221" cy="2065283"/>
          </a:xfrm>
          <a:prstGeom prst="wedgeEllipseCallout">
            <a:avLst>
              <a:gd name="adj1" fmla="val -111384"/>
              <a:gd name="adj2" fmla="val 472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后续学习异常处理方法后，就可以处理该异常；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22"/>
          <p:cNvSpPr/>
          <p:nvPr/>
        </p:nvSpPr>
        <p:spPr>
          <a:xfrm>
            <a:off x="3704897" y="5644055"/>
            <a:ext cx="3531475" cy="44143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Callout 23"/>
          <p:cNvSpPr/>
          <p:nvPr/>
        </p:nvSpPr>
        <p:spPr>
          <a:xfrm>
            <a:off x="8981090" y="3153104"/>
            <a:ext cx="2433144" cy="2280746"/>
          </a:xfrm>
          <a:prstGeom prst="wedgeEllipseCallout">
            <a:avLst>
              <a:gd name="adj1" fmla="val -140518"/>
              <a:gd name="adj2" fmla="val 647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这个类表示一种异常类型，数学异常，是</a:t>
            </a:r>
            <a:r>
              <a:rPr lang="en-US" altLang="zh-CN" dirty="0">
                <a:solidFill>
                  <a:schemeClr val="tx1"/>
                </a:solidFill>
              </a:rPr>
              <a:t>API</a:t>
            </a:r>
            <a:r>
              <a:rPr lang="zh-CN" altLang="en-US" dirty="0">
                <a:solidFill>
                  <a:schemeClr val="tx1"/>
                </a:solidFill>
              </a:rPr>
              <a:t>中定义好的，下节会详细学习</a:t>
            </a:r>
            <a:r>
              <a:rPr lang="en-US" altLang="zh-CN" dirty="0">
                <a:solidFill>
                  <a:schemeClr val="tx1"/>
                </a:solidFill>
              </a:rPr>
              <a:t>API</a:t>
            </a:r>
            <a:r>
              <a:rPr lang="zh-CN" altLang="en-US" dirty="0">
                <a:solidFill>
                  <a:schemeClr val="tx1"/>
                </a:solidFill>
              </a:rPr>
              <a:t>中的异常；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6-</a:t>
            </a:r>
            <a:r>
              <a:rPr lang="zh-CN" altLang="en-US" dirty="0" smtClean="0">
                <a:sym typeface="+mn-ea"/>
              </a:rPr>
              <a:t>自定义异常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461" y="856820"/>
            <a:ext cx="11015870" cy="265888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为了能够标记项目中的异常事件，需要使用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throw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抛出异常；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如果抛出的是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中的标准异常，那么很可能与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中方法抛出的异常混淆，因此需要自定义异常；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项目组根据业务需求定义业务异常，对团队协作开发非常有意义；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 descr="C:\Users\wxh\AppData\Local\Microsoft\Windows\Temporary Internet Files\Content.IE5\0M4P6LG4\students_group_work[1]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560785" y="4395533"/>
            <a:ext cx="2118575" cy="1579597"/>
          </a:xfrm>
          <a:prstGeom prst="rect">
            <a:avLst/>
          </a:prstGeom>
          <a:noFill/>
        </p:spPr>
      </p:pic>
      <p:pic>
        <p:nvPicPr>
          <p:cNvPr id="5" name="Picture 4" descr="C:\Users\wxh\AppData\Local\Microsoft\Windows\Temporary Internet Files\Content.IE5\ZT1HI1NT\group-therapy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1516" y="4376786"/>
            <a:ext cx="2173233" cy="1442004"/>
          </a:xfrm>
          <a:prstGeom prst="rect">
            <a:avLst/>
          </a:prstGeom>
          <a:noFill/>
        </p:spPr>
      </p:pic>
      <p:sp>
        <p:nvSpPr>
          <p:cNvPr id="6" name="Oval Callout 10"/>
          <p:cNvSpPr/>
          <p:nvPr/>
        </p:nvSpPr>
        <p:spPr>
          <a:xfrm>
            <a:off x="173355" y="3247390"/>
            <a:ext cx="2018030" cy="2159635"/>
          </a:xfrm>
          <a:prstGeom prst="wedgeEllipseCallout">
            <a:avLst>
              <a:gd name="adj1" fmla="val 74131"/>
              <a:gd name="adj2" fmla="val 204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如果用户输入的数值超出这个范围，一定得提醒用户重新输入，用异常来表示。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Callout 11"/>
          <p:cNvSpPr/>
          <p:nvPr/>
        </p:nvSpPr>
        <p:spPr>
          <a:xfrm>
            <a:off x="8918028" y="3084785"/>
            <a:ext cx="2307020" cy="2086305"/>
          </a:xfrm>
          <a:prstGeom prst="wedgeEllipseCallout">
            <a:avLst>
              <a:gd name="adj1" fmla="val -111480"/>
              <a:gd name="adj2" fmla="val 244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如果用户输入的数值超出这个范围，一定得提醒用户重新输入，用异常来表示。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12"/>
          <p:cNvSpPr/>
          <p:nvPr/>
        </p:nvSpPr>
        <p:spPr>
          <a:xfrm>
            <a:off x="1024890" y="3310890"/>
            <a:ext cx="8245475" cy="3326765"/>
          </a:xfrm>
          <a:prstGeom prst="ellipse">
            <a:avLst/>
          </a:prstGeom>
          <a:noFill/>
          <a:ln w="317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57600" y="3531476"/>
            <a:ext cx="2774731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一个项目团队的两个小组，分别负责不同模块开发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15407" y="4708635"/>
            <a:ext cx="2774731" cy="923330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相同的业务异常，有必要构建一个自定义的异常类型！</a:t>
            </a:r>
            <a:endParaRPr lang="en-US" dirty="0"/>
          </a:p>
        </p:txBody>
      </p:sp>
      <p:sp>
        <p:nvSpPr>
          <p:cNvPr id="11" name="云形标注 10"/>
          <p:cNvSpPr/>
          <p:nvPr/>
        </p:nvSpPr>
        <p:spPr>
          <a:xfrm>
            <a:off x="11244580" y="740410"/>
            <a:ext cx="914400" cy="61150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例 </a:t>
            </a:r>
            <a:r>
              <a:rPr lang="en-US" altLang="zh-CN"/>
              <a:t>8</a:t>
            </a:r>
          </a:p>
        </p:txBody>
      </p:sp>
    </p:spTree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6-</a:t>
            </a:r>
            <a:r>
              <a:rPr lang="zh-CN" altLang="en-US" dirty="0" smtClean="0"/>
              <a:t>自定义异常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6758" y="746464"/>
            <a:ext cx="11015870" cy="205979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自定义异常类非常简单，只要继承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中任意一个标准异常类即可；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多数情况下，继承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Exception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类；也可以选择继承其他类型异常；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一般自定义异常类中不写其他方法，只重载必要的构造方法；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01" y="2885089"/>
            <a:ext cx="10687987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微软雅黑 Light" panose="020B0502040204020203" pitchFamily="34" charset="-122"/>
              </a:rPr>
              <a:t>public class </a:t>
            </a:r>
            <a:r>
              <a:rPr lang="en-US" dirty="0" err="1" smtClean="0">
                <a:ea typeface="微软雅黑 Light" panose="020B0502040204020203" pitchFamily="34" charset="-122"/>
              </a:rPr>
              <a:t>DataValueException</a:t>
            </a:r>
            <a:r>
              <a:rPr lang="en-US" dirty="0" smtClean="0">
                <a:ea typeface="微软雅黑 Light" panose="020B0502040204020203" pitchFamily="34" charset="-122"/>
              </a:rPr>
              <a:t> extends Exception {</a:t>
            </a:r>
          </a:p>
          <a:p>
            <a:r>
              <a:rPr lang="en-US" dirty="0" smtClean="0">
                <a:ea typeface="微软雅黑 Light" panose="020B0502040204020203" pitchFamily="34" charset="-122"/>
              </a:rPr>
              <a:t>	public </a:t>
            </a:r>
            <a:r>
              <a:rPr lang="en-US" dirty="0" err="1" smtClean="0">
                <a:ea typeface="微软雅黑 Light" panose="020B0502040204020203" pitchFamily="34" charset="-122"/>
              </a:rPr>
              <a:t>DataValueException</a:t>
            </a:r>
            <a:r>
              <a:rPr lang="en-US" dirty="0" smtClean="0">
                <a:ea typeface="微软雅黑 Light" panose="020B0502040204020203" pitchFamily="34" charset="-122"/>
              </a:rPr>
              <a:t>() {</a:t>
            </a:r>
          </a:p>
          <a:p>
            <a:r>
              <a:rPr lang="en-US" dirty="0" smtClean="0">
                <a:ea typeface="微软雅黑 Light" panose="020B0502040204020203" pitchFamily="34" charset="-122"/>
              </a:rPr>
              <a:t>	}</a:t>
            </a:r>
          </a:p>
          <a:p>
            <a:r>
              <a:rPr lang="en-US" dirty="0" smtClean="0">
                <a:ea typeface="微软雅黑 Light" panose="020B0502040204020203" pitchFamily="34" charset="-122"/>
              </a:rPr>
              <a:t>	public </a:t>
            </a:r>
            <a:r>
              <a:rPr lang="en-US" dirty="0" err="1" smtClean="0">
                <a:ea typeface="微软雅黑 Light" panose="020B0502040204020203" pitchFamily="34" charset="-122"/>
              </a:rPr>
              <a:t>DataValueException</a:t>
            </a:r>
            <a:r>
              <a:rPr lang="en-US" dirty="0" smtClean="0">
                <a:ea typeface="微软雅黑 Light" panose="020B0502040204020203" pitchFamily="34" charset="-122"/>
              </a:rPr>
              <a:t>(String message) {</a:t>
            </a:r>
          </a:p>
          <a:p>
            <a:r>
              <a:rPr lang="en-US" dirty="0" smtClean="0">
                <a:ea typeface="微软雅黑 Light" panose="020B0502040204020203" pitchFamily="34" charset="-122"/>
              </a:rPr>
              <a:t>		super(message);</a:t>
            </a:r>
          </a:p>
          <a:p>
            <a:r>
              <a:rPr lang="en-US" dirty="0" smtClean="0">
                <a:ea typeface="微软雅黑 Light" panose="020B0502040204020203" pitchFamily="34" charset="-122"/>
              </a:rPr>
              <a:t>	}</a:t>
            </a:r>
          </a:p>
          <a:p>
            <a:r>
              <a:rPr lang="en-US" dirty="0" smtClean="0">
                <a:ea typeface="微软雅黑 Light" panose="020B0502040204020203" pitchFamily="34" charset="-122"/>
              </a:rPr>
              <a:t>	public </a:t>
            </a:r>
            <a:r>
              <a:rPr lang="en-US" dirty="0" err="1" smtClean="0">
                <a:ea typeface="微软雅黑 Light" panose="020B0502040204020203" pitchFamily="34" charset="-122"/>
              </a:rPr>
              <a:t>DataValueException</a:t>
            </a:r>
            <a:r>
              <a:rPr lang="en-US" dirty="0" smtClean="0">
                <a:ea typeface="微软雅黑 Light" panose="020B0502040204020203" pitchFamily="34" charset="-122"/>
              </a:rPr>
              <a:t>(</a:t>
            </a:r>
            <a:r>
              <a:rPr lang="en-US" dirty="0" err="1" smtClean="0">
                <a:ea typeface="微软雅黑 Light" panose="020B0502040204020203" pitchFamily="34" charset="-122"/>
              </a:rPr>
              <a:t>Throwable</a:t>
            </a:r>
            <a:r>
              <a:rPr lang="en-US" dirty="0" smtClean="0">
                <a:ea typeface="微软雅黑 Light" panose="020B0502040204020203" pitchFamily="34" charset="-122"/>
              </a:rPr>
              <a:t> cause) {</a:t>
            </a:r>
          </a:p>
          <a:p>
            <a:r>
              <a:rPr lang="en-US" dirty="0" smtClean="0">
                <a:ea typeface="微软雅黑 Light" panose="020B0502040204020203" pitchFamily="34" charset="-122"/>
              </a:rPr>
              <a:t>		super(cause);</a:t>
            </a:r>
          </a:p>
          <a:p>
            <a:r>
              <a:rPr lang="en-US" dirty="0" smtClean="0">
                <a:ea typeface="微软雅黑 Light" panose="020B0502040204020203" pitchFamily="34" charset="-122"/>
              </a:rPr>
              <a:t>	}</a:t>
            </a:r>
          </a:p>
          <a:p>
            <a:r>
              <a:rPr lang="en-US" dirty="0" smtClean="0">
                <a:ea typeface="微软雅黑 Light" panose="020B0502040204020203" pitchFamily="34" charset="-122"/>
              </a:rPr>
              <a:t>	public </a:t>
            </a:r>
            <a:r>
              <a:rPr lang="en-US" dirty="0" err="1" smtClean="0">
                <a:ea typeface="微软雅黑 Light" panose="020B0502040204020203" pitchFamily="34" charset="-122"/>
              </a:rPr>
              <a:t>DataValueException</a:t>
            </a:r>
            <a:r>
              <a:rPr lang="en-US" dirty="0" smtClean="0">
                <a:ea typeface="微软雅黑 Light" panose="020B0502040204020203" pitchFamily="34" charset="-122"/>
              </a:rPr>
              <a:t>(String message, </a:t>
            </a:r>
            <a:r>
              <a:rPr lang="en-US" dirty="0" err="1" smtClean="0">
                <a:ea typeface="微软雅黑 Light" panose="020B0502040204020203" pitchFamily="34" charset="-122"/>
              </a:rPr>
              <a:t>Throwable</a:t>
            </a:r>
            <a:r>
              <a:rPr lang="en-US" dirty="0" smtClean="0">
                <a:ea typeface="微软雅黑 Light" panose="020B0502040204020203" pitchFamily="34" charset="-122"/>
              </a:rPr>
              <a:t> cause) {</a:t>
            </a:r>
          </a:p>
          <a:p>
            <a:r>
              <a:rPr lang="en-US" dirty="0" smtClean="0">
                <a:ea typeface="微软雅黑 Light" panose="020B0502040204020203" pitchFamily="34" charset="-122"/>
              </a:rPr>
              <a:t>	}</a:t>
            </a:r>
            <a:endParaRPr lang="en-US" dirty="0">
              <a:ea typeface="微软雅黑 Light" panose="020B0502040204020203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490" y="2936875"/>
            <a:ext cx="4262755" cy="151511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763385" y="2884805"/>
            <a:ext cx="4430395" cy="1566545"/>
          </a:xfrm>
          <a:prstGeom prst="rect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6-</a:t>
            </a:r>
            <a:r>
              <a:rPr lang="zh-CN" altLang="en-US" dirty="0" smtClean="0"/>
              <a:t>自定义业务异常</a:t>
            </a:r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588120" y="939633"/>
            <a:ext cx="11015870" cy="1550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使用自定义异常与使用</a:t>
            </a:r>
            <a:r>
              <a:rPr lang="en-US" altLang="zh-CN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API</a:t>
            </a:r>
            <a:r>
              <a:rPr lang="zh-CN" altLang="en-US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中标准异常一样；</a:t>
            </a:r>
            <a:endParaRPr lang="en-US" altLang="zh-CN" sz="2400" noProof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可以用</a:t>
            </a:r>
            <a:r>
              <a:rPr kumimoji="0" lang="en-US" altLang="zh-CN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throw</a:t>
            </a:r>
            <a:r>
              <a:rPr kumimoji="0" lang="zh-CN" alt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抛出自定义异常对象，使用</a:t>
            </a:r>
            <a:r>
              <a:rPr kumimoji="0" lang="en-US" altLang="zh-CN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throws</a:t>
            </a:r>
            <a:r>
              <a:rPr kumimoji="0" lang="zh-CN" alt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声明自定义异常类型；</a:t>
            </a:r>
            <a:endParaRPr kumimoji="0" lang="en-US" altLang="zh-CN" sz="2400" b="0" i="0" u="none" strike="noStrike" kern="1200" cap="none" spc="0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可以使用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try/catch/finally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处理异常；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122" y="2489907"/>
            <a:ext cx="10687987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微软雅黑 Light" panose="020B0502040204020203" pitchFamily="34" charset="-122"/>
              </a:rPr>
              <a:t>public void </a:t>
            </a:r>
            <a:r>
              <a:rPr lang="en-US" dirty="0" err="1" smtClean="0">
                <a:ea typeface="微软雅黑 Light" panose="020B0502040204020203" pitchFamily="34" charset="-122"/>
              </a:rPr>
              <a:t>setSalary</a:t>
            </a:r>
            <a:r>
              <a:rPr lang="en-US" dirty="0" smtClean="0">
                <a:ea typeface="微软雅黑 Light" panose="020B0502040204020203" pitchFamily="34" charset="-122"/>
              </a:rPr>
              <a:t>(double salary) throws </a:t>
            </a:r>
            <a:r>
              <a:rPr lang="en-US" dirty="0" err="1" smtClean="0">
                <a:ea typeface="微软雅黑 Light" panose="020B0502040204020203" pitchFamily="34" charset="-122"/>
              </a:rPr>
              <a:t>DataValueException</a:t>
            </a:r>
            <a:r>
              <a:rPr lang="en-US" dirty="0" smtClean="0">
                <a:ea typeface="微软雅黑 Light" panose="020B0502040204020203" pitchFamily="34" charset="-122"/>
              </a:rPr>
              <a:t> {</a:t>
            </a:r>
          </a:p>
          <a:p>
            <a:r>
              <a:rPr lang="en-US" dirty="0" smtClean="0">
                <a:ea typeface="微软雅黑 Light" panose="020B0502040204020203" pitchFamily="34" charset="-122"/>
              </a:rPr>
              <a:t>if(salary&lt;=2500){</a:t>
            </a:r>
          </a:p>
          <a:p>
            <a:r>
              <a:rPr lang="en-US" dirty="0" smtClean="0">
                <a:ea typeface="微软雅黑 Light" panose="020B0502040204020203" pitchFamily="34" charset="-122"/>
              </a:rPr>
              <a:t>      throw new </a:t>
            </a:r>
            <a:r>
              <a:rPr lang="en-US" dirty="0" err="1" smtClean="0">
                <a:ea typeface="微软雅黑 Light" panose="020B0502040204020203" pitchFamily="34" charset="-122"/>
              </a:rPr>
              <a:t>DataValueException</a:t>
            </a:r>
            <a:r>
              <a:rPr lang="en-US" dirty="0" smtClean="0">
                <a:ea typeface="微软雅黑 Light" panose="020B0502040204020203" pitchFamily="34" charset="-122"/>
              </a:rPr>
              <a:t>("</a:t>
            </a:r>
            <a:r>
              <a:rPr lang="zh-CN" altLang="en-US" dirty="0" smtClean="0">
                <a:ea typeface="微软雅黑 Light" panose="020B0502040204020203" pitchFamily="34" charset="-122"/>
              </a:rPr>
              <a:t>薪资不能低于</a:t>
            </a:r>
            <a:r>
              <a:rPr lang="en-US" altLang="zh-CN" dirty="0" smtClean="0">
                <a:ea typeface="微软雅黑 Light" panose="020B0502040204020203" pitchFamily="34" charset="-122"/>
              </a:rPr>
              <a:t>2500</a:t>
            </a:r>
            <a:r>
              <a:rPr lang="zh-CN" altLang="en-US" dirty="0" smtClean="0">
                <a:ea typeface="微软雅黑 Light" panose="020B0502040204020203" pitchFamily="34" charset="-122"/>
              </a:rPr>
              <a:t>元</a:t>
            </a:r>
            <a:r>
              <a:rPr lang="en-US" altLang="zh-CN" dirty="0" smtClean="0">
                <a:ea typeface="微软雅黑 Light" panose="020B0502040204020203" pitchFamily="34" charset="-122"/>
              </a:rPr>
              <a:t>");</a:t>
            </a: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 }</a:t>
            </a:r>
            <a:r>
              <a:rPr lang="en-US" dirty="0" smtClean="0">
                <a:ea typeface="微软雅黑 Light" panose="020B0502040204020203" pitchFamily="34" charset="-122"/>
              </a:rPr>
              <a:t>else{</a:t>
            </a:r>
          </a:p>
          <a:p>
            <a:r>
              <a:rPr lang="en-US" dirty="0" smtClean="0">
                <a:ea typeface="微软雅黑 Light" panose="020B0502040204020203" pitchFamily="34" charset="-122"/>
              </a:rPr>
              <a:t>     </a:t>
            </a:r>
            <a:r>
              <a:rPr lang="en-US" dirty="0" err="1" smtClean="0">
                <a:ea typeface="微软雅黑 Light" panose="020B0502040204020203" pitchFamily="34" charset="-122"/>
              </a:rPr>
              <a:t>this.salary</a:t>
            </a:r>
            <a:r>
              <a:rPr lang="en-US" dirty="0" smtClean="0">
                <a:ea typeface="微软雅黑 Light" panose="020B0502040204020203" pitchFamily="34" charset="-122"/>
              </a:rPr>
              <a:t> = salary;</a:t>
            </a:r>
          </a:p>
          <a:p>
            <a:r>
              <a:rPr lang="en-US" dirty="0" smtClean="0">
                <a:ea typeface="微软雅黑 Light" panose="020B0502040204020203" pitchFamily="34" charset="-122"/>
              </a:rPr>
              <a:t> }</a:t>
            </a:r>
          </a:p>
          <a:p>
            <a:r>
              <a:rPr lang="en-US" dirty="0" smtClean="0">
                <a:ea typeface="微软雅黑 Light" panose="020B0502040204020203" pitchFamily="34" charset="-122"/>
              </a:rPr>
              <a:t>}</a:t>
            </a:r>
            <a:endParaRPr lang="en-US" dirty="0">
              <a:ea typeface="微软雅黑 Light" panose="020B0502040204020203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4163" y="4833713"/>
            <a:ext cx="106879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微软雅黑 Light" panose="020B0502040204020203" pitchFamily="34" charset="-122"/>
              </a:rPr>
              <a:t>Employee e=new Employee("</a:t>
            </a:r>
            <a:r>
              <a:rPr lang="zh-CN" altLang="en-US" dirty="0" smtClean="0">
                <a:ea typeface="微软雅黑 Light" panose="020B0502040204020203" pitchFamily="34" charset="-122"/>
              </a:rPr>
              <a:t>张晓明</a:t>
            </a:r>
            <a:r>
              <a:rPr lang="en-US" altLang="zh-CN" dirty="0" smtClean="0">
                <a:ea typeface="微软雅黑 Light" panose="020B0502040204020203" pitchFamily="34" charset="-122"/>
              </a:rPr>
              <a:t>",3000);</a:t>
            </a:r>
          </a:p>
          <a:p>
            <a:r>
              <a:rPr lang="en-US" dirty="0" smtClean="0">
                <a:ea typeface="微软雅黑 Light" panose="020B0502040204020203" pitchFamily="34" charset="-122"/>
              </a:rPr>
              <a:t>try {</a:t>
            </a:r>
          </a:p>
          <a:p>
            <a:r>
              <a:rPr lang="en-US" dirty="0" smtClean="0">
                <a:ea typeface="微软雅黑 Light" panose="020B0502040204020203" pitchFamily="34" charset="-122"/>
              </a:rPr>
              <a:t>       </a:t>
            </a:r>
            <a:r>
              <a:rPr lang="en-US" dirty="0" err="1" smtClean="0">
                <a:ea typeface="微软雅黑 Light" panose="020B0502040204020203" pitchFamily="34" charset="-122"/>
              </a:rPr>
              <a:t>e.setSalary</a:t>
            </a:r>
            <a:r>
              <a:rPr lang="en-US" dirty="0" smtClean="0">
                <a:ea typeface="微软雅黑 Light" panose="020B0502040204020203" pitchFamily="34" charset="-122"/>
              </a:rPr>
              <a:t>(2400);</a:t>
            </a:r>
          </a:p>
          <a:p>
            <a:r>
              <a:rPr lang="en-US" dirty="0" smtClean="0">
                <a:ea typeface="微软雅黑 Light" panose="020B0502040204020203" pitchFamily="34" charset="-122"/>
              </a:rPr>
              <a:t>} catch (</a:t>
            </a:r>
            <a:r>
              <a:rPr lang="en-US" dirty="0" err="1" smtClean="0">
                <a:ea typeface="微软雅黑 Light" panose="020B0502040204020203" pitchFamily="34" charset="-122"/>
              </a:rPr>
              <a:t>DataValueException</a:t>
            </a:r>
            <a:r>
              <a:rPr lang="en-US" dirty="0" smtClean="0">
                <a:ea typeface="微软雅黑 Light" panose="020B0502040204020203" pitchFamily="34" charset="-122"/>
              </a:rPr>
              <a:t> e1) {</a:t>
            </a:r>
          </a:p>
          <a:p>
            <a:r>
              <a:rPr lang="en-US" dirty="0" smtClean="0">
                <a:ea typeface="微软雅黑 Light" panose="020B0502040204020203" pitchFamily="34" charset="-122"/>
              </a:rPr>
              <a:t>      e1.printStackTrace();</a:t>
            </a:r>
          </a:p>
          <a:p>
            <a:r>
              <a:rPr lang="en-US" dirty="0" smtClean="0">
                <a:ea typeface="微软雅黑 Light" panose="020B0502040204020203" pitchFamily="34" charset="-122"/>
              </a:rPr>
              <a:t>}</a:t>
            </a:r>
            <a:endParaRPr lang="en-US" dirty="0">
              <a:ea typeface="微软雅黑 Light" panose="020B0502040204020203" pitchFamily="34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30510" y="2711669"/>
            <a:ext cx="3326524" cy="1434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setSalary</a:t>
            </a:r>
            <a:r>
              <a:rPr lang="zh-CN" altLang="en-US" dirty="0" smtClean="0">
                <a:solidFill>
                  <a:schemeClr val="tx1"/>
                </a:solidFill>
              </a:rPr>
              <a:t>方法对参数值有要求，不能低于</a:t>
            </a:r>
            <a:r>
              <a:rPr lang="en-US" altLang="zh-CN" dirty="0" smtClean="0">
                <a:solidFill>
                  <a:schemeClr val="tx1"/>
                </a:solidFill>
              </a:rPr>
              <a:t>2500</a:t>
            </a:r>
            <a:r>
              <a:rPr lang="zh-CN" altLang="en-US" dirty="0" smtClean="0">
                <a:solidFill>
                  <a:schemeClr val="tx1"/>
                </a:solidFill>
              </a:rPr>
              <a:t>，如果低于</a:t>
            </a:r>
            <a:r>
              <a:rPr lang="en-US" altLang="zh-CN" dirty="0" smtClean="0">
                <a:solidFill>
                  <a:schemeClr val="tx1"/>
                </a:solidFill>
              </a:rPr>
              <a:t>2500</a:t>
            </a:r>
            <a:r>
              <a:rPr lang="zh-CN" altLang="en-US" dirty="0" smtClean="0">
                <a:solidFill>
                  <a:schemeClr val="tx1"/>
                </a:solidFill>
              </a:rPr>
              <a:t>则抛出自定义的</a:t>
            </a:r>
            <a:r>
              <a:rPr lang="en-US" altLang="zh-CN" dirty="0" err="1" smtClean="0">
                <a:solidFill>
                  <a:schemeClr val="tx1"/>
                </a:solidFill>
              </a:rPr>
              <a:t>DataValueException</a:t>
            </a:r>
            <a:r>
              <a:rPr lang="zh-CN" altLang="en-US" dirty="0" smtClean="0">
                <a:solidFill>
                  <a:schemeClr val="tx1"/>
                </a:solidFill>
              </a:rPr>
              <a:t>异常；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72551" y="5023945"/>
            <a:ext cx="3326524" cy="1434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调用</a:t>
            </a:r>
            <a:r>
              <a:rPr lang="en-US" altLang="zh-CN" dirty="0" err="1" smtClean="0">
                <a:solidFill>
                  <a:schemeClr val="tx1"/>
                </a:solidFill>
              </a:rPr>
              <a:t>setSalary</a:t>
            </a:r>
            <a:r>
              <a:rPr lang="zh-CN" altLang="en-US" dirty="0" smtClean="0">
                <a:solidFill>
                  <a:schemeClr val="tx1"/>
                </a:solidFill>
              </a:rPr>
              <a:t>方法时，必须处理</a:t>
            </a:r>
            <a:r>
              <a:rPr lang="en-US" altLang="zh-CN" dirty="0" err="1" smtClean="0">
                <a:solidFill>
                  <a:schemeClr val="tx1"/>
                </a:solidFill>
              </a:rPr>
              <a:t>DataValueException</a:t>
            </a:r>
            <a:r>
              <a:rPr lang="zh-CN" altLang="en-US" dirty="0" smtClean="0">
                <a:solidFill>
                  <a:schemeClr val="tx1"/>
                </a:solidFill>
              </a:rPr>
              <a:t>异常，使用</a:t>
            </a:r>
            <a:r>
              <a:rPr lang="en-US" altLang="zh-CN" dirty="0" smtClean="0">
                <a:solidFill>
                  <a:schemeClr val="tx1"/>
                </a:solidFill>
              </a:rPr>
              <a:t>try/catch</a:t>
            </a:r>
            <a:r>
              <a:rPr lang="zh-CN" altLang="en-US" dirty="0" smtClean="0">
                <a:solidFill>
                  <a:schemeClr val="tx1"/>
                </a:solidFill>
              </a:rPr>
              <a:t>处理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1-</a:t>
            </a:r>
            <a:r>
              <a:rPr dirty="0">
                <a:sym typeface="+mn-ea"/>
              </a:rPr>
              <a:t>掌握异常的概念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3508" y="850006"/>
            <a:ext cx="11805132" cy="5477641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下面程序因为数组长度过长，内存溢出；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9288" y="1596709"/>
            <a:ext cx="10687987" cy="17532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[] a=new </a:t>
            </a:r>
            <a:r>
              <a:rPr lang="en-US" dirty="0" err="1"/>
              <a:t>int</a:t>
            </a:r>
            <a:r>
              <a:rPr lang="en-US" dirty="0"/>
              <a:t>[1024*1024*800];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1024</a:t>
            </a:r>
            <a:r>
              <a:rPr lang="zh-CN" altLang="en-US" dirty="0"/>
              <a:t>字节</a:t>
            </a:r>
            <a:r>
              <a:rPr lang="en-US" altLang="zh-CN" dirty="0"/>
              <a:t>(byte)      =   1K </a:t>
            </a:r>
          </a:p>
          <a:p>
            <a:r>
              <a:rPr lang="en-US" altLang="zh-CN" dirty="0"/>
              <a:t>1K *   1024    =   1M   </a:t>
            </a:r>
            <a:endParaRPr lang="en-US" dirty="0"/>
          </a:p>
        </p:txBody>
      </p:sp>
      <p:sp>
        <p:nvSpPr>
          <p:cNvPr id="5" name="Down Arrow 19"/>
          <p:cNvSpPr/>
          <p:nvPr/>
        </p:nvSpPr>
        <p:spPr>
          <a:xfrm>
            <a:off x="5060731" y="3358055"/>
            <a:ext cx="1024759" cy="13716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发生错误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1" descr="C:\Users\wxh\AppData\Roaming\Tencent\Users\29097443\QQ\WinTemp\RichOle\{0]~8X%CHP2VJ1S1NLGC9D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856" y="4776953"/>
            <a:ext cx="10678450" cy="1434662"/>
          </a:xfrm>
          <a:prstGeom prst="rect">
            <a:avLst/>
          </a:prstGeom>
          <a:noFill/>
        </p:spPr>
      </p:pic>
      <p:sp>
        <p:nvSpPr>
          <p:cNvPr id="7" name="Oval Callout 8"/>
          <p:cNvSpPr/>
          <p:nvPr/>
        </p:nvSpPr>
        <p:spPr>
          <a:xfrm>
            <a:off x="7141845" y="1702435"/>
            <a:ext cx="2524760" cy="2065020"/>
          </a:xfrm>
          <a:prstGeom prst="wedgeEllipseCallout">
            <a:avLst>
              <a:gd name="adj1" fmla="val -111384"/>
              <a:gd name="adj2" fmla="val 472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JVM</a:t>
            </a:r>
            <a:r>
              <a:rPr lang="zh-CN" altLang="en-US" dirty="0">
                <a:solidFill>
                  <a:schemeClr val="tx1"/>
                </a:solidFill>
              </a:rPr>
              <a:t>默认大小</a:t>
            </a:r>
            <a:r>
              <a:rPr lang="en-US" altLang="zh-CN" dirty="0">
                <a:solidFill>
                  <a:schemeClr val="tx1"/>
                </a:solidFill>
              </a:rPr>
              <a:t>64M</a:t>
            </a:r>
            <a:r>
              <a:rPr lang="zh-CN" altLang="en-US" dirty="0">
                <a:solidFill>
                  <a:schemeClr val="tx1"/>
                </a:solidFill>
              </a:rPr>
              <a:t>，这里创建了一个</a:t>
            </a:r>
            <a:r>
              <a:rPr lang="en-US" altLang="zh-CN" dirty="0">
                <a:solidFill>
                  <a:schemeClr val="tx1"/>
                </a:solidFill>
              </a:rPr>
              <a:t>800M</a:t>
            </a:r>
            <a:r>
              <a:rPr lang="zh-CN" altLang="en-US" dirty="0">
                <a:solidFill>
                  <a:schemeClr val="tx1"/>
                </a:solidFill>
              </a:rPr>
              <a:t>的楼群 组，所以报内存溢出错误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2-</a:t>
            </a:r>
            <a:r>
              <a:rPr lang="zh-CN" altLang="en-US" dirty="0">
                <a:sym typeface="+mn-ea"/>
              </a:rPr>
              <a:t>熟悉异常结构及常见运行时异常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6870" y="898525"/>
            <a:ext cx="2751455" cy="57340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sz="2400">
                <a:solidFill>
                  <a:schemeClr val="tx1">
                    <a:lumMod val="75000"/>
                    <a:lumOff val="25000"/>
                  </a:schemeClr>
                </a:solidFill>
              </a:rPr>
              <a:t>异常层次关系</a:t>
            </a:r>
            <a:r>
              <a:rPr 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对象 2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1055370" y="1544955"/>
          <a:ext cx="8869680" cy="4758055"/>
        </p:xfrm>
        <a:graphic>
          <a:graphicData uri="http://schemas.openxmlformats.org/presentationml/2006/ole">
            <p:oleObj spid="_x0000_s1025" r:id="rId5" imgW="8567800" imgH="5343564" progId="PBrush">
              <p:embed/>
            </p:oleObj>
          </a:graphicData>
        </a:graphic>
      </p:graphicFrame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2-</a:t>
            </a:r>
            <a:r>
              <a:rPr lang="zh-CN" altLang="en-US" dirty="0">
                <a:sym typeface="+mn-ea"/>
              </a:rPr>
              <a:t>熟悉异常结构及常见运行时异常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05545" y="672934"/>
            <a:ext cx="11015870" cy="220648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中标准异常的顶级父类是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Throwable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Throwable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类有两个子类：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Exception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Error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；所有异常都是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Exception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类的直接或间接子类；所有错误都是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Error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的直接或间接子类；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1" descr="C:\Users\wxh\AppData\Roaming\Tencent\Users\29097443\QQ\WinTemp\RichOle\_OV)SGY}%G%~QZ]UCD)O(@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9620" y="2804160"/>
            <a:ext cx="2613025" cy="3260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Rectangle 17"/>
          <p:cNvSpPr/>
          <p:nvPr/>
        </p:nvSpPr>
        <p:spPr>
          <a:xfrm>
            <a:off x="3499945" y="2506717"/>
            <a:ext cx="1860331" cy="740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ea typeface="微软雅黑 Light" panose="020B0502040204020203" pitchFamily="34" charset="-122"/>
              </a:rPr>
              <a:t>Throwable</a:t>
            </a:r>
            <a:endParaRPr lang="en-US" sz="2400" dirty="0">
              <a:solidFill>
                <a:schemeClr val="tx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" name="Rectangle 19"/>
          <p:cNvSpPr/>
          <p:nvPr/>
        </p:nvSpPr>
        <p:spPr>
          <a:xfrm>
            <a:off x="5701862" y="3715407"/>
            <a:ext cx="1860331" cy="740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ea typeface="微软雅黑 Light" panose="020B0502040204020203" pitchFamily="34" charset="-122"/>
              </a:rPr>
              <a:t>Error</a:t>
            </a:r>
          </a:p>
        </p:txBody>
      </p:sp>
      <p:sp>
        <p:nvSpPr>
          <p:cNvPr id="9" name="Rectangle 20"/>
          <p:cNvSpPr/>
          <p:nvPr/>
        </p:nvSpPr>
        <p:spPr>
          <a:xfrm>
            <a:off x="1361090" y="3820510"/>
            <a:ext cx="1860331" cy="740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ea typeface="微软雅黑 Light" panose="020B0502040204020203" pitchFamily="34" charset="-122"/>
              </a:rPr>
              <a:t>Exception</a:t>
            </a:r>
          </a:p>
        </p:txBody>
      </p:sp>
      <p:sp>
        <p:nvSpPr>
          <p:cNvPr id="10" name="Rectangle 21"/>
          <p:cNvSpPr/>
          <p:nvPr/>
        </p:nvSpPr>
        <p:spPr>
          <a:xfrm>
            <a:off x="1217348" y="5291822"/>
            <a:ext cx="2093411" cy="740980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微软雅黑 Light" panose="020B0502040204020203" pitchFamily="34" charset="-122"/>
              </a:rPr>
              <a:t>Exception</a:t>
            </a:r>
            <a:r>
              <a:rPr lang="zh-CN" altLang="en-US" dirty="0">
                <a:solidFill>
                  <a:schemeClr val="tx1"/>
                </a:solidFill>
                <a:ea typeface="微软雅黑 Light" panose="020B0502040204020203" pitchFamily="34" charset="-122"/>
              </a:rPr>
              <a:t>的子类们</a:t>
            </a:r>
            <a:endParaRPr lang="en-US" dirty="0">
              <a:solidFill>
                <a:schemeClr val="tx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1" name="Rectangle 23"/>
          <p:cNvSpPr/>
          <p:nvPr/>
        </p:nvSpPr>
        <p:spPr>
          <a:xfrm>
            <a:off x="5717629" y="5213131"/>
            <a:ext cx="1860331" cy="740980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微软雅黑 Light" panose="020B0502040204020203" pitchFamily="34" charset="-122"/>
              </a:rPr>
              <a:t>Error</a:t>
            </a:r>
            <a:r>
              <a:rPr lang="zh-CN" altLang="en-US" dirty="0">
                <a:solidFill>
                  <a:schemeClr val="tx1"/>
                </a:solidFill>
                <a:ea typeface="微软雅黑 Light" panose="020B0502040204020203" pitchFamily="34" charset="-122"/>
              </a:rPr>
              <a:t>的子类们</a:t>
            </a:r>
            <a:endParaRPr lang="en-US" dirty="0">
              <a:solidFill>
                <a:schemeClr val="tx1"/>
              </a:solidFill>
              <a:ea typeface="微软雅黑 Light" panose="020B0502040204020203" pitchFamily="34" charset="-122"/>
            </a:endParaRPr>
          </a:p>
        </p:txBody>
      </p:sp>
      <p:cxnSp>
        <p:nvCxnSpPr>
          <p:cNvPr id="12" name="Straight Arrow Connector 25"/>
          <p:cNvCxnSpPr>
            <a:stCxn id="9" idx="0"/>
            <a:endCxn id="7" idx="2"/>
          </p:cNvCxnSpPr>
          <p:nvPr/>
        </p:nvCxnSpPr>
        <p:spPr>
          <a:xfrm flipV="1">
            <a:off x="2291256" y="3255360"/>
            <a:ext cx="2139315" cy="5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28"/>
          <p:cNvCxnSpPr>
            <a:stCxn id="8" idx="0"/>
            <a:endCxn id="7" idx="2"/>
          </p:cNvCxnSpPr>
          <p:nvPr/>
        </p:nvCxnSpPr>
        <p:spPr>
          <a:xfrm flipH="1" flipV="1">
            <a:off x="4430483" y="3255667"/>
            <a:ext cx="2201545" cy="467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32"/>
          <p:cNvCxnSpPr>
            <a:stCxn id="10" idx="0"/>
            <a:endCxn id="9" idx="2"/>
          </p:cNvCxnSpPr>
          <p:nvPr/>
        </p:nvCxnSpPr>
        <p:spPr>
          <a:xfrm flipV="1">
            <a:off x="2264689" y="4569192"/>
            <a:ext cx="26670" cy="73025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39"/>
          <p:cNvCxnSpPr>
            <a:stCxn id="11" idx="0"/>
            <a:endCxn id="8" idx="2"/>
          </p:cNvCxnSpPr>
          <p:nvPr/>
        </p:nvCxnSpPr>
        <p:spPr>
          <a:xfrm flipH="1" flipV="1">
            <a:off x="6631920" y="4463831"/>
            <a:ext cx="15875" cy="75692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51"/>
          <p:cNvSpPr/>
          <p:nvPr/>
        </p:nvSpPr>
        <p:spPr>
          <a:xfrm>
            <a:off x="662042" y="2650271"/>
            <a:ext cx="3042745" cy="3815255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576552" y="3168869"/>
            <a:ext cx="1213945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微软雅黑 Light" panose="020B0502040204020203" pitchFamily="34" charset="-122"/>
              </a:rPr>
              <a:t>重点学习</a:t>
            </a:r>
            <a:endParaRPr lang="en-US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1103300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2-</a:t>
            </a:r>
            <a:r>
              <a:rPr lang="zh-CN" altLang="en-US" dirty="0">
                <a:sym typeface="+mn-ea"/>
              </a:rPr>
              <a:t>熟悉异常结构及常见运行时异常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80780" y="879944"/>
            <a:ext cx="11015870" cy="135035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Exception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有很多子类；这些子类又可以分为两大类；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即运行时异常和非运行时异常;RuntimeException的子类都是运行时异常，其他的都是非运行时异常；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3058510" y="2637308"/>
            <a:ext cx="1860331" cy="740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ea typeface="微软雅黑 Light" panose="020B0502040204020203" pitchFamily="34" charset="-122"/>
              </a:rPr>
              <a:t>Exception</a:t>
            </a:r>
          </a:p>
        </p:txBody>
      </p:sp>
      <p:sp>
        <p:nvSpPr>
          <p:cNvPr id="6" name="Rectangle 7"/>
          <p:cNvSpPr/>
          <p:nvPr/>
        </p:nvSpPr>
        <p:spPr>
          <a:xfrm>
            <a:off x="5260427" y="3845998"/>
            <a:ext cx="1860331" cy="740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ea typeface="微软雅黑 Light" panose="020B0502040204020203" pitchFamily="34" charset="-122"/>
              </a:rPr>
              <a:t>IOException</a:t>
            </a:r>
            <a:endParaRPr lang="en-US" sz="2000" dirty="0">
              <a:solidFill>
                <a:schemeClr val="tx1"/>
              </a:solidFill>
              <a:ea typeface="微软雅黑 Light" panose="020B0502040204020203" pitchFamily="34" charset="-122"/>
            </a:endParaRPr>
          </a:p>
        </p:txBody>
      </p:sp>
      <p:cxnSp>
        <p:nvCxnSpPr>
          <p:cNvPr id="7" name="Straight Arrow Connector 8"/>
          <p:cNvCxnSpPr>
            <a:endCxn id="5" idx="2"/>
          </p:cNvCxnSpPr>
          <p:nvPr/>
        </p:nvCxnSpPr>
        <p:spPr>
          <a:xfrm flipV="1">
            <a:off x="1850456" y="3385908"/>
            <a:ext cx="2138855" cy="572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9"/>
          <p:cNvCxnSpPr>
            <a:stCxn id="6" idx="0"/>
            <a:endCxn id="5" idx="2"/>
          </p:cNvCxnSpPr>
          <p:nvPr/>
        </p:nvCxnSpPr>
        <p:spPr>
          <a:xfrm flipH="1" flipV="1">
            <a:off x="3989048" y="3385623"/>
            <a:ext cx="2201545" cy="467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0"/>
          <p:cNvSpPr/>
          <p:nvPr/>
        </p:nvSpPr>
        <p:spPr>
          <a:xfrm>
            <a:off x="951186" y="3982633"/>
            <a:ext cx="2075793" cy="740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ea typeface="微软雅黑 Light" panose="020B0502040204020203" pitchFamily="34" charset="-122"/>
              </a:rPr>
              <a:t>RuntimeException</a:t>
            </a:r>
            <a:endParaRPr lang="en-US" sz="2000" dirty="0">
              <a:solidFill>
                <a:schemeClr val="tx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0" name="Rectangle 11"/>
          <p:cNvSpPr/>
          <p:nvPr/>
        </p:nvSpPr>
        <p:spPr>
          <a:xfrm>
            <a:off x="7446578" y="3888039"/>
            <a:ext cx="1860331" cy="740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ea typeface="微软雅黑 Light" panose="020B0502040204020203" pitchFamily="34" charset="-122"/>
              </a:rPr>
              <a:t>SQLException</a:t>
            </a:r>
            <a:endParaRPr lang="en-US" sz="2000" dirty="0">
              <a:solidFill>
                <a:schemeClr val="tx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1" name="Rectangle 12"/>
          <p:cNvSpPr/>
          <p:nvPr/>
        </p:nvSpPr>
        <p:spPr>
          <a:xfrm>
            <a:off x="9743088" y="3930079"/>
            <a:ext cx="1860331" cy="740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ea typeface="微软雅黑 Light" panose="020B0502040204020203" pitchFamily="34" charset="-122"/>
              </a:rPr>
              <a:t>……</a:t>
            </a:r>
          </a:p>
        </p:txBody>
      </p:sp>
      <p:cxnSp>
        <p:nvCxnSpPr>
          <p:cNvPr id="12" name="Straight Arrow Connector 14"/>
          <p:cNvCxnSpPr>
            <a:endCxn id="5" idx="2"/>
          </p:cNvCxnSpPr>
          <p:nvPr/>
        </p:nvCxnSpPr>
        <p:spPr>
          <a:xfrm flipH="1" flipV="1">
            <a:off x="3989311" y="3385908"/>
            <a:ext cx="6831726" cy="541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5"/>
          <p:cNvCxnSpPr/>
          <p:nvPr/>
        </p:nvCxnSpPr>
        <p:spPr>
          <a:xfrm flipH="1" flipV="1">
            <a:off x="4056994" y="3352012"/>
            <a:ext cx="4204137" cy="515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9"/>
          <p:cNvSpPr/>
          <p:nvPr/>
        </p:nvSpPr>
        <p:spPr>
          <a:xfrm>
            <a:off x="331076" y="3299460"/>
            <a:ext cx="2963917" cy="320039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20"/>
          <p:cNvSpPr/>
          <p:nvPr/>
        </p:nvSpPr>
        <p:spPr>
          <a:xfrm>
            <a:off x="870507" y="5453944"/>
            <a:ext cx="2093411" cy="740980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ea typeface="微软雅黑 Light" panose="020B0502040204020203" pitchFamily="34" charset="-122"/>
              </a:rPr>
              <a:t>RuntimeException</a:t>
            </a:r>
            <a:r>
              <a:rPr lang="zh-CN" altLang="en-US" sz="2000" dirty="0">
                <a:solidFill>
                  <a:schemeClr val="tx1"/>
                </a:solidFill>
                <a:ea typeface="微软雅黑 Light" panose="020B0502040204020203" pitchFamily="34" charset="-122"/>
              </a:rPr>
              <a:t>的子类们</a:t>
            </a:r>
            <a:endParaRPr lang="en-US" sz="2000" dirty="0">
              <a:solidFill>
                <a:schemeClr val="tx1"/>
              </a:solidFill>
              <a:ea typeface="微软雅黑 Light" panose="020B0502040204020203" pitchFamily="34" charset="-122"/>
            </a:endParaRPr>
          </a:p>
        </p:txBody>
      </p:sp>
      <p:cxnSp>
        <p:nvCxnSpPr>
          <p:cNvPr id="16" name="Straight Arrow Connector 21"/>
          <p:cNvCxnSpPr>
            <a:stCxn id="15" idx="0"/>
          </p:cNvCxnSpPr>
          <p:nvPr/>
        </p:nvCxnSpPr>
        <p:spPr>
          <a:xfrm flipV="1">
            <a:off x="1917848" y="4731232"/>
            <a:ext cx="27202" cy="730332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22"/>
          <p:cNvSpPr/>
          <p:nvPr/>
        </p:nvSpPr>
        <p:spPr>
          <a:xfrm>
            <a:off x="4225159" y="3472882"/>
            <a:ext cx="7893269" cy="3026978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TextBox 17"/>
          <p:cNvSpPr txBox="1"/>
          <p:nvPr/>
        </p:nvSpPr>
        <p:spPr>
          <a:xfrm>
            <a:off x="1056290" y="3204867"/>
            <a:ext cx="1481959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微软雅黑 Light" panose="020B0502040204020203" pitchFamily="34" charset="-122"/>
              </a:rPr>
              <a:t>运行时异常</a:t>
            </a:r>
            <a:endParaRPr lang="en-US" dirty="0">
              <a:ea typeface="微软雅黑 Light" panose="020B0502040204020203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99435" y="3283695"/>
            <a:ext cx="1970689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ea typeface="微软雅黑 Light" panose="020B0502040204020203" pitchFamily="34" charset="-122"/>
              </a:rPr>
              <a:t>非运行时异常</a:t>
            </a:r>
            <a:endParaRPr lang="en-US" dirty="0">
              <a:ea typeface="微软雅黑 Light" panose="020B0502040204020203" pitchFamily="34" charset="-122"/>
            </a:endParaRPr>
          </a:p>
        </p:txBody>
      </p:sp>
      <p:sp>
        <p:nvSpPr>
          <p:cNvPr id="20" name="Rectangle 25"/>
          <p:cNvSpPr/>
          <p:nvPr/>
        </p:nvSpPr>
        <p:spPr>
          <a:xfrm>
            <a:off x="5027348" y="5338330"/>
            <a:ext cx="2093411" cy="740980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  <a:ea typeface="微软雅黑 Light" panose="020B0502040204020203" pitchFamily="34" charset="-122"/>
              </a:rPr>
              <a:t>IO</a:t>
            </a:r>
            <a:r>
              <a:rPr lang="en-US" sz="2000" dirty="0" err="1">
                <a:solidFill>
                  <a:schemeClr val="tx1"/>
                </a:solidFill>
                <a:ea typeface="微软雅黑 Light" panose="020B0502040204020203" pitchFamily="34" charset="-122"/>
              </a:rPr>
              <a:t>Exception</a:t>
            </a:r>
            <a:r>
              <a:rPr lang="zh-CN" altLang="en-US" sz="2000" dirty="0">
                <a:solidFill>
                  <a:schemeClr val="tx1"/>
                </a:solidFill>
                <a:ea typeface="微软雅黑 Light" panose="020B0502040204020203" pitchFamily="34" charset="-122"/>
              </a:rPr>
              <a:t>的子类们</a:t>
            </a:r>
            <a:endParaRPr lang="en-US" sz="2000" dirty="0">
              <a:solidFill>
                <a:schemeClr val="tx1"/>
              </a:solidFill>
              <a:ea typeface="微软雅黑 Light" panose="020B0502040204020203" pitchFamily="34" charset="-122"/>
            </a:endParaRPr>
          </a:p>
        </p:txBody>
      </p:sp>
      <p:cxnSp>
        <p:nvCxnSpPr>
          <p:cNvPr id="21" name="Straight Arrow Connector 26"/>
          <p:cNvCxnSpPr>
            <a:stCxn id="20" idx="0"/>
          </p:cNvCxnSpPr>
          <p:nvPr/>
        </p:nvCxnSpPr>
        <p:spPr>
          <a:xfrm flipV="1">
            <a:off x="6074689" y="4615618"/>
            <a:ext cx="27202" cy="730332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7"/>
          <p:cNvSpPr/>
          <p:nvPr/>
        </p:nvSpPr>
        <p:spPr>
          <a:xfrm>
            <a:off x="7308093" y="5348841"/>
            <a:ext cx="2093411" cy="740980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  <a:ea typeface="微软雅黑 Light" panose="020B0502040204020203" pitchFamily="34" charset="-122"/>
              </a:rPr>
              <a:t>SQL</a:t>
            </a:r>
            <a:r>
              <a:rPr lang="en-US" sz="2000" dirty="0" err="1">
                <a:solidFill>
                  <a:schemeClr val="tx1"/>
                </a:solidFill>
                <a:ea typeface="微软雅黑 Light" panose="020B0502040204020203" pitchFamily="34" charset="-122"/>
              </a:rPr>
              <a:t>Exception</a:t>
            </a:r>
            <a:r>
              <a:rPr lang="zh-CN" altLang="en-US" sz="2000" dirty="0">
                <a:solidFill>
                  <a:schemeClr val="tx1"/>
                </a:solidFill>
                <a:ea typeface="微软雅黑 Light" panose="020B0502040204020203" pitchFamily="34" charset="-122"/>
              </a:rPr>
              <a:t>的子类们</a:t>
            </a:r>
            <a:endParaRPr lang="en-US" sz="2000" dirty="0">
              <a:solidFill>
                <a:schemeClr val="tx1"/>
              </a:solidFill>
              <a:ea typeface="微软雅黑 Light" panose="020B0502040204020203" pitchFamily="34" charset="-122"/>
            </a:endParaRPr>
          </a:p>
        </p:txBody>
      </p:sp>
      <p:cxnSp>
        <p:nvCxnSpPr>
          <p:cNvPr id="23" name="Straight Arrow Connector 28"/>
          <p:cNvCxnSpPr>
            <a:stCxn id="22" idx="0"/>
          </p:cNvCxnSpPr>
          <p:nvPr/>
        </p:nvCxnSpPr>
        <p:spPr>
          <a:xfrm flipV="1">
            <a:off x="8355434" y="4626129"/>
            <a:ext cx="27202" cy="730332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9"/>
          <p:cNvSpPr/>
          <p:nvPr/>
        </p:nvSpPr>
        <p:spPr>
          <a:xfrm>
            <a:off x="9620369" y="5422413"/>
            <a:ext cx="2093411" cy="740980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ea typeface="微软雅黑 Light" panose="020B0502040204020203" pitchFamily="34" charset="-122"/>
              </a:rPr>
              <a:t>……</a:t>
            </a:r>
            <a:r>
              <a:rPr lang="zh-CN" altLang="en-US" sz="2000" dirty="0">
                <a:solidFill>
                  <a:schemeClr val="tx1"/>
                </a:solidFill>
                <a:ea typeface="微软雅黑 Light" panose="020B0502040204020203" pitchFamily="34" charset="-122"/>
              </a:rPr>
              <a:t>子类们</a:t>
            </a:r>
            <a:endParaRPr lang="en-US" sz="2000" dirty="0">
              <a:solidFill>
                <a:schemeClr val="tx1"/>
              </a:solidFill>
              <a:ea typeface="微软雅黑 Light" panose="020B0502040204020203" pitchFamily="34" charset="-122"/>
            </a:endParaRPr>
          </a:p>
        </p:txBody>
      </p:sp>
      <p:cxnSp>
        <p:nvCxnSpPr>
          <p:cNvPr id="25" name="Straight Arrow Connector 30"/>
          <p:cNvCxnSpPr>
            <a:stCxn id="24" idx="0"/>
          </p:cNvCxnSpPr>
          <p:nvPr/>
        </p:nvCxnSpPr>
        <p:spPr>
          <a:xfrm flipV="1">
            <a:off x="10667075" y="4699701"/>
            <a:ext cx="27202" cy="730332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190" y="107315"/>
            <a:ext cx="11271250" cy="98615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2-</a:t>
            </a:r>
            <a:r>
              <a:rPr lang="zh-CN" altLang="en-US" dirty="0">
                <a:sym typeface="+mn-ea"/>
              </a:rPr>
              <a:t>熟悉异常结构及常见运行时异常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447192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运行时异常：也称为</a:t>
            </a:r>
            <a:r>
              <a:rPr lang="zh-CN" altLang="en-US" sz="24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非检测异常（</a:t>
            </a:r>
            <a:r>
              <a:rPr lang="en-US" altLang="zh-CN" sz="24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unchecked Exception</a:t>
            </a:r>
            <a:r>
              <a:rPr lang="zh-CN" altLang="en-US" sz="24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）， 这些异常在编译期不检测，程序中可以选择处理，也可以不处理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。如果不处理运行时会中断，但是编译没问题；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非运行时异常：</a:t>
            </a:r>
            <a:r>
              <a:rPr lang="zh-CN" altLang="en-US" sz="24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也称为检测异常（</a:t>
            </a:r>
            <a:r>
              <a:rPr lang="en-US" altLang="zh-CN" sz="24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checked Exception</a:t>
            </a:r>
            <a:r>
              <a:rPr lang="zh-CN" altLang="en-US" sz="24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）</a:t>
            </a:r>
            <a:r>
              <a:rPr lang="en-US" altLang="zh-CN" sz="24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,</a:t>
            </a:r>
            <a:r>
              <a:rPr lang="zh-CN" altLang="en-US" sz="24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 是必须进行处理的异常，</a:t>
            </a:r>
            <a:r>
              <a:rPr lang="zh-CN" altLang="en-US" sz="2400" dirty="0"/>
              <a:t>如果不处理，将发生编译期错误； 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1" descr="C:\Users\wxh\AppData\Roaming\Tencent\Users\29097443\QQ\WinTemp\RichOle\JNZVRK4F%6RI$9%E}IR6FK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9352" y="4406724"/>
            <a:ext cx="9776567" cy="20652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Rectangle 31"/>
          <p:cNvSpPr/>
          <p:nvPr/>
        </p:nvSpPr>
        <p:spPr>
          <a:xfrm>
            <a:off x="5975131" y="4698125"/>
            <a:ext cx="1087822" cy="36260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2"/>
          <p:cNvSpPr/>
          <p:nvPr/>
        </p:nvSpPr>
        <p:spPr>
          <a:xfrm>
            <a:off x="5260427" y="5244662"/>
            <a:ext cx="1250731" cy="36786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422,&quot;width&quot;:13503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3431</Words>
  <Application>WPS 演示</Application>
  <PresentationFormat>自定义</PresentationFormat>
  <Paragraphs>551</Paragraphs>
  <Slides>42</Slides>
  <Notes>39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Office 主题</vt:lpstr>
      <vt:lpstr>异常处理</vt:lpstr>
      <vt:lpstr>本章目标</vt:lpstr>
      <vt:lpstr> 知识点1-掌握异常的概念 </vt:lpstr>
      <vt:lpstr>知识点1-掌握异常的概念</vt:lpstr>
      <vt:lpstr>知识点1-掌握异常的概念</vt:lpstr>
      <vt:lpstr>知识点2-熟悉异常结构及常见运行时异常</vt:lpstr>
      <vt:lpstr>知识点2-熟悉异常结构及常见运行时异常</vt:lpstr>
      <vt:lpstr>知识点2-熟悉异常结构及常见运行时异常</vt:lpstr>
      <vt:lpstr>知识点2-熟悉异常结构及常见运行时异常</vt:lpstr>
      <vt:lpstr>知识点2-熟悉异常结构及常见运行时异常</vt:lpstr>
      <vt:lpstr>思考</vt:lpstr>
      <vt:lpstr>知识点2-熟悉异常结构及常见运行时异常</vt:lpstr>
      <vt:lpstr>知识点2-熟悉异常结构及常见运行时异常</vt:lpstr>
      <vt:lpstr>知识点2-熟悉异常结构及常见运行时异常</vt:lpstr>
      <vt:lpstr>知识点2-熟悉异常结构及常见运行时异常</vt:lpstr>
      <vt:lpstr>知识点2-熟悉异常结构及常见运行时异常</vt:lpstr>
      <vt:lpstr>知识点3-掌握异常的处理-捕获异常try、catch和finally</vt:lpstr>
      <vt:lpstr>知识点3-掌握异常的处理-捕获异常try、catch和finally</vt:lpstr>
      <vt:lpstr>知识点3-掌握异常的处理-捕获异常try、catch和finally</vt:lpstr>
      <vt:lpstr>知识点3-掌握异常的处理-捕获异常try、catch和finally</vt:lpstr>
      <vt:lpstr>知识点3-掌握异常的处理-捕获异常try、catch和finally</vt:lpstr>
      <vt:lpstr>知识点3-掌握异常的处理-捕获异常try、catch和finally</vt:lpstr>
      <vt:lpstr>知识点3-掌握异常的处理-捕获异常try、catch和finally</vt:lpstr>
      <vt:lpstr>知识点3-掌握异常的处理-捕获异常try、catch和finally</vt:lpstr>
      <vt:lpstr>知识点3-掌握异常的处理-捕获异常try、catch和finally</vt:lpstr>
      <vt:lpstr>知识点3-掌握异常的处理-捕获异常try、catch和finally</vt:lpstr>
      <vt:lpstr>知识点3-掌握异常的处理-捕获异常try、catch和finally</vt:lpstr>
      <vt:lpstr>知识点3-掌握异常的处理-捕获异常try、catch和finally</vt:lpstr>
      <vt:lpstr>知识点3-掌握异常的处理-捕获异常try、catch和finally</vt:lpstr>
      <vt:lpstr>知识点3-异掌握异常的处理-捕获异常try、catch和finally</vt:lpstr>
      <vt:lpstr>知识点3-掌握异常的处理-捕获异常try、catch和finally</vt:lpstr>
      <vt:lpstr>知识点4-异常的层层抛出</vt:lpstr>
      <vt:lpstr>知识点4-异常的层层抛出</vt:lpstr>
      <vt:lpstr>知识点4-异常的层层抛出</vt:lpstr>
      <vt:lpstr>知识点4-异常的层层抛出</vt:lpstr>
      <vt:lpstr>知识点4-异常的层层抛出</vt:lpstr>
      <vt:lpstr>知识点4-异常的层层抛出</vt:lpstr>
      <vt:lpstr>知识点5-了解finally与return和System类的exit方法</vt:lpstr>
      <vt:lpstr>知识点5-了解finally与return和System类的exit方法</vt:lpstr>
      <vt:lpstr>知识点6-自定义异常</vt:lpstr>
      <vt:lpstr>知识点6-自定义异常</vt:lpstr>
      <vt:lpstr>知识点6-自定义业务异常</vt:lpstr>
    </vt:vector>
  </TitlesOfParts>
  <Company>Baidu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AutoBVT</cp:lastModifiedBy>
  <cp:revision>1316</cp:revision>
  <dcterms:created xsi:type="dcterms:W3CDTF">2014-03-19T14:07:00Z</dcterms:created>
  <dcterms:modified xsi:type="dcterms:W3CDTF">2021-09-07T08:05:39Z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