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478" r:id="rId3"/>
    <p:sldId id="493" r:id="rId5"/>
    <p:sldId id="501" r:id="rId6"/>
    <p:sldId id="504" r:id="rId7"/>
    <p:sldId id="505" r:id="rId8"/>
    <p:sldId id="50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000066"/>
    <a:srgbClr val="3B9D3B"/>
    <a:srgbClr val="AE0B0B"/>
    <a:srgbClr val="CC3300"/>
    <a:srgbClr val="CC6600"/>
    <a:srgbClr val="393939"/>
    <a:srgbClr val="CC0000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79459" autoAdjust="0"/>
  </p:normalViewPr>
  <p:slideViewPr>
    <p:cSldViewPr snapToGrid="0">
      <p:cViewPr varScale="1">
        <p:scale>
          <a:sx n="55" d="100"/>
          <a:sy n="55" d="100"/>
        </p:scale>
        <p:origin x="-127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断言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了解断言的功能</a:t>
            </a:r>
            <a:endParaRPr lang="zh-CN" altLang="en-US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assert</a:t>
            </a:r>
            <a:r>
              <a:rPr lang="zh-CN" altLang="en-US" dirty="0" smtClean="0"/>
              <a:t>语句的用法</a:t>
            </a:r>
            <a:endParaRPr lang="zh-CN" altLang="en-US" dirty="0" smtClean="0"/>
          </a:p>
          <a:p>
            <a:r>
              <a:rPr lang="zh-CN" altLang="en-US" dirty="0" smtClean="0"/>
              <a:t>了解断言的开启方法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1-</a:t>
            </a:r>
            <a:r>
              <a:rPr lang="zh-CN" altLang="en-US" dirty="0" smtClean="0"/>
              <a:t>断言的功能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JDK1.4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版本开始，增加了断言机制；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断言用来进行调试，不在生产环境中使用；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换言之，断言是为了帮助程序员在编程的过程中，尽快发现错误并进行修改，使得程序在生产环境中正常运行；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2-assert</a:t>
            </a:r>
            <a:r>
              <a:rPr lang="zh-CN" altLang="en-US" dirty="0" smtClean="0"/>
              <a:t>语句的用法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断言使用关键字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assert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表示，语法非常简单，有两种形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式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337930" y="2443883"/>
            <a:ext cx="11854070" cy="1954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当布尔表达式的值是</a:t>
            </a: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时，忽略</a:t>
            </a: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assert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4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当布尔表达式的值是</a:t>
            </a:r>
            <a:r>
              <a:rPr kumimoji="0" lang="en-US" altLang="zh-CN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false</a:t>
            </a: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时，发生</a:t>
            </a:r>
            <a:r>
              <a:rPr kumimoji="0" lang="en-US" altLang="zh-CN" sz="24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AssertionError</a:t>
            </a: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错误，程序中断；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如果用第二种形式，同时显示错误信息；</a:t>
            </a:r>
            <a:endParaRPr kumimoji="0" lang="en-US" altLang="zh-CN" sz="2400" b="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888" y="1780459"/>
            <a:ext cx="106879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 panose="020B0502040204020203" pitchFamily="34" charset="-122"/>
              </a:rPr>
              <a:t>assert &lt;</a:t>
            </a:r>
            <a:r>
              <a:rPr lang="zh-CN" altLang="en-US" dirty="0" smtClean="0">
                <a:ea typeface="微软雅黑 Light" panose="020B0502040204020203" pitchFamily="34" charset="-122"/>
              </a:rPr>
              <a:t>布尔表达式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 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dirty="0" smtClean="0">
                <a:ea typeface="微软雅黑 Light" panose="020B0502040204020203" pitchFamily="34" charset="-122"/>
              </a:rPr>
              <a:t>assert &lt;</a:t>
            </a:r>
            <a:r>
              <a:rPr lang="zh-CN" altLang="en-US" dirty="0" smtClean="0">
                <a:ea typeface="微软雅黑 Light" panose="020B0502040204020203" pitchFamily="34" charset="-122"/>
              </a:rPr>
              <a:t>布尔表达式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 : &lt;</a:t>
            </a:r>
            <a:r>
              <a:rPr lang="zh-CN" altLang="en-US" dirty="0" smtClean="0">
                <a:ea typeface="微软雅黑 Light" panose="020B0502040204020203" pitchFamily="34" charset="-122"/>
              </a:rPr>
              <a:t>错误信息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 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3-</a:t>
            </a:r>
            <a:r>
              <a:rPr lang="zh-CN" altLang="en-US" dirty="0" smtClean="0"/>
              <a:t>断言的开启方法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默认没有开启断言功能，要使用需要开启；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中的断言功能；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wxh\AppData\Roaming\Tencent\Users\29097443\QQ\WinTemp\RichOle\K}48A~CS8Y()(8%Z]HM`P0D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84580" y="2017987"/>
            <a:ext cx="5314950" cy="4524375"/>
          </a:xfrm>
          <a:prstGeom prst="rect">
            <a:avLst/>
          </a:prstGeom>
          <a:noFill/>
        </p:spPr>
      </p:pic>
      <p:pic>
        <p:nvPicPr>
          <p:cNvPr id="5" name="Picture 3" descr="C:\Users\wxh\AppData\Roaming\Tencent\Users\29097443\QQ\WinTemp\RichOle\M}7SKIO4GE`WDI1(O{F77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854" y="2447620"/>
            <a:ext cx="5199991" cy="4060582"/>
          </a:xfrm>
          <a:prstGeom prst="rect">
            <a:avLst/>
          </a:prstGeom>
          <a:noFill/>
        </p:spPr>
      </p:pic>
      <p:sp>
        <p:nvSpPr>
          <p:cNvPr id="6" name="Rectangle 9"/>
          <p:cNvSpPr/>
          <p:nvPr/>
        </p:nvSpPr>
        <p:spPr>
          <a:xfrm>
            <a:off x="5155324" y="3578772"/>
            <a:ext cx="630621" cy="220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/>
          <p:cNvSpPr/>
          <p:nvPr/>
        </p:nvSpPr>
        <p:spPr>
          <a:xfrm>
            <a:off x="7861738" y="3463158"/>
            <a:ext cx="1014248" cy="2102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11"/>
          <p:cNvSpPr/>
          <p:nvPr/>
        </p:nvSpPr>
        <p:spPr>
          <a:xfrm>
            <a:off x="5833242" y="3405352"/>
            <a:ext cx="867103" cy="567559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3-</a:t>
            </a:r>
            <a:r>
              <a:rPr lang="zh-CN" altLang="en-US" dirty="0" smtClean="0"/>
              <a:t>断言的开启方法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举例：使用断言判断私有方法的参数值；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517" y="1939158"/>
            <a:ext cx="10687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 panose="020B0502040204020203" pitchFamily="34" charset="-122"/>
              </a:rPr>
              <a:t>public class </a:t>
            </a:r>
            <a:r>
              <a:rPr lang="en-US" dirty="0" err="1" smtClean="0">
                <a:ea typeface="微软雅黑 Light" panose="020B0502040204020203" pitchFamily="34" charset="-122"/>
              </a:rPr>
              <a:t>TestAssertion</a:t>
            </a:r>
            <a:r>
              <a:rPr lang="en-US" dirty="0" smtClean="0">
                <a:ea typeface="微软雅黑 Light" panose="020B0502040204020203" pitchFamily="34" charset="-122"/>
              </a:rPr>
              <a:t> {</a:t>
            </a:r>
            <a:endParaRPr lang="en-US" dirty="0" smtClean="0">
              <a:ea typeface="微软雅黑 Light" panose="020B0502040204020203" pitchFamily="34" charset="-122"/>
            </a:endParaRPr>
          </a:p>
          <a:p>
            <a:r>
              <a:rPr lang="en-US" dirty="0" smtClean="0">
                <a:ea typeface="微软雅黑 Light" panose="020B0502040204020203" pitchFamily="34" charset="-122"/>
              </a:rPr>
              <a:t>    private   static void test(</a:t>
            </a:r>
            <a:r>
              <a:rPr lang="en-US" dirty="0" err="1" smtClean="0">
                <a:ea typeface="微软雅黑 Light" panose="020B0502040204020203" pitchFamily="34" charset="-122"/>
              </a:rPr>
              <a:t>int</a:t>
            </a:r>
            <a:r>
              <a:rPr lang="en-US" dirty="0" smtClean="0">
                <a:ea typeface="微软雅黑 Light" panose="020B0502040204020203" pitchFamily="34" charset="-122"/>
              </a:rPr>
              <a:t> </a:t>
            </a:r>
            <a:r>
              <a:rPr lang="en-US" dirty="0" err="1" smtClean="0">
                <a:ea typeface="微软雅黑 Light" panose="020B0502040204020203" pitchFamily="34" charset="-122"/>
              </a:rPr>
              <a:t>i</a:t>
            </a:r>
            <a:r>
              <a:rPr lang="en-US" dirty="0" smtClean="0">
                <a:ea typeface="微软雅黑 Light" panose="020B0502040204020203" pitchFamily="34" charset="-122"/>
              </a:rPr>
              <a:t>){</a:t>
            </a:r>
            <a:endParaRPr lang="en-US" dirty="0" smtClean="0">
              <a:ea typeface="微软雅黑 Light" panose="020B0502040204020203" pitchFamily="34" charset="-122"/>
            </a:endParaRPr>
          </a:p>
          <a:p>
            <a:r>
              <a:rPr lang="en-US" dirty="0" smtClean="0">
                <a:ea typeface="微软雅黑 Light" panose="020B0502040204020203" pitchFamily="34" charset="-122"/>
              </a:rPr>
              <a:t>		assert </a:t>
            </a:r>
            <a:r>
              <a:rPr lang="en-US" dirty="0" err="1" smtClean="0">
                <a:ea typeface="微软雅黑 Light" panose="020B0502040204020203" pitchFamily="34" charset="-122"/>
              </a:rPr>
              <a:t>i</a:t>
            </a:r>
            <a:r>
              <a:rPr lang="en-US" dirty="0" smtClean="0">
                <a:ea typeface="微软雅黑 Light" panose="020B0502040204020203" pitchFamily="34" charset="-122"/>
              </a:rPr>
              <a:t>!=1:"</a:t>
            </a:r>
            <a:r>
              <a:rPr lang="zh-CN" altLang="en-US" dirty="0" smtClean="0">
                <a:ea typeface="微软雅黑 Light" panose="020B0502040204020203" pitchFamily="34" charset="-122"/>
              </a:rPr>
              <a:t>输入值不能为</a:t>
            </a:r>
            <a:r>
              <a:rPr lang="en-US" altLang="zh-CN" dirty="0" smtClean="0">
                <a:ea typeface="微软雅黑 Light" panose="020B0502040204020203" pitchFamily="34" charset="-122"/>
              </a:rPr>
              <a:t>1";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</a:t>
            </a:r>
            <a:r>
              <a:rPr lang="en-US" dirty="0" err="1" smtClean="0">
                <a:ea typeface="微软雅黑 Light" panose="020B0502040204020203" pitchFamily="34" charset="-122"/>
              </a:rPr>
              <a:t>System.out.println</a:t>
            </a:r>
            <a:r>
              <a:rPr lang="en-US" dirty="0" smtClean="0">
                <a:ea typeface="微软雅黑 Light" panose="020B0502040204020203" pitchFamily="34" charset="-122"/>
              </a:rPr>
              <a:t>("</a:t>
            </a:r>
            <a:r>
              <a:rPr lang="en-US" dirty="0" err="1" smtClean="0">
                <a:ea typeface="微软雅黑 Light" panose="020B0502040204020203" pitchFamily="34" charset="-122"/>
              </a:rPr>
              <a:t>i</a:t>
            </a:r>
            <a:r>
              <a:rPr lang="en-US" dirty="0" smtClean="0">
                <a:ea typeface="微软雅黑 Light" panose="020B0502040204020203" pitchFamily="34" charset="-122"/>
              </a:rPr>
              <a:t>="+</a:t>
            </a:r>
            <a:r>
              <a:rPr lang="en-US" dirty="0" err="1" smtClean="0">
                <a:ea typeface="微软雅黑 Light" panose="020B0502040204020203" pitchFamily="34" charset="-122"/>
              </a:rPr>
              <a:t>i</a:t>
            </a:r>
            <a:r>
              <a:rPr lang="en-US" dirty="0" smtClean="0">
                <a:ea typeface="微软雅黑 Light" panose="020B0502040204020203" pitchFamily="34" charset="-122"/>
              </a:rPr>
              <a:t>);</a:t>
            </a:r>
            <a:endParaRPr lang="en-US" dirty="0" smtClean="0">
              <a:ea typeface="微软雅黑 Light" panose="020B0502040204020203" pitchFamily="34" charset="-122"/>
            </a:endParaRPr>
          </a:p>
          <a:p>
            <a:r>
              <a:rPr lang="en-US" dirty="0" smtClean="0">
                <a:ea typeface="微软雅黑 Light" panose="020B0502040204020203" pitchFamily="34" charset="-122"/>
              </a:rPr>
              <a:t>	}</a:t>
            </a:r>
            <a:endParaRPr lang="en-US" dirty="0" smtClean="0">
              <a:ea typeface="微软雅黑 Light" panose="020B0502040204020203" pitchFamily="34" charset="-122"/>
            </a:endParaRPr>
          </a:p>
          <a:p>
            <a:r>
              <a:rPr lang="en-US" dirty="0" smtClean="0">
                <a:ea typeface="微软雅黑 Light" panose="020B0502040204020203" pitchFamily="34" charset="-122"/>
              </a:rPr>
              <a:t>	public static void main(String[] </a:t>
            </a:r>
            <a:r>
              <a:rPr lang="en-US" dirty="0" err="1" smtClean="0">
                <a:ea typeface="微软雅黑 Light" panose="020B0502040204020203" pitchFamily="34" charset="-122"/>
              </a:rPr>
              <a:t>args</a:t>
            </a:r>
            <a:r>
              <a:rPr lang="en-US" dirty="0" smtClean="0">
                <a:ea typeface="微软雅黑 Light" panose="020B0502040204020203" pitchFamily="34" charset="-122"/>
              </a:rPr>
              <a:t>) {</a:t>
            </a:r>
            <a:endParaRPr lang="en-US" dirty="0" smtClean="0">
              <a:ea typeface="微软雅黑 Light" panose="020B0502040204020203" pitchFamily="34" charset="-122"/>
            </a:endParaRPr>
          </a:p>
          <a:p>
            <a:r>
              <a:rPr lang="en-US" dirty="0" smtClean="0">
                <a:ea typeface="微软雅黑 Light" panose="020B0502040204020203" pitchFamily="34" charset="-122"/>
              </a:rPr>
              <a:t>		test(2);</a:t>
            </a:r>
            <a:endParaRPr lang="en-US" dirty="0" smtClean="0">
              <a:ea typeface="微软雅黑 Light" panose="020B0502040204020203" pitchFamily="34" charset="-122"/>
            </a:endParaRPr>
          </a:p>
          <a:p>
            <a:r>
              <a:rPr lang="en-US" dirty="0" smtClean="0">
                <a:ea typeface="微软雅黑 Light" panose="020B0502040204020203" pitchFamily="34" charset="-122"/>
              </a:rPr>
              <a:t>		test(1);</a:t>
            </a:r>
            <a:endParaRPr lang="en-US" dirty="0" smtClean="0">
              <a:ea typeface="微软雅黑 Light" panose="020B0502040204020203" pitchFamily="34" charset="-122"/>
            </a:endParaRPr>
          </a:p>
          <a:p>
            <a:r>
              <a:rPr lang="en-US" dirty="0" smtClean="0">
                <a:ea typeface="微软雅黑 Light" panose="020B0502040204020203" pitchFamily="34" charset="-122"/>
              </a:rPr>
              <a:t>	}</a:t>
            </a:r>
            <a:endParaRPr lang="en-US" dirty="0" smtClean="0">
              <a:ea typeface="微软雅黑 Light" panose="020B0502040204020203" pitchFamily="34" charset="-122"/>
            </a:endParaRPr>
          </a:p>
          <a:p>
            <a:r>
              <a:rPr lang="en-US" dirty="0" smtClean="0">
                <a:ea typeface="微软雅黑 Light" panose="020B0502040204020203" pitchFamily="34" charset="-122"/>
              </a:rPr>
              <a:t>}</a:t>
            </a:r>
            <a:endParaRPr lang="en-US" dirty="0">
              <a:ea typeface="微软雅黑 Light" panose="020B0502040204020203" pitchFamily="34" charset="-122"/>
            </a:endParaRPr>
          </a:p>
        </p:txBody>
      </p:sp>
      <p:pic>
        <p:nvPicPr>
          <p:cNvPr id="5" name="Picture 3" descr="C:\Users\wxh\AppData\Roaming\Tencent\Users\29097443\QQ\WinTemp\RichOle\ZU~H$OMFC2RFA86FOS()W3F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20207" y="4240924"/>
            <a:ext cx="7753350" cy="89535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WPS 演示</Application>
  <PresentationFormat>自定义</PresentationFormat>
  <Paragraphs>44</Paragraphs>
  <Slides>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微软雅黑 Light</vt:lpstr>
      <vt:lpstr>汉仪行楷简</vt:lpstr>
      <vt:lpstr>Arial Unicode MS</vt:lpstr>
      <vt:lpstr>Calibri</vt:lpstr>
      <vt:lpstr>等线</vt:lpstr>
      <vt:lpstr>Office 主题</vt:lpstr>
      <vt:lpstr>断言</vt:lpstr>
      <vt:lpstr>本章目标</vt:lpstr>
      <vt:lpstr>知识点1-断言的功能</vt:lpstr>
      <vt:lpstr>知识点2-assert语句的用法</vt:lpstr>
      <vt:lpstr>知识点3-断言的开启方法</vt:lpstr>
      <vt:lpstr>知识点3-断言的开启方法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GuXue</cp:lastModifiedBy>
  <cp:revision>1025</cp:revision>
  <dcterms:created xsi:type="dcterms:W3CDTF">2014-03-19T14:07:00Z</dcterms:created>
  <dcterms:modified xsi:type="dcterms:W3CDTF">2021-01-20T08:00:49Z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