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478" r:id="rId3"/>
    <p:sldId id="493" r:id="rId5"/>
    <p:sldId id="505" r:id="rId6"/>
    <p:sldId id="524" r:id="rId7"/>
    <p:sldId id="523" r:id="rId8"/>
    <p:sldId id="506" r:id="rId9"/>
    <p:sldId id="509" r:id="rId10"/>
    <p:sldId id="510" r:id="rId11"/>
    <p:sldId id="511" r:id="rId12"/>
    <p:sldId id="512" r:id="rId13"/>
    <p:sldId id="513" r:id="rId14"/>
    <p:sldId id="514" r:id="rId15"/>
    <p:sldId id="542" r:id="rId16"/>
    <p:sldId id="529" r:id="rId17"/>
    <p:sldId id="526" r:id="rId18"/>
    <p:sldId id="531" r:id="rId19"/>
    <p:sldId id="532" r:id="rId20"/>
    <p:sldId id="52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000066"/>
    <a:srgbClr val="3B9D3B"/>
    <a:srgbClr val="AE0B0B"/>
    <a:srgbClr val="CC3300"/>
    <a:srgbClr val="CC6600"/>
    <a:srgbClr val="393939"/>
    <a:srgbClr val="CC0000"/>
    <a:srgbClr val="99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79459" autoAdjust="0"/>
  </p:normalViewPr>
  <p:slideViewPr>
    <p:cSldViewPr snapToGrid="0">
      <p:cViewPr varScale="1">
        <p:scale>
          <a:sx n="54" d="100"/>
          <a:sy n="54" d="100"/>
        </p:scale>
        <p:origin x="1132" y="52"/>
      </p:cViewPr>
      <p:guideLst>
        <p:guide orient="horz" pos="218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疑问1：String str6 = new String(“icss”)；此时创建几个对象</a:t>
            </a:r>
            <a:r>
              <a:rPr lang="en-US" altLang="zh-CN" dirty="0"/>
              <a:t>?</a:t>
            </a:r>
            <a:endParaRPr lang="en-US" altLang="zh-CN" dirty="0"/>
          </a:p>
          <a:p>
            <a:r>
              <a:rPr lang="en-US" altLang="zh-CN" dirty="0"/>
              <a:t>            </a:t>
            </a:r>
            <a:r>
              <a:rPr lang="zh-CN" altLang="en-US" dirty="0"/>
              <a:t> 2个对象(堆中和常量池中)</a:t>
            </a:r>
            <a:endParaRPr lang="zh-CN" altLang="en-US" dirty="0"/>
          </a:p>
          <a:p>
            <a:r>
              <a:rPr lang="zh-CN" altLang="en-US" dirty="0"/>
              <a:t>疑问2:String str5 = “ETC”; String str7 = new String(“ETC”)； 此时创建几个对象？</a:t>
            </a:r>
            <a:endParaRPr lang="zh-CN" altLang="en-US" dirty="0"/>
          </a:p>
          <a:p>
            <a:r>
              <a:rPr lang="zh-CN" altLang="en-US" dirty="0"/>
              <a:t>            1个对象--堆中创建，因为常量池中已经创建了此对象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en-US" altLang="zh-CN" dirty="0"/>
              <a:t>?</a:t>
            </a:r>
            <a:endParaRPr lang="zh-CN" altLang="en-US" dirty="0"/>
          </a:p>
          <a:p>
            <a:r>
              <a:rPr lang="zh-CN" altLang="en-US" dirty="0"/>
              <a:t>String str1 = "hello";</a:t>
            </a:r>
            <a:endParaRPr lang="zh-CN" altLang="en-US" dirty="0"/>
          </a:p>
          <a:p>
            <a:r>
              <a:rPr lang="zh-CN" altLang="en-US" dirty="0"/>
              <a:t>str1.toUpperCase(); // 小写转成大写</a:t>
            </a:r>
            <a:endParaRPr lang="zh-CN" altLang="en-US" dirty="0"/>
          </a:p>
          <a:p>
            <a:r>
              <a:rPr lang="zh-CN" altLang="en-US" dirty="0"/>
              <a:t>System.out.println(str1); // hello</a:t>
            </a:r>
            <a:endParaRPr lang="zh-CN" altLang="en-US" dirty="0"/>
          </a:p>
          <a:p>
            <a:r>
              <a:rPr lang="zh-CN" altLang="en-US" dirty="0"/>
              <a:t>String str2 = str1.toUpperCase(); // 小写转成大写</a:t>
            </a:r>
            <a:endParaRPr lang="zh-CN" altLang="en-US" dirty="0"/>
          </a:p>
          <a:p>
            <a:r>
              <a:rPr lang="zh-CN" altLang="en-US" dirty="0"/>
              <a:t>System.out.println(str2); // HELLO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</a:t>
            </a:r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字符串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37930" y="777994"/>
            <a:ext cx="11015870" cy="125575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类中定义了一系列字符串相关方法，可以根据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文档进行学习，练习；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类型转换相关方法：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Table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76164" y="2043970"/>
          <a:ext cx="1119527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9245"/>
                <a:gridCol w="595602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方法声明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static String </a:t>
                      </a:r>
                      <a:r>
                        <a:rPr lang="en-US" sz="1800" dirty="0" err="1"/>
                        <a:t>valueOf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boolean</a:t>
                      </a:r>
                      <a:r>
                        <a:rPr lang="en-US" sz="1800" dirty="0"/>
                        <a:t> b)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将布尔类型参数以字符串类型返回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static String </a:t>
                      </a:r>
                      <a:r>
                        <a:rPr lang="en-US" sz="1800" dirty="0" err="1"/>
                        <a:t>valueOf</a:t>
                      </a:r>
                      <a:r>
                        <a:rPr lang="en-US" sz="1800" dirty="0"/>
                        <a:t>(char c)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将字符类型参数以字符串类型返回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static String </a:t>
                      </a:r>
                      <a:r>
                        <a:rPr lang="en-US" sz="1800" dirty="0" err="1"/>
                        <a:t>valueOf</a:t>
                      </a:r>
                      <a:r>
                        <a:rPr lang="en-US" sz="1800" dirty="0"/>
                        <a:t>(char[] data)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将字符数组类型参数以字符串类型返回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static String </a:t>
                      </a:r>
                      <a:r>
                        <a:rPr lang="en-US" sz="1800" dirty="0" err="1"/>
                        <a:t>valueOf</a:t>
                      </a:r>
                      <a:r>
                        <a:rPr lang="en-US" sz="1800" dirty="0"/>
                        <a:t>(char[] data, 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offset, 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count)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将字符数组类型参数的一部分以字符串类型返回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static String </a:t>
                      </a:r>
                      <a:r>
                        <a:rPr lang="en-US" sz="1800" dirty="0" err="1"/>
                        <a:t>valueOf</a:t>
                      </a:r>
                      <a:r>
                        <a:rPr lang="en-US" sz="1800" dirty="0"/>
                        <a:t>(double d)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</a:t>
                      </a:r>
                      <a:r>
                        <a:rPr lang="en-US" altLang="zh-CN" dirty="0"/>
                        <a:t>double</a:t>
                      </a:r>
                      <a:r>
                        <a:rPr lang="zh-CN" altLang="en-US" dirty="0"/>
                        <a:t>类型参数以字符串类型返回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static String </a:t>
                      </a:r>
                      <a:r>
                        <a:rPr lang="en-US" sz="1800" dirty="0" err="1"/>
                        <a:t>valueOf</a:t>
                      </a:r>
                      <a:r>
                        <a:rPr lang="en-US" sz="1800" dirty="0"/>
                        <a:t>(float f)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</a:t>
                      </a:r>
                      <a:r>
                        <a:rPr lang="en-US" altLang="zh-CN" dirty="0"/>
                        <a:t>float</a:t>
                      </a:r>
                      <a:r>
                        <a:rPr lang="zh-CN" altLang="en-US" dirty="0"/>
                        <a:t>类型参数以字符串类型返回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static String </a:t>
                      </a:r>
                      <a:r>
                        <a:rPr lang="en-US" sz="1800" dirty="0" err="1"/>
                        <a:t>valueOf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</a:t>
                      </a:r>
                      <a:r>
                        <a:rPr lang="en-US" altLang="zh-CN" dirty="0" err="1"/>
                        <a:t>int</a:t>
                      </a:r>
                      <a:r>
                        <a:rPr lang="zh-CN" altLang="en-US" dirty="0"/>
                        <a:t>类型参数以字符串类型返回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static String </a:t>
                      </a:r>
                      <a:r>
                        <a:rPr lang="en-US" sz="1800" dirty="0" err="1"/>
                        <a:t>valueOf</a:t>
                      </a:r>
                      <a:r>
                        <a:rPr lang="en-US" sz="1800" dirty="0"/>
                        <a:t>(long l)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</a:t>
                      </a:r>
                      <a:r>
                        <a:rPr lang="en-US" altLang="zh-CN" dirty="0"/>
                        <a:t>long</a:t>
                      </a:r>
                      <a:r>
                        <a:rPr lang="zh-CN" altLang="en-US" dirty="0"/>
                        <a:t>类型参数以字符串类型返回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static String </a:t>
                      </a:r>
                      <a:r>
                        <a:rPr lang="en-US" sz="1800" dirty="0" err="1"/>
                        <a:t>valueOf</a:t>
                      </a:r>
                      <a:r>
                        <a:rPr lang="en-US" sz="1800" dirty="0"/>
                        <a:t>(Object </a:t>
                      </a:r>
                      <a:r>
                        <a:rPr lang="en-US" sz="1800" dirty="0" err="1"/>
                        <a:t>obj</a:t>
                      </a:r>
                      <a:r>
                        <a:rPr lang="en-US" sz="1800" dirty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将引用类型参数以字符串类型返回，实际调用</a:t>
                      </a:r>
                      <a:r>
                        <a:rPr lang="en-US" altLang="zh-CN" dirty="0" err="1"/>
                        <a:t>toString</a:t>
                      </a:r>
                      <a:r>
                        <a:rPr lang="zh-CN" altLang="en-US" dirty="0"/>
                        <a:t>方法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999784"/>
          </a:xfrm>
        </p:spPr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en-US" altLang="zh-CN" dirty="0"/>
              <a:t>-</a:t>
            </a:r>
            <a:r>
              <a:rPr lang="zh-CN" altLang="en-US" dirty="0"/>
              <a:t>字符串的常用方法的使用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37930" y="777994"/>
            <a:ext cx="11015870" cy="125575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类中定义了一系列字符串相关方法，可以根据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文档进行学习，练习；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类型转换代码演示：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729" y="2002609"/>
            <a:ext cx="10687987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=10;</a:t>
            </a:r>
            <a:endParaRPr lang="en-US" dirty="0"/>
          </a:p>
          <a:p>
            <a:r>
              <a:rPr lang="en-US" dirty="0"/>
              <a:t>//</a:t>
            </a:r>
            <a:r>
              <a:rPr lang="zh-CN" altLang="en-US" dirty="0"/>
              <a:t>将</a:t>
            </a:r>
            <a:r>
              <a:rPr lang="en-US" dirty="0" err="1"/>
              <a:t>i</a:t>
            </a:r>
            <a:r>
              <a:rPr lang="zh-CN" altLang="en-US" dirty="0"/>
              <a:t>转换为</a:t>
            </a:r>
            <a:r>
              <a:rPr lang="en-US" dirty="0"/>
              <a:t>String</a:t>
            </a:r>
            <a:r>
              <a:rPr lang="zh-CN" altLang="en-US" dirty="0"/>
              <a:t>类型</a:t>
            </a:r>
            <a:endParaRPr lang="zh-CN" altLang="en-US" dirty="0"/>
          </a:p>
          <a:p>
            <a:r>
              <a:rPr lang="en-US" dirty="0"/>
              <a:t>String </a:t>
            </a:r>
            <a:r>
              <a:rPr lang="en-US" dirty="0" err="1"/>
              <a:t>si</a:t>
            </a:r>
            <a:r>
              <a:rPr lang="en-US" dirty="0"/>
              <a:t>=</a:t>
            </a:r>
            <a:r>
              <a:rPr lang="en-US" dirty="0" err="1"/>
              <a:t>String.valueOf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  <a:endParaRPr lang="en-US" dirty="0"/>
          </a:p>
          <a:p>
            <a:endParaRPr lang="en-US" dirty="0"/>
          </a:p>
          <a:p>
            <a:r>
              <a:rPr lang="en-US" dirty="0"/>
              <a:t>char[] c1={'</a:t>
            </a:r>
            <a:r>
              <a:rPr lang="en-US" dirty="0" err="1"/>
              <a:t>h','e','l','l','o</a:t>
            </a:r>
            <a:r>
              <a:rPr lang="en-US" dirty="0"/>
              <a:t>'};</a:t>
            </a:r>
            <a:endParaRPr lang="en-US" dirty="0"/>
          </a:p>
          <a:p>
            <a:r>
              <a:rPr lang="en-US" dirty="0"/>
              <a:t>//</a:t>
            </a:r>
            <a:r>
              <a:rPr lang="zh-CN" altLang="en-US" dirty="0"/>
              <a:t>将</a:t>
            </a:r>
            <a:r>
              <a:rPr lang="en-US" dirty="0"/>
              <a:t>char</a:t>
            </a:r>
            <a:r>
              <a:rPr lang="zh-CN" altLang="en-US" dirty="0"/>
              <a:t>数组转换为</a:t>
            </a:r>
            <a:r>
              <a:rPr lang="en-US" dirty="0"/>
              <a:t>String</a:t>
            </a:r>
            <a:r>
              <a:rPr lang="zh-CN" altLang="en-US" dirty="0"/>
              <a:t>类型</a:t>
            </a:r>
            <a:endParaRPr lang="zh-CN" altLang="en-US" dirty="0"/>
          </a:p>
          <a:p>
            <a:r>
              <a:rPr lang="en-US" dirty="0"/>
              <a:t>String sc1=</a:t>
            </a:r>
            <a:r>
              <a:rPr lang="en-US" dirty="0" err="1"/>
              <a:t>String.valueOf</a:t>
            </a:r>
            <a:r>
              <a:rPr lang="en-US" dirty="0"/>
              <a:t>(c1);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</a:t>
            </a:r>
            <a:r>
              <a:rPr lang="zh-CN" altLang="en-US" dirty="0"/>
              <a:t>将</a:t>
            </a:r>
            <a:r>
              <a:rPr lang="en-US" dirty="0"/>
              <a:t>char</a:t>
            </a:r>
            <a:r>
              <a:rPr lang="zh-CN" altLang="en-US" dirty="0"/>
              <a:t>数组中的第</a:t>
            </a:r>
            <a:r>
              <a:rPr lang="en-US" altLang="zh-CN" dirty="0"/>
              <a:t>1</a:t>
            </a:r>
            <a:r>
              <a:rPr lang="zh-CN" altLang="en-US" dirty="0"/>
              <a:t>到第</a:t>
            </a:r>
            <a:r>
              <a:rPr lang="en-US" altLang="zh-CN" dirty="0"/>
              <a:t>4</a:t>
            </a:r>
            <a:r>
              <a:rPr lang="zh-CN" altLang="en-US" dirty="0"/>
              <a:t>个字符转换为</a:t>
            </a:r>
            <a:r>
              <a:rPr lang="en-US" dirty="0"/>
              <a:t>String</a:t>
            </a:r>
            <a:r>
              <a:rPr lang="zh-CN" altLang="en-US" dirty="0"/>
              <a:t>类型</a:t>
            </a:r>
            <a:endParaRPr lang="zh-CN" altLang="en-US" dirty="0"/>
          </a:p>
          <a:p>
            <a:r>
              <a:rPr lang="en-US" dirty="0"/>
              <a:t>String sc2=</a:t>
            </a:r>
            <a:r>
              <a:rPr lang="en-US" dirty="0" err="1"/>
              <a:t>String.valueOf</a:t>
            </a:r>
            <a:r>
              <a:rPr lang="en-US" dirty="0"/>
              <a:t>(c1,1,4);</a:t>
            </a:r>
            <a:endParaRPr lang="en-US" dirty="0"/>
          </a:p>
          <a:p>
            <a:endParaRPr lang="en-US" dirty="0"/>
          </a:p>
          <a:p>
            <a:r>
              <a:rPr lang="en-US" dirty="0"/>
              <a:t>//</a:t>
            </a:r>
            <a:r>
              <a:rPr lang="zh-CN" altLang="en-US" dirty="0"/>
              <a:t>分别输出</a:t>
            </a:r>
            <a:r>
              <a:rPr lang="en-US" dirty="0"/>
              <a:t>hello</a:t>
            </a:r>
            <a:r>
              <a:rPr lang="zh-CN" altLang="en-US" dirty="0"/>
              <a:t>及</a:t>
            </a:r>
            <a:r>
              <a:rPr lang="en-US" dirty="0" err="1"/>
              <a:t>ello</a:t>
            </a:r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(sc1);</a:t>
            </a:r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(sc2);</a:t>
            </a:r>
            <a:endParaRPr lang="en-US" dirty="0"/>
          </a:p>
          <a:p>
            <a:r>
              <a:rPr lang="en-US" dirty="0"/>
              <a:t>}</a:t>
            </a:r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999784"/>
          </a:xfrm>
        </p:spPr>
        <p:txBody>
          <a:bodyPr>
            <a:normAutofit/>
          </a:bodyPr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en-US" altLang="zh-CN" dirty="0"/>
              <a:t>-</a:t>
            </a:r>
            <a:r>
              <a:rPr dirty="0">
                <a:sym typeface="+mn-ea"/>
              </a:rPr>
              <a:t>String类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37820" y="777875"/>
            <a:ext cx="11015980" cy="125603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类中定义了一系列字符串相关方法，可以根据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文档进行学习、练习；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其他方法：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Table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76164" y="2049050"/>
          <a:ext cx="1119527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1864"/>
                <a:gridCol w="6763406"/>
              </a:tblGrid>
              <a:tr h="188595"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方法声明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compareTo</a:t>
                      </a:r>
                      <a:r>
                        <a:rPr lang="en-US" dirty="0"/>
                        <a:t>(String </a:t>
                      </a:r>
                      <a:r>
                        <a:rPr lang="en-US" dirty="0" err="1"/>
                        <a:t>anotherString</a:t>
                      </a:r>
                      <a:r>
                        <a:rPr lang="en-US" dirty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比较两个字符串的字典顺序，返回值为正数，表示大于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b</a:t>
                      </a:r>
                      <a:r>
                        <a:rPr lang="en-US" sz="1800" dirty="0" err="1"/>
                        <a:t>oolean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endsWith</a:t>
                      </a:r>
                      <a:r>
                        <a:rPr lang="en-US" sz="1800" dirty="0"/>
                        <a:t>(String suffix)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判断一个字符串是否以</a:t>
                      </a:r>
                      <a:r>
                        <a:rPr lang="en-US" altLang="zh-CN" dirty="0"/>
                        <a:t>suffix</a:t>
                      </a:r>
                      <a:r>
                        <a:rPr lang="zh-CN" altLang="en-US" dirty="0"/>
                        <a:t>结尾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byte[] </a:t>
                      </a:r>
                      <a:r>
                        <a:rPr lang="en-US" sz="1800" dirty="0" err="1"/>
                        <a:t>getBytes</a:t>
                      </a:r>
                      <a:r>
                        <a:rPr lang="en-US" sz="1800" dirty="0"/>
                        <a:t>()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将字符串转换为</a:t>
                      </a:r>
                      <a:r>
                        <a:rPr lang="en-US" altLang="zh-CN" dirty="0"/>
                        <a:t>byte</a:t>
                      </a:r>
                      <a:r>
                        <a:rPr lang="zh-CN" altLang="en-US" dirty="0"/>
                        <a:t>数组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byte[] </a:t>
                      </a:r>
                      <a:r>
                        <a:rPr lang="en-US" sz="1800" dirty="0" err="1"/>
                        <a:t>getBytes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Charset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charset</a:t>
                      </a:r>
                      <a:r>
                        <a:rPr lang="en-US" sz="1800" dirty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将字符串用指定的编码格式转换为</a:t>
                      </a:r>
                      <a:r>
                        <a:rPr lang="en-US" altLang="zh-CN" dirty="0"/>
                        <a:t>byte</a:t>
                      </a:r>
                      <a:r>
                        <a:rPr lang="zh-CN" altLang="en-US" dirty="0"/>
                        <a:t>数组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length()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返回字符串的长度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boolean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startsWith</a:t>
                      </a:r>
                      <a:r>
                        <a:rPr lang="en-US" sz="1800" dirty="0"/>
                        <a:t>(String prefix)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判断字符串是否以</a:t>
                      </a:r>
                      <a:r>
                        <a:rPr lang="en-US" altLang="zh-CN" dirty="0"/>
                        <a:t>prefix</a:t>
                      </a:r>
                      <a:r>
                        <a:rPr lang="zh-CN" altLang="en-US" dirty="0"/>
                        <a:t>开头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boolean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startsWith</a:t>
                      </a:r>
                      <a:r>
                        <a:rPr lang="en-US" sz="1800" dirty="0"/>
                        <a:t>(String prefix, 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toffset</a:t>
                      </a:r>
                      <a:r>
                        <a:rPr lang="en-US" sz="1800" dirty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判断字符串中从</a:t>
                      </a:r>
                      <a:r>
                        <a:rPr lang="en-US" altLang="zh-CN" dirty="0" err="1"/>
                        <a:t>toffset</a:t>
                      </a:r>
                      <a:r>
                        <a:rPr lang="zh-CN" altLang="en-US" dirty="0"/>
                        <a:t>个字符开始后的子串中，是否以</a:t>
                      </a:r>
                      <a:r>
                        <a:rPr lang="en-US" altLang="zh-CN" dirty="0"/>
                        <a:t>prefix</a:t>
                      </a:r>
                      <a:r>
                        <a:rPr lang="zh-CN" altLang="en-US" dirty="0"/>
                        <a:t>开头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String trim()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将字符串的首位空格去掉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999784"/>
          </a:xfrm>
        </p:spPr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1-</a:t>
            </a:r>
            <a:r>
              <a:rPr lang="en-US" altLang="zh-CN" dirty="0" err="1" smtClean="0">
                <a:sym typeface="+mn-ea"/>
              </a:rPr>
              <a:t>String</a:t>
            </a:r>
            <a:r>
              <a:rPr lang="zh-CN" altLang="en-US" dirty="0" err="1" smtClean="0">
                <a:sym typeface="+mn-ea"/>
              </a:rPr>
              <a:t>类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1-</a:t>
            </a:r>
            <a:r>
              <a:rPr lang="en-US" altLang="zh-CN" dirty="0" err="1" smtClean="0">
                <a:sym typeface="+mn-ea"/>
              </a:rPr>
              <a:t>String</a:t>
            </a:r>
            <a:r>
              <a:rPr lang="zh-CN" altLang="en-US" dirty="0" err="1" smtClean="0">
                <a:sym typeface="+mn-ea"/>
              </a:rPr>
              <a:t>类</a:t>
            </a:r>
            <a:r>
              <a:rPr lang="en-US" altLang="zh-CN" dirty="0" err="1" smtClean="0">
                <a:sym typeface="+mn-ea"/>
              </a:rPr>
              <a:t>-</a:t>
            </a:r>
            <a:r>
              <a:rPr lang="zh-CN" altLang="en-US" dirty="0" err="1" smtClean="0">
                <a:sym typeface="+mn-ea"/>
              </a:rPr>
              <a:t>案例</a:t>
            </a:r>
            <a:endParaRPr lang="zh-CN" altLang="en-US" dirty="0" err="1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输入一个字符串，输入一个字符，判断字符在该字符串中出现的次数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075" y="1818005"/>
            <a:ext cx="4368800" cy="22872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2- </a:t>
            </a:r>
            <a:r>
              <a:rPr lang="en-US" altLang="zh-CN" dirty="0" err="1" smtClean="0">
                <a:sym typeface="+mn-ea"/>
              </a:rPr>
              <a:t>StringBuffer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4280" y="849464"/>
            <a:ext cx="11015870" cy="551453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语言中的有一个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StringBuffer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类，称为字符串缓冲区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StringBuffer类用于处理可变的字符串，StringBuffer对象的内容是可以扩充和个修改的，当生成一个StringBuffer对象后，也可通过toString()方法将其转换为String对象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cs typeface="微软雅黑 Light" panose="020B0502040204020203" pitchFamily="34" charset="-122"/>
                <a:sym typeface="+mn-ea"/>
              </a:rPr>
              <a:t>StringBuffer类特点</a:t>
            </a:r>
            <a:endParaRPr lang="en-US" altLang="zh-CN" sz="2800" dirty="0" smtClean="0">
              <a:solidFill>
                <a:srgbClr val="FF0000"/>
              </a:solidFill>
              <a:cs typeface="微软雅黑 Light" panose="020B0502040204020203" pitchFamily="34" charset="-122"/>
            </a:endParaRPr>
          </a:p>
          <a:p>
            <a:pPr marL="800100" lvl="1" indent="-342900" eaLnBrk="1" hangingPunct="1">
              <a:lnSpc>
                <a:spcPct val="140000"/>
              </a:lnSpc>
              <a:buFont typeface="宋体" panose="02010600030101010101" pitchFamily="2" charset="-122"/>
              <a:buChar char="•"/>
            </a:pPr>
            <a:r>
              <a:rPr lang="zh-CN" altLang="en-US" dirty="0">
                <a:sym typeface="宋体" panose="02010600030101010101" pitchFamily="2" charset="-122"/>
              </a:rPr>
              <a:t>长度是可变的</a:t>
            </a:r>
            <a:endParaRPr lang="en-US" altLang="zh-CN" dirty="0">
              <a:sym typeface="宋体" panose="02010600030101010101" pitchFamily="2" charset="-122"/>
            </a:endParaRPr>
          </a:p>
          <a:p>
            <a:pPr marL="800100" lvl="1" indent="-342900" eaLnBrk="1" hangingPunct="1">
              <a:lnSpc>
                <a:spcPct val="140000"/>
              </a:lnSpc>
              <a:buFont typeface="宋体" panose="02010600030101010101" pitchFamily="2" charset="-122"/>
              <a:buChar char="•"/>
            </a:pPr>
            <a:r>
              <a:rPr lang="zh-CN" altLang="en-US" dirty="0">
                <a:sym typeface="宋体" panose="02010600030101010101" pitchFamily="2" charset="-122"/>
              </a:rPr>
              <a:t>接收不同类型数据，最终要转成字符串进行使用</a:t>
            </a:r>
            <a:endParaRPr lang="en-US" altLang="zh-CN" dirty="0">
              <a:sym typeface="宋体" panose="02010600030101010101" pitchFamily="2" charset="-122"/>
            </a:endParaRPr>
          </a:p>
          <a:p>
            <a:pPr marL="800100" lvl="1" indent="-342900" eaLnBrk="1" hangingPunct="1">
              <a:lnSpc>
                <a:spcPct val="140000"/>
              </a:lnSpc>
              <a:buFont typeface="宋体" panose="02010600030101010101" pitchFamily="2" charset="-122"/>
              <a:buChar char="•"/>
            </a:pPr>
            <a:r>
              <a:rPr lang="zh-CN" altLang="en-US" dirty="0">
                <a:sym typeface="宋体" panose="02010600030101010101" pitchFamily="2" charset="-122"/>
              </a:rPr>
              <a:t>可以对字符串过进行修改</a:t>
            </a:r>
            <a:endParaRPr lang="zh-CN" altLang="en-US" dirty="0">
              <a:sym typeface="宋体" panose="02010600030101010101" pitchFamily="2" charset="-122"/>
            </a:endParaRPr>
          </a:p>
          <a:p>
            <a:pPr lvl="1"/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2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StringBuffer</a:t>
            </a:r>
            <a:endParaRPr lang="en-US" altLang="zh-CN" dirty="0"/>
          </a:p>
        </p:txBody>
      </p: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177066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微软雅黑 Light" panose="020B0502040204020203" pitchFamily="34" charset="-122"/>
              </a:rPr>
              <a:t>S</a:t>
            </a:r>
            <a:r>
              <a:rPr lang="zh-CN" altLang="en-US" sz="2400" dirty="0">
                <a:cs typeface="微软雅黑 Light" panose="020B0502040204020203" pitchFamily="34" charset="-122"/>
                <a:sym typeface="+mn-ea"/>
              </a:rPr>
              <a:t>tringBuffer类之所以能进行多种修改字符的操作，原因就是它使用了缓冲区</a:t>
            </a:r>
            <a:endParaRPr lang="zh-CN" altLang="en-US" sz="2400" dirty="0">
              <a:cs typeface="微软雅黑 Light" panose="020B0502040204020203" pitchFamily="34" charset="-122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微软雅黑 Light" panose="020B0502040204020203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0546" y="2267932"/>
            <a:ext cx="10687987" cy="15684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StringBuffer</a:t>
            </a:r>
            <a:r>
              <a:rPr 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sbf1=new </a:t>
            </a:r>
            <a:r>
              <a:rPr lang="en-US" sz="2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StringBuffer</a:t>
            </a:r>
            <a:r>
              <a:rPr 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("Etc");</a:t>
            </a:r>
            <a:endParaRPr lang="en-US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2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StringBuffer</a:t>
            </a:r>
            <a:r>
              <a:rPr 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sbf2=new </a:t>
            </a:r>
            <a:r>
              <a:rPr lang="en-US" sz="2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StringBuffer</a:t>
            </a:r>
            <a:r>
              <a:rPr 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(" Java");</a:t>
            </a:r>
            <a:endParaRPr lang="en-US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sbf1.append(sbf2);</a:t>
            </a:r>
            <a:endParaRPr lang="en-US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2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System.out.println</a:t>
            </a:r>
            <a:r>
              <a:rPr 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(sbf1);</a:t>
            </a:r>
            <a:endParaRPr lang="en-US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内容占位符 2"/>
          <p:cNvSpPr txBox="1"/>
          <p:nvPr/>
        </p:nvSpPr>
        <p:spPr>
          <a:xfrm>
            <a:off x="496680" y="4358954"/>
            <a:ext cx="11015870" cy="1770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输出结果为：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Etc Java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证明：</a:t>
            </a:r>
            <a:r>
              <a:rPr lang="en-US" altLang="zh-CN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StringBuffer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是一个可变的字符串类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37820" y="777875"/>
            <a:ext cx="11015980" cy="125603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sz="2400" dirty="0">
                <a:cs typeface="微软雅黑 Light" panose="020B0502040204020203" pitchFamily="34" charset="-122"/>
                <a:sym typeface="+mn-ea"/>
              </a:rPr>
              <a:t>StringBuffer类提供的方法主要用来实现对字符串的修改，包括字符替换、插入字符、在末尾添加一个子串等。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其他方法：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Table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05654" y="2011585"/>
          <a:ext cx="11577955" cy="440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430"/>
                <a:gridCol w="6994525"/>
              </a:tblGrid>
              <a:tr h="365760"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方法声明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40767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Calibri" panose="020F0502020204030204" charset="0"/>
                          <a:ea typeface="微软雅黑 Light" panose="020B0502040204020203" pitchFamily="34" charset="-122"/>
                          <a:cs typeface="Calibri" panose="020F0502020204030204" charset="0"/>
                          <a:sym typeface="Cambria" panose="02040503050406030204" pitchFamily="18" charset="0"/>
                        </a:rPr>
                        <a:t>public StringBuffer append(String str) </a:t>
                      </a:r>
                      <a:endParaRPr lang="zh-CN" altLang="en-US" sz="1800" dirty="0">
                        <a:latin typeface="Calibri" panose="020F0502020204030204" charset="0"/>
                        <a:ea typeface="微软雅黑 Light" panose="020B0502040204020203" pitchFamily="34" charset="-122"/>
                        <a:cs typeface="Calibri" panose="020F0502020204030204" charset="0"/>
                        <a:sym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Calibri" panose="020F0502020204030204" charset="0"/>
                          <a:ea typeface="微软雅黑 Light" panose="020B0502040204020203" pitchFamily="34" charset="-122"/>
                          <a:cs typeface="Calibri" panose="020F0502020204030204" charset="0"/>
                          <a:sym typeface="Cambria" panose="02040503050406030204" pitchFamily="18" charset="0"/>
                        </a:rPr>
                        <a:t>指定的参数对象转化成String然后追加到当前StringBuffer对象的末尾</a:t>
                      </a:r>
                      <a:endParaRPr lang="en-US" altLang="zh-CN" sz="1800" dirty="0">
                        <a:latin typeface="Calibri" panose="020F0502020204030204" charset="0"/>
                        <a:ea typeface="微软雅黑 Light" panose="020B0502040204020203" pitchFamily="34" charset="-122"/>
                        <a:cs typeface="Calibri" panose="020F0502020204030204" charset="0"/>
                        <a:sym typeface="Cambria" panose="02040503050406030204" pitchFamily="18" charset="0"/>
                      </a:endParaRPr>
                    </a:p>
                    <a:p>
                      <a:endParaRPr lang="en-US" sz="1800" dirty="0">
                        <a:latin typeface="Calibri" panose="020F0502020204030204" charset="0"/>
                        <a:ea typeface="微软雅黑 Light" panose="020B0502040204020203" pitchFamily="34" charset="-122"/>
                        <a:cs typeface="Calibri" panose="020F0502020204030204" charset="0"/>
                        <a:sym typeface="Cambria" panose="02040503050406030204" pitchFamily="18" charset="0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latin typeface="Calibri" panose="020F0502020204030204" charset="0"/>
                          <a:ea typeface="微软雅黑 Light" panose="020B0502040204020203" pitchFamily="34" charset="-122"/>
                          <a:cs typeface="Calibri" panose="020F0502020204030204" charset="0"/>
                        </a:rPr>
                        <a:t>p </a:t>
                      </a:r>
                      <a:r>
                        <a:rPr lang="zh-CN" altLang="en-US" sz="1800" dirty="0">
                          <a:latin typeface="Calibri" panose="020F0502020204030204" charset="0"/>
                          <a:ea typeface="微软雅黑 Light" panose="020B0502040204020203" pitchFamily="34" charset="-122"/>
                          <a:cs typeface="Calibri" panose="020F0502020204030204" charset="0"/>
                          <a:sym typeface="Cambria" panose="02040503050406030204" pitchFamily="18" charset="0"/>
                        </a:rPr>
                        <a:t>ublic StringBuffer insert(int offset,String str)</a:t>
                      </a:r>
                      <a:endParaRPr lang="en-US" sz="1800" dirty="0">
                        <a:latin typeface="Calibri" panose="020F0502020204030204" charset="0"/>
                        <a:ea typeface="微软雅黑 Light" panose="020B0502040204020203" pitchFamily="34" charset="-122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Calibri" panose="020F0502020204030204" charset="0"/>
                          <a:ea typeface="微软雅黑 Light" panose="020B0502040204020203" pitchFamily="34" charset="-122"/>
                          <a:cs typeface="Calibri" panose="020F0502020204030204" charset="0"/>
                          <a:sym typeface="Cambria" panose="02040503050406030204" pitchFamily="18" charset="0"/>
                        </a:rPr>
                        <a:t>在当前StringBuffer对象的指定位置上，插入由参数对象转化而来的String 内容</a:t>
                      </a:r>
                      <a:endParaRPr lang="zh-CN" altLang="en-US" sz="1800" dirty="0">
                        <a:latin typeface="Calibri" panose="020F0502020204030204" charset="0"/>
                        <a:ea typeface="微软雅黑 Light" panose="020B0502040204020203" pitchFamily="34" charset="-122"/>
                        <a:cs typeface="Calibri" panose="020F0502020204030204" charset="0"/>
                        <a:sym typeface="Cambria" panose="02040503050406030204" pitchFamily="18" charset="0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Calibri" panose="020F0502020204030204" charset="0"/>
                          <a:ea typeface="微软雅黑 Light" panose="020B0502040204020203" pitchFamily="34" charset="-122"/>
                          <a:cs typeface="Calibri" panose="020F0502020204030204" charset="0"/>
                          <a:sym typeface="Cambria" panose="02040503050406030204" pitchFamily="18" charset="0"/>
                        </a:rPr>
                        <a:t>public StringBuffer delete(int start ,int end)  </a:t>
                      </a:r>
                      <a:endParaRPr lang="zh-CN" altLang="en-US" sz="1800" dirty="0">
                        <a:latin typeface="Calibri" panose="020F0502020204030204" charset="0"/>
                        <a:ea typeface="微软雅黑 Light" panose="020B0502040204020203" pitchFamily="34" charset="-122"/>
                        <a:cs typeface="Calibri" panose="020F0502020204030204" charset="0"/>
                        <a:sym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Calibri" panose="020F0502020204030204" charset="0"/>
                          <a:ea typeface="微软雅黑 Light" panose="020B0502040204020203" pitchFamily="34" charset="-122"/>
                          <a:cs typeface="Calibri" panose="020F0502020204030204" charset="0"/>
                          <a:sym typeface="Cambria" panose="02040503050406030204" pitchFamily="18" charset="0"/>
                        </a:rPr>
                        <a:t>删除当前StringBuffer对象的子串，该子串中字符的位置由start开始到end-1结束</a:t>
                      </a:r>
                      <a:endParaRPr lang="zh-CN" altLang="en-US" sz="1800" dirty="0">
                        <a:latin typeface="Calibri" panose="020F0502020204030204" charset="0"/>
                        <a:ea typeface="微软雅黑 Light" panose="020B0502040204020203" pitchFamily="34" charset="-122"/>
                        <a:cs typeface="Calibri" panose="020F0502020204030204" charset="0"/>
                        <a:sym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Calibri" panose="020F0502020204030204" charset="0"/>
                          <a:ea typeface="微软雅黑 Light" panose="020B0502040204020203" pitchFamily="34" charset="-122"/>
                          <a:cs typeface="Calibri" panose="020F0502020204030204" charset="0"/>
                          <a:sym typeface="Cambria" panose="02040503050406030204" pitchFamily="18" charset="0"/>
                        </a:rPr>
                        <a:t>public StringBuffer deleteCharAt(int index)</a:t>
                      </a:r>
                      <a:endParaRPr lang="zh-CN" altLang="en-US" sz="1800" dirty="0">
                        <a:latin typeface="Calibri" panose="020F0502020204030204" charset="0"/>
                        <a:ea typeface="微软雅黑 Light" panose="020B0502040204020203" pitchFamily="34" charset="-122"/>
                        <a:cs typeface="Calibri" panose="020F0502020204030204" charset="0"/>
                        <a:sym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Calibri" panose="020F0502020204030204" charset="0"/>
                          <a:ea typeface="微软雅黑 Light" panose="020B0502040204020203" pitchFamily="34" charset="-122"/>
                          <a:sym typeface="Cambria" panose="02040503050406030204" pitchFamily="18" charset="0"/>
                        </a:rPr>
                        <a:t>删除指定位置的字符</a:t>
                      </a:r>
                      <a:endParaRPr lang="zh-CN" altLang="en-US" sz="1800" dirty="0">
                        <a:latin typeface="Calibri" panose="020F0502020204030204" charset="0"/>
                        <a:ea typeface="微软雅黑 Light" panose="020B0502040204020203" pitchFamily="34" charset="-122"/>
                        <a:sym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Calibri" panose="020F0502020204030204" charset="0"/>
                          <a:ea typeface="微软雅黑 Light" panose="020B0502040204020203" pitchFamily="34" charset="-122"/>
                          <a:cs typeface="Calibri" panose="020F0502020204030204" charset="0"/>
                          <a:sym typeface="Cambria" panose="02040503050406030204" pitchFamily="18" charset="0"/>
                        </a:rPr>
                        <a:t>public  String charAt(int index) </a:t>
                      </a:r>
                      <a:endParaRPr lang="zh-CN" altLang="en-US" sz="1800" dirty="0">
                        <a:latin typeface="Calibri" panose="020F0502020204030204" charset="0"/>
                        <a:ea typeface="微软雅黑 Light" panose="020B0502040204020203" pitchFamily="34" charset="-122"/>
                        <a:cs typeface="Calibri" panose="020F0502020204030204" charset="0"/>
                        <a:sym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Calibri" panose="020F0502020204030204" charset="0"/>
                          <a:ea typeface="微软雅黑 Light" panose="020B0502040204020203" pitchFamily="34" charset="-122"/>
                          <a:sym typeface="Cambria" panose="02040503050406030204" pitchFamily="18" charset="0"/>
                        </a:rPr>
                        <a:t>查找指定位置上的字符</a:t>
                      </a:r>
                      <a:endParaRPr lang="zh-CN" altLang="en-US" sz="1800" dirty="0">
                        <a:latin typeface="Calibri" panose="020F0502020204030204" charset="0"/>
                        <a:ea typeface="微软雅黑 Light" panose="020B0502040204020203" pitchFamily="34" charset="-122"/>
                        <a:sym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Calibri" panose="020F0502020204030204" charset="0"/>
                          <a:ea typeface="微软雅黑 Light" panose="020B0502040204020203" pitchFamily="34" charset="-122"/>
                          <a:cs typeface="Calibri" panose="020F0502020204030204" charset="0"/>
                          <a:sym typeface="Cambria" panose="02040503050406030204" pitchFamily="18" charset="0"/>
                        </a:rPr>
                        <a:t>public int indexOf(String str)  </a:t>
                      </a:r>
                      <a:endParaRPr lang="zh-CN" altLang="en-US" sz="1800" dirty="0">
                        <a:latin typeface="Calibri" panose="020F0502020204030204" charset="0"/>
                        <a:ea typeface="微软雅黑 Light" panose="020B0502040204020203" pitchFamily="34" charset="-122"/>
                        <a:cs typeface="Calibri" panose="020F0502020204030204" charset="0"/>
                        <a:sym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Calibri" panose="020F0502020204030204" charset="0"/>
                          <a:ea typeface="微软雅黑 Light" panose="020B0502040204020203" pitchFamily="34" charset="-122"/>
                          <a:sym typeface="Cambria" panose="02040503050406030204" pitchFamily="18" charset="0"/>
                        </a:rPr>
                        <a:t>查找参数字符首次出现的位置</a:t>
                      </a:r>
                      <a:endParaRPr lang="zh-CN" altLang="en-US" sz="1800" dirty="0">
                        <a:latin typeface="Calibri" panose="020F0502020204030204" charset="0"/>
                        <a:ea typeface="微软雅黑 Light" panose="020B0502040204020203" pitchFamily="34" charset="-122"/>
                        <a:sym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Calibri" panose="020F0502020204030204" charset="0"/>
                          <a:ea typeface="微软雅黑 Light" panose="020B0502040204020203" pitchFamily="34" charset="-122"/>
                          <a:cs typeface="Calibri" panose="020F0502020204030204" charset="0"/>
                          <a:sym typeface="Cambria" panose="02040503050406030204" pitchFamily="18" charset="0"/>
                        </a:rPr>
                        <a:t>public int lastIndexOf(String str) </a:t>
                      </a:r>
                      <a:endParaRPr lang="zh-CN" altLang="en-US" sz="1800" dirty="0">
                        <a:latin typeface="Calibri" panose="020F0502020204030204" charset="0"/>
                        <a:ea typeface="微软雅黑 Light" panose="020B0502040204020203" pitchFamily="34" charset="-122"/>
                        <a:cs typeface="Calibri" panose="020F0502020204030204" charset="0"/>
                        <a:sym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Calibri" panose="020F0502020204030204" charset="0"/>
                          <a:ea typeface="微软雅黑 Light" panose="020B0502040204020203" pitchFamily="34" charset="-122"/>
                          <a:sym typeface="Cambria" panose="02040503050406030204" pitchFamily="18" charset="0"/>
                        </a:rPr>
                        <a:t>查找参数字符最后一次出现的位置</a:t>
                      </a:r>
                      <a:endParaRPr lang="zh-CN" altLang="en-US" sz="1800" dirty="0">
                        <a:latin typeface="Calibri" panose="020F0502020204030204" charset="0"/>
                        <a:ea typeface="微软雅黑 Light" panose="020B0502040204020203" pitchFamily="34" charset="-122"/>
                        <a:sym typeface="Cambria" panose="02040503050406030204" pitchFamily="18" charset="0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Calibri" panose="020F0502020204030204" charset="0"/>
                          <a:ea typeface="微软雅黑 Light" panose="020B0502040204020203" pitchFamily="34" charset="-122"/>
                          <a:cs typeface="Calibri" panose="020F0502020204030204" charset="0"/>
                          <a:sym typeface="Cambria" panose="02040503050406030204" pitchFamily="18" charset="0"/>
                        </a:rPr>
                        <a:t>public StringBuffer replace(int start ,int end，String str)</a:t>
                      </a:r>
                      <a:endParaRPr lang="zh-CN" altLang="en-US" sz="1800" dirty="0">
                        <a:latin typeface="Calibri" panose="020F0502020204030204" charset="0"/>
                        <a:ea typeface="微软雅黑 Light" panose="020B0502040204020203" pitchFamily="34" charset="-122"/>
                        <a:cs typeface="Calibri" panose="020F0502020204030204" charset="0"/>
                        <a:sym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Calibri" panose="020F0502020204030204" charset="0"/>
                          <a:ea typeface="微软雅黑 Light" panose="020B0502040204020203" pitchFamily="34" charset="-122"/>
                          <a:cs typeface="Calibri" panose="020F0502020204030204" charset="0"/>
                          <a:sym typeface="Cambria" panose="02040503050406030204" pitchFamily="18" charset="0"/>
                        </a:rPr>
                        <a:t>将由start开始到end-1结束的位置处的字符序列用str来替代</a:t>
                      </a:r>
                      <a:endParaRPr lang="zh-CN" altLang="en-US" sz="1800" dirty="0">
                        <a:latin typeface="Calibri" panose="020F0502020204030204" charset="0"/>
                        <a:ea typeface="微软雅黑 Light" panose="020B0502040204020203" pitchFamily="34" charset="-122"/>
                        <a:cs typeface="Calibri" panose="020F0502020204030204" charset="0"/>
                        <a:sym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999784"/>
          </a:xfrm>
        </p:spPr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2-</a:t>
            </a:r>
            <a:r>
              <a:rPr lang="en-US" altLang="zh-CN" dirty="0" err="1" smtClean="0">
                <a:sym typeface="+mn-ea"/>
              </a:rPr>
              <a:t>StringBuffer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3</a:t>
            </a:r>
            <a:r>
              <a:rPr lang="en-US" altLang="zh-CN" dirty="0" smtClean="0"/>
              <a:t>- </a:t>
            </a:r>
            <a:r>
              <a:rPr lang="en-US" altLang="zh-CN" dirty="0" err="1" smtClean="0">
                <a:sym typeface="+mn-ea"/>
              </a:rPr>
              <a:t>StringBuilder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4280" y="849464"/>
            <a:ext cx="11015870" cy="551453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语言中的有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StringBuilder类也代表可变字符串对象。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实际上，StringBuilder和StringBuffer基本相似，两个类的构造器和方法也基本相同。不同的是：StringBuffer是线程安全的，而StringBuilder则没有实现线程安全功能，所以性能略高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4</a:t>
            </a:r>
            <a:r>
              <a:rPr lang="en-US" altLang="zh-CN" dirty="0" smtClean="0"/>
              <a:t>- String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StringBuffer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StringBuilder</a:t>
            </a:r>
            <a:r>
              <a:rPr lang="zh-CN" altLang="en-US" dirty="0" smtClean="0"/>
              <a:t>之间的差异与适用场景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785" y="849630"/>
            <a:ext cx="11015980" cy="536765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语言中的还有一个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StringBuilder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类，与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StringBuffer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兼容，但是不保证线程同步；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多线程编程在后续章节学习，此处只记住这个特征即可；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三个类的区别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类是不可变的，对象一旦被创建，就不能被修改；可以使用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直接赋值，此时使用常量池；也可以使用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创建，不使用常量池；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StringBuffer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是可变的，对象创建后，可以修改；必须使用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关键字；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StringBuilder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是不同步的，在单线程情况下使用比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StringBuffer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高效；必须使用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关键字；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zh-CN" altLang="en-US" dirty="0"/>
              <a:t>、</a:t>
            </a:r>
            <a:r>
              <a:rPr dirty="0"/>
              <a:t>String类</a:t>
            </a:r>
            <a:endParaRPr dirty="0"/>
          </a:p>
          <a:p>
            <a:r>
              <a:rPr lang="en-US" dirty="0"/>
              <a:t>2</a:t>
            </a:r>
            <a:r>
              <a:rPr lang="zh-CN" altLang="en-US" dirty="0"/>
              <a:t>、</a:t>
            </a:r>
            <a:r>
              <a:rPr dirty="0"/>
              <a:t>StringBuffer类</a:t>
            </a:r>
            <a:endParaRPr dirty="0"/>
          </a:p>
          <a:p>
            <a:r>
              <a:rPr lang="en-US" dirty="0"/>
              <a:t>3</a:t>
            </a:r>
            <a:r>
              <a:rPr lang="zh-CN" altLang="en-US" dirty="0"/>
              <a:t>、</a:t>
            </a:r>
            <a:r>
              <a:rPr dirty="0"/>
              <a:t>StringBuilder类</a:t>
            </a:r>
            <a:endParaRPr dirty="0"/>
          </a:p>
          <a:p>
            <a:r>
              <a:rPr lang="en-US" altLang="zh-CN" dirty="0" smtClean="0">
                <a:sym typeface="+mn-ea"/>
              </a:rPr>
              <a:t>4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 String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err="1" smtClean="0">
                <a:sym typeface="+mn-ea"/>
              </a:rPr>
              <a:t>StringBuffer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err="1" smtClean="0">
                <a:sym typeface="+mn-ea"/>
              </a:rPr>
              <a:t>StringBuilder</a:t>
            </a:r>
            <a:r>
              <a:rPr lang="zh-CN" altLang="en-US" dirty="0" smtClean="0">
                <a:sym typeface="+mn-ea"/>
              </a:rPr>
              <a:t>之间的差异与适用场景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1-</a:t>
            </a:r>
            <a:r>
              <a:rPr dirty="0">
                <a:sym typeface="+mn-ea"/>
              </a:rPr>
              <a:t>String类</a:t>
            </a:r>
            <a:endParaRPr lang="en-US" altLang="zh-CN" dirty="0"/>
          </a:p>
        </p:txBody>
      </p:sp>
      <p:sp>
        <p:nvSpPr>
          <p:cNvPr id="46" name="内容占位符 2"/>
          <p:cNvSpPr>
            <a:spLocks noGrp="1"/>
          </p:cNvSpPr>
          <p:nvPr>
            <p:ph idx="1"/>
          </p:nvPr>
        </p:nvSpPr>
        <p:spPr>
          <a:xfrm>
            <a:off x="321945" y="1061720"/>
            <a:ext cx="11533505" cy="127762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cs typeface="微软雅黑 Light" panose="020B0502040204020203" pitchFamily="34" charset="-122"/>
                <a:sym typeface="+mn-ea"/>
              </a:rPr>
              <a:t>java</a:t>
            </a:r>
            <a:r>
              <a:rPr lang="zh-CN" altLang="en-US" sz="2400" dirty="0">
                <a:cs typeface="微软雅黑 Light" panose="020B0502040204020203" pitchFamily="34" charset="-122"/>
                <a:sym typeface="+mn-ea"/>
              </a:rPr>
              <a:t>类库是</a:t>
            </a:r>
            <a:r>
              <a:rPr lang="en-US" altLang="zh-CN" sz="2400" dirty="0">
                <a:cs typeface="微软雅黑 Light" panose="020B0502040204020203" pitchFamily="34" charset="-122"/>
                <a:sym typeface="+mn-ea"/>
              </a:rPr>
              <a:t>Java</a:t>
            </a:r>
            <a:r>
              <a:rPr lang="zh-CN" altLang="en-US" sz="2400" dirty="0">
                <a:cs typeface="微软雅黑 Light" panose="020B0502040204020203" pitchFamily="34" charset="-122"/>
                <a:sym typeface="+mn-ea"/>
              </a:rPr>
              <a:t>语言提供的已经实现的标准类的集合，是</a:t>
            </a:r>
            <a:r>
              <a:rPr lang="en-US" altLang="zh-CN" sz="2400" dirty="0">
                <a:cs typeface="微软雅黑 Light" panose="020B0502040204020203" pitchFamily="34" charset="-122"/>
                <a:sym typeface="+mn-ea"/>
              </a:rPr>
              <a:t>Java</a:t>
            </a:r>
            <a:r>
              <a:rPr lang="zh-CN" altLang="en-US" sz="2400" dirty="0">
                <a:cs typeface="微软雅黑 Light" panose="020B0502040204020203" pitchFamily="34" charset="-122"/>
                <a:sym typeface="+mn-ea"/>
              </a:rPr>
              <a:t>语言的</a:t>
            </a:r>
            <a:r>
              <a:rPr lang="en-US" altLang="zh-CN" sz="2400" dirty="0">
                <a:cs typeface="微软雅黑 Light" panose="020B0502040204020203" pitchFamily="34" charset="-122"/>
                <a:sym typeface="+mn-ea"/>
              </a:rPr>
              <a:t>API</a:t>
            </a:r>
            <a:r>
              <a:rPr lang="zh-CN" altLang="en-US" sz="2400" dirty="0">
                <a:cs typeface="微软雅黑 Light" panose="020B0502040204020203" pitchFamily="34" charset="-122"/>
                <a:sym typeface="+mn-ea"/>
              </a:rPr>
              <a:t>，利用这些类库可以方便地实现各种功能</a:t>
            </a:r>
            <a:endParaRPr lang="zh-CN" altLang="en-US" sz="2400" dirty="0">
              <a:cs typeface="微软雅黑 Light" panose="020B0502040204020203" pitchFamily="34" charset="-122"/>
              <a:sym typeface="+mn-ea"/>
            </a:endParaRPr>
          </a:p>
          <a:p>
            <a:endParaRPr lang="zh-CN" altLang="en-US" sz="2400" dirty="0">
              <a:cs typeface="微软雅黑 Light" panose="020B0502040204020203" pitchFamily="34" charset="-122"/>
              <a:sym typeface="+mn-ea"/>
            </a:endParaRPr>
          </a:p>
          <a:p>
            <a:endParaRPr lang="zh-CN" altLang="en-US" sz="2400" dirty="0">
              <a:cs typeface="微软雅黑 Light" panose="020B0502040204020203" pitchFamily="34" charset="-122"/>
              <a:sym typeface="+mn-ea"/>
            </a:endParaRPr>
          </a:p>
          <a:p>
            <a:endParaRPr lang="zh-CN" altLang="en-US" sz="2400" dirty="0">
              <a:cs typeface="微软雅黑 Light" panose="020B0502040204020203" pitchFamily="34" charset="-122"/>
              <a:sym typeface="+mn-ea"/>
            </a:endParaRPr>
          </a:p>
          <a:p>
            <a:endParaRPr lang="zh-CN" altLang="en-US" sz="2400" dirty="0">
              <a:cs typeface="微软雅黑 Light" panose="020B0502040204020203" pitchFamily="34" charset="-122"/>
              <a:sym typeface="+mn-ea"/>
            </a:endParaRPr>
          </a:p>
          <a:p>
            <a:pPr marL="800100" lvl="1" indent="-342900" eaLnBrk="1" hangingPunct="1">
              <a:lnSpc>
                <a:spcPct val="140000"/>
              </a:lnSpc>
              <a:buNone/>
            </a:pPr>
            <a:r>
              <a:rPr lang="en-US" altLang="zh-CN" b="1" dirty="0">
                <a:cs typeface="微软雅黑 Light" panose="020B0502040204020203" pitchFamily="34" charset="-122"/>
                <a:sym typeface="宋体" panose="02010600030101010101" pitchFamily="2" charset="-122"/>
              </a:rPr>
              <a:t>Java</a:t>
            </a:r>
            <a:r>
              <a:rPr lang="zh-CN" altLang="en-US" b="1" dirty="0">
                <a:cs typeface="微软雅黑 Light" panose="020B0502040204020203" pitchFamily="34" charset="-122"/>
                <a:sym typeface="宋体" panose="02010600030101010101" pitchFamily="2" charset="-122"/>
              </a:rPr>
              <a:t>包分为二大类：包名是</a:t>
            </a:r>
            <a:r>
              <a:rPr lang="en-US" altLang="zh-CN" b="1" dirty="0">
                <a:cs typeface="微软雅黑 Light" panose="020B0502040204020203" pitchFamily="34" charset="-122"/>
                <a:sym typeface="宋体" panose="02010600030101010101" pitchFamily="2" charset="-122"/>
              </a:rPr>
              <a:t>java</a:t>
            </a:r>
            <a:r>
              <a:rPr lang="zh-CN" altLang="en-US" b="1" dirty="0">
                <a:cs typeface="微软雅黑 Light" panose="020B0502040204020203" pitchFamily="34" charset="-122"/>
                <a:sym typeface="宋体" panose="02010600030101010101" pitchFamily="2" charset="-122"/>
              </a:rPr>
              <a:t>开头的核心包</a:t>
            </a:r>
            <a:endParaRPr lang="en-US" altLang="zh-CN" b="1" dirty="0">
              <a:cs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800100" lvl="1" indent="-342900" eaLnBrk="1" hangingPunct="1">
              <a:lnSpc>
                <a:spcPct val="140000"/>
              </a:lnSpc>
              <a:buNone/>
            </a:pPr>
            <a:r>
              <a:rPr lang="zh-CN" altLang="en-US" b="1" dirty="0">
                <a:cs typeface="微软雅黑 Light" panose="020B0502040204020203" pitchFamily="34" charset="-122"/>
                <a:sym typeface="宋体" panose="02010600030101010101" pitchFamily="2" charset="-122"/>
              </a:rPr>
              <a:t>                              包名是</a:t>
            </a:r>
            <a:r>
              <a:rPr lang="en-US" altLang="zh-CN" b="1" dirty="0">
                <a:cs typeface="微软雅黑 Light" panose="020B0502040204020203" pitchFamily="34" charset="-122"/>
                <a:sym typeface="宋体" panose="02010600030101010101" pitchFamily="2" charset="-122"/>
              </a:rPr>
              <a:t>javax</a:t>
            </a:r>
            <a:r>
              <a:rPr lang="zh-CN" altLang="en-US" b="1" dirty="0">
                <a:cs typeface="微软雅黑 Light" panose="020B0502040204020203" pitchFamily="34" charset="-122"/>
                <a:sym typeface="宋体" panose="02010600030101010101" pitchFamily="2" charset="-122"/>
              </a:rPr>
              <a:t>开头的扩展包</a:t>
            </a:r>
            <a:endParaRPr lang="en-US" altLang="zh-CN" b="1" dirty="0">
              <a:cs typeface="微软雅黑 Light" panose="020B0502040204020203" pitchFamily="34" charset="-122"/>
              <a:sym typeface="宋体" panose="02010600030101010101" pitchFamily="2" charset="-122"/>
            </a:endParaRPr>
          </a:p>
          <a:p>
            <a:endParaRPr lang="zh-CN" altLang="en-US" sz="2400" dirty="0">
              <a:cs typeface="微软雅黑 Light" panose="020B0502040204020203" pitchFamily="34" charset="-122"/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微软雅黑 Light" panose="020B0502040204020203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2163" y="2552013"/>
            <a:ext cx="10687987" cy="22453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800100" lvl="1" indent="-342900" eaLnBrk="1" hangingPunct="1">
              <a:lnSpc>
                <a:spcPct val="140000"/>
              </a:lnSpc>
              <a:buFont typeface="宋体" panose="02010600030101010101" pitchFamily="2" charset="-122"/>
              <a:buChar char="•"/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Java.lang  java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语言的基本类库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800100" lvl="1" indent="-342900" eaLnBrk="1" hangingPunct="1">
              <a:lnSpc>
                <a:spcPct val="140000"/>
              </a:lnSpc>
              <a:buFont typeface="宋体" panose="02010600030101010101" pitchFamily="2" charset="-122"/>
              <a:buChar char="•"/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Java.io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  通过数据流，对象序列及文件系统实现输入、输出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800100" lvl="1" indent="-342900" eaLnBrk="1" hangingPunct="1">
              <a:lnSpc>
                <a:spcPct val="140000"/>
              </a:lnSpc>
              <a:buFont typeface="宋体" panose="02010600030101010101" pitchFamily="2" charset="-122"/>
              <a:buChar char="•"/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Java.math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整数算术的基本用法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800100" lvl="1" indent="-342900" eaLnBrk="1" hangingPunct="1">
              <a:lnSpc>
                <a:spcPct val="140000"/>
              </a:lnSpc>
              <a:buFont typeface="宋体" panose="02010600030101010101" pitchFamily="2" charset="-122"/>
              <a:buChar char="•"/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Java.sql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访问处理数据源数据的类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800100" lvl="1" indent="-342900" eaLnBrk="1" hangingPunct="1">
              <a:lnSpc>
                <a:spcPct val="140000"/>
              </a:lnSpc>
              <a:buFont typeface="宋体" panose="02010600030101010101" pitchFamily="2" charset="-122"/>
              <a:buChar char="•"/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Java.util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集合类、时间处理模式 、日期工具等常用工具包</a:t>
            </a:r>
            <a:endParaRPr lang="en-US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1-</a:t>
            </a:r>
            <a:r>
              <a:rPr dirty="0">
                <a:sym typeface="+mn-ea"/>
              </a:rPr>
              <a:t>String类</a:t>
            </a:r>
            <a:endParaRPr lang="en-US" altLang="zh-CN" dirty="0"/>
          </a:p>
        </p:txBody>
      </p:sp>
      <p:sp>
        <p:nvSpPr>
          <p:cNvPr id="46" name="内容占位符 2"/>
          <p:cNvSpPr>
            <a:spLocks noGrp="1"/>
          </p:cNvSpPr>
          <p:nvPr>
            <p:ph idx="1"/>
          </p:nvPr>
        </p:nvSpPr>
        <p:spPr>
          <a:xfrm>
            <a:off x="321945" y="1061720"/>
            <a:ext cx="11533505" cy="127762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cs typeface="微软雅黑 Light" panose="020B0502040204020203" pitchFamily="34" charset="-122"/>
                <a:sym typeface="+mn-ea"/>
              </a:rPr>
              <a:t>java.lang</a:t>
            </a:r>
            <a:r>
              <a:rPr lang="zh-CN" altLang="en-US" sz="2400" dirty="0">
                <a:cs typeface="微软雅黑 Light" panose="020B0502040204020203" pitchFamily="34" charset="-122"/>
                <a:sym typeface="+mn-ea"/>
              </a:rPr>
              <a:t>包中，程序不需要引入此包，就可以使用包中的类</a:t>
            </a:r>
            <a:endParaRPr lang="zh-CN" altLang="en-US" sz="2400" dirty="0">
              <a:cs typeface="微软雅黑 Light" panose="020B0502040204020203" pitchFamily="34" charset="-122"/>
              <a:sym typeface="+mn-ea"/>
            </a:endParaRPr>
          </a:p>
          <a:p>
            <a:r>
              <a:rPr lang="zh-CN" altLang="en-US" sz="2400" dirty="0">
                <a:sym typeface="+mn-ea"/>
              </a:rPr>
              <a:t>此包常用类</a:t>
            </a:r>
            <a:endParaRPr lang="zh-CN" altLang="en-US" sz="2400" dirty="0">
              <a:cs typeface="微软雅黑 Light" panose="020B0502040204020203" pitchFamily="34" charset="-122"/>
              <a:sym typeface="宋体" panose="02010600030101010101" pitchFamily="2" charset="-122"/>
            </a:endParaRPr>
          </a:p>
          <a:p>
            <a:endParaRPr lang="zh-CN" altLang="en-US" sz="2400" dirty="0">
              <a:cs typeface="微软雅黑 Light" panose="020B0502040204020203" pitchFamily="34" charset="-122"/>
              <a:sym typeface="+mn-ea"/>
            </a:endParaRPr>
          </a:p>
          <a:p>
            <a:endParaRPr lang="zh-CN" altLang="en-US" sz="2400" dirty="0">
              <a:cs typeface="微软雅黑 Light" panose="020B0502040204020203" pitchFamily="34" charset="-122"/>
              <a:sym typeface="+mn-ea"/>
            </a:endParaRPr>
          </a:p>
          <a:p>
            <a:endParaRPr lang="zh-CN" altLang="en-US" sz="2400" dirty="0">
              <a:cs typeface="微软雅黑 Light" panose="020B0502040204020203" pitchFamily="34" charset="-122"/>
              <a:sym typeface="+mn-ea"/>
            </a:endParaRPr>
          </a:p>
          <a:p>
            <a:r>
              <a:rPr lang="zh-CN" altLang="en-US" sz="2400" dirty="0">
                <a:sym typeface="+mn-ea"/>
              </a:rPr>
              <a:t>这三个类的特点：</a:t>
            </a:r>
            <a:r>
              <a:rPr lang="zh-CN" altLang="en-US" sz="2400" dirty="0">
                <a:solidFill>
                  <a:schemeClr val="accent2"/>
                </a:solidFill>
                <a:sym typeface="+mn-ea"/>
              </a:rPr>
              <a:t>都</a:t>
            </a:r>
            <a:r>
              <a:rPr lang="zh-CN" altLang="en-US" sz="2400" dirty="0">
                <a:solidFill>
                  <a:schemeClr val="accent2"/>
                </a:solidFill>
                <a:sym typeface="+mn-ea"/>
              </a:rPr>
              <a:t>被final修饰，它们是不能被其他类继承的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 marL="800100" lvl="1" indent="-342900" eaLnBrk="1" hangingPunct="1">
              <a:lnSpc>
                <a:spcPct val="140000"/>
              </a:lnSpc>
              <a:buNone/>
            </a:pPr>
            <a:endParaRPr lang="zh-CN" altLang="en-US" sz="2400" dirty="0">
              <a:cs typeface="微软雅黑 Light" panose="020B0502040204020203" pitchFamily="34" charset="-122"/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微软雅黑 Light" panose="020B0502040204020203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5978" y="2802838"/>
            <a:ext cx="10687987" cy="1383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800100" lvl="1" indent="-342900" eaLnBrk="1" hangingPunct="1">
              <a:lnSpc>
                <a:spcPct val="140000"/>
              </a:lnSpc>
              <a:buFont typeface="宋体" panose="02010600030101010101" pitchFamily="2" charset="-122"/>
              <a:buChar char="•"/>
            </a:pPr>
            <a:r>
              <a:rPr lang="en-US" altLang="zh-CN" sz="2000" dirty="0">
                <a:latin typeface="宋体" panose="02010600030101010101" pitchFamily="2" charset="-122"/>
                <a:sym typeface="宋体" panose="02010600030101010101" pitchFamily="2" charset="-122"/>
              </a:rPr>
              <a:t>String</a:t>
            </a:r>
            <a:r>
              <a:rPr lang="zh-CN" altLang="en-US" sz="2000" dirty="0">
                <a:latin typeface="宋体" panose="02010600030101010101" pitchFamily="2" charset="-122"/>
                <a:sym typeface="宋体" panose="02010600030101010101" pitchFamily="2" charset="-122"/>
              </a:rPr>
              <a:t>类          用来处理创建之后不可以改变的字符串</a:t>
            </a:r>
            <a:endParaRPr lang="zh-CN" altLang="en-US" sz="2000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800100" lvl="1" indent="-342900" eaLnBrk="1" hangingPunct="1">
              <a:lnSpc>
                <a:spcPct val="140000"/>
              </a:lnSpc>
              <a:buFont typeface="宋体" panose="02010600030101010101" pitchFamily="2" charset="-122"/>
              <a:buChar char="•"/>
            </a:pPr>
            <a:r>
              <a:rPr lang="en-US" altLang="zh-CN" sz="2000" dirty="0">
                <a:latin typeface="宋体" panose="02010600030101010101" pitchFamily="2" charset="-122"/>
                <a:sym typeface="宋体" panose="02010600030101010101" pitchFamily="2" charset="-122"/>
              </a:rPr>
              <a:t>StringBuffer</a:t>
            </a:r>
            <a:r>
              <a:rPr lang="zh-CN" altLang="en-US" sz="2000" dirty="0">
                <a:latin typeface="宋体" panose="02010600030101010101" pitchFamily="2" charset="-122"/>
                <a:sym typeface="宋体" panose="02010600030101010101" pitchFamily="2" charset="-122"/>
              </a:rPr>
              <a:t>类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      </a:t>
            </a:r>
            <a:r>
              <a:rPr lang="zh-CN" altLang="en-US" sz="2000" dirty="0">
                <a:latin typeface="宋体" panose="02010600030101010101" pitchFamily="2" charset="-122"/>
                <a:sym typeface="宋体" panose="02010600030101010101" pitchFamily="2" charset="-122"/>
              </a:rPr>
              <a:t>用来处理创建之后可以改变的字符串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800100" lvl="1" indent="-342900" eaLnBrk="1" hangingPunct="1">
              <a:lnSpc>
                <a:spcPct val="140000"/>
              </a:lnSpc>
              <a:buFont typeface="宋体" panose="02010600030101010101" pitchFamily="2" charset="-122"/>
              <a:buChar char="•"/>
            </a:pPr>
            <a:r>
              <a:rPr lang="en-US" altLang="zh-CN" sz="2000" dirty="0">
                <a:latin typeface="宋体" panose="02010600030101010101" pitchFamily="2" charset="-122"/>
                <a:sym typeface="宋体" panose="02010600030101010101" pitchFamily="2" charset="-122"/>
              </a:rPr>
              <a:t>StringBuilder</a:t>
            </a:r>
            <a:r>
              <a:rPr lang="zh-CN" altLang="en-US" sz="2000" dirty="0">
                <a:latin typeface="宋体" panose="02010600030101010101" pitchFamily="2" charset="-122"/>
                <a:sym typeface="宋体" panose="02010600030101010101" pitchFamily="2" charset="-122"/>
              </a:rPr>
              <a:t>类   也用来处理创建之后可以改变的字符串</a:t>
            </a:r>
            <a:endParaRPr lang="en-US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1- </a:t>
            </a:r>
            <a:r>
              <a:rPr dirty="0">
                <a:sym typeface="+mn-ea"/>
              </a:rPr>
              <a:t>String类</a:t>
            </a:r>
            <a:endParaRPr lang="en-US" altLang="zh-CN" dirty="0"/>
          </a:p>
        </p:txBody>
      </p:sp>
      <p:sp>
        <p:nvSpPr>
          <p:cNvPr id="46" name="内容占位符 2"/>
          <p:cNvSpPr>
            <a:spLocks noGrp="1"/>
          </p:cNvSpPr>
          <p:nvPr>
            <p:ph idx="1"/>
          </p:nvPr>
        </p:nvSpPr>
        <p:spPr>
          <a:xfrm>
            <a:off x="329148" y="746813"/>
            <a:ext cx="11533506" cy="272195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000" dirty="0">
                <a:cs typeface="微软雅黑 Light" panose="020B0502040204020203" pitchFamily="34" charset="-122"/>
                <a:sym typeface="+mn-ea"/>
              </a:rPr>
              <a:t>创建</a:t>
            </a:r>
            <a:r>
              <a:rPr lang="en-US" altLang="zh-CN" sz="2000" dirty="0">
                <a:cs typeface="微软雅黑 Light" panose="020B0502040204020203" pitchFamily="34" charset="-122"/>
                <a:sym typeface="+mn-ea"/>
              </a:rPr>
              <a:t>String</a:t>
            </a:r>
            <a:r>
              <a:rPr lang="zh-CN" altLang="en-US" sz="2000" dirty="0">
                <a:cs typeface="微软雅黑 Light" panose="020B0502040204020203" pitchFamily="34" charset="-122"/>
                <a:sym typeface="+mn-ea"/>
              </a:rPr>
              <a:t>类对象二种方式</a:t>
            </a:r>
            <a:endParaRPr lang="zh-CN" altLang="en-US" sz="2000" dirty="0">
              <a:cs typeface="微软雅黑 Light" panose="020B0502040204020203" pitchFamily="34" charset="-122"/>
              <a:sym typeface="+mn-ea"/>
            </a:endParaRPr>
          </a:p>
          <a:p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微软雅黑 Light" panose="020B0502040204020203" pitchFamily="34" charset="-122"/>
              <a:sym typeface="+mn-ea"/>
            </a:endParaRPr>
          </a:p>
          <a:p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微软雅黑 Light" panose="020B0502040204020203" pitchFamily="34" charset="-122"/>
              <a:sym typeface="+mn-ea"/>
            </a:endParaRPr>
          </a:p>
          <a:p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微软雅黑 Light" panose="020B0502040204020203" pitchFamily="34" charset="-122"/>
              <a:sym typeface="+mn-ea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微软雅黑 Light" panose="020B0502040204020203" pitchFamily="34" charset="-122"/>
              </a:rPr>
              <a:t>创建String类对象二种方式的区别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微软雅黑 Light" panose="020B0502040204020203" pitchFamily="34" charset="-122"/>
              <a:sym typeface="+mn-ea"/>
            </a:endParaRPr>
          </a:p>
          <a:p>
            <a:pPr marL="800100" lvl="1" indent="-342900" eaLnBrk="1" hangingPunct="1">
              <a:lnSpc>
                <a:spcPct val="90000"/>
              </a:lnSpc>
            </a:pPr>
            <a:r>
              <a:rPr lang="zh-CN" altLang="en-US" sz="2000" dirty="0">
                <a:latin typeface="宋体" panose="02010600030101010101" pitchFamily="2" charset="-122"/>
                <a:sym typeface="宋体" panose="02010600030101010101" pitchFamily="2" charset="-122"/>
              </a:rPr>
              <a:t>无论是直接初始化字符串，还是通过new关键字创建字符串它们都是会创建在堆内存中</a:t>
            </a:r>
            <a:endParaRPr lang="zh-CN" altLang="en-US" sz="2000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800100" lvl="1" indent="-342900" eaLnBrk="1" hangingPunct="1">
              <a:lnSpc>
                <a:spcPct val="90000"/>
              </a:lnSpc>
            </a:pPr>
            <a:r>
              <a:rPr lang="zh-CN" altLang="en-US" sz="2000" dirty="0">
                <a:latin typeface="宋体" panose="02010600030101010101" pitchFamily="2" charset="-122"/>
                <a:sym typeface="宋体" panose="02010600030101010101" pitchFamily="2" charset="-122"/>
              </a:rPr>
              <a:t>字符串常量池（字符数据池）的概念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微软雅黑 Light" panose="020B0502040204020203" pitchFamily="34" charset="-122"/>
              <a:sym typeface="+mn-ea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微软雅黑 Light" panose="020B0502040204020203" pitchFamily="34" charset="-122"/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5180" y="1294130"/>
            <a:ext cx="6765290" cy="18141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marL="800100" lvl="1" indent="-342900" eaLnBrk="0" hangingPunct="0">
              <a:lnSpc>
                <a:spcPct val="90000"/>
              </a:lnSpc>
            </a:pP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Cambria" panose="02040503050406030204" pitchFamily="18" charset="0"/>
              </a:rPr>
              <a:t>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String   str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 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=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  "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aa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"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90000"/>
              </a:lnSpc>
            </a:pPr>
            <a:r>
              <a:rPr lang="zh-CN" altLang="en-US" sz="2400" dirty="0">
                <a:solidFill>
                  <a:srgbClr val="FF33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 </a:t>
            </a:r>
            <a:r>
              <a:rPr lang="zh-CN" altLang="en-US" sz="24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类名          变量名     对象</a:t>
            </a:r>
            <a:endParaRPr lang="zh-CN" altLang="en-US" sz="2400" dirty="0">
              <a:solidFill>
                <a:srgbClr val="FF33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140000"/>
              </a:lnSpc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 String  str  =  new String(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"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a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a"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)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140000"/>
              </a:lnSpc>
            </a:pPr>
            <a:r>
              <a:rPr lang="zh-CN" altLang="en-US" sz="24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类名         变量名            对象     </a:t>
            </a:r>
            <a:r>
              <a:rPr lang="zh-CN" altLang="en-US" sz="24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 </a:t>
            </a:r>
            <a:endParaRPr lang="zh-CN" altLang="en-US" sz="2400" b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1195" y="4442460"/>
            <a:ext cx="8204200" cy="203073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05180" y="4443095"/>
            <a:ext cx="303974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String str1 = "etc";    </a:t>
            </a:r>
            <a:endParaRPr lang="zh-CN" altLang="en-US"/>
          </a:p>
          <a:p>
            <a:pPr algn="l"/>
            <a:r>
              <a:rPr lang="zh-CN" altLang="en-US"/>
              <a:t>String str2 = "etc";</a:t>
            </a:r>
            <a:endParaRPr lang="zh-CN" altLang="en-US"/>
          </a:p>
          <a:p>
            <a:pPr algn="l"/>
            <a:r>
              <a:rPr lang="zh-CN" altLang="en-US"/>
              <a:t>String str3 = new String("etc"); </a:t>
            </a:r>
            <a:endParaRPr lang="zh-CN" altLang="en-US"/>
          </a:p>
          <a:p>
            <a:pPr algn="l"/>
            <a:r>
              <a:rPr lang="zh-CN" altLang="en-US"/>
              <a:t>String str4 = new String("etc");</a:t>
            </a:r>
            <a:endParaRPr lang="zh-CN" altLang="en-US"/>
          </a:p>
          <a:p>
            <a:pPr algn="l"/>
            <a:r>
              <a:rPr lang="zh-CN" altLang="en-US"/>
              <a:t>System.out.println(str1==str2);  </a:t>
            </a:r>
            <a:endParaRPr lang="zh-CN" altLang="en-US"/>
          </a:p>
          <a:p>
            <a:pPr algn="l"/>
            <a:r>
              <a:rPr lang="zh-CN" altLang="en-US"/>
              <a:t>System.out.println(str2==str3); </a:t>
            </a:r>
            <a:endParaRPr lang="zh-CN" altLang="en-US"/>
          </a:p>
          <a:p>
            <a:pPr algn="l"/>
            <a:r>
              <a:rPr lang="zh-CN" altLang="en-US"/>
              <a:t>System.out.println(str3==str4);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9195" y="4686935"/>
            <a:ext cx="1428750" cy="14287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1- </a:t>
            </a:r>
            <a:r>
              <a:rPr dirty="0">
                <a:sym typeface="+mn-ea"/>
              </a:rPr>
              <a:t>String类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37930" y="978369"/>
            <a:ext cx="11854070" cy="146011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字符串可以用两种方式赋值，且有一个非常重要的特征，即不可变性（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immutable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不可变的意思是：一旦一个字符串被创建后，它的值就不能被修改；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3549" y="2490984"/>
            <a:ext cx="1068798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String s1="Hello";</a:t>
            </a:r>
            <a:endParaRPr lang="en-US" dirty="0"/>
          </a:p>
          <a:p>
            <a:r>
              <a:rPr lang="en-US" dirty="0"/>
              <a:t>s1="World";</a:t>
            </a:r>
            <a:endParaRPr lang="en-US" dirty="0">
              <a:ea typeface="微软雅黑 Light" panose="020B0502040204020203" pitchFamily="34" charset="-122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593847" y="3338606"/>
            <a:ext cx="11015870" cy="514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上述代码的执行过程如下：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9" name="Rectangle 17"/>
          <p:cNvSpPr/>
          <p:nvPr/>
        </p:nvSpPr>
        <p:spPr>
          <a:xfrm>
            <a:off x="1035170" y="4055278"/>
            <a:ext cx="1362974" cy="672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s1 0</a:t>
            </a:r>
            <a:r>
              <a:rPr lang="en-US" altLang="zh-CN" sz="2000" dirty="0">
                <a:solidFill>
                  <a:schemeClr val="tx1"/>
                </a:solidFill>
              </a:rPr>
              <a:t>x389d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18"/>
          <p:cNvSpPr/>
          <p:nvPr/>
        </p:nvSpPr>
        <p:spPr>
          <a:xfrm>
            <a:off x="3088917" y="4055416"/>
            <a:ext cx="1383102" cy="672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Hello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20"/>
          <p:cNvCxnSpPr>
            <a:stCxn id="9" idx="3"/>
            <a:endCxn id="10" idx="1"/>
          </p:cNvCxnSpPr>
          <p:nvPr/>
        </p:nvCxnSpPr>
        <p:spPr>
          <a:xfrm>
            <a:off x="2397509" y="4384088"/>
            <a:ext cx="6908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Notched Right Arrow 23"/>
          <p:cNvSpPr/>
          <p:nvPr/>
        </p:nvSpPr>
        <p:spPr>
          <a:xfrm>
            <a:off x="4692769" y="3917255"/>
            <a:ext cx="1725284" cy="914400"/>
          </a:xfrm>
          <a:prstGeom prst="notch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重新赋值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24"/>
          <p:cNvSpPr/>
          <p:nvPr/>
        </p:nvSpPr>
        <p:spPr>
          <a:xfrm>
            <a:off x="7001774" y="3931633"/>
            <a:ext cx="1362974" cy="672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s1 0</a:t>
            </a:r>
            <a:r>
              <a:rPr lang="en-US" altLang="zh-CN" sz="2000" dirty="0">
                <a:solidFill>
                  <a:schemeClr val="tx1"/>
                </a:solidFill>
              </a:rPr>
              <a:t>x356e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ectangle 25"/>
          <p:cNvSpPr/>
          <p:nvPr/>
        </p:nvSpPr>
        <p:spPr>
          <a:xfrm>
            <a:off x="9055521" y="3931771"/>
            <a:ext cx="1383102" cy="672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Hello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26"/>
          <p:cNvCxnSpPr>
            <a:stCxn id="13" idx="3"/>
            <a:endCxn id="16" idx="1"/>
          </p:cNvCxnSpPr>
          <p:nvPr/>
        </p:nvCxnSpPr>
        <p:spPr>
          <a:xfrm>
            <a:off x="8364113" y="4268698"/>
            <a:ext cx="740410" cy="8426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7"/>
          <p:cNvSpPr/>
          <p:nvPr/>
        </p:nvSpPr>
        <p:spPr>
          <a:xfrm>
            <a:off x="9104403" y="4774284"/>
            <a:ext cx="1383102" cy="672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World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923424" y="5192386"/>
            <a:ext cx="11015870" cy="1370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并不是把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Hello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改为了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World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，而是重新分配空间存储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World;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的值发生了改变，指向了新的空间；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8" name="7-Point Star 30"/>
          <p:cNvSpPr/>
          <p:nvPr/>
        </p:nvSpPr>
        <p:spPr>
          <a:xfrm>
            <a:off x="441804" y="4900810"/>
            <a:ext cx="914400" cy="914400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999784"/>
          </a:xfrm>
        </p:spPr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en-US" altLang="zh-CN" dirty="0"/>
              <a:t>-</a:t>
            </a:r>
            <a:r>
              <a:rPr dirty="0">
                <a:sym typeface="+mn-ea"/>
              </a:rPr>
              <a:t>String类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935649"/>
            <a:ext cx="11015870" cy="125575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类中定义了一系列字符串相关方法，可以根据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文档进行学习，练习；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子串截取相关方法：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5213" y="4056130"/>
            <a:ext cx="10687987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String s="hello";</a:t>
            </a:r>
            <a:endParaRPr lang="en-US" dirty="0"/>
          </a:p>
          <a:p>
            <a:r>
              <a:rPr lang="en-US" dirty="0"/>
              <a:t>//</a:t>
            </a:r>
            <a:r>
              <a:rPr lang="zh-CN" altLang="en-US" dirty="0"/>
              <a:t>返回从第</a:t>
            </a:r>
            <a:r>
              <a:rPr lang="en-US" altLang="zh-CN" dirty="0"/>
              <a:t>1</a:t>
            </a:r>
            <a:r>
              <a:rPr lang="zh-CN" altLang="en-US" dirty="0"/>
              <a:t>个字符开始到最后</a:t>
            </a:r>
            <a:r>
              <a:rPr lang="en-US" altLang="zh-CN" dirty="0"/>
              <a:t>1</a:t>
            </a:r>
            <a:r>
              <a:rPr lang="zh-CN" altLang="en-US" dirty="0"/>
              <a:t>个字符的子串</a:t>
            </a:r>
            <a:endParaRPr lang="zh-CN" altLang="en-US" dirty="0"/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s.substring</a:t>
            </a:r>
            <a:r>
              <a:rPr lang="en-US" dirty="0"/>
              <a:t>(1));</a:t>
            </a:r>
            <a:endParaRPr lang="en-US" dirty="0"/>
          </a:p>
          <a:p>
            <a:r>
              <a:rPr lang="en-US" dirty="0"/>
              <a:t>//</a:t>
            </a:r>
            <a:r>
              <a:rPr lang="zh-CN" altLang="en-US" dirty="0"/>
              <a:t>返回从第</a:t>
            </a:r>
            <a:r>
              <a:rPr lang="en-US" altLang="zh-CN" dirty="0"/>
              <a:t>1</a:t>
            </a:r>
            <a:r>
              <a:rPr lang="zh-CN" altLang="en-US" dirty="0"/>
              <a:t>个字符开始到第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(4-1)</a:t>
            </a:r>
            <a:r>
              <a:rPr lang="zh-CN" altLang="en-US" dirty="0"/>
              <a:t>字符的子串</a:t>
            </a:r>
            <a:endParaRPr lang="zh-CN" altLang="en-US" dirty="0"/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s.substring</a:t>
            </a:r>
            <a:r>
              <a:rPr lang="en-US" dirty="0"/>
              <a:t>(1,4));</a:t>
            </a:r>
            <a:endParaRPr lang="en-US" dirty="0"/>
          </a:p>
        </p:txBody>
      </p:sp>
      <p:sp>
        <p:nvSpPr>
          <p:cNvPr id="5" name="Oval Callout 34"/>
          <p:cNvSpPr/>
          <p:nvPr/>
        </p:nvSpPr>
        <p:spPr>
          <a:xfrm>
            <a:off x="5486400" y="3704897"/>
            <a:ext cx="1213945" cy="1008993"/>
          </a:xfrm>
          <a:prstGeom prst="wedgeEllipseCallout">
            <a:avLst>
              <a:gd name="adj1" fmla="val -176677"/>
              <a:gd name="adj2" fmla="val 5312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输出</a:t>
            </a:r>
            <a:r>
              <a:rPr lang="en-US" altLang="zh-CN" dirty="0" err="1">
                <a:solidFill>
                  <a:schemeClr val="tx1"/>
                </a:solidFill>
              </a:rPr>
              <a:t>ello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Callout 35"/>
          <p:cNvSpPr/>
          <p:nvPr/>
        </p:nvSpPr>
        <p:spPr>
          <a:xfrm>
            <a:off x="5418082" y="5244662"/>
            <a:ext cx="1849821" cy="1613338"/>
          </a:xfrm>
          <a:prstGeom prst="wedgeEllipseCallout">
            <a:avLst>
              <a:gd name="adj1" fmla="val -122417"/>
              <a:gd name="adj2" fmla="val -433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输出</a:t>
            </a:r>
            <a:r>
              <a:rPr lang="en-US" altLang="zh-CN" dirty="0">
                <a:solidFill>
                  <a:schemeClr val="tx1"/>
                </a:solidFill>
              </a:rPr>
              <a:t>1-3</a:t>
            </a:r>
            <a:r>
              <a:rPr lang="zh-CN" altLang="en-US" dirty="0">
                <a:solidFill>
                  <a:schemeClr val="tx1"/>
                </a:solidFill>
              </a:rPr>
              <a:t>个字符</a:t>
            </a:r>
            <a:r>
              <a:rPr lang="en-US" altLang="zh-CN" dirty="0">
                <a:solidFill>
                  <a:schemeClr val="tx1"/>
                </a:solidFill>
              </a:rPr>
              <a:t>ell</a:t>
            </a:r>
            <a:r>
              <a:rPr lang="zh-CN" altLang="en-US" dirty="0">
                <a:solidFill>
                  <a:schemeClr val="tx1"/>
                </a:solidFill>
              </a:rPr>
              <a:t>，注意是到第</a:t>
            </a:r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zh-CN" altLang="en-US" b="1" dirty="0">
                <a:solidFill>
                  <a:srgbClr val="C00000"/>
                </a:solidFill>
              </a:rPr>
              <a:t>个</a:t>
            </a:r>
            <a:r>
              <a:rPr lang="zh-CN" altLang="en-US" dirty="0">
                <a:solidFill>
                  <a:schemeClr val="tx1"/>
                </a:solidFill>
              </a:rPr>
              <a:t>字符！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02743" y="2327748"/>
          <a:ext cx="111795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7988"/>
                <a:gridCol w="662151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方法声明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String substring(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beginIndex</a:t>
                      </a:r>
                      <a:r>
                        <a:rPr lang="en-US" sz="1800" dirty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从一个索引位置开始，截取剩下的所有字符；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String substring(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beginIndex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endIndex</a:t>
                      </a:r>
                      <a:r>
                        <a:rPr lang="en-US" sz="1800" dirty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返回两个索引位置之间（不包括第</a:t>
                      </a:r>
                      <a:r>
                        <a:rPr lang="en-US" altLang="zh-CN" sz="1800" dirty="0" err="1"/>
                        <a:t>endIndex</a:t>
                      </a:r>
                      <a:r>
                        <a:rPr lang="zh-CN" altLang="en-US" sz="1800" dirty="0"/>
                        <a:t>个字符）的所有字符；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37930" y="777994"/>
            <a:ext cx="11015870" cy="125575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类中定义了一系列字符串相关方法，可以根据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文档进行学习，练习；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检索相关方法：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Table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76164" y="2043970"/>
          <a:ext cx="1105338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505"/>
                <a:gridCol w="673187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方法声明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indexOf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ch</a:t>
                      </a:r>
                      <a:r>
                        <a:rPr lang="en-US" sz="1800" dirty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返回字符串中字符</a:t>
                      </a:r>
                      <a:r>
                        <a:rPr lang="en-US" altLang="zh-CN" sz="1800" dirty="0" err="1"/>
                        <a:t>ch</a:t>
                      </a:r>
                      <a:r>
                        <a:rPr lang="zh-CN" altLang="en-US" sz="1800" dirty="0"/>
                        <a:t>第一次出现的位置索引值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indexOf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ch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fromIndex</a:t>
                      </a:r>
                      <a:r>
                        <a:rPr lang="en-US" sz="1800" dirty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返回从</a:t>
                      </a:r>
                      <a:r>
                        <a:rPr lang="en-US" altLang="zh-CN" sz="1800" dirty="0" err="1"/>
                        <a:t>fromIndex</a:t>
                      </a:r>
                      <a:r>
                        <a:rPr lang="zh-CN" altLang="en-US" sz="1800" dirty="0"/>
                        <a:t>索引开始，第一次搜索到</a:t>
                      </a:r>
                      <a:r>
                        <a:rPr lang="en-US" altLang="zh-CN" sz="1800" dirty="0" err="1"/>
                        <a:t>ch</a:t>
                      </a:r>
                      <a:r>
                        <a:rPr lang="zh-CN" altLang="en-US" sz="1800" dirty="0"/>
                        <a:t>的索引位置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indexOf</a:t>
                      </a:r>
                      <a:r>
                        <a:rPr lang="en-US" sz="1800" dirty="0"/>
                        <a:t>(String </a:t>
                      </a:r>
                      <a:r>
                        <a:rPr lang="en-US" sz="1800" dirty="0" err="1"/>
                        <a:t>str</a:t>
                      </a:r>
                      <a:r>
                        <a:rPr lang="en-US" sz="180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返回字符串中子串</a:t>
                      </a:r>
                      <a:r>
                        <a:rPr lang="en-US" altLang="zh-CN" sz="1800" dirty="0" err="1"/>
                        <a:t>str</a:t>
                      </a:r>
                      <a:r>
                        <a:rPr lang="zh-CN" altLang="en-US" sz="1800" dirty="0"/>
                        <a:t>第一次出现的位置索引值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indexOf</a:t>
                      </a:r>
                      <a:r>
                        <a:rPr lang="en-US" sz="1800" dirty="0"/>
                        <a:t>(String </a:t>
                      </a:r>
                      <a:r>
                        <a:rPr lang="en-US" sz="1800" dirty="0" err="1"/>
                        <a:t>str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fromIndex</a:t>
                      </a:r>
                      <a:r>
                        <a:rPr lang="en-US" sz="180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返回从</a:t>
                      </a:r>
                      <a:r>
                        <a:rPr lang="en-US" altLang="zh-CN" sz="1800" dirty="0" err="1"/>
                        <a:t>fromIndex</a:t>
                      </a:r>
                      <a:r>
                        <a:rPr lang="zh-CN" altLang="en-US" sz="1800" dirty="0"/>
                        <a:t>索引开始，第一次搜索到子串</a:t>
                      </a:r>
                      <a:r>
                        <a:rPr lang="en-US" altLang="zh-CN" sz="1800" dirty="0" err="1"/>
                        <a:t>str</a:t>
                      </a:r>
                      <a:r>
                        <a:rPr lang="zh-CN" altLang="en-US" sz="1800" dirty="0"/>
                        <a:t>的索引位置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lastIndexOf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ch</a:t>
                      </a:r>
                      <a:r>
                        <a:rPr lang="en-US" sz="1800" dirty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返回字符串中字符</a:t>
                      </a:r>
                      <a:r>
                        <a:rPr lang="en-US" altLang="zh-CN" sz="1800" dirty="0" err="1"/>
                        <a:t>ch</a:t>
                      </a:r>
                      <a:r>
                        <a:rPr lang="zh-CN" altLang="en-US" sz="1800" dirty="0"/>
                        <a:t>最后一次出现的位置索引值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lastIndexOf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ch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fromIndex</a:t>
                      </a:r>
                      <a:r>
                        <a:rPr lang="en-US" sz="1800" dirty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返回从</a:t>
                      </a:r>
                      <a:r>
                        <a:rPr lang="en-US" altLang="zh-CN" sz="1800" dirty="0" err="1"/>
                        <a:t>fromIndex</a:t>
                      </a:r>
                      <a:r>
                        <a:rPr lang="zh-CN" altLang="en-US" sz="1800" dirty="0"/>
                        <a:t>索引开始，最后一次搜索到</a:t>
                      </a:r>
                      <a:r>
                        <a:rPr lang="en-US" altLang="zh-CN" sz="1800" dirty="0" err="1"/>
                        <a:t>ch</a:t>
                      </a:r>
                      <a:r>
                        <a:rPr lang="zh-CN" altLang="en-US" sz="1800" dirty="0"/>
                        <a:t>的索引位置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lastIndexOf</a:t>
                      </a:r>
                      <a:r>
                        <a:rPr lang="en-US" sz="1800" dirty="0"/>
                        <a:t>(String </a:t>
                      </a:r>
                      <a:r>
                        <a:rPr lang="en-US" sz="1800" dirty="0" err="1"/>
                        <a:t>str</a:t>
                      </a:r>
                      <a:r>
                        <a:rPr lang="en-US" sz="180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返回字符串中子串</a:t>
                      </a:r>
                      <a:r>
                        <a:rPr lang="en-US" altLang="zh-CN" sz="1800" dirty="0" err="1"/>
                        <a:t>str</a:t>
                      </a:r>
                      <a:r>
                        <a:rPr lang="zh-CN" altLang="en-US" sz="1800" dirty="0"/>
                        <a:t>最后一次出现的位置索引值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lastIndexOf</a:t>
                      </a:r>
                      <a:r>
                        <a:rPr lang="en-US" sz="1800" dirty="0"/>
                        <a:t>(String </a:t>
                      </a:r>
                      <a:r>
                        <a:rPr lang="en-US" sz="1800" dirty="0" err="1"/>
                        <a:t>str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fromIndex</a:t>
                      </a:r>
                      <a:r>
                        <a:rPr lang="en-US" sz="1800" dirty="0"/>
                        <a:t>):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返回从</a:t>
                      </a:r>
                      <a:r>
                        <a:rPr lang="en-US" altLang="zh-CN" sz="1800" dirty="0" err="1"/>
                        <a:t>fromIndex</a:t>
                      </a:r>
                      <a:r>
                        <a:rPr lang="zh-CN" altLang="en-US" sz="1800" dirty="0"/>
                        <a:t>索引开始，最后一次搜索到子串</a:t>
                      </a:r>
                      <a:r>
                        <a:rPr lang="en-US" altLang="zh-CN" sz="1800" dirty="0" err="1"/>
                        <a:t>str</a:t>
                      </a:r>
                      <a:r>
                        <a:rPr lang="zh-CN" altLang="en-US" sz="1800" dirty="0"/>
                        <a:t>的索引位置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char </a:t>
                      </a:r>
                      <a:r>
                        <a:rPr lang="en-US" sz="1800" dirty="0" err="1"/>
                        <a:t>charAt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index)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返回指定索引位置的字符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999784"/>
          </a:xfrm>
        </p:spPr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en-US" altLang="zh-CN" dirty="0"/>
              <a:t>-</a:t>
            </a:r>
            <a:r>
              <a:rPr dirty="0">
                <a:sym typeface="+mn-ea"/>
              </a:rPr>
              <a:t>String类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37930" y="777994"/>
            <a:ext cx="11015870" cy="125575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类中定义了一系列字符串相关方法，可以根据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文档进行学习，练习；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检索相关方法代码演示：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729" y="2002609"/>
            <a:ext cx="10687987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endParaRPr lang="en-US" dirty="0"/>
          </a:p>
          <a:p>
            <a:r>
              <a:rPr lang="en-US" dirty="0"/>
              <a:t>String s="</a:t>
            </a:r>
            <a:r>
              <a:rPr lang="en-US" dirty="0" err="1"/>
              <a:t>beijingETC</a:t>
            </a:r>
            <a:r>
              <a:rPr lang="en-US" dirty="0"/>
              <a:t>";</a:t>
            </a:r>
            <a:endParaRPr lang="en-US" dirty="0"/>
          </a:p>
          <a:p>
            <a:r>
              <a:rPr lang="en-US" dirty="0"/>
              <a:t>//</a:t>
            </a:r>
            <a:r>
              <a:rPr lang="zh-CN" altLang="en-US" dirty="0"/>
              <a:t>返回字符串</a:t>
            </a:r>
            <a:r>
              <a:rPr lang="en-US" dirty="0"/>
              <a:t>s</a:t>
            </a:r>
            <a:r>
              <a:rPr lang="zh-CN" altLang="en-US" dirty="0"/>
              <a:t>中第一次出现</a:t>
            </a:r>
            <a:r>
              <a:rPr lang="en-US" dirty="0" err="1"/>
              <a:t>i</a:t>
            </a:r>
            <a:r>
              <a:rPr lang="zh-CN" altLang="en-US" dirty="0"/>
              <a:t>的位置索引，为</a:t>
            </a:r>
            <a:r>
              <a:rPr lang="en-US" altLang="zh-CN" dirty="0"/>
              <a:t>2</a:t>
            </a:r>
            <a:endParaRPr lang="en-US" altLang="zh-CN" dirty="0"/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s.indexOf</a:t>
            </a:r>
            <a:r>
              <a:rPr lang="en-US" dirty="0"/>
              <a:t>('</a:t>
            </a:r>
            <a:r>
              <a:rPr lang="en-US" dirty="0" err="1"/>
              <a:t>i</a:t>
            </a:r>
            <a:r>
              <a:rPr lang="en-US" dirty="0"/>
              <a:t>'));</a:t>
            </a:r>
            <a:endParaRPr lang="en-US" dirty="0"/>
          </a:p>
          <a:p>
            <a:r>
              <a:rPr lang="en-US" dirty="0"/>
              <a:t>//</a:t>
            </a:r>
            <a:r>
              <a:rPr lang="zh-CN" altLang="en-US" dirty="0"/>
              <a:t>返回字符串</a:t>
            </a:r>
            <a:r>
              <a:rPr lang="en-US" dirty="0"/>
              <a:t>s</a:t>
            </a:r>
            <a:r>
              <a:rPr lang="zh-CN" altLang="en-US" dirty="0"/>
              <a:t>中最后一次出现</a:t>
            </a:r>
            <a:r>
              <a:rPr lang="en-US" dirty="0" err="1"/>
              <a:t>i</a:t>
            </a:r>
            <a:r>
              <a:rPr lang="zh-CN" altLang="en-US" dirty="0"/>
              <a:t>的位置索引，为</a:t>
            </a:r>
            <a:r>
              <a:rPr lang="en-US" altLang="zh-CN" dirty="0"/>
              <a:t>4</a:t>
            </a:r>
            <a:endParaRPr lang="en-US" altLang="zh-CN" dirty="0"/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s.lastIndexOf</a:t>
            </a:r>
            <a:r>
              <a:rPr lang="en-US" dirty="0"/>
              <a:t>('</a:t>
            </a:r>
            <a:r>
              <a:rPr lang="en-US" dirty="0" err="1"/>
              <a:t>i</a:t>
            </a:r>
            <a:r>
              <a:rPr lang="en-US" dirty="0"/>
              <a:t>'));</a:t>
            </a:r>
            <a:endParaRPr lang="en-US" dirty="0"/>
          </a:p>
          <a:p>
            <a:r>
              <a:rPr lang="en-US" dirty="0"/>
              <a:t>//</a:t>
            </a:r>
            <a:r>
              <a:rPr lang="zh-CN" altLang="en-US" dirty="0"/>
              <a:t>返回字符串</a:t>
            </a:r>
            <a:r>
              <a:rPr lang="en-US" dirty="0"/>
              <a:t>s</a:t>
            </a:r>
            <a:r>
              <a:rPr lang="zh-CN" altLang="en-US" dirty="0"/>
              <a:t>中第</a:t>
            </a:r>
            <a:r>
              <a:rPr lang="en-US" altLang="zh-CN" dirty="0"/>
              <a:t>3</a:t>
            </a:r>
            <a:r>
              <a:rPr lang="zh-CN" altLang="en-US" dirty="0"/>
              <a:t>个字符以后，第一次出现字符</a:t>
            </a:r>
            <a:r>
              <a:rPr lang="en-US" dirty="0" err="1"/>
              <a:t>i</a:t>
            </a:r>
            <a:r>
              <a:rPr lang="zh-CN" altLang="en-US" dirty="0"/>
              <a:t>的位置索引，为</a:t>
            </a:r>
            <a:r>
              <a:rPr lang="en-US" altLang="zh-CN" dirty="0"/>
              <a:t>4</a:t>
            </a:r>
            <a:endParaRPr lang="en-US" altLang="zh-CN" dirty="0"/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s.indexOf</a:t>
            </a:r>
            <a:r>
              <a:rPr lang="en-US" dirty="0"/>
              <a:t>('i',3));</a:t>
            </a:r>
            <a:endParaRPr lang="en-US" dirty="0"/>
          </a:p>
          <a:p>
            <a:r>
              <a:rPr lang="en-US" dirty="0"/>
              <a:t>//</a:t>
            </a:r>
            <a:r>
              <a:rPr lang="zh-CN" altLang="en-US" dirty="0"/>
              <a:t>返回字符串中第一次出现</a:t>
            </a:r>
            <a:r>
              <a:rPr lang="en-US" dirty="0" err="1"/>
              <a:t>jing</a:t>
            </a:r>
            <a:r>
              <a:rPr lang="zh-CN" altLang="en-US" dirty="0"/>
              <a:t>的索引位置，为</a:t>
            </a:r>
            <a:r>
              <a:rPr lang="en-US" altLang="zh-CN" dirty="0"/>
              <a:t>3</a:t>
            </a:r>
            <a:endParaRPr lang="en-US" altLang="zh-CN" dirty="0"/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s.indexOf</a:t>
            </a:r>
            <a:r>
              <a:rPr lang="en-US" dirty="0"/>
              <a:t>("</a:t>
            </a:r>
            <a:r>
              <a:rPr lang="en-US" dirty="0" err="1"/>
              <a:t>jing</a:t>
            </a:r>
            <a:r>
              <a:rPr lang="en-US" dirty="0"/>
              <a:t>"));</a:t>
            </a:r>
            <a:endParaRPr lang="en-US" dirty="0"/>
          </a:p>
          <a:p>
            <a:r>
              <a:rPr lang="en-US" dirty="0"/>
              <a:t>//</a:t>
            </a:r>
            <a:r>
              <a:rPr lang="zh-CN" altLang="en-US" dirty="0"/>
              <a:t>返回字符串中，第</a:t>
            </a:r>
            <a:r>
              <a:rPr lang="en-US" altLang="zh-CN" dirty="0"/>
              <a:t>4</a:t>
            </a:r>
            <a:r>
              <a:rPr lang="zh-CN" altLang="en-US" dirty="0"/>
              <a:t>个字符后，第一次出现</a:t>
            </a:r>
            <a:r>
              <a:rPr lang="en-US" dirty="0" err="1"/>
              <a:t>jing</a:t>
            </a:r>
            <a:r>
              <a:rPr lang="zh-CN" altLang="en-US" dirty="0"/>
              <a:t>的位置索引，由于没有，所以返回</a:t>
            </a:r>
            <a:r>
              <a:rPr lang="en-US" altLang="zh-CN" dirty="0"/>
              <a:t>-1</a:t>
            </a:r>
            <a:endParaRPr lang="en-US" altLang="zh-CN" dirty="0"/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s.indexOf</a:t>
            </a:r>
            <a:r>
              <a:rPr lang="en-US" dirty="0"/>
              <a:t>("jing",4));</a:t>
            </a:r>
            <a:endParaRPr lang="en-US" dirty="0"/>
          </a:p>
          <a:p>
            <a:r>
              <a:rPr lang="en-US" dirty="0"/>
              <a:t>//</a:t>
            </a:r>
            <a:r>
              <a:rPr lang="zh-CN" altLang="en-US" dirty="0"/>
              <a:t>返回字符串中的第二个字符，为</a:t>
            </a:r>
            <a:r>
              <a:rPr lang="en-US" dirty="0" err="1"/>
              <a:t>i</a:t>
            </a:r>
            <a:r>
              <a:rPr lang="en-US" dirty="0"/>
              <a:t>，</a:t>
            </a:r>
            <a:r>
              <a:rPr lang="zh-CN" altLang="en-US" dirty="0"/>
              <a:t>注意索引从</a:t>
            </a:r>
            <a:r>
              <a:rPr lang="en-US" altLang="zh-CN" dirty="0"/>
              <a:t>0</a:t>
            </a:r>
            <a:r>
              <a:rPr lang="zh-CN" altLang="en-US" dirty="0"/>
              <a:t>开始</a:t>
            </a:r>
            <a:endParaRPr lang="zh-CN" altLang="en-US" dirty="0"/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s.charAt</a:t>
            </a:r>
            <a:r>
              <a:rPr lang="en-US" dirty="0"/>
              <a:t>(2));</a:t>
            </a:r>
            <a:endParaRPr lang="en-US" dirty="0"/>
          </a:p>
          <a:p>
            <a:r>
              <a:rPr lang="en-US" dirty="0"/>
              <a:t>}</a:t>
            </a:r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999784"/>
          </a:xfrm>
        </p:spPr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2-</a:t>
            </a:r>
            <a:r>
              <a:rPr dirty="0">
                <a:sym typeface="+mn-ea"/>
              </a:rPr>
              <a:t>String类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KSO_WM_UNIT_TABLE_BEAUTIFY" val="smartTable{8a71f6a1-44cc-46a3-8b9a-2429cb3a21de}"/>
</p:tagLst>
</file>

<file path=ppt/tags/tag2.xml><?xml version="1.0" encoding="utf-8"?>
<p:tagLst xmlns:p="http://schemas.openxmlformats.org/presentationml/2006/main">
  <p:tag name="KSO_WM_UNIT_TABLE_BEAUTIFY" val="smartTable{79b65b67-db20-4640-bd27-076bee826e25}"/>
</p:tagLst>
</file>

<file path=ppt/tags/tag3.xml><?xml version="1.0" encoding="utf-8"?>
<p:tagLst xmlns:p="http://schemas.openxmlformats.org/presentationml/2006/main">
  <p:tag name="KSO_WM_UNIT_TABLE_BEAUTIFY" val="smartTable{fe49e7e4-b5d1-4b2c-9682-9d647ce58d43}"/>
</p:tagLst>
</file>

<file path=ppt/tags/tag4.xml><?xml version="1.0" encoding="utf-8"?>
<p:tagLst xmlns:p="http://schemas.openxmlformats.org/presentationml/2006/main">
  <p:tag name="KSO_WM_UNIT_TABLE_BEAUTIFY" val="smartTable{63258d52-549d-4e6a-a79c-94e4c8d5c612}"/>
</p:tagLst>
</file>

<file path=ppt/tags/tag5.xml><?xml version="1.0" encoding="utf-8"?>
<p:tagLst xmlns:p="http://schemas.openxmlformats.org/presentationml/2006/main">
  <p:tag name="KSO_WM_UNIT_TABLE_BEAUTIFY" val="smartTable{63258d52-549d-4e6a-a79c-94e4c8d5c612}"/>
  <p:tag name="TABLE_ENDDRAG_ORIGIN_RECT" val="911*368"/>
  <p:tag name="TABLE_ENDDRAG_RECT" val="31*158*911*36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5543</Words>
  <Application>WPS 演示</Application>
  <PresentationFormat>宽屏</PresentationFormat>
  <Paragraphs>382</Paragraphs>
  <Slides>18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微软雅黑 Light</vt:lpstr>
      <vt:lpstr>Cambria</vt:lpstr>
      <vt:lpstr>Arial Unicode MS</vt:lpstr>
      <vt:lpstr>Calibri</vt:lpstr>
      <vt:lpstr>等线</vt:lpstr>
      <vt:lpstr>汉仪行楷简</vt:lpstr>
      <vt:lpstr>Office 主题</vt:lpstr>
      <vt:lpstr>Java字符串</vt:lpstr>
      <vt:lpstr>本节目标</vt:lpstr>
      <vt:lpstr>知识点1-String类</vt:lpstr>
      <vt:lpstr>知识点1-String类</vt:lpstr>
      <vt:lpstr>知识点1- String类</vt:lpstr>
      <vt:lpstr>知识点1- String类</vt:lpstr>
      <vt:lpstr>知识点2-String类</vt:lpstr>
      <vt:lpstr>知识点2-String类</vt:lpstr>
      <vt:lpstr>知识点2-String类</vt:lpstr>
      <vt:lpstr>知识点2-字符串的常用方法的使用</vt:lpstr>
      <vt:lpstr>知识点2-String类</vt:lpstr>
      <vt:lpstr>知识点2-StringBuffer</vt:lpstr>
      <vt:lpstr>PowerPoint 演示文稿</vt:lpstr>
      <vt:lpstr>知识点2- StringBuffer</vt:lpstr>
      <vt:lpstr>知识点2- StringBuffer</vt:lpstr>
      <vt:lpstr>知识点2-StringBuffer</vt:lpstr>
      <vt:lpstr>知识点3- StringBuilder</vt:lpstr>
      <vt:lpstr>知识点1- String、StringBuffer、StringBuilder之间的差异与适用场景</vt:lpstr>
    </vt:vector>
  </TitlesOfParts>
  <Company>Baidu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GuXue</cp:lastModifiedBy>
  <cp:revision>1213</cp:revision>
  <dcterms:created xsi:type="dcterms:W3CDTF">2014-03-19T14:07:00Z</dcterms:created>
  <dcterms:modified xsi:type="dcterms:W3CDTF">2021-01-20T09:39:06Z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