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478" r:id="rId3"/>
    <p:sldId id="493" r:id="rId5"/>
    <p:sldId id="505" r:id="rId6"/>
    <p:sldId id="506" r:id="rId7"/>
    <p:sldId id="50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000066"/>
    <a:srgbClr val="3B9D3B"/>
    <a:srgbClr val="AE0B0B"/>
    <a:srgbClr val="CC3300"/>
    <a:srgbClr val="CC6600"/>
    <a:srgbClr val="393939"/>
    <a:srgbClr val="CC0000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79459" autoAdjust="0"/>
  </p:normalViewPr>
  <p:slideViewPr>
    <p:cSldViewPr snapToGrid="0">
      <p:cViewPr varScale="1">
        <p:scale>
          <a:sx n="54" d="100"/>
          <a:sy n="54" d="100"/>
        </p:scale>
        <p:origin x="1132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数学</a:t>
            </a:r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/>
              <a:t>熟练使用</a:t>
            </a:r>
            <a:r>
              <a:rPr lang="en-US" altLang="zh-CN" dirty="0"/>
              <a:t>Math</a:t>
            </a:r>
            <a:r>
              <a:rPr lang="zh-CN" altLang="en-US" dirty="0"/>
              <a:t>类提供的各类数学方法</a:t>
            </a:r>
            <a:endParaRPr lang="zh-CN" altLang="en-US" dirty="0"/>
          </a:p>
          <a:p>
            <a:r>
              <a:rPr lang="zh-CN" altLang="en-US" dirty="0"/>
              <a:t>能够使用</a:t>
            </a:r>
            <a:r>
              <a:rPr lang="en-US" altLang="zh-CN" dirty="0" err="1"/>
              <a:t>BigDecimal</a:t>
            </a:r>
            <a:r>
              <a:rPr lang="zh-CN" altLang="en-US" dirty="0"/>
              <a:t>、</a:t>
            </a:r>
            <a:r>
              <a:rPr lang="en-US" altLang="zh-CN" dirty="0" err="1"/>
              <a:t>BigInteger</a:t>
            </a:r>
            <a:r>
              <a:rPr lang="zh-CN" altLang="en-US" dirty="0"/>
              <a:t>工具进行超出</a:t>
            </a:r>
            <a:r>
              <a:rPr lang="en-US" altLang="zh-CN" dirty="0"/>
              <a:t>Java</a:t>
            </a:r>
            <a:r>
              <a:rPr lang="zh-CN" altLang="en-US" dirty="0"/>
              <a:t>基本数据类型范围的数字之间的数学运算、比较运算、位运算</a:t>
            </a:r>
            <a:endParaRPr lang="zh-CN" altLang="en-US" dirty="0"/>
          </a:p>
          <a:p>
            <a:r>
              <a:rPr lang="zh-CN" altLang="en-US" dirty="0"/>
              <a:t>了解大整数工具的基本实现原理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</a:t>
            </a:r>
            <a:r>
              <a:rPr lang="zh-CN" altLang="en-US" dirty="0"/>
              <a:t>使用</a:t>
            </a:r>
            <a:r>
              <a:rPr lang="en-US" altLang="zh-CN" dirty="0"/>
              <a:t>Math</a:t>
            </a:r>
            <a:r>
              <a:rPr lang="zh-CN" altLang="en-US" dirty="0"/>
              <a:t>类提供的各类数学方法</a:t>
            </a:r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69461" y="856820"/>
            <a:ext cx="11015870" cy="305302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类位于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java.lang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包中，是一个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类，不能被继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承； 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类中所有方法都是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方法，可以直接使用类名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调用；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中定义了大量与数学运算有关的方法，包括求绝对值、三角函数、平方根等；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部分方法如下：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Table 15"/>
          <p:cNvGraphicFramePr>
            <a:graphicFrameLocks noGrp="1"/>
          </p:cNvGraphicFramePr>
          <p:nvPr/>
        </p:nvGraphicFramePr>
        <p:xfrm>
          <a:off x="392385" y="3998890"/>
          <a:ext cx="107380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650"/>
                <a:gridCol w="70314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static double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ceil(double a)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返回最小的</a:t>
                      </a:r>
                      <a:r>
                        <a:rPr lang="en-US" altLang="zh-CN" dirty="0"/>
                        <a:t>double </a:t>
                      </a:r>
                      <a:r>
                        <a:rPr lang="zh-CN" altLang="en-US" dirty="0"/>
                        <a:t>值，该值大于等于参数，并等于某个整数。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static double</a:t>
                      </a:r>
                      <a:r>
                        <a:rPr lang="en-US" altLang="zh-CN" baseline="0"/>
                        <a:t> </a:t>
                      </a:r>
                      <a:r>
                        <a:rPr lang="en-US" altLang="zh-CN"/>
                        <a:t>floor(double a)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返回最大的</a:t>
                      </a:r>
                      <a:r>
                        <a:rPr lang="en-US" altLang="zh-CN" dirty="0"/>
                        <a:t>double </a:t>
                      </a:r>
                      <a:r>
                        <a:rPr lang="zh-CN" altLang="en-US" dirty="0"/>
                        <a:t>值，该值小于等于参数，并等于某个整数。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altLang="zh-CN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static long  round(double a) </a:t>
                      </a:r>
                      <a:endParaRPr lang="zh-CN" altLang="en-US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返回最接近参数的 </a:t>
                      </a:r>
                      <a:r>
                        <a:rPr lang="en-US" altLang="zh-CN" dirty="0"/>
                        <a:t>long</a:t>
                      </a:r>
                      <a:r>
                        <a:rPr lang="zh-CN" altLang="en-US" dirty="0"/>
                        <a:t>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static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	round(float a)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返回最接近参数的 </a:t>
                      </a:r>
                      <a:r>
                        <a:rPr lang="en-US" altLang="zh-CN" dirty="0" err="1"/>
                        <a:t>int</a:t>
                      </a:r>
                      <a:r>
                        <a:rPr lang="zh-CN" altLang="en-US" dirty="0"/>
                        <a:t>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static double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dirty="0"/>
                        <a:t>random()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返回带正号的 </a:t>
                      </a:r>
                      <a:r>
                        <a:rPr lang="en-US" altLang="zh-CN" dirty="0"/>
                        <a:t>double </a:t>
                      </a:r>
                      <a:r>
                        <a:rPr lang="zh-CN" altLang="en-US" dirty="0"/>
                        <a:t>值，该值大于等于 </a:t>
                      </a:r>
                      <a:r>
                        <a:rPr lang="en-US" altLang="zh-CN" dirty="0"/>
                        <a:t>0.0 </a:t>
                      </a:r>
                      <a:r>
                        <a:rPr lang="zh-CN" altLang="en-US" dirty="0"/>
                        <a:t>且小于 </a:t>
                      </a:r>
                      <a:r>
                        <a:rPr lang="en-US" altLang="zh-CN" dirty="0"/>
                        <a:t>1.0</a:t>
                      </a:r>
                      <a:r>
                        <a:rPr lang="zh-CN" altLang="en-US" dirty="0"/>
                        <a:t>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</a:t>
            </a:r>
            <a:r>
              <a:rPr lang="zh-CN" altLang="en-US" dirty="0"/>
              <a:t>使用</a:t>
            </a:r>
            <a:r>
              <a:rPr lang="en-US" altLang="zh-CN" dirty="0" err="1"/>
              <a:t>BigDecimal</a:t>
            </a:r>
            <a:r>
              <a:rPr lang="zh-CN" altLang="en-US" dirty="0"/>
              <a:t>、</a:t>
            </a:r>
            <a:r>
              <a:rPr lang="en-US" altLang="zh-CN" dirty="0" err="1"/>
              <a:t>BigInteger</a:t>
            </a:r>
            <a:r>
              <a:rPr lang="zh-CN" altLang="en-US" dirty="0"/>
              <a:t>工具进行超出</a:t>
            </a:r>
            <a:r>
              <a:rPr lang="en-US" altLang="zh-CN" dirty="0"/>
              <a:t>Java</a:t>
            </a:r>
            <a:r>
              <a:rPr lang="zh-CN" altLang="en-US" dirty="0"/>
              <a:t>基本数据类型范围的数字之间的数学运算、比较运算、位运算</a:t>
            </a:r>
            <a:endParaRPr lang="en-US" altLang="zh-CN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536050" y="940903"/>
            <a:ext cx="11015870" cy="175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中整数最大范围是</a:t>
            </a: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long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型，</a:t>
            </a: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64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位，如果需要使用超过</a:t>
            </a: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long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范围的大整数，可以使用</a:t>
            </a:r>
            <a:r>
              <a:rPr lang="en-US" altLang="zh-CN" sz="240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BigInteger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类；</a:t>
            </a:r>
            <a:endParaRPr lang="en-US" altLang="zh-CN" sz="240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BigInteger</a:t>
            </a:r>
            <a:r>
              <a:rPr kumimoji="0" lang="zh-CN" altLang="en-US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位于</a:t>
            </a:r>
            <a:r>
              <a:rPr kumimoji="0" lang="en-US" altLang="zh-CN" sz="2400" b="0" i="0" u="none" strike="noStrike" kern="1200" cap="none" spc="0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java.math</a:t>
            </a:r>
            <a:r>
              <a:rPr kumimoji="0" lang="zh-CN" altLang="en-US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包中，定义了一系列的数学运算方法，调用这些方法可以进行计算，不能使用运算符计算；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185" y="2852514"/>
            <a:ext cx="10687987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 panose="020B0502040204020203" pitchFamily="34" charset="-122"/>
              </a:rPr>
              <a:t>public static void main(String[] </a:t>
            </a:r>
            <a:r>
              <a:rPr lang="en-US" dirty="0" err="1">
                <a:ea typeface="微软雅黑 Light" panose="020B0502040204020203" pitchFamily="34" charset="-122"/>
              </a:rPr>
              <a:t>args</a:t>
            </a:r>
            <a:r>
              <a:rPr lang="en-US" dirty="0">
                <a:ea typeface="微软雅黑 Light" panose="020B0502040204020203" pitchFamily="34" charset="-122"/>
              </a:rPr>
              <a:t>) {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//	</a:t>
            </a:r>
            <a:r>
              <a:rPr lang="zh-CN" altLang="en-US" dirty="0">
                <a:ea typeface="微软雅黑 Light" panose="020B0502040204020203" pitchFamily="34" charset="-122"/>
              </a:rPr>
              <a:t>使用字符串表示超出范围的大整数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zh-CN" altLang="en-US" dirty="0">
                <a:ea typeface="微软雅黑 Light" panose="020B0502040204020203" pitchFamily="34" charset="-122"/>
              </a:rPr>
              <a:t>	</a:t>
            </a:r>
            <a:r>
              <a:rPr lang="en-US" dirty="0">
                <a:ea typeface="微软雅黑 Light" panose="020B0502040204020203" pitchFamily="34" charset="-122"/>
              </a:rPr>
              <a:t>String s1="29219291291919391912919283232323";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	String s2="2007594379874134134134127943";</a:t>
            </a:r>
            <a:endParaRPr lang="en-US" dirty="0">
              <a:ea typeface="微软雅黑 Light" panose="020B0502040204020203" pitchFamily="34" charset="-122"/>
            </a:endParaRPr>
          </a:p>
          <a:p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//	</a:t>
            </a:r>
            <a:r>
              <a:rPr lang="zh-CN" altLang="en-US" dirty="0">
                <a:ea typeface="微软雅黑 Light" panose="020B0502040204020203" pitchFamily="34" charset="-122"/>
              </a:rPr>
              <a:t>将字符串作为参数，创建大整数</a:t>
            </a:r>
            <a:r>
              <a:rPr lang="en-US" dirty="0" err="1">
                <a:ea typeface="微软雅黑 Light" panose="020B0502040204020203" pitchFamily="34" charset="-122"/>
              </a:rPr>
              <a:t>BigInteger</a:t>
            </a:r>
            <a:r>
              <a:rPr lang="zh-CN" altLang="en-US" dirty="0">
                <a:ea typeface="微软雅黑 Light" panose="020B0502040204020203" pitchFamily="34" charset="-122"/>
              </a:rPr>
              <a:t>对象	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zh-CN" altLang="en-US" dirty="0">
                <a:ea typeface="微软雅黑 Light" panose="020B0502040204020203" pitchFamily="34" charset="-122"/>
              </a:rPr>
              <a:t>	</a:t>
            </a:r>
            <a:r>
              <a:rPr lang="en-US" dirty="0" err="1">
                <a:ea typeface="微软雅黑 Light" panose="020B0502040204020203" pitchFamily="34" charset="-122"/>
              </a:rPr>
              <a:t>BigInteger</a:t>
            </a:r>
            <a:r>
              <a:rPr lang="en-US" dirty="0">
                <a:ea typeface="微软雅黑 Light" panose="020B0502040204020203" pitchFamily="34" charset="-122"/>
              </a:rPr>
              <a:t> bi1=new </a:t>
            </a:r>
            <a:r>
              <a:rPr lang="en-US" dirty="0" err="1">
                <a:ea typeface="微软雅黑 Light" panose="020B0502040204020203" pitchFamily="34" charset="-122"/>
              </a:rPr>
              <a:t>BigInteger</a:t>
            </a:r>
            <a:r>
              <a:rPr lang="en-US" dirty="0">
                <a:ea typeface="微软雅黑 Light" panose="020B0502040204020203" pitchFamily="34" charset="-122"/>
              </a:rPr>
              <a:t>(s1);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	</a:t>
            </a:r>
            <a:r>
              <a:rPr lang="en-US" dirty="0" err="1">
                <a:ea typeface="微软雅黑 Light" panose="020B0502040204020203" pitchFamily="34" charset="-122"/>
              </a:rPr>
              <a:t>BigInteger</a:t>
            </a:r>
            <a:r>
              <a:rPr lang="en-US" dirty="0">
                <a:ea typeface="微软雅黑 Light" panose="020B0502040204020203" pitchFamily="34" charset="-122"/>
              </a:rPr>
              <a:t> bi2=new </a:t>
            </a:r>
            <a:r>
              <a:rPr lang="en-US" dirty="0" err="1">
                <a:ea typeface="微软雅黑 Light" panose="020B0502040204020203" pitchFamily="34" charset="-122"/>
              </a:rPr>
              <a:t>BigInteger</a:t>
            </a:r>
            <a:r>
              <a:rPr lang="en-US" dirty="0">
                <a:ea typeface="微软雅黑 Light" panose="020B0502040204020203" pitchFamily="34" charset="-122"/>
              </a:rPr>
              <a:t>(s2);</a:t>
            </a:r>
            <a:endParaRPr lang="en-US" dirty="0">
              <a:ea typeface="微软雅黑 Light" panose="020B0502040204020203" pitchFamily="34" charset="-122"/>
            </a:endParaRPr>
          </a:p>
          <a:p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//	</a:t>
            </a:r>
            <a:r>
              <a:rPr lang="zh-CN" altLang="en-US" dirty="0">
                <a:ea typeface="微软雅黑 Light" panose="020B0502040204020203" pitchFamily="34" charset="-122"/>
              </a:rPr>
              <a:t>调用</a:t>
            </a:r>
            <a:r>
              <a:rPr lang="en-US" dirty="0" err="1">
                <a:ea typeface="微软雅黑 Light" panose="020B0502040204020203" pitchFamily="34" charset="-122"/>
              </a:rPr>
              <a:t>BigInteger</a:t>
            </a:r>
            <a:r>
              <a:rPr lang="zh-CN" altLang="en-US" dirty="0">
                <a:ea typeface="微软雅黑 Light" panose="020B0502040204020203" pitchFamily="34" charset="-122"/>
              </a:rPr>
              <a:t>类中的方法进行运算</a:t>
            </a:r>
            <a:r>
              <a:rPr lang="en-US" altLang="zh-CN" dirty="0">
                <a:ea typeface="微软雅黑 Light" panose="020B0502040204020203" pitchFamily="34" charset="-122"/>
              </a:rPr>
              <a:t>,</a:t>
            </a:r>
            <a:r>
              <a:rPr lang="zh-CN" altLang="en-US" dirty="0">
                <a:ea typeface="微软雅黑 Light" panose="020B0502040204020203" pitchFamily="34" charset="-122"/>
              </a:rPr>
              <a:t>下面是加法和出发	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zh-CN" altLang="en-US" dirty="0">
                <a:ea typeface="微软雅黑 Light" panose="020B0502040204020203" pitchFamily="34" charset="-122"/>
              </a:rPr>
              <a:t>	</a:t>
            </a:r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(bi1.add(bi2));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	</a:t>
            </a:r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(bi1.divide(bi2));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}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5" name="Rectangle 12"/>
          <p:cNvSpPr/>
          <p:nvPr/>
        </p:nvSpPr>
        <p:spPr>
          <a:xfrm>
            <a:off x="7835462" y="3137338"/>
            <a:ext cx="3326524" cy="24278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步骤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：将超出范围的整数用</a:t>
            </a:r>
            <a:r>
              <a:rPr lang="en-US" altLang="zh-CN" dirty="0">
                <a:solidFill>
                  <a:schemeClr val="tx1"/>
                </a:solidFill>
              </a:rPr>
              <a:t>String</a:t>
            </a:r>
            <a:r>
              <a:rPr lang="zh-CN" altLang="en-US" dirty="0">
                <a:solidFill>
                  <a:schemeClr val="tx1"/>
                </a:solidFill>
              </a:rPr>
              <a:t>声明；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步骤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：将字符串包装成</a:t>
            </a:r>
            <a:r>
              <a:rPr lang="en-US" altLang="zh-CN" dirty="0" err="1">
                <a:solidFill>
                  <a:schemeClr val="tx1"/>
                </a:solidFill>
              </a:rPr>
              <a:t>BigInteger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步骤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：调用</a:t>
            </a:r>
            <a:r>
              <a:rPr lang="en-US" altLang="zh-CN" dirty="0" err="1">
                <a:solidFill>
                  <a:schemeClr val="tx1"/>
                </a:solidFill>
              </a:rPr>
              <a:t>BigInteger</a:t>
            </a:r>
            <a:r>
              <a:rPr lang="zh-CN" altLang="en-US" dirty="0">
                <a:solidFill>
                  <a:schemeClr val="tx1"/>
                </a:solidFill>
              </a:rPr>
              <a:t>类的方法，进行数学运算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</a:t>
            </a:r>
            <a:r>
              <a:rPr lang="zh-CN" altLang="en-US" dirty="0"/>
              <a:t>使用</a:t>
            </a:r>
            <a:r>
              <a:rPr lang="en-US" altLang="zh-CN" dirty="0" err="1"/>
              <a:t>BigDecimal</a:t>
            </a:r>
            <a:r>
              <a:rPr lang="zh-CN" altLang="en-US" dirty="0"/>
              <a:t>、</a:t>
            </a:r>
            <a:r>
              <a:rPr lang="en-US" altLang="zh-CN" dirty="0" err="1"/>
              <a:t>BigInteger</a:t>
            </a:r>
            <a:r>
              <a:rPr lang="zh-CN" altLang="en-US" dirty="0"/>
              <a:t>工具进行超出</a:t>
            </a:r>
            <a:r>
              <a:rPr lang="en-US" altLang="zh-CN" dirty="0"/>
              <a:t>Java</a:t>
            </a:r>
            <a:r>
              <a:rPr lang="zh-CN" altLang="en-US" dirty="0"/>
              <a:t>基本数据类型范围的数字之间的数学运算、比较运算、位运算</a:t>
            </a:r>
            <a:endParaRPr lang="en-US" altLang="zh-CN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536050" y="940903"/>
            <a:ext cx="11015870" cy="175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java.math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包中还有一个类叫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BigDecimal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，虽然和整数无关，我们也在此一起学习；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BigDecimal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是用来针对浮点型进行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精确运算的；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2481" y="2836749"/>
            <a:ext cx="10687987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使用</a:t>
            </a:r>
            <a:r>
              <a:rPr lang="en-US" dirty="0">
                <a:ea typeface="微软雅黑 Light" panose="020B0502040204020203" pitchFamily="34" charset="-122"/>
              </a:rPr>
              <a:t>double</a:t>
            </a:r>
            <a:r>
              <a:rPr lang="zh-CN" altLang="en-US" dirty="0">
                <a:ea typeface="微软雅黑 Light" panose="020B0502040204020203" pitchFamily="34" charset="-122"/>
              </a:rPr>
              <a:t>类型进行运算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zh-CN" altLang="en-US" dirty="0">
                <a:ea typeface="微软雅黑 Light" panose="020B0502040204020203" pitchFamily="34" charset="-122"/>
              </a:rPr>
              <a:t>	</a:t>
            </a:r>
            <a:r>
              <a:rPr lang="en-US" dirty="0">
                <a:ea typeface="微软雅黑 Light" panose="020B0502040204020203" pitchFamily="34" charset="-122"/>
              </a:rPr>
              <a:t>double d1=4.3;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	double d2=5.8;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	</a:t>
            </a:r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(d1+d2);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		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//	</a:t>
            </a:r>
            <a:r>
              <a:rPr lang="zh-CN" altLang="en-US" dirty="0">
                <a:ea typeface="微软雅黑 Light" panose="020B0502040204020203" pitchFamily="34" charset="-122"/>
              </a:rPr>
              <a:t>使用</a:t>
            </a:r>
            <a:r>
              <a:rPr lang="en-US" dirty="0" err="1">
                <a:ea typeface="微软雅黑 Light" panose="020B0502040204020203" pitchFamily="34" charset="-122"/>
              </a:rPr>
              <a:t>BigDecimal</a:t>
            </a:r>
            <a:r>
              <a:rPr lang="zh-CN" altLang="en-US" dirty="0">
                <a:ea typeface="微软雅黑 Light" panose="020B0502040204020203" pitchFamily="34" charset="-122"/>
              </a:rPr>
              <a:t>类型进行运算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zh-CN" altLang="en-US" dirty="0">
                <a:ea typeface="微软雅黑 Light" panose="020B0502040204020203" pitchFamily="34" charset="-122"/>
              </a:rPr>
              <a:t>	</a:t>
            </a:r>
            <a:r>
              <a:rPr lang="en-US" dirty="0" err="1">
                <a:ea typeface="微软雅黑 Light" panose="020B0502040204020203" pitchFamily="34" charset="-122"/>
              </a:rPr>
              <a:t>BigDecimal</a:t>
            </a:r>
            <a:r>
              <a:rPr lang="en-US" dirty="0">
                <a:ea typeface="微软雅黑 Light" panose="020B0502040204020203" pitchFamily="34" charset="-122"/>
              </a:rPr>
              <a:t> bd1=new </a:t>
            </a:r>
            <a:r>
              <a:rPr lang="en-US" dirty="0" err="1">
                <a:ea typeface="微软雅黑 Light" panose="020B0502040204020203" pitchFamily="34" charset="-122"/>
              </a:rPr>
              <a:t>BigDecimal</a:t>
            </a:r>
            <a:r>
              <a:rPr lang="en-US" dirty="0">
                <a:ea typeface="微软雅黑 Light" panose="020B0502040204020203" pitchFamily="34" charset="-122"/>
              </a:rPr>
              <a:t>(d1);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	</a:t>
            </a:r>
            <a:r>
              <a:rPr lang="en-US" dirty="0" err="1">
                <a:ea typeface="微软雅黑 Light" panose="020B0502040204020203" pitchFamily="34" charset="-122"/>
              </a:rPr>
              <a:t>BigDecimal</a:t>
            </a:r>
            <a:r>
              <a:rPr lang="en-US" dirty="0">
                <a:ea typeface="微软雅黑 Light" panose="020B0502040204020203" pitchFamily="34" charset="-122"/>
              </a:rPr>
              <a:t> bd2=new </a:t>
            </a:r>
            <a:r>
              <a:rPr lang="en-US" dirty="0" err="1">
                <a:ea typeface="微软雅黑 Light" panose="020B0502040204020203" pitchFamily="34" charset="-122"/>
              </a:rPr>
              <a:t>BigDecimal</a:t>
            </a:r>
            <a:r>
              <a:rPr lang="en-US" dirty="0">
                <a:ea typeface="微软雅黑 Light" panose="020B0502040204020203" pitchFamily="34" charset="-122"/>
              </a:rPr>
              <a:t>(d2);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	</a:t>
            </a:r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(bd1.add(bd2));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5" name="Rectangle 12"/>
          <p:cNvSpPr/>
          <p:nvPr/>
        </p:nvSpPr>
        <p:spPr>
          <a:xfrm>
            <a:off x="6526924" y="2837795"/>
            <a:ext cx="3326524" cy="536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结果：</a:t>
            </a:r>
            <a:r>
              <a:rPr lang="en-US" altLang="zh-CN" dirty="0">
                <a:solidFill>
                  <a:schemeClr val="tx1"/>
                </a:solidFill>
              </a:rPr>
              <a:t>10.1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504496" y="6132787"/>
            <a:ext cx="7993117" cy="536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结果：</a:t>
            </a:r>
            <a:r>
              <a:rPr lang="en-US" dirty="0">
                <a:solidFill>
                  <a:schemeClr val="tx1"/>
                </a:solidFill>
              </a:rPr>
              <a:t>10.09999999999999964472863211994990706443786621093750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646386" y="4209393"/>
            <a:ext cx="4682359" cy="1261241"/>
          </a:xfrm>
          <a:prstGeom prst="rect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609600" y="2785242"/>
            <a:ext cx="4682359" cy="1261241"/>
          </a:xfrm>
          <a:prstGeom prst="rect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13"/>
          <p:cNvCxnSpPr>
            <a:stCxn id="8" idx="3"/>
            <a:endCxn id="5" idx="1"/>
          </p:cNvCxnSpPr>
          <p:nvPr/>
        </p:nvCxnSpPr>
        <p:spPr>
          <a:xfrm flipV="1">
            <a:off x="5291959" y="3105809"/>
            <a:ext cx="1234965" cy="3100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16"/>
          <p:cNvCxnSpPr>
            <a:endCxn id="6" idx="0"/>
          </p:cNvCxnSpPr>
          <p:nvPr/>
        </p:nvCxnSpPr>
        <p:spPr>
          <a:xfrm>
            <a:off x="2861442" y="5486399"/>
            <a:ext cx="1639613" cy="6463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Callout 20"/>
          <p:cNvSpPr/>
          <p:nvPr/>
        </p:nvSpPr>
        <p:spPr>
          <a:xfrm>
            <a:off x="6369269" y="3610303"/>
            <a:ext cx="2128345" cy="1860331"/>
          </a:xfrm>
          <a:prstGeom prst="wedgeEllipseCallout">
            <a:avLst>
              <a:gd name="adj1" fmla="val -97870"/>
              <a:gd name="adj2" fmla="val -1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需要精确计算的时候使用，一般用于商业运算；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1540</Words>
  <Application>WPS 演示</Application>
  <PresentationFormat>宽屏</PresentationFormat>
  <Paragraphs>85</Paragraphs>
  <Slides>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微软雅黑 Light</vt:lpstr>
      <vt:lpstr>汉仪行楷简</vt:lpstr>
      <vt:lpstr>Arial Unicode MS</vt:lpstr>
      <vt:lpstr>Calibri</vt:lpstr>
      <vt:lpstr>等线</vt:lpstr>
      <vt:lpstr>Office 主题</vt:lpstr>
      <vt:lpstr>数学API</vt:lpstr>
      <vt:lpstr>本章目标</vt:lpstr>
      <vt:lpstr>知识点1-使用Math类提供的各类数学方法</vt:lpstr>
      <vt:lpstr>知识点2-使用BigDecimal、BigInteger工具进行超出Java基本数据类型范围的数字之间的数学运算、比较运算、位运算</vt:lpstr>
      <vt:lpstr>知识点2-使用BigDecimal、BigInteger工具进行超出Java基本数据类型范围的数字之间的数学运算、比较运算、位运算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GuXue</cp:lastModifiedBy>
  <cp:revision>1130</cp:revision>
  <dcterms:created xsi:type="dcterms:W3CDTF">2014-03-19T14:07:00Z</dcterms:created>
  <dcterms:modified xsi:type="dcterms:W3CDTF">2021-01-20T09:44:34Z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