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478" r:id="rId3"/>
    <p:sldId id="493" r:id="rId5"/>
    <p:sldId id="524" r:id="rId6"/>
    <p:sldId id="506" r:id="rId7"/>
    <p:sldId id="507" r:id="rId8"/>
    <p:sldId id="525" r:id="rId9"/>
    <p:sldId id="528" r:id="rId10"/>
    <p:sldId id="529" r:id="rId11"/>
    <p:sldId id="548" r:id="rId12"/>
    <p:sldId id="549" r:id="rId13"/>
    <p:sldId id="550" r:id="rId14"/>
    <p:sldId id="551" r:id="rId15"/>
    <p:sldId id="526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19" r:id="rId28"/>
    <p:sldId id="520" r:id="rId29"/>
    <p:sldId id="521" r:id="rId30"/>
    <p:sldId id="52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000066"/>
    <a:srgbClr val="3B9D3B"/>
    <a:srgbClr val="AE0B0B"/>
    <a:srgbClr val="CC3300"/>
    <a:srgbClr val="CC6600"/>
    <a:srgbClr val="393939"/>
    <a:srgbClr val="CC0000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9459" autoAdjust="0"/>
  </p:normalViewPr>
  <p:slideViewPr>
    <p:cSldViewPr snapToGrid="0">
      <p:cViewPr varScale="1">
        <p:scale>
          <a:sx n="54" d="100"/>
          <a:sy n="54" d="100"/>
        </p:scale>
        <p:origin x="1132" y="76"/>
      </p:cViewPr>
      <p:guideLst>
        <p:guide orient="horz" pos="2154"/>
        <p:guide pos="38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hyperlink" Target="mk:@MSITStore:D:\BaiduYunDownload\javadoc\JDK_API_1_6_zh_CN.CHM::/java/lang/Object.html" TargetMode="External"/><Relationship Id="rId1" Type="http://schemas.openxmlformats.org/officeDocument/2006/relationships/hyperlink" Target="mk:@MSITStore:D:\BaiduYunDownload\javadoc\JDK_API_1_6_zh_CN.CHM::/java/util/Dat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日期与时间相关</a:t>
            </a:r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2- DateFormat</a:t>
            </a:r>
            <a:r>
              <a:rPr lang="zh-CN" altLang="en-US" dirty="0">
                <a:sym typeface="+mn-ea"/>
              </a:rPr>
              <a:t>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获取日期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时间格式的工厂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358" y="2207172"/>
            <a:ext cx="10687987" cy="2827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 date=new Date();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DateFormat   dataformat=DateFormat.getDateTimeInstance(int</a:t>
            </a:r>
            <a:r>
              <a:rPr lang="zh-CN" altLang="en-US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类型参数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 </a:t>
            </a:r>
            <a:r>
              <a:rPr lang="zh-CN" altLang="en-US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int</a:t>
            </a:r>
            <a:r>
              <a:rPr lang="zh-CN" altLang="en-US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类型参数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2);</a:t>
            </a: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DateFormat.FULL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模式的日期为：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2015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年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日 星期二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DateFormat.SHORT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模式的日期为：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12-2-17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下午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7:43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DateFormat.MEDIUM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模式的日期为：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2012-2-17 19:43:39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DateFormat.LONG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模式的日期为：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2012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年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17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日 下午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07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时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分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39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秒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DateFormat.FULL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模式的日期为：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2012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年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17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日 星期五 下午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07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时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分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39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秒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CST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String d=dataformat.format(date);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System.out.println(d);</a:t>
            </a:r>
            <a:endParaRPr 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en-US" altLang="zh-CN" dirty="0"/>
              <a:t>- SimpleDateFormat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4790" y="3439795"/>
            <a:ext cx="2879090" cy="657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DateFormat</a:t>
            </a:r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抽象</a:t>
            </a:r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类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154045" y="2865755"/>
            <a:ext cx="375920" cy="4641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235325" y="3877310"/>
            <a:ext cx="579120" cy="793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918585" y="3638550"/>
            <a:ext cx="1680210" cy="581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获取日期格式器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56655" y="3408045"/>
            <a:ext cx="5572125" cy="5448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SimpleDateFormat(String pattern)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5598795" y="2659380"/>
            <a:ext cx="528955" cy="247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766435" y="3877310"/>
            <a:ext cx="361315" cy="133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283575" y="302450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自定义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801110" y="5083810"/>
            <a:ext cx="1508125" cy="447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转换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975610" y="4220210"/>
            <a:ext cx="554355" cy="913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436995" y="4482465"/>
            <a:ext cx="5614670" cy="5372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final 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alt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format(Date date)</a:t>
            </a:r>
            <a:endParaRPr lang="en-US" altLang="zh-CN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56655" y="5497830"/>
            <a:ext cx="5614670" cy="5372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parse(String source)</a:t>
            </a:r>
            <a:endParaRPr lang="en-US" altLang="zh-CN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5574030" y="4681220"/>
            <a:ext cx="682625" cy="4032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567045" y="5530850"/>
            <a:ext cx="54737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738745" y="4004310"/>
            <a:ext cx="1482725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>
              <a:lnSpc>
                <a:spcPct val="140000"/>
              </a:lnSpc>
              <a:buClr>
                <a:srgbClr val="92D050"/>
              </a:buClr>
              <a:buNone/>
            </a:pPr>
            <a:r>
              <a:rPr lang="en-US" altLang="zh-CN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Date---&gt;String</a:t>
            </a:r>
            <a:endParaRPr lang="en-US" altLang="zh-CN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839075" y="5019675"/>
            <a:ext cx="1482725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>
              <a:lnSpc>
                <a:spcPct val="140000"/>
              </a:lnSpc>
              <a:buClr>
                <a:srgbClr val="92D050"/>
              </a:buClr>
              <a:buNone/>
            </a:pPr>
            <a:r>
              <a:rPr lang="en-US" altLang="zh-CN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String---&gt;Date</a:t>
            </a:r>
            <a:endParaRPr lang="en-US" altLang="zh-CN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14445" y="2515235"/>
            <a:ext cx="1680210" cy="581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获取日期格式器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78575" y="357505"/>
            <a:ext cx="5572125" cy="2508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marL="800100" lvl="1" indent="-342900" eaLnBrk="0" hangingPunct="0">
              <a:lnSpc>
                <a:spcPct val="9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y 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年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 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年中的月份 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月份中的天数 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F 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月份中的星期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 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星期中的天数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H 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一天中的小时数（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0-23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小时中的分钟数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 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分钟中的秒数 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毫秒数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1945" y="1035685"/>
            <a:ext cx="605663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1" hangingPunct="1">
              <a:lnSpc>
                <a:spcPct val="140000"/>
              </a:lnSpc>
              <a:buClr>
                <a:srgbClr val="92D050"/>
              </a:buClr>
              <a:buNone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SimpleDateFormat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用于自定义日期风格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indent="0" eaLnBrk="1" hangingPunct="1">
              <a:lnSpc>
                <a:spcPct val="140000"/>
              </a:lnSpc>
              <a:buClr>
                <a:srgbClr val="92D050"/>
              </a:buClr>
              <a:buNone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位置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java.text.SimpleDataFormat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包下</a:t>
            </a:r>
            <a:endParaRPr lang="zh-CN" altLang="en-US" sz="2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- DateFormat</a:t>
            </a:r>
            <a:r>
              <a:rPr lang="zh-CN" altLang="en-US" dirty="0">
                <a:sym typeface="+mn-ea"/>
              </a:rPr>
              <a:t>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SimpleDateFormat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自定义日期风格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358" y="2207172"/>
            <a:ext cx="10687987" cy="10864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 date=new Date();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SimpleDateFormat   sdf=new  SimpleDateFormat(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"yyyy-MM-dd HH:mm:ss:SS"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);</a:t>
            </a: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String d=sdf.format(date);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System.out.println(d);</a:t>
            </a:r>
            <a:endParaRPr 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en-US" altLang="zh-CN" dirty="0"/>
              <a:t>-</a:t>
            </a:r>
            <a:r>
              <a:rPr lang="en-US" altLang="zh-CN" dirty="0">
                <a:cs typeface="微软雅黑 Light" panose="020B0502040204020203" pitchFamily="34" charset="-122"/>
                <a:sym typeface="+mn-ea"/>
              </a:rPr>
              <a:t>DateFormat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380" y="962034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实际编程中，往往需要对时间用不同的格式进行展示；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DateFormat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中定义了对时间进行格式化的方法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64015" y="2557376"/>
          <a:ext cx="109747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09"/>
                <a:gridCol w="588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SimpleDateFormat</a:t>
                      </a:r>
                      <a:r>
                        <a:rPr lang="en-US" dirty="0"/>
                        <a:t>(String pattern)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使用模式字符串创建对象；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SimpleDateFormat</a:t>
                      </a:r>
                      <a:r>
                        <a:rPr lang="en-US" altLang="zh-CN" dirty="0"/>
                        <a:t>(String pattern, Locale </a:t>
                      </a:r>
                      <a:r>
                        <a:rPr lang="en-US" altLang="zh-CN" dirty="0" err="1"/>
                        <a:t>locale</a:t>
                      </a:r>
                      <a:r>
                        <a:rPr lang="en-US" altLang="zh-CN" dirty="0"/>
                        <a:t>)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使用模式字符串和区域信息创建对象；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2"/>
          <p:cNvSpPr txBox="1"/>
          <p:nvPr/>
        </p:nvSpPr>
        <p:spPr>
          <a:xfrm>
            <a:off x="443033" y="5092490"/>
            <a:ext cx="11015870" cy="59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通常使用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format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方法进行格式化；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718208" y="5761245"/>
          <a:ext cx="109745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09"/>
                <a:gridCol w="588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            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String format(Date </a:t>
                      </a:r>
                      <a:r>
                        <a:rPr lang="en-US" dirty="0" err="1"/>
                        <a:t>date</a:t>
                      </a:r>
                      <a:r>
                        <a:rPr lang="en-US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把</a:t>
                      </a:r>
                      <a:r>
                        <a:rPr lang="en-US" altLang="zh-CN" dirty="0"/>
                        <a:t>date</a:t>
                      </a:r>
                      <a:r>
                        <a:rPr lang="zh-CN" altLang="en-US" dirty="0"/>
                        <a:t>进行格式化；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Calendar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21543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JDK1.1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版本开始，增加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Calendar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类，建议使用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Calendar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类代替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Calendar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</a:rPr>
              <a:t>抽象类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，不能直接使用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创建对象；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Calendar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类中定义了获得实例的方法：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534276" y="3242146"/>
          <a:ext cx="107380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993"/>
                <a:gridCol w="49030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static Calendar </a:t>
                      </a:r>
                      <a:r>
                        <a:rPr lang="en-US" dirty="0" err="1"/>
                        <a:t>getInstance</a:t>
                      </a:r>
                      <a:r>
                        <a:rPr lang="en-US" dirty="0"/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使用默认时区和语言环境获得日历对象；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static Calendar </a:t>
                      </a:r>
                      <a:r>
                        <a:rPr lang="en-US" altLang="zh-CN" dirty="0" err="1"/>
                        <a:t>getInstance</a:t>
                      </a:r>
                      <a:r>
                        <a:rPr lang="en-US" altLang="zh-CN" dirty="0"/>
                        <a:t>(Locale </a:t>
                      </a:r>
                      <a:r>
                        <a:rPr lang="en-US" altLang="zh-CN" dirty="0" err="1"/>
                        <a:t>aLocale</a:t>
                      </a:r>
                      <a:r>
                        <a:rPr lang="en-US" altLang="zh-CN" dirty="0"/>
                        <a:t>)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使用指定的语言环境获得日历对象；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static Calendar </a:t>
                      </a:r>
                      <a:r>
                        <a:rPr lang="en-US" altLang="zh-CN" dirty="0" err="1"/>
                        <a:t>getInstance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TimeZone</a:t>
                      </a:r>
                      <a:r>
                        <a:rPr lang="en-US" altLang="zh-CN" dirty="0"/>
                        <a:t> zone)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使用指定的时区获得日历对象；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static Calendar </a:t>
                      </a:r>
                      <a:r>
                        <a:rPr lang="en-US" altLang="zh-CN" dirty="0" err="1"/>
                        <a:t>getInstance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TimeZone</a:t>
                      </a:r>
                      <a:r>
                        <a:rPr lang="en-US" altLang="zh-CN" dirty="0"/>
                        <a:t> zone, Locale </a:t>
                      </a:r>
                      <a:r>
                        <a:rPr lang="en-US" altLang="zh-CN" dirty="0" err="1"/>
                        <a:t>aLocale</a:t>
                      </a:r>
                      <a:r>
                        <a:rPr lang="en-US" altLang="zh-CN" dirty="0"/>
                        <a:t>)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使用指定的时区及语言环境获得日历对象；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3296" y="5328745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使用默认时区和语言环境获得日历对象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Calendar calendar1=</a:t>
            </a:r>
            <a:r>
              <a:rPr lang="en-US" altLang="zh-CN" dirty="0" err="1">
                <a:ea typeface="微软雅黑 Light" panose="020B0502040204020203" pitchFamily="34" charset="-122"/>
              </a:rPr>
              <a:t>Calendar.getInstance</a:t>
            </a:r>
            <a:r>
              <a:rPr lang="en-US" altLang="zh-CN" dirty="0">
                <a:ea typeface="微软雅黑 Light" panose="020B0502040204020203" pitchFamily="34" charset="-122"/>
              </a:rPr>
              <a:t>();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使用指定时区和语言环境获得日历对象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Calendar calendar2=</a:t>
            </a:r>
            <a:r>
              <a:rPr lang="en-US" altLang="zh-CN" dirty="0" err="1">
                <a:ea typeface="微软雅黑 Light" panose="020B0502040204020203" pitchFamily="34" charset="-122"/>
              </a:rPr>
              <a:t>Calendar.getInstance</a:t>
            </a:r>
            <a:r>
              <a:rPr lang="en-US" altLang="zh-CN" dirty="0">
                <a:ea typeface="微软雅黑 Light" panose="020B0502040204020203" pitchFamily="34" charset="-122"/>
              </a:rPr>
              <a:t>(</a:t>
            </a:r>
            <a:r>
              <a:rPr lang="en-US" altLang="zh-CN" dirty="0" err="1">
                <a:ea typeface="微软雅黑 Light" panose="020B0502040204020203" pitchFamily="34" charset="-122"/>
              </a:rPr>
              <a:t>TimeZone.getTimeZone</a:t>
            </a:r>
            <a:r>
              <a:rPr lang="en-US" altLang="zh-CN" dirty="0">
                <a:ea typeface="微软雅黑 Light" panose="020B0502040204020203" pitchFamily="34" charset="-122"/>
              </a:rPr>
              <a:t>("America/</a:t>
            </a:r>
            <a:r>
              <a:rPr lang="en-US" altLang="zh-CN" dirty="0" err="1">
                <a:ea typeface="微软雅黑 Light" panose="020B0502040204020203" pitchFamily="34" charset="-122"/>
              </a:rPr>
              <a:t>Los_Angeles</a:t>
            </a:r>
            <a:r>
              <a:rPr lang="en-US" altLang="zh-CN" dirty="0">
                <a:ea typeface="微软雅黑 Light" panose="020B0502040204020203" pitchFamily="34" charset="-122"/>
              </a:rPr>
              <a:t>"),</a:t>
            </a:r>
            <a:r>
              <a:rPr lang="en-US" altLang="zh-CN" dirty="0" err="1">
                <a:ea typeface="微软雅黑 Light" panose="020B0502040204020203" pitchFamily="34" charset="-122"/>
              </a:rPr>
              <a:t>Locale.CHINA</a:t>
            </a:r>
            <a:r>
              <a:rPr lang="en-US" altLang="zh-CN" dirty="0">
                <a:ea typeface="微软雅黑 Light" panose="020B0502040204020203" pitchFamily="34" charset="-122"/>
              </a:rPr>
              <a:t>);	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6" name="Oval Callout 7"/>
          <p:cNvSpPr/>
          <p:nvPr/>
        </p:nvSpPr>
        <p:spPr>
          <a:xfrm>
            <a:off x="9601199" y="1529254"/>
            <a:ext cx="2349063" cy="2270235"/>
          </a:xfrm>
          <a:prstGeom prst="wedgeEllipseCallout">
            <a:avLst>
              <a:gd name="adj1" fmla="val -57723"/>
              <a:gd name="adj2" fmla="val 336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这些方法返回的实际是子类</a:t>
            </a:r>
            <a:r>
              <a:rPr lang="en-US" dirty="0">
                <a:solidFill>
                  <a:schemeClr val="tx1"/>
                </a:solidFill>
              </a:rPr>
              <a:t>GregorianCalendar </a:t>
            </a:r>
            <a:r>
              <a:rPr lang="zh-CN" altLang="en-US" dirty="0">
                <a:solidFill>
                  <a:schemeClr val="tx1"/>
                </a:solidFill>
              </a:rPr>
              <a:t>的对象；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4</a:t>
            </a:r>
            <a:r>
              <a:rPr lang="en-US" altLang="zh-CN" dirty="0">
                <a:sym typeface="+mn-ea"/>
              </a:rPr>
              <a:t>-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Calendar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103504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获得日历对象后，可以为该对象的年、月、日、时、分、秒等进行赋值：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597338" y="2122795"/>
          <a:ext cx="107380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655"/>
                <a:gridCol w="57544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void set(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field,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value)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为指定的日历字段设定值；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月份从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开始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void set(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year,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month,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date)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为年月日设定值；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void set(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year,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month,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date,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hourOfDay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minute)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为年月日时分设定值；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void set(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year,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month,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date,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hourOfDay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minute,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second)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为年月日时分秒设定值；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2124" y="4835660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分别为</a:t>
            </a:r>
            <a:r>
              <a:rPr lang="en-US" altLang="zh-CN" dirty="0">
                <a:ea typeface="微软雅黑 Light" panose="020B0502040204020203" pitchFamily="34" charset="-122"/>
              </a:rPr>
              <a:t>calendar1</a:t>
            </a:r>
            <a:r>
              <a:rPr lang="zh-CN" altLang="en-US" dirty="0">
                <a:ea typeface="微软雅黑 Light" panose="020B0502040204020203" pitchFamily="34" charset="-122"/>
              </a:rPr>
              <a:t>对象的字段设定值，</a:t>
            </a:r>
            <a:r>
              <a:rPr lang="en-US" altLang="zh-CN" dirty="0">
                <a:ea typeface="微软雅黑 Light" panose="020B0502040204020203" pitchFamily="34" charset="-122"/>
              </a:rPr>
              <a:t>2002</a:t>
            </a:r>
            <a:r>
              <a:rPr lang="zh-CN" altLang="en-US" dirty="0">
                <a:ea typeface="微软雅黑 Light" panose="020B0502040204020203" pitchFamily="34" charset="-122"/>
              </a:rPr>
              <a:t>年</a:t>
            </a:r>
            <a:r>
              <a:rPr lang="en-US" altLang="zh-CN" dirty="0">
                <a:ea typeface="微软雅黑 Light" panose="020B0502040204020203" pitchFamily="34" charset="-122"/>
              </a:rPr>
              <a:t>12</a:t>
            </a:r>
            <a:r>
              <a:rPr lang="zh-CN" altLang="en-US" dirty="0">
                <a:ea typeface="微软雅黑 Light" panose="020B0502040204020203" pitchFamily="34" charset="-122"/>
              </a:rPr>
              <a:t>月</a:t>
            </a:r>
            <a:r>
              <a:rPr lang="en-US" altLang="zh-CN" dirty="0">
                <a:ea typeface="微软雅黑 Light" panose="020B0502040204020203" pitchFamily="34" charset="-122"/>
              </a:rPr>
              <a:t>12</a:t>
            </a:r>
            <a:r>
              <a:rPr lang="zh-CN" altLang="en-US" dirty="0">
                <a:ea typeface="微软雅黑 Light" panose="020B0502040204020203" pitchFamily="34" charset="-122"/>
              </a:rPr>
              <a:t>日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calendar1.set(</a:t>
            </a:r>
            <a:r>
              <a:rPr lang="en-US" altLang="zh-CN" dirty="0" err="1">
                <a:ea typeface="微软雅黑 Light" panose="020B0502040204020203" pitchFamily="34" charset="-122"/>
              </a:rPr>
              <a:t>Calendar.YEAR</a:t>
            </a:r>
            <a:r>
              <a:rPr lang="en-US" altLang="zh-CN" dirty="0">
                <a:ea typeface="微软雅黑 Light" panose="020B0502040204020203" pitchFamily="34" charset="-122"/>
              </a:rPr>
              <a:t>, 2002);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calendar1.set(</a:t>
            </a:r>
            <a:r>
              <a:rPr lang="en-US" altLang="zh-CN" dirty="0" err="1">
                <a:ea typeface="微软雅黑 Light" panose="020B0502040204020203" pitchFamily="34" charset="-122"/>
              </a:rPr>
              <a:t>Calendar.MONTH</a:t>
            </a:r>
            <a:r>
              <a:rPr lang="en-US" altLang="zh-CN" dirty="0">
                <a:ea typeface="微软雅黑 Light" panose="020B0502040204020203" pitchFamily="34" charset="-122"/>
              </a:rPr>
              <a:t>, 11);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calendar1.set(</a:t>
            </a:r>
            <a:r>
              <a:rPr lang="en-US" altLang="zh-CN" dirty="0" err="1">
                <a:ea typeface="微软雅黑 Light" panose="020B0502040204020203" pitchFamily="34" charset="-122"/>
              </a:rPr>
              <a:t>Calendar.DAY_OF_MONTH</a:t>
            </a:r>
            <a:r>
              <a:rPr lang="en-US" altLang="zh-CN" dirty="0">
                <a:ea typeface="微软雅黑 Light" panose="020B0502040204020203" pitchFamily="34" charset="-122"/>
              </a:rPr>
              <a:t>, 12);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为</a:t>
            </a:r>
            <a:r>
              <a:rPr lang="en-US" altLang="zh-CN" dirty="0">
                <a:ea typeface="微软雅黑 Light" panose="020B0502040204020203" pitchFamily="34" charset="-122"/>
              </a:rPr>
              <a:t>calendar2</a:t>
            </a:r>
            <a:r>
              <a:rPr lang="zh-CN" altLang="en-US" dirty="0">
                <a:ea typeface="微软雅黑 Light" panose="020B0502040204020203" pitchFamily="34" charset="-122"/>
              </a:rPr>
              <a:t>对象设置年月日时分秒</a:t>
            </a:r>
            <a:r>
              <a:rPr lang="en-US" altLang="zh-CN" dirty="0">
                <a:ea typeface="微软雅黑 Light" panose="020B0502040204020203" pitchFamily="34" charset="-122"/>
              </a:rPr>
              <a:t>2012</a:t>
            </a:r>
            <a:r>
              <a:rPr lang="zh-CN" altLang="en-US" dirty="0">
                <a:ea typeface="微软雅黑 Light" panose="020B0502040204020203" pitchFamily="34" charset="-122"/>
              </a:rPr>
              <a:t>年</a:t>
            </a:r>
            <a:r>
              <a:rPr lang="en-US" altLang="zh-CN" dirty="0">
                <a:ea typeface="微软雅黑 Light" panose="020B0502040204020203" pitchFamily="34" charset="-122"/>
              </a:rPr>
              <a:t>12</a:t>
            </a:r>
            <a:r>
              <a:rPr lang="zh-CN" altLang="en-US" dirty="0">
                <a:ea typeface="微软雅黑 Light" panose="020B0502040204020203" pitchFamily="34" charset="-122"/>
              </a:rPr>
              <a:t>月</a:t>
            </a:r>
            <a:r>
              <a:rPr lang="en-US" altLang="zh-CN" dirty="0">
                <a:ea typeface="微软雅黑 Light" panose="020B0502040204020203" pitchFamily="34" charset="-122"/>
              </a:rPr>
              <a:t>12</a:t>
            </a:r>
            <a:r>
              <a:rPr lang="zh-CN" altLang="en-US" dirty="0">
                <a:ea typeface="微软雅黑 Light" panose="020B0502040204020203" pitchFamily="34" charset="-122"/>
              </a:rPr>
              <a:t>日</a:t>
            </a:r>
            <a:r>
              <a:rPr lang="en-US" altLang="zh-CN" dirty="0">
                <a:ea typeface="微软雅黑 Light" panose="020B0502040204020203" pitchFamily="34" charset="-122"/>
              </a:rPr>
              <a:t>20</a:t>
            </a:r>
            <a:r>
              <a:rPr lang="zh-CN" altLang="en-US" dirty="0">
                <a:ea typeface="微软雅黑 Light" panose="020B0502040204020203" pitchFamily="34" charset="-122"/>
              </a:rPr>
              <a:t>点</a:t>
            </a:r>
            <a:r>
              <a:rPr lang="en-US" altLang="zh-CN" dirty="0">
                <a:ea typeface="微软雅黑 Light" panose="020B0502040204020203" pitchFamily="34" charset="-122"/>
              </a:rPr>
              <a:t>15</a:t>
            </a:r>
            <a:r>
              <a:rPr lang="zh-CN" altLang="en-US" dirty="0">
                <a:ea typeface="微软雅黑 Light" panose="020B0502040204020203" pitchFamily="34" charset="-122"/>
              </a:rPr>
              <a:t>分</a:t>
            </a:r>
            <a:r>
              <a:rPr lang="en-US" altLang="zh-CN" dirty="0">
                <a:ea typeface="微软雅黑 Light" panose="020B0502040204020203" pitchFamily="34" charset="-122"/>
              </a:rPr>
              <a:t>34</a:t>
            </a:r>
            <a:r>
              <a:rPr lang="zh-CN" altLang="en-US" dirty="0">
                <a:ea typeface="微软雅黑 Light" panose="020B0502040204020203" pitchFamily="34" charset="-122"/>
              </a:rPr>
              <a:t>秒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calendar2.set(2012, 11,12,20,15,34);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6" name="Oval Callout 6"/>
          <p:cNvSpPr/>
          <p:nvPr/>
        </p:nvSpPr>
        <p:spPr>
          <a:xfrm>
            <a:off x="6290442" y="4351282"/>
            <a:ext cx="1466193" cy="1150883"/>
          </a:xfrm>
          <a:prstGeom prst="wedgeEllipseCallout">
            <a:avLst>
              <a:gd name="adj1" fmla="val -207930"/>
              <a:gd name="adj2" fmla="val 54281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数字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zh-CN" altLang="en-US" dirty="0">
                <a:solidFill>
                  <a:schemeClr val="tx1"/>
                </a:solidFill>
              </a:rPr>
              <a:t>表示月份</a:t>
            </a:r>
            <a:r>
              <a:rPr lang="en-US" altLang="zh-CN" dirty="0">
                <a:solidFill>
                  <a:schemeClr val="tx1"/>
                </a:solidFill>
              </a:rPr>
              <a:t>12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4</a:t>
            </a:r>
            <a:r>
              <a:rPr lang="en-US" altLang="zh-CN" dirty="0">
                <a:sym typeface="+mn-ea"/>
              </a:rPr>
              <a:t>-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Calendar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634" y="1266725"/>
            <a:ext cx="11015870" cy="103504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Calendar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的字段赋值后，可以根据实际需要返回相应字段值；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597338" y="2122795"/>
          <a:ext cx="109745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09"/>
                <a:gridCol w="588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Date </a:t>
                      </a:r>
                      <a:r>
                        <a:rPr lang="en-US" dirty="0" err="1"/>
                        <a:t>getTime</a:t>
                      </a:r>
                      <a:r>
                        <a:rPr lang="en-US" dirty="0"/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将日历对象转换为</a:t>
                      </a:r>
                      <a:r>
                        <a:rPr lang="en-US" altLang="zh-CN" dirty="0"/>
                        <a:t>Date</a:t>
                      </a:r>
                      <a:r>
                        <a:rPr lang="zh-CN" altLang="en-US" dirty="0"/>
                        <a:t>对象返回；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get(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field)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根据字段名称，返回该字段的值；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6717" y="3621714"/>
            <a:ext cx="1068798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为</a:t>
            </a:r>
            <a:r>
              <a:rPr lang="en-US" altLang="zh-CN" dirty="0">
                <a:ea typeface="微软雅黑 Light" panose="020B0502040204020203" pitchFamily="34" charset="-122"/>
              </a:rPr>
              <a:t>calendar2</a:t>
            </a:r>
            <a:r>
              <a:rPr lang="zh-CN" altLang="en-US" dirty="0">
                <a:ea typeface="微软雅黑 Light" panose="020B0502040204020203" pitchFamily="34" charset="-122"/>
              </a:rPr>
              <a:t>对象设置年月日时分秒</a:t>
            </a:r>
            <a:r>
              <a:rPr lang="en-US" altLang="zh-CN" dirty="0">
                <a:ea typeface="微软雅黑 Light" panose="020B0502040204020203" pitchFamily="34" charset="-122"/>
              </a:rPr>
              <a:t>2012</a:t>
            </a:r>
            <a:r>
              <a:rPr lang="zh-CN" altLang="en-US" dirty="0">
                <a:ea typeface="微软雅黑 Light" panose="020B0502040204020203" pitchFamily="34" charset="-122"/>
              </a:rPr>
              <a:t>年</a:t>
            </a:r>
            <a:r>
              <a:rPr lang="en-US" altLang="zh-CN" dirty="0">
                <a:ea typeface="微软雅黑 Light" panose="020B0502040204020203" pitchFamily="34" charset="-122"/>
              </a:rPr>
              <a:t>12</a:t>
            </a:r>
            <a:r>
              <a:rPr lang="zh-CN" altLang="en-US" dirty="0">
                <a:ea typeface="微软雅黑 Light" panose="020B0502040204020203" pitchFamily="34" charset="-122"/>
              </a:rPr>
              <a:t>月</a:t>
            </a:r>
            <a:r>
              <a:rPr lang="en-US" altLang="zh-CN" dirty="0">
                <a:ea typeface="微软雅黑 Light" panose="020B0502040204020203" pitchFamily="34" charset="-122"/>
              </a:rPr>
              <a:t>12</a:t>
            </a:r>
            <a:r>
              <a:rPr lang="zh-CN" altLang="en-US" dirty="0">
                <a:ea typeface="微软雅黑 Light" panose="020B0502040204020203" pitchFamily="34" charset="-122"/>
              </a:rPr>
              <a:t>日</a:t>
            </a:r>
            <a:r>
              <a:rPr lang="en-US" altLang="zh-CN" dirty="0">
                <a:ea typeface="微软雅黑 Light" panose="020B0502040204020203" pitchFamily="34" charset="-122"/>
              </a:rPr>
              <a:t>20</a:t>
            </a:r>
            <a:r>
              <a:rPr lang="zh-CN" altLang="en-US" dirty="0">
                <a:ea typeface="微软雅黑 Light" panose="020B0502040204020203" pitchFamily="34" charset="-122"/>
              </a:rPr>
              <a:t>点</a:t>
            </a:r>
            <a:r>
              <a:rPr lang="en-US" altLang="zh-CN" dirty="0">
                <a:ea typeface="微软雅黑 Light" panose="020B0502040204020203" pitchFamily="34" charset="-122"/>
              </a:rPr>
              <a:t>15</a:t>
            </a:r>
            <a:r>
              <a:rPr lang="zh-CN" altLang="en-US" dirty="0">
                <a:ea typeface="微软雅黑 Light" panose="020B0502040204020203" pitchFamily="34" charset="-122"/>
              </a:rPr>
              <a:t>分</a:t>
            </a:r>
            <a:r>
              <a:rPr lang="en-US" altLang="zh-CN" dirty="0">
                <a:ea typeface="微软雅黑 Light" panose="020B0502040204020203" pitchFamily="34" charset="-122"/>
              </a:rPr>
              <a:t>34</a:t>
            </a:r>
            <a:r>
              <a:rPr lang="zh-CN" altLang="en-US" dirty="0">
                <a:ea typeface="微软雅黑 Light" panose="020B0502040204020203" pitchFamily="34" charset="-122"/>
              </a:rPr>
              <a:t>秒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calendar2.set(2012,11,12,20,15,34);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(calendar2.get(</a:t>
            </a:r>
            <a:r>
              <a:rPr lang="en-US" altLang="zh-CN" dirty="0" err="1">
                <a:ea typeface="微软雅黑 Light" panose="020B0502040204020203" pitchFamily="34" charset="-122"/>
              </a:rPr>
              <a:t>Calendar.YEAR</a:t>
            </a:r>
            <a:r>
              <a:rPr lang="en-US" altLang="zh-CN" dirty="0">
                <a:ea typeface="微软雅黑 Light" panose="020B0502040204020203" pitchFamily="34" charset="-122"/>
              </a:rPr>
              <a:t>)+"</a:t>
            </a:r>
            <a:r>
              <a:rPr lang="zh-CN" altLang="en-US" dirty="0">
                <a:ea typeface="微软雅黑 Light" panose="020B0502040204020203" pitchFamily="34" charset="-122"/>
              </a:rPr>
              <a:t>年</a:t>
            </a:r>
            <a:r>
              <a:rPr lang="en-US" altLang="zh-CN" dirty="0">
                <a:ea typeface="微软雅黑 Light" panose="020B0502040204020203" pitchFamily="34" charset="-122"/>
              </a:rPr>
              <a:t>"+(calendar2.get(</a:t>
            </a:r>
            <a:r>
              <a:rPr lang="en-US" altLang="zh-CN" dirty="0" err="1">
                <a:ea typeface="微软雅黑 Light" panose="020B0502040204020203" pitchFamily="34" charset="-122"/>
              </a:rPr>
              <a:t>Calendar.MONTH</a:t>
            </a:r>
            <a:r>
              <a:rPr lang="en-US" altLang="zh-CN" dirty="0">
                <a:ea typeface="微软雅黑 Light" panose="020B0502040204020203" pitchFamily="34" charset="-122"/>
              </a:rPr>
              <a:t>)+1)+"</a:t>
            </a:r>
            <a:r>
              <a:rPr lang="zh-CN" altLang="en-US" dirty="0">
                <a:ea typeface="微软雅黑 Light" panose="020B0502040204020203" pitchFamily="34" charset="-122"/>
              </a:rPr>
              <a:t>月</a:t>
            </a:r>
            <a:r>
              <a:rPr lang="en-US" altLang="zh-CN" dirty="0">
                <a:ea typeface="微软雅黑 Light" panose="020B0502040204020203" pitchFamily="34" charset="-122"/>
              </a:rPr>
              <a:t>"+calendar2.get(</a:t>
            </a:r>
            <a:r>
              <a:rPr lang="en-US" altLang="zh-CN" dirty="0" err="1">
                <a:ea typeface="微软雅黑 Light" panose="020B0502040204020203" pitchFamily="34" charset="-122"/>
              </a:rPr>
              <a:t>Calendar.DAY_OF_MONTH</a:t>
            </a:r>
            <a:r>
              <a:rPr lang="en-US" altLang="zh-CN" dirty="0">
                <a:ea typeface="微软雅黑 Light" panose="020B0502040204020203" pitchFamily="34" charset="-122"/>
              </a:rPr>
              <a:t>)+"</a:t>
            </a:r>
            <a:r>
              <a:rPr lang="zh-CN" altLang="en-US" dirty="0">
                <a:ea typeface="微软雅黑 Light" panose="020B0502040204020203" pitchFamily="34" charset="-122"/>
              </a:rPr>
              <a:t>日</a:t>
            </a:r>
            <a:r>
              <a:rPr lang="en-US" altLang="zh-CN" dirty="0">
                <a:ea typeface="微软雅黑 Light" panose="020B0502040204020203" pitchFamily="34" charset="-122"/>
              </a:rPr>
              <a:t>");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en-US" altLang="zh-CN" dirty="0" err="1">
                <a:ea typeface="微软雅黑 Light" panose="020B0502040204020203" pitchFamily="34" charset="-122"/>
              </a:rPr>
              <a:t>getTime</a:t>
            </a:r>
            <a:r>
              <a:rPr lang="zh-CN" altLang="en-US" dirty="0">
                <a:ea typeface="微软雅黑 Light" panose="020B0502040204020203" pitchFamily="34" charset="-122"/>
              </a:rPr>
              <a:t>方法返回</a:t>
            </a:r>
            <a:r>
              <a:rPr lang="en-US" altLang="zh-CN" dirty="0">
                <a:ea typeface="微软雅黑 Light" panose="020B0502040204020203" pitchFamily="34" charset="-122"/>
              </a:rPr>
              <a:t>Date</a:t>
            </a:r>
            <a:r>
              <a:rPr lang="zh-CN" altLang="en-US" dirty="0">
                <a:ea typeface="微软雅黑 Light" panose="020B0502040204020203" pitchFamily="34" charset="-122"/>
              </a:rPr>
              <a:t>类型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Date </a:t>
            </a:r>
            <a:r>
              <a:rPr lang="en-US" altLang="zh-CN" dirty="0" err="1">
                <a:ea typeface="微软雅黑 Light" panose="020B0502040204020203" pitchFamily="34" charset="-122"/>
              </a:rPr>
              <a:t>date</a:t>
            </a:r>
            <a:r>
              <a:rPr lang="en-US" altLang="zh-CN" dirty="0">
                <a:ea typeface="微软雅黑 Light" panose="020B0502040204020203" pitchFamily="34" charset="-122"/>
              </a:rPr>
              <a:t>=calendar2.getTime();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(date);</a:t>
            </a:r>
            <a:endParaRPr 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4</a:t>
            </a:r>
            <a:r>
              <a:rPr lang="en-US" altLang="zh-CN" dirty="0">
                <a:sym typeface="+mn-ea"/>
              </a:rPr>
              <a:t>-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Calendar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634" y="1266725"/>
            <a:ext cx="11015870" cy="103504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Calendar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的字段赋值后，可以对其值进行修改；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597338" y="2122795"/>
          <a:ext cx="109745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09"/>
                <a:gridCol w="588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void add(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field,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amount)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将日历对象转换为</a:t>
                      </a:r>
                      <a:r>
                        <a:rPr lang="en-US" altLang="zh-CN" dirty="0"/>
                        <a:t>Date</a:t>
                      </a:r>
                      <a:r>
                        <a:rPr lang="zh-CN" altLang="en-US" dirty="0"/>
                        <a:t>对象返回；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1765" y="3605948"/>
            <a:ext cx="1068798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修改</a:t>
            </a:r>
            <a:r>
              <a:rPr lang="en-US" altLang="zh-CN" dirty="0">
                <a:ea typeface="微软雅黑 Light" panose="020B0502040204020203" pitchFamily="34" charset="-122"/>
              </a:rPr>
              <a:t>Calendar</a:t>
            </a:r>
            <a:r>
              <a:rPr lang="zh-CN" altLang="en-US" dirty="0">
                <a:ea typeface="微软雅黑 Light" panose="020B0502040204020203" pitchFamily="34" charset="-122"/>
              </a:rPr>
              <a:t>的字段值</a:t>
            </a:r>
            <a:r>
              <a:rPr lang="en-US" altLang="zh-CN" dirty="0">
                <a:ea typeface="微软雅黑 Light" panose="020B0502040204020203" pitchFamily="34" charset="-122"/>
              </a:rPr>
              <a:t>,</a:t>
            </a:r>
            <a:r>
              <a:rPr lang="zh-CN" altLang="en-US" dirty="0">
                <a:ea typeface="微软雅黑 Light" panose="020B0502040204020203" pitchFamily="34" charset="-122"/>
              </a:rPr>
              <a:t>将年份加</a:t>
            </a:r>
            <a:r>
              <a:rPr lang="en-US" altLang="zh-CN" dirty="0">
                <a:ea typeface="微软雅黑 Light" panose="020B0502040204020203" pitchFamily="34" charset="-122"/>
              </a:rPr>
              <a:t>1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calendar2.add(</a:t>
            </a:r>
            <a:r>
              <a:rPr lang="en-US" altLang="zh-CN" dirty="0" err="1">
                <a:ea typeface="微软雅黑 Light" panose="020B0502040204020203" pitchFamily="34" charset="-122"/>
              </a:rPr>
              <a:t>Calendar.YEAR</a:t>
            </a:r>
            <a:r>
              <a:rPr lang="en-US" altLang="zh-CN" dirty="0">
                <a:ea typeface="微软雅黑 Light" panose="020B0502040204020203" pitchFamily="34" charset="-122"/>
              </a:rPr>
              <a:t> , 1);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6" name="Oval Callout 7"/>
          <p:cNvSpPr/>
          <p:nvPr/>
        </p:nvSpPr>
        <p:spPr>
          <a:xfrm>
            <a:off x="3547242" y="4319752"/>
            <a:ext cx="2017986" cy="1623848"/>
          </a:xfrm>
          <a:prstGeom prst="wedgeEllipseCallout">
            <a:avLst>
              <a:gd name="adj1" fmla="val -66927"/>
              <a:gd name="adj2" fmla="val -588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将年份数值加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dirty="0"/>
            </a:br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4</a:t>
            </a:r>
            <a:r>
              <a:rPr lang="en-US" altLang="zh-CN" dirty="0">
                <a:sym typeface="+mn-ea"/>
              </a:rPr>
              <a:t>-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Calendar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实际编程中，往往需要对时间用不同的格式进行展示；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SimpleDateFormat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中定义了对时间进行格式化的方法；该类继承了抽象父类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DateFormat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，某些方法在父类中定义，查阅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文档时注意；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可以自定义一个模式字符串来构建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SimpleDateFormat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644635" y="3825471"/>
          <a:ext cx="109745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09"/>
                <a:gridCol w="588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SimpleDateFormat</a:t>
                      </a:r>
                      <a:r>
                        <a:rPr lang="en-US" dirty="0"/>
                        <a:t>(String pattern)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使用模式字符串创建对象；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SimpleDateFormat</a:t>
                      </a:r>
                      <a:r>
                        <a:rPr lang="en-US" altLang="zh-CN" dirty="0"/>
                        <a:t>(String pattern, Locale </a:t>
                      </a:r>
                      <a:r>
                        <a:rPr lang="en-US" altLang="zh-CN" dirty="0" err="1"/>
                        <a:t>locale</a:t>
                      </a:r>
                      <a:r>
                        <a:rPr lang="en-US" altLang="zh-CN" dirty="0"/>
                        <a:t>)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使用模式字符串和区域信息创建对象；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2"/>
          <p:cNvSpPr txBox="1"/>
          <p:nvPr/>
        </p:nvSpPr>
        <p:spPr>
          <a:xfrm>
            <a:off x="443033" y="5092490"/>
            <a:ext cx="11015870" cy="59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通常使用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format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方法进行格式化；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718208" y="5761245"/>
          <a:ext cx="109745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09"/>
                <a:gridCol w="588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            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String format(Date </a:t>
                      </a:r>
                      <a:r>
                        <a:rPr lang="en-US" dirty="0" err="1"/>
                        <a:t>date</a:t>
                      </a:r>
                      <a:r>
                        <a:rPr lang="en-US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把</a:t>
                      </a:r>
                      <a:r>
                        <a:rPr lang="en-US" altLang="zh-CN" dirty="0"/>
                        <a:t>date</a:t>
                      </a:r>
                      <a:r>
                        <a:rPr lang="zh-CN" altLang="en-US" dirty="0"/>
                        <a:t>进行格式化；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Calendar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992" y="667635"/>
            <a:ext cx="11015870" cy="62513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SimpleDateFormat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格式化时间代码演示：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062" y="1225689"/>
            <a:ext cx="10687987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		</a:t>
            </a:r>
            <a:r>
              <a:rPr lang="zh-CN" altLang="en-US" dirty="0">
                <a:ea typeface="微软雅黑 Light" panose="020B0502040204020203" pitchFamily="34" charset="-122"/>
              </a:rPr>
              <a:t>创建</a:t>
            </a:r>
            <a:r>
              <a:rPr lang="en-US" dirty="0" err="1">
                <a:ea typeface="微软雅黑 Light" panose="020B0502040204020203" pitchFamily="34" charset="-122"/>
              </a:rPr>
              <a:t>SimpleDateFormat</a:t>
            </a:r>
            <a:r>
              <a:rPr lang="zh-CN" altLang="en-US" dirty="0">
                <a:ea typeface="微软雅黑 Light" panose="020B0502040204020203" pitchFamily="34" charset="-122"/>
              </a:rPr>
              <a:t>对象，使用不同的格式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zh-CN" altLang="en-US" dirty="0">
                <a:ea typeface="微软雅黑 Light" panose="020B0502040204020203" pitchFamily="34" charset="-122"/>
              </a:rPr>
              <a:t>		</a:t>
            </a:r>
            <a:r>
              <a:rPr lang="en-US" dirty="0" err="1">
                <a:ea typeface="微软雅黑 Light" panose="020B0502040204020203" pitchFamily="34" charset="-122"/>
              </a:rPr>
              <a:t>SimpleDateFormat</a:t>
            </a:r>
            <a:r>
              <a:rPr lang="en-US" dirty="0">
                <a:ea typeface="微软雅黑 Light" panose="020B0502040204020203" pitchFamily="34" charset="-122"/>
              </a:rPr>
              <a:t> sdf1=new </a:t>
            </a:r>
            <a:r>
              <a:rPr lang="en-US" dirty="0" err="1">
                <a:ea typeface="微软雅黑 Light" panose="020B0502040204020203" pitchFamily="34" charset="-122"/>
              </a:rPr>
              <a:t>SimpleDateFormat</a:t>
            </a:r>
            <a:r>
              <a:rPr lang="en-US" dirty="0">
                <a:ea typeface="微软雅黑 Light" panose="020B0502040204020203" pitchFamily="34" charset="-122"/>
              </a:rPr>
              <a:t>("</a:t>
            </a:r>
            <a:r>
              <a:rPr lang="en-US" dirty="0" err="1">
                <a:ea typeface="微软雅黑 Light" panose="020B0502040204020203" pitchFamily="34" charset="-122"/>
              </a:rPr>
              <a:t>yyyy</a:t>
            </a:r>
            <a:r>
              <a:rPr lang="zh-CN" altLang="en-US" dirty="0">
                <a:ea typeface="微软雅黑 Light" panose="020B0502040204020203" pitchFamily="34" charset="-122"/>
              </a:rPr>
              <a:t>年</a:t>
            </a:r>
            <a:r>
              <a:rPr lang="en-US" dirty="0">
                <a:ea typeface="微软雅黑 Light" panose="020B0502040204020203" pitchFamily="34" charset="-122"/>
              </a:rPr>
              <a:t>MM</a:t>
            </a:r>
            <a:r>
              <a:rPr lang="zh-CN" altLang="en-US" dirty="0">
                <a:ea typeface="微软雅黑 Light" panose="020B0502040204020203" pitchFamily="34" charset="-122"/>
              </a:rPr>
              <a:t>月</a:t>
            </a:r>
            <a:r>
              <a:rPr lang="en-US" dirty="0" err="1">
                <a:ea typeface="微软雅黑 Light" panose="020B0502040204020203" pitchFamily="34" charset="-122"/>
              </a:rPr>
              <a:t>dd</a:t>
            </a:r>
            <a:r>
              <a:rPr lang="zh-CN" altLang="en-US" dirty="0">
                <a:ea typeface="微软雅黑 Light" panose="020B0502040204020203" pitchFamily="34" charset="-122"/>
              </a:rPr>
              <a:t>日</a:t>
            </a:r>
            <a:r>
              <a:rPr lang="en-US" dirty="0" err="1">
                <a:ea typeface="微软雅黑 Light" panose="020B0502040204020203" pitchFamily="34" charset="-122"/>
              </a:rPr>
              <a:t>hh</a:t>
            </a:r>
            <a:r>
              <a:rPr lang="zh-CN" altLang="en-US" dirty="0">
                <a:ea typeface="微软雅黑 Light" panose="020B0502040204020203" pitchFamily="34" charset="-122"/>
              </a:rPr>
              <a:t>时</a:t>
            </a:r>
            <a:r>
              <a:rPr lang="en-US" dirty="0">
                <a:ea typeface="微软雅黑 Light" panose="020B0502040204020203" pitchFamily="34" charset="-122"/>
              </a:rPr>
              <a:t>mm</a:t>
            </a:r>
            <a:r>
              <a:rPr lang="zh-CN" altLang="en-US" dirty="0">
                <a:ea typeface="微软雅黑 Light" panose="020B0502040204020203" pitchFamily="34" charset="-122"/>
              </a:rPr>
              <a:t>分</a:t>
            </a:r>
            <a:r>
              <a:rPr lang="en-US" dirty="0" err="1">
                <a:ea typeface="微软雅黑 Light" panose="020B0502040204020203" pitchFamily="34" charset="-122"/>
              </a:rPr>
              <a:t>ss</a:t>
            </a:r>
            <a:r>
              <a:rPr lang="zh-CN" altLang="en-US" dirty="0">
                <a:ea typeface="微软雅黑 Light" panose="020B0502040204020203" pitchFamily="34" charset="-122"/>
              </a:rPr>
              <a:t>秒</a:t>
            </a:r>
            <a:r>
              <a:rPr lang="en-US" altLang="zh-CN" dirty="0">
                <a:ea typeface="微软雅黑 Light" panose="020B0502040204020203" pitchFamily="34" charset="-122"/>
              </a:rPr>
              <a:t>");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		</a:t>
            </a:r>
            <a:r>
              <a:rPr lang="en-US" dirty="0" err="1">
                <a:ea typeface="微软雅黑 Light" panose="020B0502040204020203" pitchFamily="34" charset="-122"/>
              </a:rPr>
              <a:t>SimpleDateFormat</a:t>
            </a:r>
            <a:r>
              <a:rPr lang="en-US" dirty="0">
                <a:ea typeface="微软雅黑 Light" panose="020B0502040204020203" pitchFamily="34" charset="-122"/>
              </a:rPr>
              <a:t> sdf2=new </a:t>
            </a:r>
            <a:r>
              <a:rPr lang="en-US" dirty="0" err="1">
                <a:ea typeface="微软雅黑 Light" panose="020B0502040204020203" pitchFamily="34" charset="-122"/>
              </a:rPr>
              <a:t>SimpleDateFormat</a:t>
            </a:r>
            <a:r>
              <a:rPr lang="en-US" dirty="0">
                <a:ea typeface="微软雅黑 Light" panose="020B0502040204020203" pitchFamily="34" charset="-122"/>
              </a:rPr>
              <a:t>("MM-</a:t>
            </a:r>
            <a:r>
              <a:rPr lang="en-US" dirty="0" err="1">
                <a:ea typeface="微软雅黑 Light" panose="020B0502040204020203" pitchFamily="34" charset="-122"/>
              </a:rPr>
              <a:t>dd</a:t>
            </a:r>
            <a:r>
              <a:rPr lang="en-US" dirty="0">
                <a:ea typeface="微软雅黑 Light" panose="020B0502040204020203" pitchFamily="34" charset="-122"/>
              </a:rPr>
              <a:t>-</a:t>
            </a:r>
            <a:r>
              <a:rPr lang="en-US" dirty="0" err="1">
                <a:ea typeface="微软雅黑 Light" panose="020B0502040204020203" pitchFamily="34" charset="-122"/>
              </a:rPr>
              <a:t>yyyy</a:t>
            </a:r>
            <a:r>
              <a:rPr lang="en-US" dirty="0">
                <a:ea typeface="微软雅黑 Light" panose="020B0502040204020203" pitchFamily="34" charset="-122"/>
              </a:rPr>
              <a:t> </a:t>
            </a:r>
            <a:r>
              <a:rPr lang="en-US" dirty="0" err="1">
                <a:ea typeface="微软雅黑 Light" panose="020B0502040204020203" pitchFamily="34" charset="-122"/>
              </a:rPr>
              <a:t>hh:mm:ss",Locale.US</a:t>
            </a:r>
            <a:r>
              <a:rPr lang="en-US" dirty="0">
                <a:ea typeface="微软雅黑 Light" panose="020B0502040204020203" pitchFamily="34" charset="-122"/>
              </a:rPr>
              <a:t>);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		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//		</a:t>
            </a:r>
            <a:r>
              <a:rPr lang="zh-CN" altLang="en-US" dirty="0">
                <a:ea typeface="微软雅黑 Light" panose="020B0502040204020203" pitchFamily="34" charset="-122"/>
              </a:rPr>
              <a:t>创建日期对象，得到当前时间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zh-CN" altLang="en-US" dirty="0">
                <a:ea typeface="微软雅黑 Light" panose="020B0502040204020203" pitchFamily="34" charset="-122"/>
              </a:rPr>
              <a:t>		</a:t>
            </a:r>
            <a:r>
              <a:rPr lang="en-US" dirty="0">
                <a:ea typeface="微软雅黑 Light" panose="020B0502040204020203" pitchFamily="34" charset="-122"/>
              </a:rPr>
              <a:t>Date </a:t>
            </a:r>
            <a:r>
              <a:rPr lang="en-US" dirty="0" err="1">
                <a:ea typeface="微软雅黑 Light" panose="020B0502040204020203" pitchFamily="34" charset="-122"/>
              </a:rPr>
              <a:t>date</a:t>
            </a:r>
            <a:r>
              <a:rPr lang="en-US" dirty="0">
                <a:ea typeface="微软雅黑 Light" panose="020B0502040204020203" pitchFamily="34" charset="-122"/>
              </a:rPr>
              <a:t>=new Date();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		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//		</a:t>
            </a:r>
            <a:r>
              <a:rPr lang="zh-CN" altLang="en-US" dirty="0">
                <a:ea typeface="微软雅黑 Light" panose="020B0502040204020203" pitchFamily="34" charset="-122"/>
              </a:rPr>
              <a:t>创建日历对象，指定时间为 </a:t>
            </a:r>
            <a:r>
              <a:rPr lang="en-US" altLang="zh-CN" dirty="0">
                <a:ea typeface="微软雅黑 Light" panose="020B0502040204020203" pitchFamily="34" charset="-122"/>
              </a:rPr>
              <a:t>2017-3-21 10:52:24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		</a:t>
            </a:r>
            <a:r>
              <a:rPr lang="en-US" dirty="0">
                <a:ea typeface="微软雅黑 Light" panose="020B0502040204020203" pitchFamily="34" charset="-122"/>
              </a:rPr>
              <a:t>Calendar cal=</a:t>
            </a:r>
            <a:r>
              <a:rPr lang="en-US" dirty="0" err="1">
                <a:ea typeface="微软雅黑 Light" panose="020B0502040204020203" pitchFamily="34" charset="-122"/>
              </a:rPr>
              <a:t>Calendar.getInstance</a:t>
            </a:r>
            <a:r>
              <a:rPr lang="en-US" dirty="0">
                <a:ea typeface="微软雅黑 Light" panose="020B0502040204020203" pitchFamily="34" charset="-122"/>
              </a:rPr>
              <a:t>();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		</a:t>
            </a:r>
            <a:r>
              <a:rPr lang="en-US" dirty="0" err="1">
                <a:ea typeface="微软雅黑 Light" panose="020B0502040204020203" pitchFamily="34" charset="-122"/>
              </a:rPr>
              <a:t>cal.set</a:t>
            </a:r>
            <a:r>
              <a:rPr lang="en-US" dirty="0">
                <a:ea typeface="微软雅黑 Light" panose="020B0502040204020203" pitchFamily="34" charset="-122"/>
              </a:rPr>
              <a:t>(2017,2,21,10,52,24);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		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//		</a:t>
            </a:r>
            <a:r>
              <a:rPr lang="zh-CN" altLang="en-US" dirty="0">
                <a:ea typeface="微软雅黑 Light" panose="020B0502040204020203" pitchFamily="34" charset="-122"/>
              </a:rPr>
              <a:t>将日期对象进行格式化输出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zh-CN" altLang="en-US" dirty="0">
                <a:ea typeface="微软雅黑 Light" panose="020B0502040204020203" pitchFamily="34" charset="-122"/>
              </a:rPr>
              <a:t>		</a:t>
            </a:r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(sdf1.format(date));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		</a:t>
            </a:r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(sdf2.format(date));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				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//		</a:t>
            </a:r>
            <a:r>
              <a:rPr lang="zh-CN" altLang="en-US" dirty="0">
                <a:ea typeface="微软雅黑 Light" panose="020B0502040204020203" pitchFamily="34" charset="-122"/>
              </a:rPr>
              <a:t>将日历对象用</a:t>
            </a:r>
            <a:r>
              <a:rPr lang="en-US" dirty="0" err="1">
                <a:ea typeface="微软雅黑 Light" panose="020B0502040204020203" pitchFamily="34" charset="-122"/>
              </a:rPr>
              <a:t>getTime</a:t>
            </a:r>
            <a:r>
              <a:rPr lang="zh-CN" altLang="en-US" dirty="0">
                <a:ea typeface="微软雅黑 Light" panose="020B0502040204020203" pitchFamily="34" charset="-122"/>
              </a:rPr>
              <a:t>方法转换成</a:t>
            </a:r>
            <a:r>
              <a:rPr lang="en-US" dirty="0">
                <a:ea typeface="微软雅黑 Light" panose="020B0502040204020203" pitchFamily="34" charset="-122"/>
              </a:rPr>
              <a:t>Date</a:t>
            </a:r>
            <a:r>
              <a:rPr lang="zh-CN" altLang="en-US" dirty="0">
                <a:ea typeface="微软雅黑 Light" panose="020B0502040204020203" pitchFamily="34" charset="-122"/>
              </a:rPr>
              <a:t>对象，使用</a:t>
            </a:r>
            <a:r>
              <a:rPr lang="en-US" dirty="0">
                <a:ea typeface="微软雅黑 Light" panose="020B0502040204020203" pitchFamily="34" charset="-122"/>
              </a:rPr>
              <a:t>format</a:t>
            </a:r>
            <a:r>
              <a:rPr lang="zh-CN" altLang="en-US" dirty="0">
                <a:ea typeface="微软雅黑 Light" panose="020B0502040204020203" pitchFamily="34" charset="-122"/>
              </a:rPr>
              <a:t>格式化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zh-CN" altLang="en-US" dirty="0">
                <a:ea typeface="微软雅黑 Light" panose="020B0502040204020203" pitchFamily="34" charset="-122"/>
              </a:rPr>
              <a:t>		</a:t>
            </a:r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(sdf1.format(</a:t>
            </a:r>
            <a:r>
              <a:rPr lang="en-US" dirty="0" err="1">
                <a:ea typeface="微软雅黑 Light" panose="020B0502040204020203" pitchFamily="34" charset="-122"/>
              </a:rPr>
              <a:t>cal.getTime</a:t>
            </a:r>
            <a:r>
              <a:rPr lang="en-US" dirty="0">
                <a:ea typeface="微软雅黑 Light" panose="020B0502040204020203" pitchFamily="34" charset="-122"/>
              </a:rPr>
              <a:t>()));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		</a:t>
            </a:r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(sdf2.format(</a:t>
            </a:r>
            <a:r>
              <a:rPr lang="en-US" dirty="0" err="1">
                <a:ea typeface="微软雅黑 Light" panose="020B0502040204020203" pitchFamily="34" charset="-122"/>
              </a:rPr>
              <a:t>cal.getTime</a:t>
            </a:r>
            <a:r>
              <a:rPr lang="en-US" dirty="0">
                <a:ea typeface="微软雅黑 Light" panose="020B0502040204020203" pitchFamily="34" charset="-122"/>
              </a:rPr>
              <a:t>()));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7047186" y="1481959"/>
            <a:ext cx="3389586" cy="740979"/>
          </a:xfrm>
          <a:prstGeom prst="rect">
            <a:avLst/>
          </a:prstGeom>
          <a:noFill/>
          <a:ln w="444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Callout 9"/>
          <p:cNvSpPr/>
          <p:nvPr/>
        </p:nvSpPr>
        <p:spPr>
          <a:xfrm>
            <a:off x="9285890" y="2727433"/>
            <a:ext cx="2664372" cy="2475187"/>
          </a:xfrm>
          <a:prstGeom prst="wedgeEllipseCallout">
            <a:avLst>
              <a:gd name="adj1" fmla="val -32738"/>
              <a:gd name="adj2" fmla="val -799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Pattern</a:t>
            </a:r>
            <a:r>
              <a:rPr lang="zh-CN" altLang="en-US" dirty="0">
                <a:solidFill>
                  <a:schemeClr val="tx1"/>
                </a:solidFill>
              </a:rPr>
              <a:t>字符串的写法，参考该类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文档，有详细描述。下页</a:t>
            </a:r>
            <a:r>
              <a:rPr lang="en-US" altLang="zh-CN" dirty="0">
                <a:solidFill>
                  <a:schemeClr val="tx1"/>
                </a:solidFill>
              </a:rPr>
              <a:t>PPT</a:t>
            </a:r>
            <a:r>
              <a:rPr lang="zh-CN" altLang="en-US" dirty="0">
                <a:solidFill>
                  <a:schemeClr val="tx1"/>
                </a:solidFill>
              </a:rPr>
              <a:t>的截图即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文档中的截图。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微软雅黑 Light" panose="020B0502040204020203" pitchFamily="34" charset="-122"/>
              </a:rPr>
              <a:t>1</a:t>
            </a:r>
            <a:r>
              <a:rPr lang="zh-CN" altLang="en-US" dirty="0">
                <a:cs typeface="微软雅黑 Light" panose="020B0502040204020203" pitchFamily="34" charset="-122"/>
              </a:rPr>
              <a:t>、了解</a:t>
            </a:r>
            <a:r>
              <a:rPr lang="en-US" altLang="zh-CN" dirty="0">
                <a:cs typeface="微软雅黑 Light" panose="020B0502040204020203" pitchFamily="34" charset="-122"/>
                <a:sym typeface="+mn-ea"/>
              </a:rPr>
              <a:t>Java</a:t>
            </a:r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语言</a:t>
            </a:r>
            <a:r>
              <a:rPr lang="en-US" altLang="zh-CN" dirty="0">
                <a:cs typeface="微软雅黑 Light" panose="020B0502040204020203" pitchFamily="34" charset="-122"/>
                <a:sym typeface="+mn-ea"/>
              </a:rPr>
              <a:t>Date(</a:t>
            </a:r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日期</a:t>
            </a:r>
            <a:r>
              <a:rPr lang="en-US" altLang="zh-CN" dirty="0">
                <a:cs typeface="微软雅黑 Light" panose="020B0502040204020203" pitchFamily="34" charset="-122"/>
                <a:sym typeface="+mn-ea"/>
              </a:rPr>
              <a:t>) </a:t>
            </a:r>
            <a:endParaRPr lang="zh-CN" altLang="en-US" dirty="0">
              <a:cs typeface="微软雅黑 Light" panose="020B0502040204020203" pitchFamily="34" charset="-122"/>
              <a:sym typeface="+mn-ea"/>
            </a:endParaRPr>
          </a:p>
          <a:p>
            <a:r>
              <a:rPr lang="en-US" altLang="zh-CN" dirty="0">
                <a:cs typeface="微软雅黑 Light" panose="020B0502040204020203" pitchFamily="34" charset="-122"/>
                <a:sym typeface="+mn-ea"/>
              </a:rPr>
              <a:t>2</a:t>
            </a:r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、</a:t>
            </a:r>
            <a:r>
              <a:rPr lang="en-US" altLang="zh-CN" dirty="0">
                <a:cs typeface="微软雅黑 Light" panose="020B0502040204020203" pitchFamily="34" charset="-122"/>
                <a:sym typeface="+mn-ea"/>
              </a:rPr>
              <a:t>DateFormat</a:t>
            </a:r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（日期格式）</a:t>
            </a:r>
            <a:endParaRPr lang="zh-CN" altLang="en-US" dirty="0">
              <a:cs typeface="微软雅黑 Light" panose="020B0502040204020203" pitchFamily="34" charset="-122"/>
              <a:sym typeface="+mn-ea"/>
            </a:endParaRPr>
          </a:p>
          <a:p>
            <a:r>
              <a:rPr lang="en-US" altLang="zh-CN" dirty="0">
                <a:solidFill>
                  <a:srgbClr val="000000"/>
                </a:solidFill>
                <a:cs typeface="微软雅黑 Light" panose="020B0502040204020203" pitchFamily="34" charset="-122"/>
                <a:sym typeface="+mn-ea"/>
              </a:rPr>
              <a:t>3</a:t>
            </a:r>
            <a:r>
              <a:rPr lang="zh-CN" altLang="en-US" dirty="0">
                <a:solidFill>
                  <a:srgbClr val="000000"/>
                </a:solidFill>
                <a:cs typeface="微软雅黑 Light" panose="020B0502040204020203" pitchFamily="34" charset="-122"/>
                <a:sym typeface="+mn-ea"/>
              </a:rPr>
              <a:t>、</a:t>
            </a:r>
            <a:r>
              <a:rPr lang="en-US" altLang="zh-CN" dirty="0">
                <a:solidFill>
                  <a:srgbClr val="000000"/>
                </a:solidFill>
                <a:cs typeface="微软雅黑 Light" panose="020B0502040204020203" pitchFamily="34" charset="-122"/>
                <a:sym typeface="+mn-ea"/>
              </a:rPr>
              <a:t>SimpleDateFormat</a:t>
            </a:r>
            <a:r>
              <a:rPr lang="zh-CN" altLang="en-US" dirty="0">
                <a:solidFill>
                  <a:srgbClr val="000000"/>
                </a:solidFill>
                <a:cs typeface="微软雅黑 Light" panose="020B0502040204020203" pitchFamily="34" charset="-122"/>
                <a:sym typeface="+mn-ea"/>
              </a:rPr>
              <a:t>类（自定义</a:t>
            </a:r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日期格式）</a:t>
            </a:r>
            <a:endParaRPr lang="zh-CN" altLang="en-US" dirty="0">
              <a:solidFill>
                <a:srgbClr val="000000"/>
              </a:solidFill>
              <a:cs typeface="微软雅黑 Light" panose="020B0502040204020203" pitchFamily="34" charset="-122"/>
              <a:sym typeface="+mn-ea"/>
            </a:endParaRPr>
          </a:p>
          <a:p>
            <a:r>
              <a:rPr lang="en-US" altLang="zh-CN" dirty="0">
                <a:cs typeface="微软雅黑 Light" panose="020B0502040204020203" pitchFamily="34" charset="-122"/>
                <a:sym typeface="Arial" panose="020B0604020202020204" pitchFamily="34" charset="0"/>
              </a:rPr>
              <a:t>4</a:t>
            </a:r>
            <a:r>
              <a:rPr lang="zh-CN" altLang="en-US" dirty="0">
                <a:cs typeface="微软雅黑 Light" panose="020B0502040204020203" pitchFamily="34" charset="-122"/>
                <a:sym typeface="Arial" panose="020B0604020202020204" pitchFamily="34" charset="0"/>
              </a:rPr>
              <a:t>、</a:t>
            </a:r>
            <a:r>
              <a:rPr lang="en-US" altLang="zh-CN" dirty="0">
                <a:cs typeface="微软雅黑 Light" panose="020B0502040204020203" pitchFamily="34" charset="-122"/>
                <a:sym typeface="Arial" panose="020B0604020202020204" pitchFamily="34" charset="0"/>
              </a:rPr>
              <a:t>Calendar(</a:t>
            </a:r>
            <a:r>
              <a:rPr lang="zh-CN" altLang="en-US" dirty="0">
                <a:cs typeface="微软雅黑 Light" panose="020B0502040204020203" pitchFamily="34" charset="-122"/>
                <a:sym typeface="Arial" panose="020B0604020202020204" pitchFamily="34" charset="0"/>
              </a:rPr>
              <a:t>日历</a:t>
            </a:r>
            <a:r>
              <a:rPr lang="en-US" altLang="zh-CN" dirty="0">
                <a:cs typeface="微软雅黑 Light" panose="020B0502040204020203" pitchFamily="34" charset="-122"/>
                <a:sym typeface="Arial" panose="020B0604020202020204" pitchFamily="34" charset="0"/>
              </a:rPr>
              <a:t>)</a:t>
            </a:r>
            <a:endParaRPr lang="en-US" altLang="zh-CN" dirty="0">
              <a:cs typeface="微软雅黑 Light" panose="020B0502040204020203" pitchFamily="34" charset="-122"/>
              <a:sym typeface="Arial" panose="020B0604020202020204" pitchFamily="34" charset="0"/>
            </a:endParaRP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5</a:t>
            </a:r>
            <a:r>
              <a:rPr lang="zh-CN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LocalDate</a:t>
            </a:r>
            <a:endParaRPr lang="en-US" altLang="zh-CN" dirty="0">
              <a:cs typeface="微软雅黑 Light" panose="020B0502040204020203" pitchFamily="34" charset="-122"/>
              <a:sym typeface="Arial" panose="020B0604020202020204" pitchFamily="34" charset="0"/>
            </a:endParaRPr>
          </a:p>
          <a:p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6</a:t>
            </a:r>
            <a:r>
              <a:rPr lang="zh-CN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DateTimeFormatter</a:t>
            </a:r>
            <a:endParaRPr lang="en-US" altLang="zh-CN" dirty="0"/>
          </a:p>
          <a:p>
            <a:endParaRPr lang="en-US" dirty="0"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dirty="0"/>
            </a:br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-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Calendar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992" y="667635"/>
            <a:ext cx="11015870" cy="62513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SimpleDateFormat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文档中，对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中出现的字符含义有详细描述：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1" descr="C:\Users\wxh\AppData\Roaming\Tencent\Users\29097443\QQ\WinTemp\RichOle\P~64_X40@V}[(2KEVTQ)~V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45931" y="1257300"/>
            <a:ext cx="6867525" cy="5600700"/>
          </a:xfrm>
          <a:prstGeom prst="rect">
            <a:avLst/>
          </a:prstGeom>
          <a:noFill/>
        </p:spPr>
      </p:pic>
      <p:sp>
        <p:nvSpPr>
          <p:cNvPr id="5" name="Oval Callout 10"/>
          <p:cNvSpPr/>
          <p:nvPr/>
        </p:nvSpPr>
        <p:spPr>
          <a:xfrm>
            <a:off x="8939048" y="1481959"/>
            <a:ext cx="2790497" cy="2554013"/>
          </a:xfrm>
          <a:prstGeom prst="wedgeEllipseCallout">
            <a:avLst>
              <a:gd name="adj1" fmla="val -90424"/>
              <a:gd name="adj2" fmla="val 187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SimpleDateFormat</a:t>
            </a:r>
            <a:r>
              <a:rPr lang="zh-CN" altLang="en-US" dirty="0">
                <a:solidFill>
                  <a:schemeClr val="tx1"/>
                </a:solidFill>
              </a:rPr>
              <a:t>类的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文档中有详细描述。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4</a:t>
            </a:r>
            <a:r>
              <a:rPr lang="en-US" altLang="zh-CN" dirty="0">
                <a:sym typeface="+mn-ea"/>
              </a:rPr>
              <a:t>-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Calendar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758" y="825290"/>
            <a:ext cx="11015870" cy="198097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在实际编程中，往往一些时间内容都是通过用户输入获得，得到的是字符串，需要解析成日期时间类型进行处理；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SimpleDateFormat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类不仅能够格式化时间，还能解析时间字符串；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613104" y="2737651"/>
          <a:ext cx="1097455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09"/>
                <a:gridCol w="588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public Date parse(String source)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           throws </a:t>
                      </a:r>
                      <a:r>
                        <a:rPr lang="en-US" dirty="0" err="1"/>
                        <a:t>ParseException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把字符串转换成</a:t>
                      </a:r>
                      <a:r>
                        <a:rPr lang="en-US" altLang="zh-CN" dirty="0"/>
                        <a:t>Date</a:t>
                      </a:r>
                      <a:r>
                        <a:rPr lang="zh-CN" altLang="en-US" dirty="0"/>
                        <a:t>对象，如果格式不匹配抛出转换异常；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7031" y="3995678"/>
            <a:ext cx="10687987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a typeface="微软雅黑 Light" panose="020B0502040204020203" pitchFamily="34" charset="-122"/>
              </a:rPr>
              <a:t>SimpleDateFormat</a:t>
            </a:r>
            <a:r>
              <a:rPr lang="en-US" altLang="zh-CN" dirty="0">
                <a:ea typeface="微软雅黑 Light" panose="020B0502040204020203" pitchFamily="34" charset="-122"/>
              </a:rPr>
              <a:t> sdf1=new </a:t>
            </a:r>
            <a:r>
              <a:rPr lang="en-US" altLang="zh-CN" dirty="0" err="1">
                <a:ea typeface="微软雅黑 Light" panose="020B0502040204020203" pitchFamily="34" charset="-122"/>
              </a:rPr>
              <a:t>SimpleDateFormat</a:t>
            </a:r>
            <a:r>
              <a:rPr lang="en-US" altLang="zh-CN" dirty="0">
                <a:ea typeface="微软雅黑 Light" panose="020B0502040204020203" pitchFamily="34" charset="-122"/>
              </a:rPr>
              <a:t>("</a:t>
            </a:r>
            <a:r>
              <a:rPr lang="en-US" altLang="zh-CN" dirty="0" err="1">
                <a:ea typeface="微软雅黑 Light" panose="020B0502040204020203" pitchFamily="34" charset="-122"/>
              </a:rPr>
              <a:t>yyyy</a:t>
            </a:r>
            <a:r>
              <a:rPr lang="zh-CN" altLang="en-US" dirty="0">
                <a:ea typeface="微软雅黑 Light" panose="020B0502040204020203" pitchFamily="34" charset="-122"/>
              </a:rPr>
              <a:t>年</a:t>
            </a:r>
            <a:r>
              <a:rPr lang="en-US" altLang="zh-CN" dirty="0">
                <a:ea typeface="微软雅黑 Light" panose="020B0502040204020203" pitchFamily="34" charset="-122"/>
              </a:rPr>
              <a:t>MM</a:t>
            </a:r>
            <a:r>
              <a:rPr lang="zh-CN" altLang="en-US" dirty="0">
                <a:ea typeface="微软雅黑 Light" panose="020B0502040204020203" pitchFamily="34" charset="-122"/>
              </a:rPr>
              <a:t>月</a:t>
            </a:r>
            <a:r>
              <a:rPr lang="en-US" altLang="zh-CN" dirty="0" err="1">
                <a:ea typeface="微软雅黑 Light" panose="020B0502040204020203" pitchFamily="34" charset="-122"/>
              </a:rPr>
              <a:t>dd</a:t>
            </a:r>
            <a:r>
              <a:rPr lang="zh-CN" altLang="en-US" dirty="0">
                <a:ea typeface="微软雅黑 Light" panose="020B0502040204020203" pitchFamily="34" charset="-122"/>
              </a:rPr>
              <a:t>日</a:t>
            </a:r>
            <a:r>
              <a:rPr lang="en-US" altLang="zh-CN" dirty="0" err="1">
                <a:ea typeface="微软雅黑 Light" panose="020B0502040204020203" pitchFamily="34" charset="-122"/>
              </a:rPr>
              <a:t>hh</a:t>
            </a:r>
            <a:r>
              <a:rPr lang="zh-CN" altLang="en-US" dirty="0">
                <a:ea typeface="微软雅黑 Light" panose="020B0502040204020203" pitchFamily="34" charset="-122"/>
              </a:rPr>
              <a:t>时</a:t>
            </a:r>
            <a:r>
              <a:rPr lang="en-US" altLang="zh-CN" dirty="0">
                <a:ea typeface="微软雅黑 Light" panose="020B0502040204020203" pitchFamily="34" charset="-122"/>
              </a:rPr>
              <a:t>mm</a:t>
            </a:r>
            <a:r>
              <a:rPr lang="zh-CN" altLang="en-US" dirty="0">
                <a:ea typeface="微软雅黑 Light" panose="020B0502040204020203" pitchFamily="34" charset="-122"/>
              </a:rPr>
              <a:t>分</a:t>
            </a:r>
            <a:r>
              <a:rPr lang="en-US" altLang="zh-CN" dirty="0" err="1">
                <a:ea typeface="微软雅黑 Light" panose="020B0502040204020203" pitchFamily="34" charset="-122"/>
              </a:rPr>
              <a:t>ss</a:t>
            </a:r>
            <a:r>
              <a:rPr lang="zh-CN" altLang="en-US" dirty="0">
                <a:ea typeface="微软雅黑 Light" panose="020B0502040204020203" pitchFamily="34" charset="-122"/>
              </a:rPr>
              <a:t>秒</a:t>
            </a:r>
            <a:r>
              <a:rPr lang="en-US" altLang="zh-CN" dirty="0">
                <a:ea typeface="微软雅黑 Light" panose="020B0502040204020203" pitchFamily="34" charset="-122"/>
              </a:rPr>
              <a:t>");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字符串</a:t>
            </a:r>
            <a:r>
              <a:rPr lang="en-US" altLang="zh-CN" dirty="0">
                <a:ea typeface="微软雅黑 Light" panose="020B0502040204020203" pitchFamily="34" charset="-122"/>
              </a:rPr>
              <a:t>str1</a:t>
            </a:r>
            <a:r>
              <a:rPr lang="zh-CN" altLang="en-US" dirty="0">
                <a:ea typeface="微软雅黑 Light" panose="020B0502040204020203" pitchFamily="34" charset="-122"/>
              </a:rPr>
              <a:t>表示时间信息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String str1="2002</a:t>
            </a:r>
            <a:r>
              <a:rPr lang="zh-CN" altLang="en-US" dirty="0">
                <a:ea typeface="微软雅黑 Light" panose="020B0502040204020203" pitchFamily="34" charset="-122"/>
              </a:rPr>
              <a:t>年</a:t>
            </a:r>
            <a:r>
              <a:rPr lang="en-US" altLang="zh-CN" dirty="0">
                <a:ea typeface="微软雅黑 Light" panose="020B0502040204020203" pitchFamily="34" charset="-122"/>
              </a:rPr>
              <a:t>5</a:t>
            </a:r>
            <a:r>
              <a:rPr lang="zh-CN" altLang="en-US" dirty="0">
                <a:ea typeface="微软雅黑 Light" panose="020B0502040204020203" pitchFamily="34" charset="-122"/>
              </a:rPr>
              <a:t>月</a:t>
            </a:r>
            <a:r>
              <a:rPr lang="en-US" altLang="zh-CN" dirty="0"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ea typeface="微软雅黑 Light" panose="020B0502040204020203" pitchFamily="34" charset="-122"/>
              </a:rPr>
              <a:t>日</a:t>
            </a:r>
            <a:r>
              <a:rPr lang="en-US" altLang="zh-CN" dirty="0">
                <a:ea typeface="微软雅黑 Light" panose="020B0502040204020203" pitchFamily="34" charset="-122"/>
              </a:rPr>
              <a:t>8</a:t>
            </a:r>
            <a:r>
              <a:rPr lang="zh-CN" altLang="en-US" dirty="0">
                <a:ea typeface="微软雅黑 Light" panose="020B0502040204020203" pitchFamily="34" charset="-122"/>
              </a:rPr>
              <a:t>时</a:t>
            </a:r>
            <a:r>
              <a:rPr lang="en-US" altLang="zh-CN" dirty="0">
                <a:ea typeface="微软雅黑 Light" panose="020B0502040204020203" pitchFamily="34" charset="-122"/>
              </a:rPr>
              <a:t>12</a:t>
            </a:r>
            <a:r>
              <a:rPr lang="zh-CN" altLang="en-US" dirty="0">
                <a:ea typeface="微软雅黑 Light" panose="020B0502040204020203" pitchFamily="34" charset="-122"/>
              </a:rPr>
              <a:t>分</a:t>
            </a:r>
            <a:r>
              <a:rPr lang="en-US" altLang="zh-CN" dirty="0">
                <a:ea typeface="微软雅黑 Light" panose="020B0502040204020203" pitchFamily="34" charset="-122"/>
              </a:rPr>
              <a:t>9</a:t>
            </a:r>
            <a:r>
              <a:rPr lang="zh-CN" altLang="en-US" dirty="0">
                <a:ea typeface="微软雅黑 Light" panose="020B0502040204020203" pitchFamily="34" charset="-122"/>
              </a:rPr>
              <a:t>秒</a:t>
            </a:r>
            <a:r>
              <a:rPr lang="en-US" altLang="zh-CN" dirty="0">
                <a:ea typeface="微软雅黑 Light" panose="020B0502040204020203" pitchFamily="34" charset="-122"/>
              </a:rPr>
              <a:t>";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try {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使用</a:t>
            </a:r>
            <a:r>
              <a:rPr lang="en-US" altLang="zh-CN" dirty="0" err="1">
                <a:ea typeface="微软雅黑 Light" panose="020B0502040204020203" pitchFamily="34" charset="-122"/>
              </a:rPr>
              <a:t>SimpleDateFormat</a:t>
            </a:r>
            <a:r>
              <a:rPr lang="zh-CN" altLang="en-US" dirty="0">
                <a:ea typeface="微软雅黑 Light" panose="020B0502040204020203" pitchFamily="34" charset="-122"/>
              </a:rPr>
              <a:t>类的</a:t>
            </a:r>
            <a:r>
              <a:rPr lang="en-US" altLang="zh-CN" dirty="0">
                <a:ea typeface="微软雅黑 Light" panose="020B0502040204020203" pitchFamily="34" charset="-122"/>
              </a:rPr>
              <a:t>parse</a:t>
            </a:r>
            <a:r>
              <a:rPr lang="zh-CN" altLang="en-US" dirty="0">
                <a:ea typeface="微软雅黑 Light" panose="020B0502040204020203" pitchFamily="34" charset="-122"/>
              </a:rPr>
              <a:t>方法，把字符串转换成</a:t>
            </a:r>
            <a:r>
              <a:rPr lang="en-US" altLang="zh-CN" dirty="0">
                <a:ea typeface="微软雅黑 Light" panose="020B0502040204020203" pitchFamily="34" charset="-122"/>
              </a:rPr>
              <a:t>Date</a:t>
            </a:r>
            <a:r>
              <a:rPr lang="zh-CN" altLang="en-US" dirty="0">
                <a:ea typeface="微软雅黑 Light" panose="020B0502040204020203" pitchFamily="34" charset="-122"/>
              </a:rPr>
              <a:t>类型对象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Date date2=sdf1.parse(str1);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(date2);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} catch (</a:t>
            </a:r>
            <a:r>
              <a:rPr lang="en-US" altLang="zh-CN" dirty="0" err="1">
                <a:ea typeface="微软雅黑 Light" panose="020B0502040204020203" pitchFamily="34" charset="-122"/>
              </a:rPr>
              <a:t>ParseException</a:t>
            </a:r>
            <a:r>
              <a:rPr lang="en-US" altLang="zh-CN" dirty="0">
                <a:ea typeface="微软雅黑 Light" panose="020B0502040204020203" pitchFamily="34" charset="-122"/>
              </a:rPr>
              <a:t> e) {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e.printStackTrace</a:t>
            </a:r>
            <a:r>
              <a:rPr lang="en-US" altLang="zh-CN" dirty="0">
                <a:ea typeface="微软雅黑 Light" panose="020B0502040204020203" pitchFamily="34" charset="-122"/>
              </a:rPr>
              <a:t>();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}</a:t>
            </a:r>
            <a:endParaRPr 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en-US" altLang="zh-CN" dirty="0"/>
              <a:t>-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LocalDate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中定义了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java.time.LocalDate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，用来表示日期，默认格式是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yyyy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-MM-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；该类不包含时间信息；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常用的获得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对象的方式如下：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628868" y="3194851"/>
          <a:ext cx="109745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683"/>
                <a:gridCol w="54548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static </a:t>
                      </a:r>
                      <a:r>
                        <a:rPr lang="en-US" dirty="0" err="1"/>
                        <a:t>LocalDate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now()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使用当前日期生成</a:t>
                      </a:r>
                      <a:r>
                        <a:rPr lang="en-US" altLang="zh-CN" dirty="0" err="1"/>
                        <a:t>LocalDate</a:t>
                      </a:r>
                      <a:r>
                        <a:rPr lang="zh-CN" altLang="en-US" dirty="0"/>
                        <a:t>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static </a:t>
                      </a:r>
                      <a:r>
                        <a:rPr lang="en-US" altLang="zh-CN" dirty="0" err="1"/>
                        <a:t>LocalDate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dirty="0"/>
                        <a:t>of(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year,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month,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dayOfMonth</a:t>
                      </a:r>
                      <a:r>
                        <a:rPr lang="en-US" altLang="zh-CN" dirty="0"/>
                        <a:t>)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使用年月日数值生成</a:t>
                      </a:r>
                      <a:r>
                        <a:rPr lang="en-US" altLang="zh-CN" dirty="0" err="1"/>
                        <a:t>LocalDate</a:t>
                      </a:r>
                      <a:r>
                        <a:rPr lang="zh-CN" altLang="en-US" dirty="0"/>
                        <a:t>对象；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3392" y="4509120"/>
            <a:ext cx="1099792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用当前日期生成</a:t>
            </a:r>
            <a:r>
              <a:rPr lang="en-US" dirty="0" err="1">
                <a:ea typeface="微软雅黑 Light" panose="020B0502040204020203" pitchFamily="34" charset="-122"/>
              </a:rPr>
              <a:t>LocalDate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 err="1">
                <a:ea typeface="微软雅黑 Light" panose="020B0502040204020203" pitchFamily="34" charset="-122"/>
              </a:rPr>
              <a:t>LocalDate</a:t>
            </a:r>
            <a:r>
              <a:rPr lang="en-US" dirty="0">
                <a:ea typeface="微软雅黑 Light" panose="020B0502040204020203" pitchFamily="34" charset="-122"/>
              </a:rPr>
              <a:t> date1=</a:t>
            </a:r>
            <a:r>
              <a:rPr lang="en-US" dirty="0" err="1">
                <a:ea typeface="微软雅黑 Light" panose="020B0502040204020203" pitchFamily="34" charset="-122"/>
              </a:rPr>
              <a:t>LocalDate.now</a:t>
            </a:r>
            <a:r>
              <a:rPr lang="en-US" dirty="0">
                <a:ea typeface="微软雅黑 Light" panose="020B0502040204020203" pitchFamily="34" charset="-122"/>
              </a:rPr>
              <a:t>();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(date1);</a:t>
            </a:r>
            <a:endParaRPr lang="en-US" dirty="0">
              <a:ea typeface="微软雅黑 Light" panose="020B0502040204020203" pitchFamily="34" charset="-122"/>
            </a:endParaRPr>
          </a:p>
          <a:p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使用指定数字生成</a:t>
            </a:r>
            <a:r>
              <a:rPr lang="en-US" dirty="0" err="1">
                <a:ea typeface="微软雅黑 Light" panose="020B0502040204020203" pitchFamily="34" charset="-122"/>
              </a:rPr>
              <a:t>LocalDate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 err="1">
                <a:ea typeface="微软雅黑 Light" panose="020B0502040204020203" pitchFamily="34" charset="-122"/>
              </a:rPr>
              <a:t>LocalDate</a:t>
            </a:r>
            <a:r>
              <a:rPr lang="en-US" dirty="0">
                <a:ea typeface="微软雅黑 Light" panose="020B0502040204020203" pitchFamily="34" charset="-122"/>
              </a:rPr>
              <a:t> date2=</a:t>
            </a:r>
            <a:r>
              <a:rPr lang="en-US" dirty="0" err="1">
                <a:ea typeface="微软雅黑 Light" panose="020B0502040204020203" pitchFamily="34" charset="-122"/>
              </a:rPr>
              <a:t>LocalDate.of</a:t>
            </a:r>
            <a:r>
              <a:rPr lang="en-US" dirty="0">
                <a:ea typeface="微软雅黑 Light" panose="020B0502040204020203" pitchFamily="34" charset="-122"/>
              </a:rPr>
              <a:t>(2013, 12, 9);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(date2);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6" name="AutoShape 1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AutoShape 2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8" name="Picture 3" descr="C:\Users\wxh\AppData\Roaming\Tencent\Users\29097443\QQ\WinTemp\RichOle\0S7}}(2DONXT5TZ7R6KE%U0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921062" y="5628289"/>
            <a:ext cx="1465791" cy="583325"/>
          </a:xfrm>
          <a:prstGeom prst="rect">
            <a:avLst/>
          </a:prstGeom>
          <a:noFill/>
          <a:ln w="44450">
            <a:solidFill>
              <a:schemeClr val="accent6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010399" y="5228896"/>
            <a:ext cx="130853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en-US" altLang="zh-CN" dirty="0"/>
              <a:t>-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LocalDate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7827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类中部分方法如下：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628868" y="2028203"/>
          <a:ext cx="10974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683"/>
                <a:gridCol w="54548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baseline="0" dirty="0"/>
                        <a:t>  </a:t>
                      </a:r>
                      <a:r>
                        <a:rPr lang="en-US" dirty="0" err="1"/>
                        <a:t>getYear</a:t>
                      </a:r>
                      <a:r>
                        <a:rPr lang="en-US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返回年字段值；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int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dirty="0" err="1"/>
                        <a:t>getMonthValue</a:t>
                      </a:r>
                      <a:r>
                        <a:rPr lang="en-US" altLang="zh-CN" dirty="0"/>
                        <a:t>()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返回月字段值；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int</a:t>
                      </a:r>
                      <a:r>
                        <a:rPr lang="en-US" altLang="zh-CN" baseline="0" dirty="0"/>
                        <a:t>   </a:t>
                      </a:r>
                      <a:r>
                        <a:rPr lang="en-US" altLang="zh-CN" dirty="0" err="1"/>
                        <a:t>getDayOfMonth</a:t>
                      </a:r>
                      <a:r>
                        <a:rPr lang="en-US" altLang="zh-CN" dirty="0"/>
                        <a:t>()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返回天字段值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static  </a:t>
                      </a:r>
                      <a:r>
                        <a:rPr lang="en-US" altLang="zh-CN" dirty="0" err="1"/>
                        <a:t>LocalDate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dirty="0"/>
                        <a:t>parse(</a:t>
                      </a:r>
                      <a:r>
                        <a:rPr lang="en-US" altLang="zh-CN" dirty="0" err="1"/>
                        <a:t>CharSequence</a:t>
                      </a:r>
                      <a:r>
                        <a:rPr lang="en-US" altLang="zh-CN" dirty="0"/>
                        <a:t> text)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将字符串转换成</a:t>
                      </a:r>
                      <a:r>
                        <a:rPr lang="en-US" altLang="zh-CN" dirty="0" err="1"/>
                        <a:t>LocalDate</a:t>
                      </a:r>
                      <a:r>
                        <a:rPr lang="zh-CN" altLang="en-US" dirty="0"/>
                        <a:t>对象；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3392" y="4509120"/>
            <a:ext cx="10997921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返回各字段值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</a:t>
            </a:r>
            <a:r>
              <a:rPr lang="zh-CN" altLang="en-US" dirty="0">
                <a:ea typeface="微软雅黑 Light" panose="020B0502040204020203" pitchFamily="34" charset="-122"/>
              </a:rPr>
              <a:t>年：</a:t>
            </a:r>
            <a:r>
              <a:rPr lang="en-US" altLang="zh-CN" dirty="0">
                <a:ea typeface="微软雅黑 Light" panose="020B0502040204020203" pitchFamily="34" charset="-122"/>
              </a:rPr>
              <a:t>"+date2.getYear()+" </a:t>
            </a:r>
            <a:r>
              <a:rPr lang="zh-CN" altLang="en-US" dirty="0">
                <a:ea typeface="微软雅黑 Light" panose="020B0502040204020203" pitchFamily="34" charset="-122"/>
              </a:rPr>
              <a:t>月：</a:t>
            </a:r>
            <a:r>
              <a:rPr lang="en-US" altLang="zh-CN" dirty="0">
                <a:ea typeface="微软雅黑 Light" panose="020B0502040204020203" pitchFamily="34" charset="-122"/>
              </a:rPr>
              <a:t>"+date2.getMonthValue()+" </a:t>
            </a:r>
            <a:r>
              <a:rPr lang="zh-CN" altLang="en-US" dirty="0">
                <a:ea typeface="微软雅黑 Light" panose="020B0502040204020203" pitchFamily="34" charset="-122"/>
              </a:rPr>
              <a:t>日：</a:t>
            </a:r>
            <a:r>
              <a:rPr lang="en-US" altLang="zh-CN" dirty="0">
                <a:ea typeface="微软雅黑 Light" panose="020B0502040204020203" pitchFamily="34" charset="-122"/>
              </a:rPr>
              <a:t>"+date2.getDayOfMonth());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将字符串转换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String </a:t>
            </a:r>
            <a:r>
              <a:rPr lang="en-US" altLang="zh-CN" dirty="0" err="1">
                <a:ea typeface="微软雅黑 Light" panose="020B0502040204020203" pitchFamily="34" charset="-122"/>
              </a:rPr>
              <a:t>str</a:t>
            </a:r>
            <a:r>
              <a:rPr lang="en-US" altLang="zh-CN" dirty="0">
                <a:ea typeface="微软雅黑 Light" panose="020B0502040204020203" pitchFamily="34" charset="-122"/>
              </a:rPr>
              <a:t>="2001-09-12";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LocalDate</a:t>
            </a:r>
            <a:r>
              <a:rPr lang="en-US" altLang="zh-CN" dirty="0">
                <a:ea typeface="微软雅黑 Light" panose="020B0502040204020203" pitchFamily="34" charset="-122"/>
              </a:rPr>
              <a:t> date3=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LocalDate.parse</a:t>
            </a:r>
            <a:r>
              <a:rPr lang="en-US" altLang="zh-CN" dirty="0">
                <a:ea typeface="微软雅黑 Light" panose="020B0502040204020203" pitchFamily="34" charset="-122"/>
              </a:rPr>
              <a:t>(</a:t>
            </a:r>
            <a:r>
              <a:rPr lang="en-US" altLang="zh-CN" dirty="0" err="1">
                <a:ea typeface="微软雅黑 Light" panose="020B0502040204020203" pitchFamily="34" charset="-122"/>
              </a:rPr>
              <a:t>str</a:t>
            </a:r>
            <a:r>
              <a:rPr lang="en-US" altLang="zh-CN" dirty="0">
                <a:ea typeface="微软雅黑 Light" panose="020B0502040204020203" pitchFamily="34" charset="-122"/>
              </a:rPr>
              <a:t>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("date3: "+date3);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6" name="AutoShape 1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AutoShape 2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10399" y="5228896"/>
            <a:ext cx="130853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endParaRPr lang="en-US" dirty="0"/>
          </a:p>
        </p:txBody>
      </p:sp>
      <p:pic>
        <p:nvPicPr>
          <p:cNvPr id="9" name="Picture 1" descr="C:\Users\wxh\AppData\Roaming\Tencent\Users\29097443\QQ\WinTemp\RichOle\0$DN_@EXAU5V1{9)N~OV80I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26925" y="5612525"/>
            <a:ext cx="2434525" cy="56755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en-US" altLang="zh-CN" dirty="0"/>
              <a:t>-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LocalDate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7827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类只表示日期，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中定义了新类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LocalTime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用来表示时间，用法与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类似；：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392" y="2427890"/>
            <a:ext cx="10997921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用当前日期生成</a:t>
            </a:r>
            <a:r>
              <a:rPr lang="en-US" altLang="zh-CN" dirty="0" err="1">
                <a:ea typeface="微软雅黑 Light" panose="020B0502040204020203" pitchFamily="34" charset="-122"/>
              </a:rPr>
              <a:t>LocalTime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LocalTime</a:t>
            </a:r>
            <a:r>
              <a:rPr lang="en-US" altLang="zh-CN" dirty="0">
                <a:ea typeface="微软雅黑 Light" panose="020B0502040204020203" pitchFamily="34" charset="-122"/>
              </a:rPr>
              <a:t> time1=</a:t>
            </a:r>
            <a:r>
              <a:rPr lang="en-US" altLang="zh-CN" dirty="0" err="1">
                <a:ea typeface="微软雅黑 Light" panose="020B0502040204020203" pitchFamily="34" charset="-122"/>
              </a:rPr>
              <a:t>LocalTime.now</a:t>
            </a:r>
            <a:r>
              <a:rPr lang="en-US" altLang="zh-CN" dirty="0">
                <a:ea typeface="微软雅黑 Light" panose="020B0502040204020203" pitchFamily="34" charset="-122"/>
              </a:rPr>
              <a:t>();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("time1: "+time1);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使用指定数字生成</a:t>
            </a:r>
            <a:r>
              <a:rPr lang="en-US" altLang="zh-CN" dirty="0" err="1">
                <a:ea typeface="微软雅黑 Light" panose="020B0502040204020203" pitchFamily="34" charset="-122"/>
              </a:rPr>
              <a:t>LocalTime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LocalTime</a:t>
            </a:r>
            <a:r>
              <a:rPr lang="en-US" altLang="zh-CN" dirty="0">
                <a:ea typeface="微软雅黑 Light" panose="020B0502040204020203" pitchFamily="34" charset="-122"/>
              </a:rPr>
              <a:t> time2=</a:t>
            </a:r>
            <a:r>
              <a:rPr lang="en-US" altLang="zh-CN" dirty="0" err="1">
                <a:ea typeface="微软雅黑 Light" panose="020B0502040204020203" pitchFamily="34" charset="-122"/>
              </a:rPr>
              <a:t>LocalTime.of</a:t>
            </a:r>
            <a:r>
              <a:rPr lang="en-US" altLang="zh-CN" dirty="0">
                <a:ea typeface="微软雅黑 Light" panose="020B0502040204020203" pitchFamily="34" charset="-122"/>
              </a:rPr>
              <a:t>(20, 12, 9);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("time2: "+time2);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返回各字段值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</a:t>
            </a:r>
            <a:r>
              <a:rPr lang="zh-CN" altLang="en-US" dirty="0">
                <a:ea typeface="微软雅黑 Light" panose="020B0502040204020203" pitchFamily="34" charset="-122"/>
              </a:rPr>
              <a:t>时：</a:t>
            </a:r>
            <a:r>
              <a:rPr lang="en-US" altLang="zh-CN" dirty="0">
                <a:ea typeface="微软雅黑 Light" panose="020B0502040204020203" pitchFamily="34" charset="-122"/>
              </a:rPr>
              <a:t>"+time2.getHour()+" </a:t>
            </a:r>
            <a:r>
              <a:rPr lang="zh-CN" altLang="en-US" dirty="0">
                <a:ea typeface="微软雅黑 Light" panose="020B0502040204020203" pitchFamily="34" charset="-122"/>
              </a:rPr>
              <a:t>分：</a:t>
            </a:r>
            <a:r>
              <a:rPr lang="en-US" altLang="zh-CN" dirty="0">
                <a:ea typeface="微软雅黑 Light" panose="020B0502040204020203" pitchFamily="34" charset="-122"/>
              </a:rPr>
              <a:t>"+time2.getMinute()+" </a:t>
            </a:r>
            <a:r>
              <a:rPr lang="zh-CN" altLang="en-US" dirty="0">
                <a:ea typeface="微软雅黑 Light" panose="020B0502040204020203" pitchFamily="34" charset="-122"/>
              </a:rPr>
              <a:t>秒：</a:t>
            </a:r>
            <a:r>
              <a:rPr lang="en-US" altLang="zh-CN" dirty="0">
                <a:ea typeface="微软雅黑 Light" panose="020B0502040204020203" pitchFamily="34" charset="-122"/>
              </a:rPr>
              <a:t>"+time2.getSecond());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将字符串转换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String </a:t>
            </a:r>
            <a:r>
              <a:rPr lang="en-US" altLang="zh-CN" dirty="0" err="1">
                <a:ea typeface="微软雅黑 Light" panose="020B0502040204020203" pitchFamily="34" charset="-122"/>
              </a:rPr>
              <a:t>str</a:t>
            </a:r>
            <a:r>
              <a:rPr lang="en-US" altLang="zh-CN" dirty="0">
                <a:ea typeface="微软雅黑 Light" panose="020B0502040204020203" pitchFamily="34" charset="-122"/>
              </a:rPr>
              <a:t>="12:34:09";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LocalTime</a:t>
            </a:r>
            <a:r>
              <a:rPr lang="en-US" altLang="zh-CN" dirty="0">
                <a:ea typeface="微软雅黑 Light" panose="020B0502040204020203" pitchFamily="34" charset="-122"/>
              </a:rPr>
              <a:t> time3=</a:t>
            </a:r>
            <a:r>
              <a:rPr lang="en-US" altLang="zh-CN" dirty="0" err="1">
                <a:ea typeface="微软雅黑 Light" panose="020B0502040204020203" pitchFamily="34" charset="-122"/>
              </a:rPr>
              <a:t>LocalTime.parse</a:t>
            </a:r>
            <a:r>
              <a:rPr lang="en-US" altLang="zh-CN" dirty="0">
                <a:ea typeface="微软雅黑 Light" panose="020B0502040204020203" pitchFamily="34" charset="-122"/>
              </a:rPr>
              <a:t>(</a:t>
            </a:r>
            <a:r>
              <a:rPr lang="en-US" altLang="zh-CN" dirty="0" err="1">
                <a:ea typeface="微软雅黑 Light" panose="020B0502040204020203" pitchFamily="34" charset="-122"/>
              </a:rPr>
              <a:t>str</a:t>
            </a:r>
            <a:r>
              <a:rPr lang="en-US" altLang="zh-CN" dirty="0">
                <a:ea typeface="微软雅黑 Light" panose="020B0502040204020203" pitchFamily="34" charset="-122"/>
              </a:rPr>
              <a:t>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("time3: "+time3);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5" name="AutoShape 1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2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10399" y="5228896"/>
            <a:ext cx="130853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endParaRPr lang="en-US" dirty="0"/>
          </a:p>
        </p:txBody>
      </p:sp>
      <p:pic>
        <p:nvPicPr>
          <p:cNvPr id="8" name="Picture 1" descr="C:\Users\wxh\AppData\Roaming\Tencent\Users\29097443\QQ\WinTemp\RichOle\Q`OI[{V}XUS)WUJZ$~H{N{I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63407" y="5628290"/>
            <a:ext cx="1733550" cy="714375"/>
          </a:xfrm>
          <a:prstGeom prst="rect">
            <a:avLst/>
          </a:prstGeom>
          <a:noFill/>
          <a:ln w="44450">
            <a:solidFill>
              <a:schemeClr val="accent6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en-US" altLang="zh-CN" dirty="0"/>
              <a:t>-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LocalDate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7827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类只表示日期，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LocalTime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只表示时间，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中还定义了一个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LocalDateTime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类，同时包含日期与时间，用法与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及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LocalTime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类似；：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392" y="2427890"/>
            <a:ext cx="10997921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用当前日期生成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LocalDateTime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LocalDateTime</a:t>
            </a:r>
            <a:r>
              <a:rPr lang="en-US" altLang="zh-CN" dirty="0">
                <a:ea typeface="微软雅黑 Light" panose="020B0502040204020203" pitchFamily="34" charset="-122"/>
              </a:rPr>
              <a:t> dateTime1=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LocalDateTime.now</a:t>
            </a:r>
            <a:r>
              <a:rPr lang="en-US" altLang="zh-CN" dirty="0">
                <a:ea typeface="微软雅黑 Light" panose="020B0502040204020203" pitchFamily="34" charset="-122"/>
              </a:rPr>
              <a:t>();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("dateTime1: "+dateTime1);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使用指定数字生成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LocalDateTime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LocalDateTime</a:t>
            </a:r>
            <a:r>
              <a:rPr lang="en-US" altLang="zh-CN" dirty="0">
                <a:ea typeface="微软雅黑 Light" panose="020B0502040204020203" pitchFamily="34" charset="-122"/>
              </a:rPr>
              <a:t> dateTime2=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LocalDateTime.of</a:t>
            </a:r>
            <a:r>
              <a:rPr lang="en-US" altLang="zh-CN" dirty="0">
                <a:ea typeface="微软雅黑 Light" panose="020B0502040204020203" pitchFamily="34" charset="-122"/>
              </a:rPr>
              <a:t>(20, 12, 9,12,23,4);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("dateTime2: "+dateTime2);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返回各字段值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</a:t>
            </a:r>
            <a:r>
              <a:rPr lang="zh-CN" altLang="en-US" dirty="0">
                <a:ea typeface="微软雅黑 Light" panose="020B0502040204020203" pitchFamily="34" charset="-122"/>
              </a:rPr>
              <a:t>时：</a:t>
            </a:r>
            <a:r>
              <a:rPr lang="en-US" altLang="zh-CN" dirty="0">
                <a:ea typeface="微软雅黑 Light" panose="020B0502040204020203" pitchFamily="34" charset="-122"/>
              </a:rPr>
              <a:t>"+dateTime2.getHour()+" </a:t>
            </a:r>
            <a:r>
              <a:rPr lang="zh-CN" altLang="en-US" dirty="0">
                <a:ea typeface="微软雅黑 Light" panose="020B0502040204020203" pitchFamily="34" charset="-122"/>
              </a:rPr>
              <a:t>分：</a:t>
            </a:r>
            <a:r>
              <a:rPr lang="en-US" altLang="zh-CN" dirty="0">
                <a:ea typeface="微软雅黑 Light" panose="020B0502040204020203" pitchFamily="34" charset="-122"/>
              </a:rPr>
              <a:t>"+dateTime2.getMinute()+" </a:t>
            </a:r>
            <a:r>
              <a:rPr lang="zh-CN" altLang="en-US" dirty="0">
                <a:ea typeface="微软雅黑 Light" panose="020B0502040204020203" pitchFamily="34" charset="-122"/>
              </a:rPr>
              <a:t>秒：</a:t>
            </a:r>
            <a:r>
              <a:rPr lang="en-US" altLang="zh-CN" dirty="0">
                <a:ea typeface="微软雅黑 Light" panose="020B0502040204020203" pitchFamily="34" charset="-122"/>
              </a:rPr>
              <a:t>"+dateTime2.getSecond());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将字符串转换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String </a:t>
            </a:r>
            <a:r>
              <a:rPr lang="en-US" altLang="zh-CN" dirty="0" err="1">
                <a:ea typeface="微软雅黑 Light" panose="020B0502040204020203" pitchFamily="34" charset="-122"/>
              </a:rPr>
              <a:t>str</a:t>
            </a:r>
            <a:r>
              <a:rPr lang="en-US" altLang="zh-CN" dirty="0">
                <a:ea typeface="微软雅黑 Light" panose="020B0502040204020203" pitchFamily="34" charset="-122"/>
              </a:rPr>
              <a:t>="2009-12-12T12:34:09";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LocalDateTime</a:t>
            </a:r>
            <a:r>
              <a:rPr lang="en-US" altLang="zh-CN" dirty="0">
                <a:ea typeface="微软雅黑 Light" panose="020B0502040204020203" pitchFamily="34" charset="-122"/>
              </a:rPr>
              <a:t> dateTime3=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LocalDateTime.parse</a:t>
            </a:r>
            <a:r>
              <a:rPr lang="en-US" altLang="zh-CN" dirty="0">
                <a:ea typeface="微软雅黑 Light" panose="020B0502040204020203" pitchFamily="34" charset="-122"/>
              </a:rPr>
              <a:t>(</a:t>
            </a:r>
            <a:r>
              <a:rPr lang="en-US" altLang="zh-CN" dirty="0" err="1">
                <a:ea typeface="微软雅黑 Light" panose="020B0502040204020203" pitchFamily="34" charset="-122"/>
              </a:rPr>
              <a:t>str</a:t>
            </a:r>
            <a:r>
              <a:rPr lang="en-US" altLang="zh-CN" dirty="0">
                <a:ea typeface="微软雅黑 Light" panose="020B0502040204020203" pitchFamily="34" charset="-122"/>
              </a:rPr>
              <a:t>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("dateTime3: "+dateTime3);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5" name="AutoShape 1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2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10399" y="5228896"/>
            <a:ext cx="130853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endParaRPr lang="en-US" dirty="0"/>
          </a:p>
        </p:txBody>
      </p:sp>
      <p:pic>
        <p:nvPicPr>
          <p:cNvPr id="8" name="Picture 1" descr="C:\Users\wxh\AppData\Roaming\Tencent\Users\29097443\QQ\WinTemp\RichOle\2@KTIV%NK70HA6`3U7W]]YL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21972" y="5612524"/>
            <a:ext cx="2952750" cy="71437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6</a:t>
            </a:r>
            <a:r>
              <a:rPr lang="en-US" altLang="zh-CN" dirty="0"/>
              <a:t>-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DateTimeFormatter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94044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对于格式化及解析，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中使用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DateTimeFormatter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类实现；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获得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DateTimeFormatter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对象的部分方法：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AutoShape 1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" name="AutoShape 2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aphicFrame>
        <p:nvGraphicFramePr>
          <p:cNvPr id="6" name="Table 10"/>
          <p:cNvGraphicFramePr>
            <a:graphicFrameLocks noGrp="1"/>
          </p:cNvGraphicFramePr>
          <p:nvPr/>
        </p:nvGraphicFramePr>
        <p:xfrm>
          <a:off x="581573" y="2264686"/>
          <a:ext cx="1097455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683"/>
                <a:gridCol w="54548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static </a:t>
                      </a:r>
                      <a:r>
                        <a:rPr lang="en-US" dirty="0" err="1"/>
                        <a:t>DateTimeFormatter</a:t>
                      </a:r>
                      <a:r>
                        <a:rPr lang="en-US" dirty="0"/>
                        <a:t>	</a:t>
                      </a:r>
                      <a:r>
                        <a:rPr lang="en-US" dirty="0" err="1"/>
                        <a:t>ofPattern</a:t>
                      </a:r>
                      <a:r>
                        <a:rPr lang="en-US" dirty="0"/>
                        <a:t>(String pattern)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指定模式字符串，生成</a:t>
                      </a:r>
                      <a:r>
                        <a:rPr lang="en-US" altLang="en-US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DateTimeFormatter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对象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static </a:t>
                      </a:r>
                      <a:r>
                        <a:rPr lang="en-US" altLang="zh-CN" dirty="0" err="1"/>
                        <a:t>DateTimeFormatter</a:t>
                      </a:r>
                      <a:r>
                        <a:rPr lang="en-US" altLang="zh-CN" dirty="0"/>
                        <a:t>	</a:t>
                      </a:r>
                      <a:r>
                        <a:rPr lang="en-US" altLang="zh-CN" dirty="0" err="1"/>
                        <a:t>ofPattern</a:t>
                      </a:r>
                      <a:r>
                        <a:rPr lang="en-US" altLang="zh-CN" dirty="0"/>
                        <a:t>(String pattern, Locale </a:t>
                      </a:r>
                      <a:r>
                        <a:rPr lang="en-US" altLang="zh-CN" dirty="0" err="1"/>
                        <a:t>locale</a:t>
                      </a:r>
                      <a:r>
                        <a:rPr lang="en-US" altLang="zh-CN" dirty="0"/>
                        <a:t>)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指定模式字符串及区域信息，生成</a:t>
                      </a:r>
                      <a:r>
                        <a:rPr lang="en-US" altLang="en-US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DateTimeFormatter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对象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Callout 11"/>
          <p:cNvSpPr/>
          <p:nvPr/>
        </p:nvSpPr>
        <p:spPr>
          <a:xfrm>
            <a:off x="9538138" y="977461"/>
            <a:ext cx="2065283" cy="1497725"/>
          </a:xfrm>
          <a:prstGeom prst="wedgeEllipseCallout">
            <a:avLst>
              <a:gd name="adj1" fmla="val -235646"/>
              <a:gd name="adj2" fmla="val 712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pattern</a:t>
            </a:r>
            <a:r>
              <a:rPr lang="zh-CN" altLang="en-US" dirty="0">
                <a:solidFill>
                  <a:schemeClr val="tx1"/>
                </a:solidFill>
              </a:rPr>
              <a:t>字符串的写法，参考该类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文档，有详细描述。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501" y="3964147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创建</a:t>
            </a:r>
            <a:r>
              <a:rPr lang="en-US" altLang="zh-CN" dirty="0" err="1">
                <a:ea typeface="微软雅黑 Light" panose="020B0502040204020203" pitchFamily="34" charset="-122"/>
              </a:rPr>
              <a:t>DateTimeFormatter</a:t>
            </a:r>
            <a:r>
              <a:rPr lang="zh-CN" altLang="en-US" dirty="0">
                <a:ea typeface="微软雅黑 Light" panose="020B0502040204020203" pitchFamily="34" charset="-122"/>
              </a:rPr>
              <a:t>对象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DateTimeFormatter</a:t>
            </a:r>
            <a:r>
              <a:rPr lang="en-US" altLang="zh-CN" dirty="0">
                <a:ea typeface="微软雅黑 Light" panose="020B0502040204020203" pitchFamily="34" charset="-122"/>
              </a:rPr>
              <a:t> dtf1=</a:t>
            </a:r>
            <a:r>
              <a:rPr lang="en-US" altLang="zh-CN" dirty="0" err="1">
                <a:ea typeface="微软雅黑 Light" panose="020B0502040204020203" pitchFamily="34" charset="-122"/>
              </a:rPr>
              <a:t>DateTimeFormatter.ofPattern</a:t>
            </a:r>
            <a:r>
              <a:rPr lang="en-US" altLang="zh-CN" dirty="0">
                <a:ea typeface="微软雅黑 Light" panose="020B0502040204020203" pitchFamily="34" charset="-122"/>
              </a:rPr>
              <a:t>("</a:t>
            </a:r>
            <a:r>
              <a:rPr lang="en-US" altLang="zh-CN" dirty="0" err="1">
                <a:ea typeface="微软雅黑 Light" panose="020B0502040204020203" pitchFamily="34" charset="-122"/>
              </a:rPr>
              <a:t>yyyy</a:t>
            </a:r>
            <a:r>
              <a:rPr lang="en-US" altLang="zh-CN" dirty="0">
                <a:ea typeface="微软雅黑 Light" panose="020B0502040204020203" pitchFamily="34" charset="-122"/>
              </a:rPr>
              <a:t>/MM/</a:t>
            </a:r>
            <a:r>
              <a:rPr lang="en-US" altLang="zh-CN" dirty="0" err="1">
                <a:ea typeface="微软雅黑 Light" panose="020B0502040204020203" pitchFamily="34" charset="-122"/>
              </a:rPr>
              <a:t>dd</a:t>
            </a:r>
            <a:r>
              <a:rPr lang="en-US" altLang="zh-CN" dirty="0">
                <a:ea typeface="微软雅黑 Light" panose="020B0502040204020203" pitchFamily="34" charset="-122"/>
              </a:rPr>
              <a:t>");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DateTimeFormatter</a:t>
            </a:r>
            <a:r>
              <a:rPr lang="en-US" altLang="zh-CN" dirty="0">
                <a:ea typeface="微软雅黑 Light" panose="020B0502040204020203" pitchFamily="34" charset="-122"/>
              </a:rPr>
              <a:t> dtf2=</a:t>
            </a:r>
            <a:r>
              <a:rPr lang="en-US" altLang="zh-CN" dirty="0" err="1">
                <a:ea typeface="微软雅黑 Light" panose="020B0502040204020203" pitchFamily="34" charset="-122"/>
              </a:rPr>
              <a:t>DateTimeFormatter.ofPattern</a:t>
            </a:r>
            <a:r>
              <a:rPr lang="en-US" altLang="zh-CN" dirty="0">
                <a:ea typeface="微软雅黑 Light" panose="020B0502040204020203" pitchFamily="34" charset="-122"/>
              </a:rPr>
              <a:t>("</a:t>
            </a:r>
            <a:r>
              <a:rPr lang="en-US" altLang="zh-CN" dirty="0" err="1">
                <a:ea typeface="微软雅黑 Light" panose="020B0502040204020203" pitchFamily="34" charset="-122"/>
              </a:rPr>
              <a:t>hh</a:t>
            </a:r>
            <a:r>
              <a:rPr lang="zh-CN" altLang="en-US" dirty="0">
                <a:ea typeface="微软雅黑 Light" panose="020B0502040204020203" pitchFamily="34" charset="-122"/>
              </a:rPr>
              <a:t>时</a:t>
            </a:r>
            <a:r>
              <a:rPr lang="en-US" altLang="zh-CN" dirty="0">
                <a:ea typeface="微软雅黑 Light" panose="020B0502040204020203" pitchFamily="34" charset="-122"/>
              </a:rPr>
              <a:t>mm</a:t>
            </a:r>
            <a:r>
              <a:rPr lang="zh-CN" altLang="en-US" dirty="0">
                <a:ea typeface="微软雅黑 Light" panose="020B0502040204020203" pitchFamily="34" charset="-122"/>
              </a:rPr>
              <a:t>分</a:t>
            </a:r>
            <a:r>
              <a:rPr lang="en-US" altLang="zh-CN" dirty="0" err="1">
                <a:ea typeface="微软雅黑 Light" panose="020B0502040204020203" pitchFamily="34" charset="-122"/>
              </a:rPr>
              <a:t>ss</a:t>
            </a:r>
            <a:r>
              <a:rPr lang="zh-CN" altLang="en-US" dirty="0">
                <a:ea typeface="微软雅黑 Light" panose="020B0502040204020203" pitchFamily="34" charset="-122"/>
              </a:rPr>
              <a:t>秒</a:t>
            </a:r>
            <a:r>
              <a:rPr lang="en-US" altLang="zh-CN" dirty="0">
                <a:ea typeface="微软雅黑 Light" panose="020B0502040204020203" pitchFamily="34" charset="-122"/>
              </a:rPr>
              <a:t>");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DateTimeFormatter</a:t>
            </a:r>
            <a:r>
              <a:rPr lang="en-US" altLang="zh-CN" dirty="0">
                <a:ea typeface="微软雅黑 Light" panose="020B0502040204020203" pitchFamily="34" charset="-122"/>
              </a:rPr>
              <a:t> dtf3=</a:t>
            </a:r>
            <a:r>
              <a:rPr lang="en-US" altLang="zh-CN" dirty="0" err="1">
                <a:ea typeface="微软雅黑 Light" panose="020B0502040204020203" pitchFamily="34" charset="-122"/>
              </a:rPr>
              <a:t>DateTimeFormatter.ofPattern</a:t>
            </a:r>
            <a:r>
              <a:rPr lang="en-US" altLang="zh-CN" dirty="0">
                <a:ea typeface="微软雅黑 Light" panose="020B0502040204020203" pitchFamily="34" charset="-122"/>
              </a:rPr>
              <a:t>("</a:t>
            </a:r>
            <a:r>
              <a:rPr lang="en-US" altLang="zh-CN" dirty="0" err="1">
                <a:ea typeface="微软雅黑 Light" panose="020B0502040204020203" pitchFamily="34" charset="-122"/>
              </a:rPr>
              <a:t>yyyy</a:t>
            </a:r>
            <a:r>
              <a:rPr lang="en-US" altLang="zh-CN" dirty="0">
                <a:ea typeface="微软雅黑 Light" panose="020B0502040204020203" pitchFamily="34" charset="-122"/>
              </a:rPr>
              <a:t>/MM/</a:t>
            </a:r>
            <a:r>
              <a:rPr lang="en-US" altLang="zh-CN" dirty="0" err="1">
                <a:ea typeface="微软雅黑 Light" panose="020B0502040204020203" pitchFamily="34" charset="-122"/>
              </a:rPr>
              <a:t>dd</a:t>
            </a:r>
            <a:r>
              <a:rPr lang="en-US" altLang="zh-CN" dirty="0"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ea typeface="微软雅黑 Light" panose="020B0502040204020203" pitchFamily="34" charset="-122"/>
              </a:rPr>
              <a:t>hh</a:t>
            </a:r>
            <a:r>
              <a:rPr lang="zh-CN" altLang="en-US" dirty="0">
                <a:ea typeface="微软雅黑 Light" panose="020B0502040204020203" pitchFamily="34" charset="-122"/>
              </a:rPr>
              <a:t>时</a:t>
            </a:r>
            <a:r>
              <a:rPr lang="en-US" altLang="zh-CN" dirty="0">
                <a:ea typeface="微软雅黑 Light" panose="020B0502040204020203" pitchFamily="34" charset="-122"/>
              </a:rPr>
              <a:t>mm</a:t>
            </a:r>
            <a:r>
              <a:rPr lang="zh-CN" altLang="en-US" dirty="0">
                <a:ea typeface="微软雅黑 Light" panose="020B0502040204020203" pitchFamily="34" charset="-122"/>
              </a:rPr>
              <a:t>分</a:t>
            </a:r>
            <a:r>
              <a:rPr lang="en-US" altLang="zh-CN" dirty="0" err="1">
                <a:ea typeface="微软雅黑 Light" panose="020B0502040204020203" pitchFamily="34" charset="-122"/>
              </a:rPr>
              <a:t>ss</a:t>
            </a:r>
            <a:r>
              <a:rPr lang="zh-CN" altLang="en-US" dirty="0">
                <a:ea typeface="微软雅黑 Light" panose="020B0502040204020203" pitchFamily="34" charset="-122"/>
              </a:rPr>
              <a:t>秒</a:t>
            </a:r>
            <a:r>
              <a:rPr lang="en-US" altLang="zh-CN" dirty="0">
                <a:ea typeface="微软雅黑 Light" panose="020B0502040204020203" pitchFamily="34" charset="-122"/>
              </a:rPr>
              <a:t>");</a:t>
            </a:r>
            <a:endParaRPr 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dirty="0"/>
            </a:br>
            <a:r>
              <a:rPr lang="zh-CN" altLang="en-US" dirty="0"/>
              <a:t>知识点</a:t>
            </a:r>
            <a:r>
              <a:rPr lang="en-US" altLang="zh-CN" dirty="0"/>
              <a:t>6</a:t>
            </a:r>
            <a:r>
              <a:rPr lang="en-US" altLang="zh-CN" dirty="0"/>
              <a:t>-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DateTimeFormatter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94044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LocalTime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LocalDateTime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类都可以使用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DateTimeFormatter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对象进行格式化；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AutoShape 1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" name="AutoShape 2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611" y="2261471"/>
            <a:ext cx="10687987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		</a:t>
            </a:r>
            <a:r>
              <a:rPr lang="zh-CN" altLang="en-US" dirty="0">
                <a:ea typeface="微软雅黑 Light" panose="020B0502040204020203" pitchFamily="34" charset="-122"/>
              </a:rPr>
              <a:t>创建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</a:t>
            </a:r>
            <a:r>
              <a:rPr lang="zh-CN" altLang="en-US" dirty="0">
                <a:ea typeface="微软雅黑 Light" panose="020B0502040204020203" pitchFamily="34" charset="-122"/>
              </a:rPr>
              <a:t>、</a:t>
            </a:r>
            <a:r>
              <a:rPr lang="en-US" altLang="zh-CN" dirty="0" err="1">
                <a:ea typeface="微软雅黑 Light" panose="020B0502040204020203" pitchFamily="34" charset="-122"/>
              </a:rPr>
              <a:t>LocalTime</a:t>
            </a:r>
            <a:r>
              <a:rPr lang="zh-CN" altLang="en-US" dirty="0">
                <a:ea typeface="微软雅黑 Light" panose="020B0502040204020203" pitchFamily="34" charset="-122"/>
              </a:rPr>
              <a:t>、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LocalDatetime</a:t>
            </a:r>
            <a:r>
              <a:rPr lang="zh-CN" altLang="en-US" dirty="0">
                <a:ea typeface="微软雅黑 Light" panose="020B0502040204020203" pitchFamily="34" charset="-122"/>
              </a:rPr>
              <a:t>对象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zh-CN" altLang="en-US" dirty="0">
                <a:ea typeface="微软雅黑 Light" panose="020B0502040204020203" pitchFamily="34" charset="-122"/>
              </a:rPr>
              <a:t>		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</a:t>
            </a:r>
            <a:r>
              <a:rPr lang="en-US" altLang="zh-CN" dirty="0">
                <a:ea typeface="微软雅黑 Light" panose="020B0502040204020203" pitchFamily="34" charset="-122"/>
              </a:rPr>
              <a:t> date=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LocalDate.now</a:t>
            </a:r>
            <a:r>
              <a:rPr lang="en-US" altLang="zh-CN" dirty="0">
                <a:ea typeface="微软雅黑 Light" panose="020B0502040204020203" pitchFamily="34" charset="-122"/>
              </a:rPr>
              <a:t>();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		</a:t>
            </a:r>
            <a:r>
              <a:rPr lang="en-US" altLang="zh-CN" dirty="0" err="1">
                <a:ea typeface="微软雅黑 Light" panose="020B0502040204020203" pitchFamily="34" charset="-122"/>
              </a:rPr>
              <a:t>LocalTime</a:t>
            </a:r>
            <a:r>
              <a:rPr lang="en-US" altLang="zh-CN" dirty="0">
                <a:ea typeface="微软雅黑 Light" panose="020B0502040204020203" pitchFamily="34" charset="-122"/>
              </a:rPr>
              <a:t> time=</a:t>
            </a:r>
            <a:r>
              <a:rPr lang="en-US" altLang="zh-CN" dirty="0" err="1">
                <a:ea typeface="微软雅黑 Light" panose="020B0502040204020203" pitchFamily="34" charset="-122"/>
              </a:rPr>
              <a:t>LocalTime.now</a:t>
            </a:r>
            <a:r>
              <a:rPr lang="en-US" altLang="zh-CN" dirty="0">
                <a:ea typeface="微软雅黑 Light" panose="020B0502040204020203" pitchFamily="34" charset="-122"/>
              </a:rPr>
              <a:t>();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		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LocalDateTime</a:t>
            </a:r>
            <a:r>
              <a:rPr lang="en-US" altLang="zh-CN" dirty="0"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ea typeface="微软雅黑 Light" panose="020B0502040204020203" pitchFamily="34" charset="-122"/>
              </a:rPr>
              <a:t>datetime</a:t>
            </a:r>
            <a:r>
              <a:rPr lang="en-US" altLang="zh-CN" dirty="0">
                <a:ea typeface="微软雅黑 Light" panose="020B0502040204020203" pitchFamily="34" charset="-122"/>
              </a:rPr>
              <a:t>=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LocalDateTime.now</a:t>
            </a:r>
            <a:r>
              <a:rPr lang="en-US" altLang="zh-CN" dirty="0">
                <a:ea typeface="微软雅黑 Light" panose="020B0502040204020203" pitchFamily="34" charset="-122"/>
              </a:rPr>
              <a:t>();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		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//		</a:t>
            </a:r>
            <a:r>
              <a:rPr lang="zh-CN" altLang="en-US" dirty="0">
                <a:ea typeface="微软雅黑 Light" panose="020B0502040204020203" pitchFamily="34" charset="-122"/>
              </a:rPr>
              <a:t>进行格式化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zh-CN" altLang="en-US" dirty="0">
                <a:ea typeface="微软雅黑 Light" panose="020B0502040204020203" pitchFamily="34" charset="-122"/>
              </a:rPr>
              <a:t>		</a:t>
            </a:r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</a:t>
            </a:r>
            <a:r>
              <a:rPr lang="en-US" altLang="zh-CN" dirty="0" err="1">
                <a:ea typeface="微软雅黑 Light" panose="020B0502040204020203" pitchFamily="34" charset="-122"/>
              </a:rPr>
              <a:t>date.format</a:t>
            </a:r>
            <a:r>
              <a:rPr lang="en-US" altLang="zh-CN" dirty="0">
                <a:ea typeface="微软雅黑 Light" panose="020B0502040204020203" pitchFamily="34" charset="-122"/>
              </a:rPr>
              <a:t>(dtf1));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		</a:t>
            </a:r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</a:t>
            </a:r>
            <a:r>
              <a:rPr lang="en-US" altLang="zh-CN" dirty="0" err="1">
                <a:ea typeface="微软雅黑 Light" panose="020B0502040204020203" pitchFamily="34" charset="-122"/>
              </a:rPr>
              <a:t>time.format</a:t>
            </a:r>
            <a:r>
              <a:rPr lang="en-US" altLang="zh-CN" dirty="0">
                <a:ea typeface="微软雅黑 Light" panose="020B0502040204020203" pitchFamily="34" charset="-122"/>
              </a:rPr>
              <a:t>(dtf2));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		</a:t>
            </a:r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</a:t>
            </a:r>
            <a:r>
              <a:rPr lang="en-US" altLang="zh-CN" dirty="0" err="1">
                <a:ea typeface="微软雅黑 Light" panose="020B0502040204020203" pitchFamily="34" charset="-122"/>
              </a:rPr>
              <a:t>datetime.format</a:t>
            </a:r>
            <a:r>
              <a:rPr lang="en-US" altLang="zh-CN" dirty="0">
                <a:ea typeface="微软雅黑 Light" panose="020B0502040204020203" pitchFamily="34" charset="-122"/>
              </a:rPr>
              <a:t>(dtf3));</a:t>
            </a:r>
            <a:endParaRPr 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6</a:t>
            </a:r>
            <a:r>
              <a:rPr lang="en-US" altLang="zh-CN" dirty="0"/>
              <a:t>-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DateTimeFormatter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94044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另外，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LocalTime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LocalDateTime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类都定义了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方法，可以使用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DateTimeFormatter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对象把字符串按照指定的格式转换成时间日期类型对象；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AutoShape 1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" name="AutoShape 2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376" y="2529485"/>
            <a:ext cx="1068798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使用</a:t>
            </a:r>
            <a:r>
              <a:rPr lang="en-US" altLang="zh-CN" dirty="0" err="1">
                <a:ea typeface="微软雅黑 Light" panose="020B0502040204020203" pitchFamily="34" charset="-122"/>
              </a:rPr>
              <a:t>DateTimeFormatter</a:t>
            </a:r>
            <a:r>
              <a:rPr lang="zh-CN" altLang="en-US" dirty="0">
                <a:ea typeface="微软雅黑 Light" panose="020B0502040204020203" pitchFamily="34" charset="-122"/>
              </a:rPr>
              <a:t>对象进行转换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String str1="2001/12/03";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String str2="12</a:t>
            </a:r>
            <a:r>
              <a:rPr lang="zh-CN" altLang="en-US" dirty="0">
                <a:ea typeface="微软雅黑 Light" panose="020B0502040204020203" pitchFamily="34" charset="-122"/>
              </a:rPr>
              <a:t>时</a:t>
            </a:r>
            <a:r>
              <a:rPr lang="en-US" altLang="zh-CN" dirty="0">
                <a:ea typeface="微软雅黑 Light" panose="020B0502040204020203" pitchFamily="34" charset="-122"/>
              </a:rPr>
              <a:t>23</a:t>
            </a:r>
            <a:r>
              <a:rPr lang="zh-CN" altLang="en-US" dirty="0">
                <a:ea typeface="微软雅黑 Light" panose="020B0502040204020203" pitchFamily="34" charset="-122"/>
              </a:rPr>
              <a:t>分</a:t>
            </a:r>
            <a:r>
              <a:rPr lang="en-US" altLang="zh-CN" dirty="0">
                <a:ea typeface="微软雅黑 Light" panose="020B0502040204020203" pitchFamily="34" charset="-122"/>
              </a:rPr>
              <a:t>34</a:t>
            </a:r>
            <a:r>
              <a:rPr lang="zh-CN" altLang="en-US" dirty="0">
                <a:ea typeface="微软雅黑 Light" panose="020B0502040204020203" pitchFamily="34" charset="-122"/>
              </a:rPr>
              <a:t>秒</a:t>
            </a:r>
            <a:r>
              <a:rPr lang="en-US" altLang="zh-CN" dirty="0">
                <a:ea typeface="微软雅黑 Light" panose="020B0502040204020203" pitchFamily="34" charset="-122"/>
              </a:rPr>
              <a:t>";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String str3="2001/12/03 12</a:t>
            </a:r>
            <a:r>
              <a:rPr lang="zh-CN" altLang="en-US" dirty="0">
                <a:ea typeface="微软雅黑 Light" panose="020B0502040204020203" pitchFamily="34" charset="-122"/>
              </a:rPr>
              <a:t>时</a:t>
            </a:r>
            <a:r>
              <a:rPr lang="en-US" altLang="zh-CN" dirty="0">
                <a:ea typeface="微软雅黑 Light" panose="020B0502040204020203" pitchFamily="34" charset="-122"/>
              </a:rPr>
              <a:t>23</a:t>
            </a:r>
            <a:r>
              <a:rPr lang="zh-CN" altLang="en-US" dirty="0">
                <a:ea typeface="微软雅黑 Light" panose="020B0502040204020203" pitchFamily="34" charset="-122"/>
              </a:rPr>
              <a:t>分</a:t>
            </a:r>
            <a:r>
              <a:rPr lang="en-US" altLang="zh-CN" dirty="0">
                <a:ea typeface="微软雅黑 Light" panose="020B0502040204020203" pitchFamily="34" charset="-122"/>
              </a:rPr>
              <a:t>34</a:t>
            </a:r>
            <a:r>
              <a:rPr lang="zh-CN" altLang="en-US" dirty="0">
                <a:ea typeface="微软雅黑 Light" panose="020B0502040204020203" pitchFamily="34" charset="-122"/>
              </a:rPr>
              <a:t>秒</a:t>
            </a:r>
            <a:r>
              <a:rPr lang="en-US" altLang="zh-CN" dirty="0">
                <a:ea typeface="微软雅黑 Light" panose="020B0502040204020203" pitchFamily="34" charset="-122"/>
              </a:rPr>
              <a:t>";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LocalDate</a:t>
            </a:r>
            <a:r>
              <a:rPr lang="en-US" altLang="zh-CN" dirty="0">
                <a:ea typeface="微软雅黑 Light" panose="020B0502040204020203" pitchFamily="34" charset="-122"/>
              </a:rPr>
              <a:t> date2=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LocalDate.parse</a:t>
            </a:r>
            <a:r>
              <a:rPr lang="en-US" altLang="zh-CN" dirty="0">
                <a:ea typeface="微软雅黑 Light" panose="020B0502040204020203" pitchFamily="34" charset="-122"/>
              </a:rPr>
              <a:t>(str1,dtf1);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LocalTime</a:t>
            </a:r>
            <a:r>
              <a:rPr lang="en-US" altLang="zh-CN" dirty="0">
                <a:ea typeface="微软雅黑 Light" panose="020B0502040204020203" pitchFamily="34" charset="-122"/>
              </a:rPr>
              <a:t> time2=</a:t>
            </a:r>
            <a:r>
              <a:rPr lang="en-US" altLang="zh-CN" dirty="0" err="1">
                <a:ea typeface="微软雅黑 Light" panose="020B0502040204020203" pitchFamily="34" charset="-122"/>
              </a:rPr>
              <a:t>LocalTime.parse</a:t>
            </a:r>
            <a:r>
              <a:rPr lang="en-US" altLang="zh-CN" dirty="0">
                <a:ea typeface="微软雅黑 Light" panose="020B0502040204020203" pitchFamily="34" charset="-122"/>
              </a:rPr>
              <a:t>(str2,dtf2);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LocalDateTime</a:t>
            </a:r>
            <a:r>
              <a:rPr lang="en-US" altLang="zh-CN" dirty="0">
                <a:ea typeface="微软雅黑 Light" panose="020B0502040204020203" pitchFamily="34" charset="-122"/>
              </a:rPr>
              <a:t> datetime2=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LocalDateTime.parse</a:t>
            </a:r>
            <a:r>
              <a:rPr lang="en-US" altLang="zh-CN" dirty="0">
                <a:ea typeface="微软雅黑 Light" panose="020B0502040204020203" pitchFamily="34" charset="-122"/>
              </a:rPr>
              <a:t>(str3,dtf3);</a:t>
            </a:r>
            <a:endParaRPr 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Date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89025" y="2423160"/>
            <a:ext cx="1700530" cy="657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Date</a:t>
            </a:r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类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877820" y="2038350"/>
            <a:ext cx="662305" cy="2705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644140" y="3290570"/>
            <a:ext cx="554355" cy="5581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696970" y="1727200"/>
            <a:ext cx="1115060" cy="581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构造方法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46145" y="3848735"/>
            <a:ext cx="1017270" cy="6661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方法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82970" y="1323975"/>
            <a:ext cx="3284855" cy="403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  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() </a:t>
            </a:r>
            <a:endParaRPr lang="en-US" altLang="zh-CN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01055" y="2308860"/>
            <a:ext cx="4112895" cy="436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(long date) </a:t>
            </a:r>
            <a:endParaRPr lang="en-US" altLang="zh-CN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85535" y="3419475"/>
            <a:ext cx="5076190" cy="5372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boolean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after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  <a:hlinkClick r:id="rId1" tooltip="java.util 中的类" action="ppaction://hlinkfile"/>
              </a:rPr>
              <a:t>Date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 when)</a:t>
            </a:r>
            <a:endParaRPr lang="en-US" altLang="zh-CN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886325" y="2291715"/>
            <a:ext cx="969010" cy="2825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867275" y="1608455"/>
            <a:ext cx="910590" cy="2686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691380" y="3830320"/>
            <a:ext cx="1394460" cy="2260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728845" y="4251325"/>
            <a:ext cx="1414145" cy="3289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697730" y="4458335"/>
            <a:ext cx="1438275" cy="6654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584700" y="4565015"/>
            <a:ext cx="1482090" cy="12185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240145" y="4135755"/>
            <a:ext cx="5020945" cy="429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boolean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before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  <a:hlinkClick r:id="rId1" tooltip="java.util 中的类" action="ppaction://hlinkfile"/>
              </a:rPr>
              <a:t>Date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 when) </a:t>
            </a:r>
            <a:endParaRPr lang="en-US" altLang="zh-CN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25870" y="5497830"/>
            <a:ext cx="5440680" cy="429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boolean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equals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  <a:hlinkClick r:id="rId2" tooltip="java.lang 中的类" action="ppaction://hlinkfile"/>
              </a:rPr>
              <a:t>Object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 obj) </a:t>
            </a:r>
            <a:endParaRPr lang="en-US" altLang="zh-CN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40145" y="4839970"/>
            <a:ext cx="5611495" cy="429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int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compareTo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  <a:hlinkClick r:id="rId1" tooltip="java.util 中的类" action="ppaction://hlinkfile"/>
              </a:rPr>
              <a:t>Date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 anotherDate) </a:t>
            </a:r>
            <a:endParaRPr lang="en-US" altLang="zh-CN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80785" y="6228715"/>
            <a:ext cx="3970020" cy="436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long getTime()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502785" y="4697095"/>
            <a:ext cx="1626870" cy="16452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</a:t>
            </a:r>
            <a:r>
              <a:rPr lang="en-US" altLang="zh-CN" dirty="0">
                <a:sym typeface="+mn-ea"/>
              </a:rPr>
              <a:t>Date</a:t>
            </a:r>
            <a:r>
              <a:rPr lang="zh-CN" altLang="en-US" dirty="0">
                <a:sym typeface="+mn-ea"/>
              </a:rPr>
              <a:t>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类表示时间，不过由于对国际化支持有限，所以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JDK1.1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之后推荐使用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java.util.Calendar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类中很多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构造方法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和方法已经过时（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Deprecated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），不推荐使用，此处只学习两个没过时的构造方法；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34276" y="3888532"/>
          <a:ext cx="107380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843"/>
                <a:gridCol w="78512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Date()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使用当前时间构建</a:t>
                      </a:r>
                      <a:r>
                        <a:rPr lang="en-US" altLang="zh-CN" dirty="0"/>
                        <a:t>Date</a:t>
                      </a:r>
                      <a:r>
                        <a:rPr lang="zh-CN" altLang="en-US" dirty="0"/>
                        <a:t>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Date(long date)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使用一个</a:t>
                      </a:r>
                      <a:r>
                        <a:rPr lang="en-US" altLang="zh-CN" dirty="0"/>
                        <a:t>long</a:t>
                      </a:r>
                      <a:r>
                        <a:rPr lang="zh-CN" altLang="en-US" dirty="0"/>
                        <a:t>值构建</a:t>
                      </a:r>
                      <a:r>
                        <a:rPr lang="en-US" altLang="zh-CN" dirty="0"/>
                        <a:t>Date</a:t>
                      </a:r>
                      <a:r>
                        <a:rPr lang="zh-CN" altLang="en-US" dirty="0"/>
                        <a:t>对象，参数是距离</a:t>
                      </a:r>
                      <a:r>
                        <a:rPr lang="en-US" altLang="zh-CN" dirty="0"/>
                        <a:t>1970.1.1.00:00:00</a:t>
                      </a:r>
                      <a:r>
                        <a:rPr lang="zh-CN" altLang="en-US" dirty="0"/>
                        <a:t>以来的毫秒数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</a:t>
            </a:r>
            <a:r>
              <a:rPr lang="en-US" altLang="zh-CN" dirty="0">
                <a:sym typeface="+mn-ea"/>
              </a:rPr>
              <a:t>Date</a:t>
            </a:r>
            <a:r>
              <a:rPr lang="zh-CN" altLang="en-US" dirty="0">
                <a:sym typeface="+mn-ea"/>
              </a:rPr>
              <a:t>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不带参数的构造方法，创建的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日期封装了系统当前时间：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358" y="2207172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使用无参构造方法创建</a:t>
            </a:r>
            <a:r>
              <a:rPr lang="en-US" altLang="zh-CN" dirty="0">
                <a:ea typeface="微软雅黑 Light" panose="020B0502040204020203" pitchFamily="34" charset="-122"/>
              </a:rPr>
              <a:t>Date</a:t>
            </a:r>
            <a:r>
              <a:rPr lang="zh-CN" altLang="en-US" dirty="0">
                <a:ea typeface="微软雅黑 Light" panose="020B0502040204020203" pitchFamily="34" charset="-122"/>
              </a:rPr>
              <a:t>对象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Date date1=new Date();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(date1);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		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16910" y="3925841"/>
            <a:ext cx="11015870" cy="59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带参数的构造方法，创建的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日期：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103" y="4519448"/>
            <a:ext cx="1068798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使用有参构造方法创建</a:t>
            </a:r>
            <a:r>
              <a:rPr lang="en-US" altLang="zh-CN" dirty="0">
                <a:ea typeface="微软雅黑 Light" panose="020B0502040204020203" pitchFamily="34" charset="-122"/>
              </a:rPr>
              <a:t>Date</a:t>
            </a:r>
            <a:r>
              <a:rPr lang="zh-CN" altLang="en-US" dirty="0">
                <a:ea typeface="微软雅黑 Light" panose="020B0502040204020203" pitchFamily="34" charset="-122"/>
              </a:rPr>
              <a:t>对象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Date date2=new Date(10*24*60*60*1000);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(date2);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/>
              <a:t>//</a:t>
            </a:r>
            <a:r>
              <a:rPr lang="zh-CN" altLang="en-US" dirty="0"/>
              <a:t>用当前的毫秒数构建</a:t>
            </a:r>
            <a:r>
              <a:rPr lang="en-US" altLang="zh-CN" dirty="0"/>
              <a:t>Date</a:t>
            </a:r>
            <a:endParaRPr lang="en-US" altLang="zh-CN" dirty="0"/>
          </a:p>
          <a:p>
            <a:r>
              <a:rPr lang="en-US" dirty="0"/>
              <a:t>Date date3=</a:t>
            </a:r>
            <a:r>
              <a:rPr lang="en-US" b="1" dirty="0"/>
              <a:t>new Date(</a:t>
            </a:r>
            <a:r>
              <a:rPr lang="en-US" b="1" dirty="0" err="1"/>
              <a:t>System.</a:t>
            </a:r>
            <a:r>
              <a:rPr lang="en-US" b="1" i="1" dirty="0" err="1"/>
              <a:t>currentTimeMillis</a:t>
            </a:r>
            <a:r>
              <a:rPr lang="en-US" b="1" i="1" dirty="0"/>
              <a:t>());</a:t>
            </a:r>
            <a:endParaRPr lang="en-US" b="1" i="1" dirty="0"/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(date3);</a:t>
            </a:r>
            <a:endParaRPr lang="en-US" dirty="0">
              <a:ea typeface="微软雅黑 Light" panose="020B0502040204020203" pitchFamily="34" charset="-122"/>
            </a:endParaRPr>
          </a:p>
        </p:txBody>
      </p:sp>
      <p:pic>
        <p:nvPicPr>
          <p:cNvPr id="7" name="Picture 1" descr="C:\Users\wxh\AppData\Roaming\Tencent\Users\29097443\QQ\WinTemp\RichOle\)QL(FBSZGZ{{W~DT}5C0(GA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22883" y="3231931"/>
            <a:ext cx="2505075" cy="1905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416565" y="2900855"/>
            <a:ext cx="130853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53654" y="4787462"/>
            <a:ext cx="130853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endParaRPr lang="en-US" dirty="0"/>
          </a:p>
        </p:txBody>
      </p:sp>
      <p:pic>
        <p:nvPicPr>
          <p:cNvPr id="10" name="Picture 2" descr="C:\Users\wxh\AppData\Roaming\Tencent\Users\29097443\QQ\WinTemp\RichOle\1(]][)FH5M}7{M@{RJAF5T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1352" y="5139559"/>
            <a:ext cx="2457450" cy="236482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264165" y="5806965"/>
            <a:ext cx="130853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endParaRPr lang="en-US" dirty="0"/>
          </a:p>
        </p:txBody>
      </p:sp>
      <p:pic>
        <p:nvPicPr>
          <p:cNvPr id="12" name="Picture 3" descr="C:\Users\wxh\AppData\Roaming\Tencent\Users\29097443\QQ\WinTemp\RichOle\N0F@G7_[K3GSM7W{)I%`K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4054" y="6211612"/>
            <a:ext cx="2466975" cy="236485"/>
          </a:xfrm>
          <a:prstGeom prst="rect">
            <a:avLst/>
          </a:prstGeom>
          <a:noFill/>
          <a:ln w="44450">
            <a:solidFill>
              <a:schemeClr val="accent6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</a:t>
            </a:r>
            <a:r>
              <a:rPr lang="en-US" altLang="zh-CN" dirty="0">
                <a:sym typeface="+mn-ea"/>
              </a:rPr>
              <a:t>Date</a:t>
            </a:r>
            <a:r>
              <a:rPr lang="zh-CN" altLang="en-US" dirty="0">
                <a:sym typeface="+mn-ea"/>
              </a:rPr>
              <a:t>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方法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58711" y="2117517"/>
          <a:ext cx="107380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0205"/>
                <a:gridCol w="6557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public long getTime()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返回自 1970 年 1 月 1 日 00:00:00 GMT 以来此 Date 对象表示的毫秒数。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public boolean after(Date when)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测试此日期是否在指定日期之后</a:t>
                      </a:r>
                      <a:endParaRPr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dirty="0"/>
                        <a:t>public boolean before(Date when)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测试此日期是否在指定日期之前。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dirty="0"/>
                        <a:t>public int compareTo(Date anotherDate)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lang="zh-CN" altLang="en-US" sz="18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比较两个日期的顺序。     </a:t>
                      </a:r>
                      <a:endParaRPr lang="zh-CN" altLang="en-US" sz="18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eaLnBrk="0" hangingPunct="0"/>
                      <a:r>
                        <a:rPr lang="zh-CN" altLang="en-US" sz="18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              如果参数日期等于此日期</a:t>
                      </a:r>
                      <a:r>
                        <a:rPr lang="en-US" altLang="zh-CN" sz="18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0;</a:t>
                      </a:r>
                      <a:endParaRPr lang="en-US" altLang="zh-CN" sz="1800" dirty="0">
                        <a:solidFill>
                          <a:srgbClr val="FF33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r>
                        <a:rPr lang="zh-CN" altLang="en-US" sz="18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如果这个日期在</a:t>
                      </a:r>
                      <a:r>
                        <a:rPr lang="en-US" altLang="zh-CN" sz="18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Date</a:t>
                      </a:r>
                      <a:r>
                        <a:rPr lang="zh-CN" altLang="en-US" sz="18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参数之前返回负数的值 </a:t>
                      </a:r>
                      <a:r>
                        <a:rPr lang="en-US" altLang="zh-CN" sz="18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; </a:t>
                      </a:r>
                      <a:endParaRPr lang="en-US" altLang="zh-CN" sz="1800" dirty="0">
                        <a:solidFill>
                          <a:srgbClr val="FF33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r>
                        <a:rPr lang="zh-CN" altLang="en-US" sz="18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如果这个日期在</a:t>
                      </a:r>
                      <a:r>
                        <a:rPr lang="en-US" altLang="zh-CN" sz="18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Date</a:t>
                      </a:r>
                      <a:r>
                        <a:rPr lang="zh-CN" altLang="en-US" sz="18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参数之后返回正数的值。</a:t>
                      </a:r>
                      <a:endParaRPr lang="en-US" altLang="zh-CN" sz="1800" dirty="0">
                        <a:solidFill>
                          <a:srgbClr val="FF33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dirty="0"/>
                        <a:t>public boolean equals(Object obj)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比较两个日期的相等性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en-US" altLang="zh-CN" dirty="0"/>
              <a:t>- DateFormat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1145" y="2441575"/>
            <a:ext cx="2879090" cy="657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DateFormat</a:t>
            </a:r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抽象</a:t>
            </a:r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类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065145" y="1870710"/>
            <a:ext cx="375920" cy="4641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195955" y="3098800"/>
            <a:ext cx="565785" cy="2197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721735" y="1271905"/>
            <a:ext cx="1680210" cy="581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获取日期格式器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61740" y="3153410"/>
            <a:ext cx="2216150" cy="6661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获取日期/时间格式器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80150" y="1056640"/>
            <a:ext cx="5572125" cy="692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static final DateFormat </a:t>
            </a:r>
            <a:r>
              <a:rPr lang="en-US" altLang="zh-CN" sz="2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getDateInstance()</a:t>
            </a:r>
            <a:endParaRPr lang="en-US" altLang="zh-CN" sz="20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36995" y="3312160"/>
            <a:ext cx="5614670" cy="5372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static final DateFormat </a:t>
            </a:r>
            <a:r>
              <a:rPr lang="en-US" alt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getDateTimeInstance()</a:t>
            </a:r>
            <a:endParaRPr lang="en-US" altLang="zh-CN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5567045" y="1540510"/>
            <a:ext cx="528955" cy="247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037580" y="3537585"/>
            <a:ext cx="361315" cy="133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721735" y="2064385"/>
            <a:ext cx="1680210" cy="581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获取时间格式器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198495" y="2475865"/>
            <a:ext cx="480060" cy="1701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5593080" y="2326005"/>
            <a:ext cx="592455" cy="88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280785" y="2193290"/>
            <a:ext cx="5614035" cy="692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static final DateFormat </a:t>
            </a:r>
            <a:r>
              <a:rPr lang="en-US" altLang="zh-CN" sz="2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getTimeInstance()</a:t>
            </a:r>
            <a:endParaRPr lang="en-US" altLang="zh-CN" sz="20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38465" y="613410"/>
            <a:ext cx="121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2015-8-11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51825" y="1715135"/>
            <a:ext cx="99822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>
              <a:lnSpc>
                <a:spcPct val="140000"/>
              </a:lnSpc>
              <a:buClr>
                <a:srgbClr val="92D050"/>
              </a:buClr>
              <a:buNone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21:30:17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89520" y="2925445"/>
            <a:ext cx="1998345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>
              <a:lnSpc>
                <a:spcPct val="140000"/>
              </a:lnSpc>
              <a:buClr>
                <a:srgbClr val="92D050"/>
              </a:buClr>
              <a:buNone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2015-8-11 21:18:59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893820" y="4453255"/>
            <a:ext cx="1508125" cy="447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转换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930525" y="3312160"/>
            <a:ext cx="554355" cy="913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436995" y="4363085"/>
            <a:ext cx="5614670" cy="5372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final 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alt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format(Date date)</a:t>
            </a:r>
            <a:endParaRPr lang="en-US" altLang="zh-CN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27140" y="5318760"/>
            <a:ext cx="5614670" cy="5372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parse(String source)</a:t>
            </a:r>
            <a:endParaRPr lang="en-US" altLang="zh-CN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664200" y="4672330"/>
            <a:ext cx="592455" cy="88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580380" y="5116830"/>
            <a:ext cx="54737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751445" y="3849370"/>
            <a:ext cx="1482725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>
              <a:lnSpc>
                <a:spcPct val="140000"/>
              </a:lnSpc>
              <a:buClr>
                <a:srgbClr val="92D050"/>
              </a:buClr>
              <a:buNone/>
            </a:pPr>
            <a:r>
              <a:rPr lang="en-US" altLang="zh-CN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Date---&gt;String</a:t>
            </a:r>
            <a:endParaRPr lang="en-US" altLang="zh-CN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03210" y="4840605"/>
            <a:ext cx="1482725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>
              <a:lnSpc>
                <a:spcPct val="140000"/>
              </a:lnSpc>
              <a:buClr>
                <a:srgbClr val="92D050"/>
              </a:buClr>
              <a:buNone/>
            </a:pPr>
            <a:r>
              <a:rPr lang="en-US" altLang="zh-CN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String---&gt;Date</a:t>
            </a:r>
            <a:endParaRPr lang="en-US" altLang="zh-CN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2- DateFormat</a:t>
            </a:r>
            <a:r>
              <a:rPr lang="zh-CN" altLang="en-US" dirty="0">
                <a:sym typeface="+mn-ea"/>
              </a:rPr>
              <a:t>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获取日期（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默认风格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）与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获取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时间（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默认风格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）格式工厂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358" y="2207172"/>
            <a:ext cx="10687987" cy="15836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 date=new Date();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DateFormat   dataformat=DateFormat. getDateInstance();</a:t>
            </a: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DateFormat   dataformat=DateFormat. getTimeInstance();</a:t>
            </a: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String d=dataformat.</a:t>
            </a:r>
            <a:r>
              <a:rPr lang="en-US" altLang="zh-CN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format(date);</a:t>
            </a:r>
            <a:endParaRPr lang="en-US" altLang="zh-CN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System.out.println(d);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16910" y="3925841"/>
            <a:ext cx="11015870" cy="59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获取日期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时间格式的工厂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默认风格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103" y="4519448"/>
            <a:ext cx="10687987" cy="10864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 date=new Date();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DateFormat   dataformat=DateFormat. getDateTimeInstance();</a:t>
            </a: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String d=dataformat.format(date);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System.out.println(d);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7800" y="2912745"/>
            <a:ext cx="1503680" cy="92202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2015-8-11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  <a:sym typeface="+mn-ea"/>
              </a:rPr>
              <a:t>21:30:17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85405" y="4960620"/>
            <a:ext cx="2067560" cy="64516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endParaRPr lang="zh-CN" altLang="en-US" dirty="0"/>
          </a:p>
          <a:p>
            <a:pPr algn="ctr"/>
            <a:r>
              <a:rPr lang="en-US" altLang="zh-CN" dirty="0">
                <a:solidFill>
                  <a:srgbClr val="FF0000"/>
                </a:solidFill>
                <a:sym typeface="+mn-ea"/>
              </a:rPr>
              <a:t> 2015-8-11 21:18:59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2- DateFormat</a:t>
            </a:r>
            <a:r>
              <a:rPr lang="zh-CN" altLang="en-US" dirty="0">
                <a:sym typeface="+mn-ea"/>
              </a:rPr>
              <a:t>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获取日期（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默认风格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358" y="2207172"/>
            <a:ext cx="10687987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 date=new Date();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DateFormat   dataformat=DateFormat.getDateInstance(int</a:t>
            </a:r>
            <a:r>
              <a:rPr lang="zh-CN" altLang="en-US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类型参数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);</a:t>
            </a: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zh-CN" altLang="en-US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参数：</a:t>
            </a: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DateFormat.FULL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模式的日期为：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2015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年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日 星期二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DateFormat.SHORT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模式的日期为：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12-2-17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下午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7:43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DateFormat.MEDIUM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模式的日期为：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2012-2-17 19:43:39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DateFormat.LONG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模式的日期为：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2012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年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17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日 下午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07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时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分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39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秒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DateFormat.FULL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模式的日期为：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2012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年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17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日 星期五 下午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07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时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分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39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秒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CST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String d=dataformat.format(date);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System.out.println(d);</a:t>
            </a:r>
            <a:endParaRPr 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TABLE_BEAUTIFY" val="smartTable{314c0e44-d9a2-465f-a218-0871b745e6da}"/>
</p:tagLst>
</file>

<file path=ppt/tags/tag2.xml><?xml version="1.0" encoding="utf-8"?>
<p:tagLst xmlns:p="http://schemas.openxmlformats.org/presentationml/2006/main">
  <p:tag name="KSO_WM_UNIT_TABLE_BEAUTIFY" val="smartTable{a4c57367-3d0f-451e-b1a9-3ba5f6cb5189}"/>
</p:tagLst>
</file>

<file path=ppt/tags/tag3.xml><?xml version="1.0" encoding="utf-8"?>
<p:tagLst xmlns:p="http://schemas.openxmlformats.org/presentationml/2006/main">
  <p:tag name="KSO_WM_UNIT_TABLE_BEAUTIFY" val="smartTable{f8c6d0c6-bc8d-4022-9210-2b214bab99d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9983</Words>
  <Application>WPS 演示</Application>
  <PresentationFormat>宽屏</PresentationFormat>
  <Paragraphs>609</Paragraphs>
  <Slides>28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微软雅黑 Light</vt:lpstr>
      <vt:lpstr>黑体</vt:lpstr>
      <vt:lpstr>Arial Unicode MS</vt:lpstr>
      <vt:lpstr>Calibri</vt:lpstr>
      <vt:lpstr>等线</vt:lpstr>
      <vt:lpstr>汉仪行楷简</vt:lpstr>
      <vt:lpstr>Office 主题</vt:lpstr>
      <vt:lpstr>JAVA日期与时间相关API</vt:lpstr>
      <vt:lpstr>本节目标</vt:lpstr>
      <vt:lpstr>知识点1- Date类</vt:lpstr>
      <vt:lpstr>知识点1- Date类</vt:lpstr>
      <vt:lpstr>知识点1- Date类</vt:lpstr>
      <vt:lpstr>知识点1- Date类</vt:lpstr>
      <vt:lpstr>知识点2- DateFormat类</vt:lpstr>
      <vt:lpstr>知识点2- DateFormat类</vt:lpstr>
      <vt:lpstr>知识点2- DateFormat类</vt:lpstr>
      <vt:lpstr>知识点2- DateFormat类</vt:lpstr>
      <vt:lpstr>知识点3- SimpleDateFormat类</vt:lpstr>
      <vt:lpstr>知识点3- DateFormat类</vt:lpstr>
      <vt:lpstr>知识点3-DateFormat</vt:lpstr>
      <vt:lpstr>知识点4- Calendar</vt:lpstr>
      <vt:lpstr>知识点4- Calendar</vt:lpstr>
      <vt:lpstr>知识点4- Calendar</vt:lpstr>
      <vt:lpstr>知识点4- Calendar</vt:lpstr>
      <vt:lpstr> 知识点4- Calendar </vt:lpstr>
      <vt:lpstr>知识点4-Calendar </vt:lpstr>
      <vt:lpstr> 知识点4- Calendar </vt:lpstr>
      <vt:lpstr>知识点4- Calendar</vt:lpstr>
      <vt:lpstr>知识点5-LocalDate</vt:lpstr>
      <vt:lpstr>知识点5-LocalDate</vt:lpstr>
      <vt:lpstr>知识点5-LocalDate</vt:lpstr>
      <vt:lpstr>知识点5-LocalDate</vt:lpstr>
      <vt:lpstr>知识点6-DateTimeFormatter</vt:lpstr>
      <vt:lpstr> 知识点6-DateTimeFormatter </vt:lpstr>
      <vt:lpstr>知识点6-DateTimeFormatter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GuXue</cp:lastModifiedBy>
  <cp:revision>1218</cp:revision>
  <dcterms:created xsi:type="dcterms:W3CDTF">2014-03-19T14:07:00Z</dcterms:created>
  <dcterms:modified xsi:type="dcterms:W3CDTF">2021-01-20T09:56:44Z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