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8" r:id="rId2"/>
    <p:sldId id="493" r:id="rId3"/>
    <p:sldId id="501" r:id="rId4"/>
    <p:sldId id="503" r:id="rId5"/>
    <p:sldId id="506" r:id="rId6"/>
    <p:sldId id="542" r:id="rId7"/>
    <p:sldId id="544" r:id="rId8"/>
    <p:sldId id="540" r:id="rId9"/>
    <p:sldId id="545" r:id="rId10"/>
    <p:sldId id="541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4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79459" autoAdjust="0"/>
  </p:normalViewPr>
  <p:slideViewPr>
    <p:cSldViewPr snapToGrid="0">
      <p:cViewPr varScale="1">
        <p:scale>
          <a:sx n="55" d="100"/>
          <a:sy n="55" d="100"/>
        </p:scale>
        <p:origin x="-414" y="-78"/>
      </p:cViewPr>
      <p:guideLst>
        <p:guide orient="horz" pos="2193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泛型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4-</a:t>
            </a:r>
            <a:r>
              <a:rPr lang="zh-CN" altLang="en-US"/>
              <a:t>泛型接口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泛型接口，与泛型类完全相同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514350" y="1744345"/>
            <a:ext cx="6563360" cy="144462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【访问权限修饰符】 interface 接口名&lt;</a:t>
            </a:r>
            <a:r>
              <a:rPr 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泛型标识列表</a:t>
            </a:r>
            <a:r>
              <a: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&gt;{</a:t>
            </a:r>
          </a:p>
          <a:p>
            <a:pPr algn="l"/>
            <a:r>
              <a: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常量;</a:t>
            </a:r>
          </a:p>
          <a:p>
            <a:pPr algn="l"/>
            <a:r>
              <a: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抽象方法；  </a:t>
            </a:r>
          </a:p>
          <a:p>
            <a:pPr algn="l"/>
            <a:r>
              <a: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8834120" y="2017395"/>
            <a:ext cx="1787525" cy="791210"/>
          </a:xfrm>
          <a:prstGeom prst="wedgeRoundRectCallout">
            <a:avLst>
              <a:gd name="adj1" fmla="val -155399"/>
              <a:gd name="adj2" fmla="val -1059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常用的泛型标识</a:t>
            </a:r>
            <a:r>
              <a:rPr lang="en-US" altLang="zh-CN" dirty="0">
                <a:sym typeface="+mn-ea"/>
              </a:rPr>
              <a:t>:T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</a:t>
            </a:r>
            <a:endParaRPr lang="zh-CN" altLang="en-US"/>
          </a:p>
        </p:txBody>
      </p:sp>
      <p:pic>
        <p:nvPicPr>
          <p:cNvPr id="6" name="图片 -21474826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371215"/>
            <a:ext cx="3952875" cy="3356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5-</a:t>
            </a:r>
            <a:r>
              <a:rPr lang="zh-CN" altLang="en-US" dirty="0"/>
              <a:t>类</a:t>
            </a:r>
            <a:r>
              <a:rPr lang="zh-CN" altLang="en-US" dirty="0">
                <a:sym typeface="+mn-ea"/>
              </a:rPr>
              <a:t>型通配符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什么是类型通配符</a:t>
            </a:r>
          </a:p>
          <a:p>
            <a:r>
              <a:rPr lang="zh-CN" altLang="en-US" sz="2000" dirty="0"/>
              <a:t>    类</a:t>
            </a:r>
            <a:r>
              <a:rPr lang="zh-CN" altLang="en-US" sz="2000" dirty="0">
                <a:sym typeface="+mn-ea"/>
              </a:rPr>
              <a:t>型通配符一般就是一个</a:t>
            </a:r>
            <a:r>
              <a:rPr lang="en-US" altLang="zh-CN" sz="2000" dirty="0">
                <a:sym typeface="+mn-ea"/>
              </a:rPr>
              <a:t>”?”,</a:t>
            </a:r>
            <a:r>
              <a:rPr lang="zh-CN" altLang="en-US" sz="2000" dirty="0">
                <a:sym typeface="+mn-ea"/>
              </a:rPr>
              <a:t>代替具体的参数类型 </a:t>
            </a:r>
          </a:p>
          <a:p>
            <a:r>
              <a:rPr lang="zh-CN" altLang="en-US" sz="2000" dirty="0">
                <a:sym typeface="+mn-ea"/>
              </a:rPr>
              <a:t>    切记是实参而不是形参</a:t>
            </a:r>
            <a:r>
              <a:rPr lang="zh-CN" altLang="en-US" dirty="0"/>
              <a:t>  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5-</a:t>
            </a:r>
            <a:r>
              <a:rPr lang="zh-CN" altLang="en-US" dirty="0"/>
              <a:t>类</a:t>
            </a:r>
            <a:r>
              <a:rPr lang="zh-CN" altLang="en-US" dirty="0">
                <a:sym typeface="+mn-ea"/>
              </a:rPr>
              <a:t>型通配符的上限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/>
              <a:t>类型通配符上限语法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2855" dirty="0"/>
              <a:t>    该泛型的实</a:t>
            </a:r>
            <a:r>
              <a:rPr lang="zh-CN" altLang="en-US" sz="2855" dirty="0">
                <a:sym typeface="+mn-ea"/>
              </a:rPr>
              <a:t>参类型，只能是它自已或它的子类类型 </a:t>
            </a:r>
          </a:p>
          <a:p>
            <a:pPr marL="0" indent="0">
              <a:buNone/>
            </a:pPr>
            <a:r>
              <a:rPr lang="en-US" altLang="zh-C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     JDK</a:t>
            </a:r>
            <a:r>
              <a:rPr lang="zh-CN" alt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：</a:t>
            </a:r>
            <a:r>
              <a:rPr lang="en-US" altLang="zh-C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public </a:t>
            </a:r>
            <a:r>
              <a:rPr lang="en-US" altLang="zh-C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boolean</a:t>
            </a:r>
            <a:r>
              <a:rPr lang="en-US" altLang="zh-C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 </a:t>
            </a:r>
            <a:r>
              <a:rPr lang="en-US" altLang="zh-CN" dirty="0" err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addAll</a:t>
            </a:r>
            <a:r>
              <a:rPr lang="en-US" altLang="zh-CN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(Collection&lt;? </a:t>
            </a:r>
            <a:r>
              <a:rPr lang="en-US" altLang="zh-C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extends E&gt; c)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182370" y="2030095"/>
            <a:ext cx="8190865" cy="1554480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接口名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类名&lt;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   extends    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实参类型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</a:t>
            </a:r>
          </a:p>
          <a:p>
            <a:pPr algn="l"/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方法名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  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</a:t>
            </a: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?  extends  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实参类型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  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变量名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5-</a:t>
            </a:r>
            <a:r>
              <a:rPr lang="zh-CN" altLang="en-US" dirty="0"/>
              <a:t>类</a:t>
            </a:r>
            <a:r>
              <a:rPr lang="zh-CN" altLang="en-US" dirty="0">
                <a:sym typeface="+mn-ea"/>
              </a:rPr>
              <a:t>型通配符的下限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/>
              <a:t>类型通配符下限语法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855" dirty="0"/>
              <a:t>    </a:t>
            </a:r>
          </a:p>
          <a:p>
            <a:pPr marL="0" indent="0">
              <a:buNone/>
            </a:pPr>
            <a:r>
              <a:rPr lang="zh-CN" altLang="en-US" sz="2855" dirty="0"/>
              <a:t>     该泛型的实</a:t>
            </a:r>
            <a:r>
              <a:rPr lang="zh-CN" altLang="en-US" sz="2855" dirty="0">
                <a:sym typeface="+mn-ea"/>
              </a:rPr>
              <a:t>参类型，只能是它自已或它的父类类型 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</a:t>
            </a:r>
            <a:r>
              <a:rPr lang="en-US" altLang="zh-CN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 JDK</a:t>
            </a:r>
            <a:r>
              <a:rPr lang="zh-CN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：</a:t>
            </a:r>
            <a:r>
              <a:rPr lang="en-US" altLang="zh-CN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public </a:t>
            </a:r>
            <a:r>
              <a:rPr lang="en-US" altLang="zh-CN" sz="2400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TreeSet</a:t>
            </a:r>
            <a:r>
              <a:rPr lang="en-US" altLang="zh-CN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(Comparator&lt;</a:t>
            </a: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? super E</a:t>
            </a:r>
            <a:r>
              <a:rPr lang="en-US" altLang="zh-CN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&gt; comparator)  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1182370" y="2030095"/>
            <a:ext cx="8190865" cy="1554480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接口名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类名&lt;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  </a:t>
            </a: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super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实参类型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</a:t>
            </a:r>
          </a:p>
          <a:p>
            <a:pPr algn="l"/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方法名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  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</a:t>
            </a: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?  super  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实参类型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  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变量名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zh-CN" altLang="en-US" dirty="0"/>
              <a:t>类</a:t>
            </a:r>
            <a:r>
              <a:rPr lang="zh-CN" altLang="en-US" dirty="0">
                <a:sym typeface="+mn-ea"/>
              </a:rPr>
              <a:t>型擦除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/>
              <a:t>概念</a:t>
            </a:r>
          </a:p>
          <a:p>
            <a:r>
              <a:rPr lang="zh-CN" altLang="en-US" sz="2000" dirty="0"/>
              <a:t> </a:t>
            </a:r>
            <a:r>
              <a:rPr lang="zh-CN" altLang="en-US" sz="2400" dirty="0"/>
              <a:t>泛型是</a:t>
            </a:r>
            <a:r>
              <a:rPr lang="en-US" altLang="zh-CN" sz="2400" dirty="0"/>
              <a:t>java1.5</a:t>
            </a:r>
            <a:r>
              <a:rPr lang="zh-CN" altLang="en-US" sz="2400" dirty="0"/>
              <a:t>版本才引进的概念，在这之前没有泛型，但是，泛型代码能够很好的和之前版本的代码兼容，原因是泛型只存在代码编译阶段，在进入</a:t>
            </a:r>
            <a:r>
              <a:rPr lang="en-US" altLang="zh-CN" sz="2400" dirty="0"/>
              <a:t>JVM </a:t>
            </a:r>
            <a:r>
              <a:rPr lang="zh-CN" altLang="en-US" sz="2400" dirty="0"/>
              <a:t>之前，泛型相关的信息会被擦除掉，我们称之为</a:t>
            </a:r>
            <a:r>
              <a:rPr lang="en-US" altLang="zh-CN" sz="2400" dirty="0"/>
              <a:t>--</a:t>
            </a:r>
            <a:r>
              <a:rPr lang="zh-CN" altLang="en-US" sz="2400" dirty="0"/>
              <a:t>类型擦除  </a:t>
            </a:r>
            <a:r>
              <a:rPr lang="zh-CN" altLang="en-US" dirty="0"/>
              <a:t>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zh-CN" altLang="en-US" dirty="0">
                <a:sym typeface="+mn-ea"/>
              </a:rPr>
              <a:t>类型擦除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/>
              <a:t>无限制类型擦除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855" dirty="0"/>
              <a:t>    </a:t>
            </a:r>
          </a:p>
          <a:p>
            <a:pPr marL="0" indent="0">
              <a:buNone/>
            </a:pPr>
            <a:r>
              <a:rPr lang="zh-CN" altLang="en-US" sz="2855" dirty="0"/>
              <a:t>     </a:t>
            </a:r>
            <a:endParaRPr lang="en-US" altLang="zh-CN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775970" y="1712595"/>
            <a:ext cx="3757295" cy="458914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class EraseTest &lt;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{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private 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key;</a:t>
            </a:r>
          </a:p>
          <a:p>
            <a:pPr algn="l"/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getKey() 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return key;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}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void setKey</a:t>
            </a:r>
            <a:r>
              <a:rPr lang="en-US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key) 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this.key = key</a:t>
            </a:r>
            <a:r>
              <a:rPr sz="20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}	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｝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383655" y="1661160"/>
            <a:ext cx="4215130" cy="458914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class EraseTest 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{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private </a:t>
            </a:r>
            <a:r>
              <a:rPr lang="en-US" sz="2800" b="1" dirty="0" err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Objcet</a:t>
            </a:r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key;</a:t>
            </a:r>
          </a:p>
          <a:p>
            <a:pPr algn="l"/>
            <a:endParaRPr sz="2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 </a:t>
            </a:r>
            <a:r>
              <a:rPr lang="en-US" sz="2800" b="1" dirty="0" err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Objcet</a:t>
            </a:r>
            <a:r>
              <a:rPr sz="28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getKey() 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return key;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}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void setKey</a:t>
            </a:r>
            <a:r>
              <a:rPr lang="en-US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</a:t>
            </a:r>
            <a:r>
              <a:rPr lang="en-US" sz="2800" b="1" dirty="0" err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Objcet</a:t>
            </a:r>
            <a:r>
              <a:rPr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key) 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this.key = key</a:t>
            </a:r>
            <a:r>
              <a:rPr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;</a:t>
            </a:r>
            <a:endParaRPr sz="2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}	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｝</a:t>
            </a:r>
          </a:p>
        </p:txBody>
      </p:sp>
      <p:sp>
        <p:nvSpPr>
          <p:cNvPr id="5" name="右箭头 4"/>
          <p:cNvSpPr/>
          <p:nvPr/>
        </p:nvSpPr>
        <p:spPr>
          <a:xfrm>
            <a:off x="4824730" y="3422015"/>
            <a:ext cx="1296035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824730" y="2856865"/>
            <a:ext cx="1229360" cy="629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zh-C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类型擦除</a:t>
            </a:r>
            <a:r>
              <a:rPr lang="zh-CN" altLang="en-US" sz="1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</a:t>
            </a:r>
            <a:r>
              <a:rPr lang="zh-CN" altLang="en-US" dirty="0"/>
              <a:t>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zh-CN" altLang="en-US" dirty="0">
                <a:sym typeface="+mn-ea"/>
              </a:rPr>
              <a:t>类型擦除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/>
              <a:t>有限制类型擦除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855" dirty="0"/>
              <a:t>    </a:t>
            </a:r>
          </a:p>
          <a:p>
            <a:pPr marL="0" indent="0">
              <a:buNone/>
            </a:pPr>
            <a:r>
              <a:rPr lang="zh-CN" altLang="en-US" sz="2855" dirty="0"/>
              <a:t>     </a:t>
            </a:r>
            <a:endParaRPr lang="en-US" altLang="zh-CN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87325" y="1712595"/>
            <a:ext cx="5919470" cy="458914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class EraseTest &lt;</a:t>
            </a:r>
            <a:r>
              <a:rPr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 </a:t>
            </a:r>
            <a:r>
              <a:rPr lang="en-US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extends Number</a:t>
            </a:r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{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private </a:t>
            </a:r>
            <a:r>
              <a:rPr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key;</a:t>
            </a:r>
          </a:p>
          <a:p>
            <a:pPr algn="l"/>
            <a:endParaRPr sz="2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</a:t>
            </a:r>
            <a:r>
              <a:rPr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8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getKey() 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return key;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}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void setKey</a:t>
            </a:r>
            <a:r>
              <a:rPr lang="en-US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</a:t>
            </a:r>
            <a:r>
              <a:rPr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key) 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this.key = key</a:t>
            </a:r>
            <a:r>
              <a:rPr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;</a:t>
            </a:r>
            <a:endParaRPr sz="2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}	</a:t>
            </a:r>
          </a:p>
          <a:p>
            <a:pPr algn="l"/>
            <a:r>
              <a:rPr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｝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7595870" y="1532255"/>
            <a:ext cx="4215130" cy="502729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class EraseTest 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{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private </a:t>
            </a:r>
            <a:r>
              <a:rPr 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Number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key;</a:t>
            </a:r>
          </a:p>
          <a:p>
            <a:pPr algn="l"/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 </a:t>
            </a:r>
            <a:r>
              <a:rPr 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Number</a:t>
            </a:r>
            <a:r>
              <a:rPr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getKey() 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return key;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}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void setKey</a:t>
            </a:r>
            <a:r>
              <a:rPr lang="en-US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</a:t>
            </a:r>
            <a:r>
              <a:rPr 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Number</a:t>
            </a:r>
            <a:r>
              <a:rPr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key) 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this.key = key</a:t>
            </a:r>
            <a:r>
              <a:rPr sz="20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}	</a:t>
            </a: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｝</a:t>
            </a:r>
          </a:p>
        </p:txBody>
      </p:sp>
      <p:sp>
        <p:nvSpPr>
          <p:cNvPr id="5" name="右箭头 4"/>
          <p:cNvSpPr/>
          <p:nvPr/>
        </p:nvSpPr>
        <p:spPr>
          <a:xfrm>
            <a:off x="6203315" y="3397885"/>
            <a:ext cx="1296035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106160" y="2769235"/>
            <a:ext cx="1229360" cy="629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zh-C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类型擦除</a:t>
            </a:r>
            <a:r>
              <a:rPr lang="zh-CN" altLang="en-US" sz="1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</a:t>
            </a:r>
            <a:r>
              <a:rPr lang="zh-CN" altLang="en-US" dirty="0"/>
              <a:t>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01465" y="5908040"/>
            <a:ext cx="3107055" cy="787400"/>
          </a:xfrm>
          <a:prstGeom prst="wedgeRoundRectCallout">
            <a:avLst>
              <a:gd name="adj1" fmla="val 60974"/>
              <a:gd name="adj2" fmla="val -4435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爷爷 儿子  孙子 擦除后变成爷爷，会按上限类型转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zh-CN" altLang="en-US" dirty="0">
                <a:sym typeface="+mn-ea"/>
              </a:rPr>
              <a:t>类型擦除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擦除方法中类型定义的参数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855" dirty="0"/>
              <a:t>    </a:t>
            </a:r>
          </a:p>
          <a:p>
            <a:pPr marL="0" indent="0">
              <a:buNone/>
            </a:pPr>
            <a:r>
              <a:rPr lang="zh-CN" altLang="en-US" sz="2855" dirty="0"/>
              <a:t>     </a:t>
            </a:r>
            <a:endParaRPr lang="en-US" altLang="zh-CN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715645" y="2209165"/>
            <a:ext cx="4333875" cy="85788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&lt;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&gt;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show (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t)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7660005" y="2135505"/>
            <a:ext cx="4086860" cy="82486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public  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Object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show (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Object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t)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789295" y="2480945"/>
            <a:ext cx="1102995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596255" y="1976755"/>
            <a:ext cx="1229360" cy="504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zh-C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类型擦除</a:t>
            </a:r>
            <a:r>
              <a:rPr lang="zh-CN" altLang="en-US" sz="1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</a:t>
            </a:r>
            <a:r>
              <a:rPr lang="zh-CN" altLang="en-US" dirty="0"/>
              <a:t>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186690" y="3916045"/>
            <a:ext cx="6092825" cy="85788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&lt;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extends Number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show (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t)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7862570" y="4061460"/>
            <a:ext cx="4250055" cy="82486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public  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Number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show (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Number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t)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563360" y="4323080"/>
            <a:ext cx="1096645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/>
        </p:nvSpPr>
        <p:spPr>
          <a:xfrm>
            <a:off x="6397625" y="3753485"/>
            <a:ext cx="1229360" cy="504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zh-C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类型擦除</a:t>
            </a:r>
            <a:r>
              <a:rPr lang="zh-CN" altLang="en-US" sz="1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</a:t>
            </a:r>
            <a:r>
              <a:rPr lang="zh-CN" altLang="en-US" dirty="0"/>
              <a:t>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zh-CN" altLang="en-US" dirty="0">
                <a:sym typeface="+mn-ea"/>
              </a:rPr>
              <a:t>类型擦除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桥接方法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855" dirty="0"/>
              <a:t>    </a:t>
            </a:r>
          </a:p>
          <a:p>
            <a:pPr marL="0" indent="0">
              <a:buNone/>
            </a:pPr>
            <a:r>
              <a:rPr lang="zh-CN" altLang="en-US" sz="2855" dirty="0"/>
              <a:t>     </a:t>
            </a:r>
            <a:endParaRPr lang="en-US" altLang="zh-CN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cs typeface="微软雅黑 Light" panose="020B0502040204020203" pitchFamily="3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75" y="1798320"/>
            <a:ext cx="4761230" cy="4072255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/>
        </p:nvSpPr>
        <p:spPr>
          <a:xfrm>
            <a:off x="5596255" y="2730500"/>
            <a:ext cx="1229360" cy="504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zh-C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类型擦除</a:t>
            </a:r>
            <a:r>
              <a:rPr lang="zh-CN" altLang="en-US" sz="1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</a:t>
            </a:r>
            <a:r>
              <a:rPr lang="zh-CN" altLang="en-US" dirty="0"/>
              <a:t>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96255" y="3325495"/>
            <a:ext cx="1102995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" y="1504315"/>
            <a:ext cx="4472940" cy="4092575"/>
          </a:xfrm>
          <a:prstGeom prst="rect">
            <a:avLst/>
          </a:prstGeom>
        </p:spPr>
      </p:pic>
      <p:sp>
        <p:nvSpPr>
          <p:cNvPr id="22" name="流程图: 过程 21"/>
          <p:cNvSpPr/>
          <p:nvPr/>
        </p:nvSpPr>
        <p:spPr>
          <a:xfrm>
            <a:off x="739775" y="1744345"/>
            <a:ext cx="4457700" cy="4066540"/>
          </a:xfrm>
          <a:prstGeom prst="flowChartProcess">
            <a:avLst/>
          </a:prstGeom>
          <a:noFill/>
          <a:ln w="41275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6870065" y="1685925"/>
            <a:ext cx="4876800" cy="4297680"/>
          </a:xfrm>
          <a:prstGeom prst="flowChartProcess">
            <a:avLst/>
          </a:prstGeom>
          <a:noFill/>
          <a:ln w="41275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、泛型的概念与优势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、泛型类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、泛型方法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、泛型接口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、类型通配符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、类型擦除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zh-CN" altLang="en-US" dirty="0"/>
              <a:t>泛型的概念与优势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5842635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定义</a:t>
            </a:r>
            <a:r>
              <a:rPr lang="zh-CN" altLang="en-US" sz="2000" dirty="0"/>
              <a:t>：泛型的本质是参数化类型，也就是说所操作的数据类型被指定为一个参数。这种参数类型可以用在类、接口和方法的创建中，分别称为泛型类、泛型接口、泛型方法。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优势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+mn-ea"/>
              </a:rPr>
              <a:t>Java</a:t>
            </a:r>
            <a:r>
              <a:rPr lang="zh-CN" altLang="en-US" sz="2000" dirty="0">
                <a:sym typeface="+mn-ea"/>
              </a:rPr>
              <a:t>语言引入泛型的好处是</a:t>
            </a: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安全简单</a:t>
            </a:r>
            <a:r>
              <a:rPr lang="zh-CN" altLang="en-US" sz="2000" dirty="0">
                <a:sym typeface="+mn-ea"/>
              </a:rPr>
              <a:t>。可以将运行时类型相关错误提前到编译时错误</a:t>
            </a:r>
            <a:r>
              <a:rPr lang="en-US" altLang="zh-CN" sz="2000" dirty="0">
                <a:sym typeface="+mn-ea"/>
              </a:rPr>
              <a:t>.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在</a:t>
            </a:r>
            <a:r>
              <a:rPr lang="en-US" altLang="zh-CN" sz="2000" dirty="0">
                <a:sym typeface="+mn-ea"/>
              </a:rPr>
              <a:t>JavaSE1.5</a:t>
            </a:r>
            <a:r>
              <a:rPr lang="zh-CN" altLang="en-US" sz="2000" dirty="0">
                <a:sym typeface="+mn-ea"/>
              </a:rPr>
              <a:t>之前，没有泛型的情况的下，通过对类型</a:t>
            </a:r>
            <a:r>
              <a:rPr lang="en-US" altLang="zh-CN" sz="2000" dirty="0">
                <a:sym typeface="+mn-ea"/>
              </a:rPr>
              <a:t>Object</a:t>
            </a:r>
            <a:r>
              <a:rPr lang="zh-CN" altLang="en-US" sz="2000" dirty="0">
                <a:sym typeface="+mn-ea"/>
              </a:rPr>
              <a:t>的引用来实现参数的“任意化”（</a:t>
            </a:r>
            <a:r>
              <a:rPr lang="en-US" altLang="zh-CN" sz="2000" dirty="0">
                <a:sym typeface="+mn-ea"/>
              </a:rPr>
              <a:t>Java</a:t>
            </a:r>
            <a:r>
              <a:rPr lang="zh-CN" altLang="en-US" sz="2000" dirty="0">
                <a:sym typeface="+mn-ea"/>
              </a:rPr>
              <a:t>中的所有类型都是</a:t>
            </a:r>
            <a:r>
              <a:rPr lang="en-US" altLang="zh-CN" sz="2000" dirty="0">
                <a:sym typeface="+mn-ea"/>
              </a:rPr>
              <a:t>Object</a:t>
            </a:r>
            <a:r>
              <a:rPr lang="zh-CN" altLang="en-US" sz="2000" dirty="0">
                <a:sym typeface="+mn-ea"/>
              </a:rPr>
              <a:t>类的子类），“任意化”带来的缺点是要做显式的强制类型转换，而这种转换是要求开发者对实际参数类型可以预知的情况下进行的。对于强制类型转换错误的情况，编译器可能不提示错误，在运行的时候才出现异常，这是一个安全隐患。</a:t>
            </a: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泛型的好处是在编译的时候检查类型安全，并且所有的强制转换都是自动和隐式的，提高代码的重用率。</a:t>
            </a:r>
            <a:endParaRPr lang="en-US" altLang="zh-CN" sz="2000" b="1" dirty="0">
              <a:solidFill>
                <a:srgbClr val="C00000"/>
              </a:solidFill>
              <a:sym typeface="+mn-ea"/>
            </a:endParaRPr>
          </a:p>
        </p:txBody>
      </p:sp>
      <p:graphicFrame>
        <p:nvGraphicFramePr>
          <p:cNvPr id="9" name="对象 8"/>
          <p:cNvGraphicFramePr>
            <a:graphicFrameLocks/>
          </p:cNvGraphicFramePr>
          <p:nvPr/>
        </p:nvGraphicFramePr>
        <p:xfrm>
          <a:off x="6900545" y="4551045"/>
          <a:ext cx="3391535" cy="2021205"/>
        </p:xfrm>
        <a:graphic>
          <a:graphicData uri="http://schemas.openxmlformats.org/presentationml/2006/ole">
            <p:oleObj spid="_x0000_s1025" r:id="rId4" imgW="4781585" imgH="3062310" progId="PBrush">
              <p:embed/>
            </p:oleObj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1-</a:t>
            </a:r>
            <a:r>
              <a:rPr lang="zh-CN" altLang="en-US" dirty="0">
                <a:sym typeface="+mn-ea"/>
              </a:rPr>
              <a:t>泛型的概念与优势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/>
          <a:p>
            <a:r>
              <a:rPr lang="zh-CN" altLang="en-US" dirty="0"/>
              <a:t>没有泛型之前，我们可能通常使用如下代码来保存“通用数据”：</a:t>
            </a:r>
          </a:p>
        </p:txBody>
      </p:sp>
      <p:sp>
        <p:nvSpPr>
          <p:cNvPr id="11" name="矩形 10"/>
          <p:cNvSpPr/>
          <p:nvPr/>
        </p:nvSpPr>
        <p:spPr>
          <a:xfrm>
            <a:off x="466090" y="1602105"/>
            <a:ext cx="5619750" cy="503555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" y="1655445"/>
            <a:ext cx="5038090" cy="492887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 rot="10800000">
            <a:off x="4536252" y="4748089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33298" y="4815940"/>
            <a:ext cx="3234559" cy="26018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33298" y="5595183"/>
            <a:ext cx="3234559" cy="26018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09123" y="4706814"/>
            <a:ext cx="678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强制类型转换，系统可能会抛一个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ClassCastException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异常信息</a:t>
            </a:r>
          </a:p>
        </p:txBody>
      </p:sp>
      <p:sp>
        <p:nvSpPr>
          <p:cNvPr id="17" name="矩形 16"/>
          <p:cNvSpPr/>
          <p:nvPr/>
        </p:nvSpPr>
        <p:spPr>
          <a:xfrm>
            <a:off x="5188803" y="5553904"/>
            <a:ext cx="6126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此时把汉字强制类型转换为整数，编译期不会检查类型安全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运行时系统会抛一个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ClassCastException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异常信息</a:t>
            </a:r>
          </a:p>
        </p:txBody>
      </p:sp>
      <p:sp>
        <p:nvSpPr>
          <p:cNvPr id="18" name="右箭头 17"/>
          <p:cNvSpPr/>
          <p:nvPr/>
        </p:nvSpPr>
        <p:spPr>
          <a:xfrm rot="10800000">
            <a:off x="4441637" y="5527234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1-</a:t>
            </a:r>
            <a:r>
              <a:rPr lang="zh-CN" altLang="en-US" dirty="0">
                <a:sym typeface="+mn-ea"/>
              </a:rPr>
              <a:t>泛型的概念与优势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/>
          <a:p>
            <a:r>
              <a:rPr lang="zh-CN" altLang="en-US" dirty="0"/>
              <a:t>有了泛型之后，我们可以在编译阶段就发现异常的类型问题：</a:t>
            </a:r>
          </a:p>
        </p:txBody>
      </p:sp>
      <p:sp>
        <p:nvSpPr>
          <p:cNvPr id="6" name="矩形 5"/>
          <p:cNvSpPr/>
          <p:nvPr/>
        </p:nvSpPr>
        <p:spPr>
          <a:xfrm>
            <a:off x="7991786" y="4010768"/>
            <a:ext cx="38642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确定泛型类型为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后，类中凡是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的地方均由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代替，即构造方法只能提供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Set/Get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对应的类型也只能是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，无需类型转换</a:t>
            </a:r>
          </a:p>
        </p:txBody>
      </p:sp>
      <p:sp>
        <p:nvSpPr>
          <p:cNvPr id="11" name="矩形 10"/>
          <p:cNvSpPr/>
          <p:nvPr/>
        </p:nvSpPr>
        <p:spPr>
          <a:xfrm>
            <a:off x="466090" y="1602105"/>
            <a:ext cx="9164320" cy="503555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7253098" y="4412369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" y="1684655"/>
            <a:ext cx="6731635" cy="486981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147445" y="4481195"/>
            <a:ext cx="6002655" cy="25844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96975" y="5774690"/>
            <a:ext cx="6055995" cy="25844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2-</a:t>
            </a:r>
            <a:r>
              <a:rPr lang="zh-CN" altLang="en-US">
                <a:sym typeface="+mn-ea"/>
              </a:rPr>
              <a:t>泛型类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/>
              <a:t>泛型类</a:t>
            </a:r>
            <a:r>
              <a:rPr lang="zh-CN" altLang="en-US" dirty="0">
                <a:sym typeface="+mn-ea"/>
              </a:rPr>
              <a:t>，是在实例化类的时候指明泛型的具体类型</a:t>
            </a:r>
            <a:endParaRPr lang="zh-CN" altLang="en-US" dirty="0"/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泛型类的使用</a:t>
            </a:r>
          </a:p>
          <a:p>
            <a:endParaRPr lang="zh-CN" altLang="en-US" dirty="0">
              <a:sym typeface="+mn-ea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524510" y="1695450"/>
            <a:ext cx="6500495" cy="164401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【访问权限修饰符】 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class   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类名称   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泛型标识列表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&gt;{</a:t>
            </a:r>
          </a:p>
          <a:p>
            <a:pPr algn="l"/>
            <a:endParaRPr lang="en-US" altLang="zh-CN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 private     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泛型标识    变量名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;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.......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}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7361555" y="2691765"/>
            <a:ext cx="1861185" cy="790575"/>
          </a:xfrm>
          <a:prstGeom prst="wedgeRoundRectCallout">
            <a:avLst>
              <a:gd name="adj1" fmla="val -74058"/>
              <a:gd name="adj2" fmla="val -3448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泛型类代码能被 重复利用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8662670" y="1624330"/>
            <a:ext cx="1787525" cy="791210"/>
          </a:xfrm>
          <a:prstGeom prst="wedgeRoundRectCallout">
            <a:avLst>
              <a:gd name="adj1" fmla="val -155399"/>
              <a:gd name="adj2" fmla="val -1059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常用的泛型标识</a:t>
            </a:r>
            <a:r>
              <a:rPr lang="en-US" altLang="zh-CN" dirty="0">
                <a:sym typeface="+mn-ea"/>
              </a:rPr>
              <a:t>:T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524510" y="4093210"/>
            <a:ext cx="8190865" cy="762000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 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具体类型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 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对象名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=  new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&lt;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具体类型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&gt;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（）</a:t>
            </a:r>
            <a:endParaRPr lang="en-US" altLang="zh-CN" sz="2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524510" y="5263515"/>
            <a:ext cx="7990840" cy="78422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 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具体类型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 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对象名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=  new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&lt;&gt;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（）</a:t>
            </a:r>
            <a:endParaRPr lang="en-US" altLang="zh-CN" sz="2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9650095" y="4316095"/>
            <a:ext cx="1877695" cy="438785"/>
          </a:xfrm>
          <a:prstGeom prst="wedgeRoundRectCallout">
            <a:avLst>
              <a:gd name="adj1" fmla="val -99129"/>
              <a:gd name="adj2" fmla="val -36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JDK1.7</a:t>
            </a:r>
            <a:r>
              <a:rPr lang="zh-CN" altLang="en-US"/>
              <a:t>之前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9514205" y="5372100"/>
            <a:ext cx="1917700" cy="447040"/>
          </a:xfrm>
          <a:prstGeom prst="wedgeRoundRectCallout">
            <a:avLst>
              <a:gd name="adj1" fmla="val -99129"/>
              <a:gd name="adj2" fmla="val -36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JDK1.7</a:t>
            </a:r>
            <a:r>
              <a:rPr lang="zh-CN" altLang="en-US"/>
              <a:t>之后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2-</a:t>
            </a:r>
            <a:r>
              <a:rPr lang="zh-CN" altLang="en-US">
                <a:sym typeface="+mn-ea"/>
              </a:rPr>
              <a:t>泛型类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235" y="635522"/>
            <a:ext cx="11792070" cy="54489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泛型类注意事项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  泛型类</a:t>
            </a:r>
            <a:r>
              <a:rPr lang="zh-CN" altLang="en-US" sz="2000" dirty="0">
                <a:sym typeface="+mn-ea"/>
              </a:rPr>
              <a:t>如果没有指定数据类型，这时当做</a:t>
            </a:r>
            <a:r>
              <a:rPr lang="en-US" altLang="zh-CN" sz="2000" dirty="0">
                <a:sym typeface="+mn-ea"/>
              </a:rPr>
              <a:t>Object</a:t>
            </a:r>
            <a:r>
              <a:rPr lang="zh-CN" altLang="en-US" sz="2000" dirty="0">
                <a:sym typeface="+mn-ea"/>
              </a:rPr>
              <a:t>处理</a:t>
            </a:r>
            <a:r>
              <a:rPr lang="en-US" altLang="zh-CN" sz="2000" dirty="0">
                <a:sym typeface="+mn-ea"/>
              </a:rPr>
              <a:t>;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     泛型类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数据类型参数只支持引用数据类型，不支持基本数据类型</a:t>
            </a:r>
            <a:r>
              <a:rPr lang="zh-CN" altLang="en-US" sz="2000" dirty="0">
                <a:sym typeface="+mn-ea"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904" y="2335735"/>
            <a:ext cx="9772650" cy="381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89671" y="3353494"/>
            <a:ext cx="405765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右箭头 5"/>
          <p:cNvSpPr/>
          <p:nvPr/>
        </p:nvSpPr>
        <p:spPr>
          <a:xfrm rot="5400000">
            <a:off x="11013817" y="2992491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780781" y="2286695"/>
            <a:ext cx="1078797" cy="275703"/>
          </a:xfrm>
          <a:prstGeom prst="roundRect">
            <a:avLst>
              <a:gd name="adj" fmla="val 1189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2840849" y="2226505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13274" y="2304479"/>
            <a:ext cx="2622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泛型类型声明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01984" y="3388893"/>
            <a:ext cx="2811290" cy="703047"/>
          </a:xfrm>
          <a:prstGeom prst="roundRect">
            <a:avLst>
              <a:gd name="adj" fmla="val 1189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3281722" y="3526745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54147" y="3401620"/>
            <a:ext cx="2622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在泛型类中使用泛型的方法无需再声明泛型</a:t>
            </a:r>
          </a:p>
        </p:txBody>
      </p:sp>
      <p:sp>
        <p:nvSpPr>
          <p:cNvPr id="16" name="矩形 15"/>
          <p:cNvSpPr/>
          <p:nvPr/>
        </p:nvSpPr>
        <p:spPr>
          <a:xfrm>
            <a:off x="10660380" y="2486025"/>
            <a:ext cx="11969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3-</a:t>
            </a:r>
            <a:r>
              <a:rPr lang="zh-CN" altLang="en-US"/>
              <a:t>泛型方法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泛型方法，是在调用方法时候指明泛型的具体类型</a:t>
            </a:r>
          </a:p>
          <a:p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546735" y="1687195"/>
            <a:ext cx="8765540" cy="109283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【访问权限修饰符】【修饰符】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&lt;T,E...&gt;  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返回值类型  方法名 （形参列表）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{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    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方法体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.....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250" y="3281045"/>
            <a:ext cx="1054608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注意事项：</a:t>
            </a:r>
            <a:endParaRPr lang="en-US" altLang="zh-CN" sz="2000" dirty="0"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(1)public </a:t>
            </a:r>
            <a:r>
              <a:rPr lang="zh-CN" altLang="en-US" sz="2000" dirty="0">
                <a:sym typeface="+mn-ea"/>
              </a:rPr>
              <a:t>与返回值中间的</a:t>
            </a:r>
            <a:r>
              <a:rPr lang="en-US" altLang="zh-CN" sz="2000" dirty="0">
                <a:sym typeface="+mn-ea"/>
              </a:rPr>
              <a:t>&lt;T,E..&gt;</a:t>
            </a:r>
            <a:r>
              <a:rPr lang="zh-CN" altLang="en-US" sz="2000" dirty="0">
                <a:sym typeface="+mn-ea"/>
              </a:rPr>
              <a:t>可以理解为声明此方法为泛型方法</a:t>
            </a:r>
            <a:r>
              <a:rPr lang="en-US" altLang="zh-CN" sz="2000" dirty="0">
                <a:sym typeface="+mn-ea"/>
              </a:rPr>
              <a:t>;</a:t>
            </a:r>
            <a:endParaRPr lang="zh-CN" altLang="en-US" sz="2000" dirty="0"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(2)</a:t>
            </a:r>
            <a:r>
              <a:rPr lang="zh-CN" altLang="en-US" sz="2000" dirty="0">
                <a:sym typeface="+mn-ea"/>
              </a:rPr>
              <a:t>与泛型类的定义一样，此处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可以随便写为任意标识，常见的如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E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K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V</a:t>
            </a:r>
            <a:r>
              <a:rPr lang="zh-CN" altLang="en-US" sz="2000" dirty="0">
                <a:sym typeface="+mn-ea"/>
              </a:rPr>
              <a:t>等形式的参数常于表示泛型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)在泛型类中使用泛型的方法无需再声明泛型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)是否拥有泛型方法，与其所在的类是否泛型类没有关系。要定义泛型方法，只需将泛型参数列表置于返回值前。</a:t>
            </a:r>
          </a:p>
          <a:p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3-</a:t>
            </a:r>
            <a:r>
              <a:rPr lang="zh-CN" altLang="en-US">
                <a:sym typeface="+mn-ea"/>
              </a:rPr>
              <a:t>泛型方法</a:t>
            </a:r>
            <a:endParaRPr lang="zh-CN" altLang="en-US"/>
          </a:p>
        </p:txBody>
      </p:sp>
      <p:pic>
        <p:nvPicPr>
          <p:cNvPr id="3" name="内容占位符 -214748260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40" y="783590"/>
            <a:ext cx="9837420" cy="5448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1183</Words>
  <Application>WPS 演示</Application>
  <PresentationFormat>自定义</PresentationFormat>
  <Paragraphs>198</Paragraphs>
  <Slides>19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泛型</vt:lpstr>
      <vt:lpstr>本章目标</vt:lpstr>
      <vt:lpstr>知识点1-泛型的概念与优势</vt:lpstr>
      <vt:lpstr>知识点1-泛型的概念与优势</vt:lpstr>
      <vt:lpstr>知识点1-泛型的概念与优势</vt:lpstr>
      <vt:lpstr>知识点2-泛型类</vt:lpstr>
      <vt:lpstr>知识点2-泛型类</vt:lpstr>
      <vt:lpstr>知识点3-泛型方法</vt:lpstr>
      <vt:lpstr>知识点3-泛型方法</vt:lpstr>
      <vt:lpstr>知识点4-泛型接口</vt:lpstr>
      <vt:lpstr>知识点5-类型通配符</vt:lpstr>
      <vt:lpstr>知识点5-类型通配符的上限</vt:lpstr>
      <vt:lpstr>知识点5-类型通配符的下限</vt:lpstr>
      <vt:lpstr>知识点6-类型擦除</vt:lpstr>
      <vt:lpstr>知识点6-类型擦除</vt:lpstr>
      <vt:lpstr>知识点6-类型擦除</vt:lpstr>
      <vt:lpstr>知识点6-类型擦除</vt:lpstr>
      <vt:lpstr>知识点6-类型擦除</vt:lpstr>
      <vt:lpstr>幻灯片 19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1177</cp:revision>
  <dcterms:created xsi:type="dcterms:W3CDTF">2014-03-19T14:07:00Z</dcterms:created>
  <dcterms:modified xsi:type="dcterms:W3CDTF">2021-09-09T09:45:01Z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2052-11.1.0.10650</vt:lpwstr>
  </property>
  <property fmtid="{D5CDD505-2E9C-101B-9397-08002B2CF9AE}" pid="3" name="ICV">
    <vt:lpwstr>79667361985A4096BFA15F70C07C83E3</vt:lpwstr>
  </property>
</Properties>
</file>