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478" r:id="rId3"/>
    <p:sldId id="483" r:id="rId5"/>
    <p:sldId id="706" r:id="rId6"/>
    <p:sldId id="767" r:id="rId7"/>
    <p:sldId id="768" r:id="rId8"/>
    <p:sldId id="769" r:id="rId9"/>
    <p:sldId id="772" r:id="rId10"/>
    <p:sldId id="773" r:id="rId11"/>
    <p:sldId id="775" r:id="rId12"/>
    <p:sldId id="774" r:id="rId13"/>
    <p:sldId id="776" r:id="rId14"/>
    <p:sldId id="777" r:id="rId15"/>
    <p:sldId id="779" r:id="rId16"/>
    <p:sldId id="780" r:id="rId17"/>
    <p:sldId id="781" r:id="rId18"/>
    <p:sldId id="778" r:id="rId19"/>
    <p:sldId id="782" r:id="rId20"/>
    <p:sldId id="735" r:id="rId21"/>
    <p:sldId id="737" r:id="rId22"/>
    <p:sldId id="740" r:id="rId23"/>
    <p:sldId id="783" r:id="rId24"/>
    <p:sldId id="784" r:id="rId25"/>
    <p:sldId id="785" r:id="rId26"/>
    <p:sldId id="812" r:id="rId27"/>
    <p:sldId id="813" r:id="rId28"/>
    <p:sldId id="814" r:id="rId29"/>
    <p:sldId id="815" r:id="rId30"/>
    <p:sldId id="838" r:id="rId31"/>
    <p:sldId id="745" r:id="rId32"/>
    <p:sldId id="746" r:id="rId33"/>
    <p:sldId id="839" r:id="rId34"/>
    <p:sldId id="840" r:id="rId35"/>
    <p:sldId id="841" r:id="rId36"/>
    <p:sldId id="843" r:id="rId37"/>
    <p:sldId id="762" r:id="rId38"/>
    <p:sldId id="844" r:id="rId39"/>
    <p:sldId id="845" r:id="rId40"/>
    <p:sldId id="76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5921" autoAdjust="0"/>
  </p:normalViewPr>
  <p:slideViewPr>
    <p:cSldViewPr snapToGrid="0">
      <p:cViewPr>
        <p:scale>
          <a:sx n="60" d="100"/>
          <a:sy n="60" d="100"/>
        </p:scale>
        <p:origin x="-1086" y="-126"/>
      </p:cViewPr>
      <p:guideLst>
        <p:guide orient="horz" pos="2268"/>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520825"/>
            <a:ext cx="10515600" cy="47704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数据库对象</a:t>
            </a:r>
            <a:endParaRPr lang="zh-CN" altLang="en-US" sz="6000" dirty="0">
              <a:solidFill>
                <a:schemeClr val="tx1">
                  <a:lumMod val="65000"/>
                  <a:lumOff val="35000"/>
                </a:schemeClr>
              </a:solidFill>
            </a:endParaRPr>
          </a:p>
        </p:txBody>
      </p:sp>
    </p:spTree>
    <p:custDataLst>
      <p:tags r:id="rId1"/>
    </p:custData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05" y="666115"/>
            <a:ext cx="11808460" cy="5906135"/>
          </a:xfrm>
        </p:spPr>
        <p:txBody>
          <a:bodyPr vert="horz" lIns="91440" tIns="45720" rIns="91440" bIns="45720" rtlCol="0">
            <a:noAutofit/>
          </a:bodyPr>
          <a:lstStyle/>
          <a:p>
            <a:r>
              <a:rPr lang="zh-CN" altLang="en-US" dirty="0" smtClean="0"/>
              <a:t>使用ALTER 命令添加索引</a:t>
            </a:r>
            <a:r>
              <a:rPr lang="zh-CN" altLang="en-US" sz="2000" dirty="0" smtClean="0"/>
              <a:t> </a:t>
            </a:r>
            <a:endParaRPr lang="zh-CN" altLang="en-US" sz="2000" dirty="0" smtClean="0"/>
          </a:p>
          <a:p>
            <a:pPr marL="0" indent="0">
              <a:buNone/>
            </a:pPr>
            <a:r>
              <a:rPr lang="zh-CN" altLang="en-US" sz="1665" dirty="0" smtClean="0">
                <a:sym typeface="+mn-ea"/>
              </a:rPr>
              <a:t>     </a:t>
            </a:r>
            <a:endParaRPr lang="zh-CN" altLang="en-US" sz="1665"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使用ALTER 命令添加索引</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45795" y="1479550"/>
            <a:ext cx="11262995" cy="483552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646430" y="1479550"/>
            <a:ext cx="11262360" cy="4707890"/>
          </a:xfrm>
          <a:prstGeom prst="rect">
            <a:avLst/>
          </a:prstGeom>
          <a:noFill/>
        </p:spPr>
        <p:txBody>
          <a:bodyPr wrap="square" rtlCol="0">
            <a:spAutoFit/>
          </a:bodyPr>
          <a:p>
            <a:pPr algn="l">
              <a:lnSpc>
                <a:spcPct val="150000"/>
              </a:lnSpc>
            </a:pPr>
            <a:r>
              <a:rPr lang="en-US" sz="2000">
                <a:latin typeface="微软雅黑 Light" panose="020B0502040204020203" pitchFamily="34" charset="-122"/>
                <a:ea typeface="微软雅黑 Light" panose="020B0502040204020203" pitchFamily="34" charset="-122"/>
                <a:cs typeface="微软雅黑 Light" panose="020B0502040204020203" pitchFamily="34" charset="-122"/>
              </a:rPr>
              <a:t>(1)</a:t>
            </a:r>
            <a:r>
              <a:rPr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添加一个主键，意味着索引值必须是唯一的，且不能为NULL。</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50000"/>
              </a:lnSpc>
            </a:pPr>
            <a:r>
              <a:rPr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ALTER TABLE</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tbl_name </a:t>
            </a:r>
            <a:r>
              <a:rPr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ADD</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PRIMARY KEY (column_list) </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50000"/>
              </a:lnSpc>
            </a:pPr>
            <a:r>
              <a:rPr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sz="2000">
                <a:latin typeface="微软雅黑 Light" panose="020B0502040204020203" pitchFamily="34" charset="-122"/>
                <a:ea typeface="微软雅黑 Light" panose="020B0502040204020203" pitchFamily="34" charset="-122"/>
                <a:cs typeface="微软雅黑 Light" panose="020B0502040204020203" pitchFamily="34" charset="-122"/>
              </a:rPr>
              <a:t>案例：给商品表的id添加主键索引</a:t>
            </a:r>
            <a:endParaRPr lang="zh-CN"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50000"/>
              </a:lnSpc>
            </a:pPr>
            <a:r>
              <a:rPr lang="en-US" sz="2000">
                <a:latin typeface="微软雅黑 Light" panose="020B0502040204020203" pitchFamily="34" charset="-122"/>
                <a:ea typeface="微软雅黑 Light" panose="020B0502040204020203" pitchFamily="34" charset="-122"/>
                <a:cs typeface="微软雅黑 Light" panose="020B0502040204020203" pitchFamily="34" charset="-122"/>
              </a:rPr>
              <a:t>(2)</a:t>
            </a:r>
            <a:r>
              <a:rPr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创建索引的值必须是唯一的（除了NULL外，NULL可能会出现多次）。</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50000"/>
              </a:lnSpc>
            </a:pPr>
            <a:r>
              <a:rPr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 ALTER TABLE</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tbl_name </a:t>
            </a:r>
            <a:r>
              <a:rPr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ADD UNIQUE</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index_name (column_list)  </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50000"/>
              </a:lnSpc>
            </a:pPr>
            <a:r>
              <a:rPr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sz="2000">
                <a:latin typeface="微软雅黑 Light" panose="020B0502040204020203" pitchFamily="34" charset="-122"/>
                <a:ea typeface="微软雅黑 Light" panose="020B0502040204020203" pitchFamily="34" charset="-122"/>
                <a:cs typeface="微软雅黑 Light" panose="020B0502040204020203" pitchFamily="34" charset="-122"/>
              </a:rPr>
              <a:t>案例：给商品表的goods_name添加唯一索引</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50000"/>
              </a:lnSpc>
            </a:pPr>
            <a:r>
              <a:rPr lang="en-US" sz="2000">
                <a:latin typeface="微软雅黑 Light" panose="020B0502040204020203" pitchFamily="34" charset="-122"/>
                <a:ea typeface="微软雅黑 Light" panose="020B0502040204020203" pitchFamily="34" charset="-122"/>
                <a:cs typeface="微软雅黑 Light" panose="020B0502040204020203" pitchFamily="34" charset="-122"/>
              </a:rPr>
              <a:t>(3)</a:t>
            </a:r>
            <a:r>
              <a:rPr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添加普通索引，索引值可出现多次。</a:t>
            </a:r>
            <a:endParaRPr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lnSpc>
                <a:spcPct val="150000"/>
              </a:lnSpc>
            </a:pPr>
            <a:r>
              <a:rPr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ALTER TABLE</a:t>
            </a:r>
            <a:r>
              <a:rPr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tbl_name</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ADD INDEX</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index_name (column_list)</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50000"/>
              </a:lnSpc>
            </a:pPr>
            <a:r>
              <a:rPr lang="en-US" sz="2000">
                <a:latin typeface="微软雅黑 Light" panose="020B0502040204020203" pitchFamily="34" charset="-122"/>
                <a:ea typeface="微软雅黑 Light" panose="020B0502040204020203" pitchFamily="34" charset="-122"/>
                <a:cs typeface="微软雅黑 Light" panose="020B0502040204020203" pitchFamily="34" charset="-122"/>
              </a:rPr>
              <a:t>(4)指定了索引为 FULLTEXT ，用于全文索引。</a:t>
            </a:r>
            <a:endParaRPr 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50000"/>
              </a:lnSpc>
            </a:pPr>
            <a:r>
              <a:rPr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ALTER TABLE</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tbl_name </a:t>
            </a:r>
            <a:r>
              <a:rPr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ADD FULLTEXT</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index_name (column_list)</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05" y="666115"/>
            <a:ext cx="11808460" cy="5906135"/>
          </a:xfrm>
        </p:spPr>
        <p:txBody>
          <a:bodyPr vert="horz" lIns="91440" tIns="45720" rIns="91440" bIns="45720" rtlCol="0">
            <a:noAutofit/>
          </a:bodyPr>
          <a:lstStyle/>
          <a:p>
            <a:r>
              <a:rPr lang="zh-CN" altLang="en-US" dirty="0" smtClean="0"/>
              <a:t>查看索引</a:t>
            </a:r>
            <a:endParaRPr lang="zh-CN" altLang="en-US" dirty="0" smtClean="0"/>
          </a:p>
          <a:p>
            <a:endParaRPr lang="zh-CN" altLang="en-US" sz="2000" dirty="0" smtClean="0"/>
          </a:p>
          <a:p>
            <a:endParaRPr lang="zh-CN" altLang="en-US" sz="2000" dirty="0" smtClean="0"/>
          </a:p>
          <a:p>
            <a:r>
              <a:rPr lang="zh-CN" altLang="en-US" dirty="0" smtClean="0"/>
              <a:t>删除索引</a:t>
            </a:r>
            <a:r>
              <a:rPr lang="zh-CN" altLang="en-US" sz="2000" dirty="0" smtClean="0"/>
              <a:t> </a:t>
            </a:r>
            <a:endParaRPr lang="zh-CN" altLang="en-US" sz="2000" dirty="0" smtClean="0"/>
          </a:p>
          <a:p>
            <a:pPr marL="0" indent="0">
              <a:buNone/>
            </a:pPr>
            <a:r>
              <a:rPr lang="zh-CN" altLang="en-US" sz="1665" dirty="0" smtClean="0">
                <a:sym typeface="+mn-ea"/>
              </a:rPr>
              <a:t>  </a:t>
            </a:r>
            <a:r>
              <a:rPr sz="2000">
                <a:cs typeface="微软雅黑 Light" panose="020B0502040204020203" pitchFamily="34" charset="-122"/>
                <a:sym typeface="+mn-ea"/>
              </a:rPr>
              <a:t>   DROP INDEX 索引名 ON 表名</a:t>
            </a:r>
            <a:endParaRPr sz="2000">
              <a:cs typeface="微软雅黑 Light" panose="020B0502040204020203" pitchFamily="34" charset="-122"/>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查看索引和删除索引</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45795" y="1479550"/>
            <a:ext cx="11262995" cy="63754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646430" y="1479550"/>
            <a:ext cx="11262360" cy="553085"/>
          </a:xfrm>
          <a:prstGeom prst="rect">
            <a:avLst/>
          </a:prstGeom>
          <a:noFill/>
        </p:spPr>
        <p:txBody>
          <a:bodyPr wrap="square" rtlCol="0">
            <a:spAutoFit/>
          </a:bodyPr>
          <a:p>
            <a:pPr algn="l">
              <a:lnSpc>
                <a:spcPct val="150000"/>
              </a:lnSpc>
            </a:pPr>
            <a:r>
              <a:rPr sz="2000">
                <a:latin typeface="微软雅黑 Light" panose="020B0502040204020203" pitchFamily="34" charset="-122"/>
                <a:ea typeface="微软雅黑 Light" panose="020B0502040204020203" pitchFamily="34" charset="-122"/>
                <a:cs typeface="微软雅黑 Light" panose="020B0502040204020203" pitchFamily="34" charset="-122"/>
              </a:rPr>
              <a:t>SHOW INDEX FROM 表名;</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5" name="矩形 4"/>
          <p:cNvSpPr/>
          <p:nvPr/>
        </p:nvSpPr>
        <p:spPr>
          <a:xfrm>
            <a:off x="646430" y="3390900"/>
            <a:ext cx="11170920" cy="63754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05" y="666115"/>
            <a:ext cx="11808460" cy="5906135"/>
          </a:xfrm>
        </p:spPr>
        <p:txBody>
          <a:bodyPr vert="horz" lIns="91440" tIns="45720" rIns="91440" bIns="45720" rtlCol="0">
            <a:noAutofit/>
          </a:bodyPr>
          <a:lstStyle/>
          <a:p>
            <a:r>
              <a:rPr lang="zh-CN" altLang="en-US" dirty="0" smtClean="0"/>
              <a:t>查看索引</a:t>
            </a:r>
            <a:endParaRPr lang="zh-CN" altLang="en-US" dirty="0" smtClean="0"/>
          </a:p>
          <a:p>
            <a:endParaRPr lang="zh-CN" altLang="en-US" sz="2000" dirty="0" smtClean="0"/>
          </a:p>
          <a:p>
            <a:endParaRPr lang="zh-CN" altLang="en-US" sz="2000" dirty="0" smtClean="0"/>
          </a:p>
          <a:p>
            <a:r>
              <a:rPr lang="zh-CN" altLang="en-US" dirty="0" smtClean="0"/>
              <a:t>删除索引</a:t>
            </a:r>
            <a:r>
              <a:rPr lang="zh-CN" altLang="en-US" sz="2000" dirty="0" smtClean="0"/>
              <a:t> </a:t>
            </a:r>
            <a:endParaRPr lang="zh-CN" altLang="en-US" sz="2000" dirty="0" smtClean="0"/>
          </a:p>
          <a:p>
            <a:pPr marL="0" indent="0">
              <a:buNone/>
            </a:pPr>
            <a:r>
              <a:rPr lang="zh-CN" altLang="en-US" sz="1665" dirty="0" smtClean="0">
                <a:sym typeface="+mn-ea"/>
              </a:rPr>
              <a:t>  </a:t>
            </a:r>
            <a:r>
              <a:rPr sz="2000">
                <a:cs typeface="微软雅黑 Light" panose="020B0502040204020203" pitchFamily="34" charset="-122"/>
                <a:sym typeface="+mn-ea"/>
              </a:rPr>
              <a:t>   DROP INDEX 索引名 ON 表名</a:t>
            </a:r>
            <a:endParaRPr sz="2000">
              <a:cs typeface="微软雅黑 Light" panose="020B0502040204020203" pitchFamily="34" charset="-122"/>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查看索引和删除索引</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45795" y="1479550"/>
            <a:ext cx="11262995" cy="63754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646430" y="1479550"/>
            <a:ext cx="11262360" cy="553085"/>
          </a:xfrm>
          <a:prstGeom prst="rect">
            <a:avLst/>
          </a:prstGeom>
          <a:noFill/>
        </p:spPr>
        <p:txBody>
          <a:bodyPr wrap="square" rtlCol="0">
            <a:spAutoFit/>
          </a:bodyPr>
          <a:p>
            <a:pPr algn="l">
              <a:lnSpc>
                <a:spcPct val="150000"/>
              </a:lnSpc>
            </a:pPr>
            <a:r>
              <a:rPr sz="2000">
                <a:latin typeface="微软雅黑 Light" panose="020B0502040204020203" pitchFamily="34" charset="-122"/>
                <a:ea typeface="微软雅黑 Light" panose="020B0502040204020203" pitchFamily="34" charset="-122"/>
                <a:cs typeface="微软雅黑 Light" panose="020B0502040204020203" pitchFamily="34" charset="-122"/>
              </a:rPr>
              <a:t>SHOW INDEX FROM 表名;</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5" name="矩形 4"/>
          <p:cNvSpPr/>
          <p:nvPr/>
        </p:nvSpPr>
        <p:spPr>
          <a:xfrm>
            <a:off x="646430" y="3390900"/>
            <a:ext cx="11170920" cy="63754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05" y="666115"/>
            <a:ext cx="11808460" cy="5906135"/>
          </a:xfrm>
        </p:spPr>
        <p:txBody>
          <a:bodyPr vert="horz" lIns="91440" tIns="45720" rIns="91440" bIns="45720" rtlCol="0">
            <a:noAutofit/>
          </a:bodyPr>
          <a:lstStyle/>
          <a:p>
            <a:r>
              <a:rPr>
                <a:cs typeface="微软雅黑 Light" panose="020B0502040204020203" pitchFamily="34" charset="-122"/>
                <a:sym typeface="+mn-ea"/>
              </a:rPr>
              <a:t>查询SQL语句的执行计划</a:t>
            </a:r>
            <a:endParaRPr>
              <a:cs typeface="微软雅黑 Light" panose="020B0502040204020203" pitchFamily="34" charset="-122"/>
              <a:sym typeface="+mn-ea"/>
            </a:endParaRPr>
          </a:p>
          <a:p>
            <a:pPr lvl="1"/>
            <a:r>
              <a:rPr lang="zh-CN" altLang="en-US" sz="1710" dirty="0" smtClean="0"/>
              <a:t>在MySQL中，我们可以通过EXPLAIN命令获取MySQL如何执行SELECT语句的信息，包括在SELECT语句执行过程中表如何连接和连接的顺序。</a:t>
            </a:r>
            <a:endParaRPr lang="zh-CN" altLang="en-US" sz="1710" dirty="0" smtClean="0"/>
          </a:p>
          <a:p>
            <a:pPr lvl="1"/>
            <a:endParaRPr lang="zh-CN" altLang="en-US" sz="1710" dirty="0" smtClean="0"/>
          </a:p>
          <a:p>
            <a:pPr lvl="1"/>
            <a:endParaRPr lang="zh-CN" altLang="en-US" sz="1710" dirty="0" smtClean="0"/>
          </a:p>
          <a:p>
            <a:pPr lvl="0"/>
            <a:r>
              <a:rPr sz="2800">
                <a:cs typeface="微软雅黑 Light" panose="020B0502040204020203" pitchFamily="34" charset="-122"/>
              </a:rPr>
              <a:t>select_type</a:t>
            </a:r>
            <a:endParaRPr sz="2800">
              <a:cs typeface="微软雅黑 Light" panose="020B0502040204020203" pitchFamily="34" charset="-122"/>
            </a:endParaRPr>
          </a:p>
          <a:p>
            <a:endParaRPr lang="zh-CN" altLang="en-US" sz="2000" dirty="0" smtClean="0"/>
          </a:p>
          <a:p>
            <a:endParaRPr sz="2000">
              <a:cs typeface="微软雅黑 Light" panose="020B0502040204020203" pitchFamily="34" charset="-122"/>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使用explain分析执行计划</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19760" y="2425065"/>
            <a:ext cx="11262995" cy="63754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683895" y="2425065"/>
            <a:ext cx="11262360" cy="553085"/>
          </a:xfrm>
          <a:prstGeom prst="rect">
            <a:avLst/>
          </a:prstGeom>
          <a:noFill/>
        </p:spPr>
        <p:txBody>
          <a:bodyPr wrap="square" rtlCol="0">
            <a:spAutoFit/>
          </a:bodyPr>
          <a:p>
            <a:pPr algn="l">
              <a:lnSpc>
                <a:spcPct val="150000"/>
              </a:lnSpc>
            </a:pPr>
            <a:r>
              <a:rPr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EXPLAIN</a:t>
            </a:r>
            <a:r>
              <a:rPr sz="2000">
                <a:latin typeface="微软雅黑 Light" panose="020B0502040204020203" pitchFamily="34" charset="-122"/>
                <a:ea typeface="微软雅黑 Light" panose="020B0502040204020203" pitchFamily="34" charset="-122"/>
                <a:cs typeface="微软雅黑 Light" panose="020B0502040204020203" pitchFamily="34" charset="-122"/>
              </a:rPr>
              <a:t> SELECT * FROM employees;</a:t>
            </a:r>
            <a:endParaRPr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6" name="图片 5"/>
          <p:cNvPicPr>
            <a:picLocks noChangeAspect="1"/>
          </p:cNvPicPr>
          <p:nvPr/>
        </p:nvPicPr>
        <p:blipFill>
          <a:blip r:embed="rId1"/>
          <a:stretch>
            <a:fillRect/>
          </a:stretch>
        </p:blipFill>
        <p:spPr>
          <a:xfrm>
            <a:off x="619760" y="3920490"/>
            <a:ext cx="5699760" cy="2743200"/>
          </a:xfrm>
          <a:prstGeom prst="rect">
            <a:avLst/>
          </a:prstGeom>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05" y="666115"/>
            <a:ext cx="11808460" cy="5906135"/>
          </a:xfrm>
        </p:spPr>
        <p:txBody>
          <a:bodyPr vert="horz" lIns="91440" tIns="45720" rIns="91440" bIns="45720" rtlCol="0">
            <a:noAutofit/>
          </a:bodyPr>
          <a:lstStyle/>
          <a:p>
            <a:r>
              <a:rPr sz="2400">
                <a:cs typeface="微软雅黑 Light" panose="020B0502040204020203" pitchFamily="34" charset="-122"/>
                <a:sym typeface="+mn-ea"/>
              </a:rPr>
              <a:t>table:输出结果集的表（表别名）</a:t>
            </a:r>
            <a:endParaRPr sz="2400">
              <a:cs typeface="微软雅黑 Light" panose="020B0502040204020203" pitchFamily="34" charset="-122"/>
              <a:sym typeface="+mn-ea"/>
            </a:endParaRPr>
          </a:p>
          <a:p>
            <a:r>
              <a:rPr sz="2400">
                <a:cs typeface="微软雅黑 Light" panose="020B0502040204020203" pitchFamily="34" charset="-122"/>
              </a:rPr>
              <a:t>type:表示MySQL在表中找到所需行的方式，或者叫访问类型。常见访问类型如下，从上到下，性能由差到最好：</a:t>
            </a:r>
            <a:endParaRPr sz="2400">
              <a:cs typeface="微软雅黑 Light" panose="020B0502040204020203" pitchFamily="34" charset="-122"/>
            </a:endParaRPr>
          </a:p>
          <a:p>
            <a:pPr lvl="1"/>
            <a:endParaRPr lang="zh-CN" altLang="en-US" sz="1710" dirty="0" smtClean="0"/>
          </a:p>
          <a:p>
            <a:endParaRPr lang="zh-CN" altLang="en-US" sz="2000" dirty="0" smtClean="0"/>
          </a:p>
          <a:p>
            <a:endParaRPr sz="2000">
              <a:cs typeface="微软雅黑 Light" panose="020B0502040204020203" pitchFamily="34" charset="-122"/>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使用explain分析执行计划</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 name="图片 4"/>
          <p:cNvPicPr>
            <a:picLocks noChangeAspect="1"/>
          </p:cNvPicPr>
          <p:nvPr/>
        </p:nvPicPr>
        <p:blipFill>
          <a:blip r:embed="rId1"/>
          <a:stretch>
            <a:fillRect/>
          </a:stretch>
        </p:blipFill>
        <p:spPr>
          <a:xfrm>
            <a:off x="450850" y="2593975"/>
            <a:ext cx="4587240" cy="3855720"/>
          </a:xfrm>
          <a:prstGeom prst="rect">
            <a:avLst/>
          </a:prstGeom>
        </p:spPr>
      </p:pic>
      <p:sp>
        <p:nvSpPr>
          <p:cNvPr id="7" name="文本框 6"/>
          <p:cNvSpPr txBox="1"/>
          <p:nvPr/>
        </p:nvSpPr>
        <p:spPr>
          <a:xfrm>
            <a:off x="5186045" y="2512695"/>
            <a:ext cx="6682105" cy="3692525"/>
          </a:xfrm>
          <a:prstGeom prst="rect">
            <a:avLst/>
          </a:prstGeom>
          <a:noFill/>
        </p:spPr>
        <p:txBody>
          <a:bodyPr wrap="square" rtlCol="0">
            <a:spAutoFit/>
          </a:bodyPr>
          <a:p>
            <a:r>
              <a:rPr lang="zh-CN" altLang="en-US"/>
              <a:t>type=ALL，全表扫描，MySQL遍历全表来找到匹配行</a:t>
            </a:r>
            <a:endParaRPr lang="zh-CN" altLang="en-US"/>
          </a:p>
          <a:p>
            <a:r>
              <a:rPr lang="zh-CN" altLang="en-US"/>
              <a:t>type=index，索引全扫描，MySQL遍历整个索引来查询匹配行，并不会扫描表</a:t>
            </a:r>
            <a:endParaRPr lang="zh-CN" altLang="en-US"/>
          </a:p>
          <a:p>
            <a:r>
              <a:rPr lang="zh-CN" altLang="en-US"/>
              <a:t>type=range，索引范围扫描，常用于&lt;、&lt;=、&gt;、&gt;=、between等操作</a:t>
            </a:r>
            <a:endParaRPr lang="zh-CN" altLang="en-US"/>
          </a:p>
          <a:p>
            <a:r>
              <a:rPr lang="zh-CN" altLang="en-US"/>
              <a:t>type=ref，使用非唯一索引或唯一索引的前缀扫描，返回匹配某个单独值的记录行</a:t>
            </a:r>
            <a:endParaRPr lang="zh-CN" altLang="en-US"/>
          </a:p>
          <a:p>
            <a:r>
              <a:rPr lang="zh-CN" altLang="en-US"/>
              <a:t>type=eq_ref，类似ref，区别在于使用的索引是唯一索引，对于每个索引键值，表中只有一条记录匹配</a:t>
            </a:r>
            <a:endParaRPr lang="zh-CN" altLang="en-US"/>
          </a:p>
          <a:p>
            <a:r>
              <a:rPr lang="zh-CN" altLang="en-US"/>
              <a:t>type=const/system，单表中最多有一条匹配行，查询起来非常迅速，所以这个匹配行的其他列的值可以被优化器在当前查询中当作常量来处理</a:t>
            </a:r>
            <a:endParaRPr lang="zh-CN" altLang="en-US"/>
          </a:p>
          <a:p>
            <a:r>
              <a:rPr lang="zh-CN" altLang="en-US"/>
              <a:t>type=NULL，MySQL不用访问表或者索引，直接就能够得到结果</a:t>
            </a:r>
            <a:endParaRPr lang="zh-CN" altLang="en-US"/>
          </a:p>
        </p:txBody>
      </p:sp>
      <p:sp>
        <p:nvSpPr>
          <p:cNvPr id="8" name="矩形 7"/>
          <p:cNvSpPr/>
          <p:nvPr/>
        </p:nvSpPr>
        <p:spPr>
          <a:xfrm>
            <a:off x="5038090" y="2425065"/>
            <a:ext cx="6971665" cy="386080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05" y="666115"/>
            <a:ext cx="11808460" cy="5906135"/>
          </a:xfrm>
        </p:spPr>
        <p:txBody>
          <a:bodyPr vert="horz" lIns="91440" tIns="45720" rIns="91440" bIns="45720" rtlCol="0">
            <a:noAutofit/>
          </a:bodyPr>
          <a:lstStyle/>
          <a:p>
            <a:r>
              <a:rPr sz="2000">
                <a:cs typeface="微软雅黑 Light" panose="020B0502040204020203" pitchFamily="34" charset="-122"/>
              </a:rPr>
              <a:t>possible_keys: 表示查询可能使用的索引</a:t>
            </a:r>
            <a:endParaRPr sz="2000">
              <a:cs typeface="微软雅黑 Light" panose="020B0502040204020203" pitchFamily="34" charset="-122"/>
            </a:endParaRPr>
          </a:p>
          <a:p>
            <a:r>
              <a:rPr sz="2000">
                <a:cs typeface="微软雅黑 Light" panose="020B0502040204020203" pitchFamily="34" charset="-122"/>
              </a:rPr>
              <a:t>key: 实际使用的索引</a:t>
            </a:r>
            <a:endParaRPr sz="2000">
              <a:cs typeface="微软雅黑 Light" panose="020B0502040204020203" pitchFamily="34" charset="-122"/>
            </a:endParaRPr>
          </a:p>
          <a:p>
            <a:r>
              <a:rPr sz="2000">
                <a:cs typeface="微软雅黑 Light" panose="020B0502040204020203" pitchFamily="34" charset="-122"/>
              </a:rPr>
              <a:t>key_len: 使用索引字段的长度</a:t>
            </a:r>
            <a:endParaRPr sz="2000">
              <a:cs typeface="微软雅黑 Light" panose="020B0502040204020203" pitchFamily="34" charset="-122"/>
            </a:endParaRPr>
          </a:p>
          <a:p>
            <a:r>
              <a:rPr sz="2000">
                <a:cs typeface="微软雅黑 Light" panose="020B0502040204020203" pitchFamily="34" charset="-122"/>
              </a:rPr>
              <a:t>ref: 使用哪个列或常数与key一起从表中选择行。</a:t>
            </a:r>
            <a:endParaRPr sz="2000">
              <a:cs typeface="微软雅黑 Light" panose="020B0502040204020203" pitchFamily="34" charset="-122"/>
            </a:endParaRPr>
          </a:p>
          <a:p>
            <a:r>
              <a:rPr sz="2000">
                <a:cs typeface="微软雅黑 Light" panose="020B0502040204020203" pitchFamily="34" charset="-122"/>
              </a:rPr>
              <a:t>rows: 扫描行的数量</a:t>
            </a:r>
            <a:endParaRPr sz="2000">
              <a:cs typeface="微软雅黑 Light" panose="020B0502040204020203" pitchFamily="34" charset="-122"/>
            </a:endParaRPr>
          </a:p>
          <a:p>
            <a:r>
              <a:rPr sz="2000">
                <a:cs typeface="微软雅黑 Light" panose="020B0502040204020203" pitchFamily="34" charset="-122"/>
              </a:rPr>
              <a:t>filtered: 存储引擎返回的数据在server层过滤后，剩下多少满足查询的记录数量的比例(百分比)</a:t>
            </a:r>
            <a:endParaRPr sz="2000">
              <a:cs typeface="微软雅黑 Light" panose="020B0502040204020203" pitchFamily="34" charset="-122"/>
            </a:endParaRPr>
          </a:p>
          <a:p>
            <a:r>
              <a:rPr sz="2000">
                <a:cs typeface="微软雅黑 Light" panose="020B0502040204020203" pitchFamily="34" charset="-122"/>
              </a:rPr>
              <a:t>Extra: 执行情况的说明和描述，包含不适合在其他列中显示但是对执行计划非常重要的额外信息</a:t>
            </a:r>
            <a:endParaRPr sz="2000">
              <a:cs typeface="微软雅黑 Light" panose="020B0502040204020203" pitchFamily="34" charset="-122"/>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使用explain分析执行计划</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8" name="矩形 7"/>
          <p:cNvSpPr/>
          <p:nvPr/>
        </p:nvSpPr>
        <p:spPr>
          <a:xfrm>
            <a:off x="524510" y="4763770"/>
            <a:ext cx="7281545" cy="188531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615315" y="4801870"/>
            <a:ext cx="7099935" cy="1808480"/>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05" y="666115"/>
            <a:ext cx="11690350" cy="5906135"/>
          </a:xfrm>
        </p:spPr>
        <p:txBody>
          <a:bodyPr vert="horz" lIns="91440" tIns="45720" rIns="91440" bIns="45720" rtlCol="0">
            <a:noAutofit/>
          </a:bodyPr>
          <a:lstStyle/>
          <a:p>
            <a:r>
              <a:rPr lang="zh-CN" altLang="en-US" sz="2400" dirty="0" smtClean="0"/>
              <a:t>使用show profile分析SQL执行时间</a:t>
            </a:r>
            <a:endParaRPr lang="zh-CN" altLang="en-US" sz="2400" dirty="0" smtClean="0"/>
          </a:p>
          <a:p>
            <a:pPr lvl="1"/>
            <a:r>
              <a:rPr lang="zh-CN" altLang="en-US" dirty="0" smtClean="0"/>
              <a:t>通过</a:t>
            </a:r>
            <a:r>
              <a:rPr lang="zh-CN" altLang="en-US" dirty="0" smtClean="0">
                <a:solidFill>
                  <a:srgbClr val="FF0000"/>
                </a:solidFill>
              </a:rPr>
              <a:t>show profiles</a:t>
            </a:r>
            <a:r>
              <a:rPr lang="zh-CN" altLang="en-US" dirty="0" smtClean="0"/>
              <a:t>，我们能够更清楚地了解SQL执行的过程。</a:t>
            </a:r>
            <a:endParaRPr lang="zh-CN" altLang="en-US" dirty="0" smtClean="0"/>
          </a:p>
          <a:p>
            <a:pPr lvl="1"/>
            <a:r>
              <a:rPr lang="zh-CN" altLang="en-US" dirty="0" smtClean="0"/>
              <a:t>通过</a:t>
            </a:r>
            <a:r>
              <a:rPr lang="zh-CN" altLang="en-US" dirty="0" smtClean="0">
                <a:solidFill>
                  <a:srgbClr val="FF0000"/>
                </a:solidFill>
              </a:rPr>
              <a:t>show profile for query query_id</a:t>
            </a:r>
            <a:r>
              <a:rPr lang="zh-CN" altLang="en-US" dirty="0" smtClean="0"/>
              <a:t>查看具体某一条sql语句的执行各个阶段耗时</a:t>
            </a:r>
            <a:endParaRPr lang="zh-CN" altLang="en-US" dirty="0" smtClean="0"/>
          </a:p>
          <a:p>
            <a:pPr lvl="0"/>
            <a:r>
              <a:rPr lang="zh-CN" altLang="en-US" sz="2400" dirty="0" smtClean="0"/>
              <a:t>示例：通过 EXPLAIN或者 DESC命令获取 MySQL如何执行 SELECT 语句的信息，包括在 SELECT 语句执行过程中表如何连接和连接的顺序以及使用的索引信息。</a:t>
            </a:r>
            <a:endParaRPr lang="zh-CN" altLang="en-US" sz="2400" dirty="0" smtClean="0"/>
          </a:p>
          <a:p>
            <a:endParaRPr lang="zh-CN" altLang="en-US" sz="2000" dirty="0" smtClean="0"/>
          </a:p>
          <a:p>
            <a:endParaRPr lang="zh-CN" altLang="en-US" sz="2000" dirty="0" smtClean="0"/>
          </a:p>
          <a:p>
            <a:pPr marL="0" indent="0">
              <a:buNone/>
            </a:pPr>
            <a:endParaRPr sz="2000">
              <a:cs typeface="微软雅黑 Light" panose="020B0502040204020203" pitchFamily="34" charset="-122"/>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使用show profile分析SQL执行时间</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7" name="图片 6"/>
          <p:cNvPicPr>
            <a:picLocks noChangeAspect="1"/>
          </p:cNvPicPr>
          <p:nvPr/>
        </p:nvPicPr>
        <p:blipFill>
          <a:blip r:embed="rId1"/>
          <a:stretch>
            <a:fillRect/>
          </a:stretch>
        </p:blipFill>
        <p:spPr>
          <a:xfrm>
            <a:off x="493395" y="3799205"/>
            <a:ext cx="5567680" cy="1017270"/>
          </a:xfrm>
          <a:prstGeom prst="rect">
            <a:avLst/>
          </a:prstGeom>
        </p:spPr>
      </p:pic>
      <p:pic>
        <p:nvPicPr>
          <p:cNvPr id="8" name="图片 7"/>
          <p:cNvPicPr>
            <a:picLocks noChangeAspect="1"/>
          </p:cNvPicPr>
          <p:nvPr/>
        </p:nvPicPr>
        <p:blipFill>
          <a:blip r:embed="rId2"/>
          <a:stretch>
            <a:fillRect/>
          </a:stretch>
        </p:blipFill>
        <p:spPr>
          <a:xfrm>
            <a:off x="6205855" y="3799205"/>
            <a:ext cx="3870960" cy="2637790"/>
          </a:xfrm>
          <a:prstGeom prst="rect">
            <a:avLst/>
          </a:prstGeom>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05" y="666115"/>
            <a:ext cx="11690350" cy="5906135"/>
          </a:xfrm>
        </p:spPr>
        <p:txBody>
          <a:bodyPr vert="horz" lIns="91440" tIns="45720" rIns="91440" bIns="45720" rtlCol="0">
            <a:noAutofit/>
          </a:bodyPr>
          <a:lstStyle/>
          <a:p>
            <a:pPr lvl="0"/>
            <a:r>
              <a:rPr lang="zh-CN" altLang="en-US" sz="2400" dirty="0" smtClean="0"/>
              <a:t>示例：创建test表，利用存储过程给test表插入约5000条记录</a:t>
            </a:r>
            <a:endParaRPr lang="zh-CN" altLang="en-US" sz="2400" dirty="0" smtClean="0"/>
          </a:p>
          <a:p>
            <a:endParaRPr lang="zh-CN" altLang="en-US" sz="2000" dirty="0" smtClean="0"/>
          </a:p>
          <a:p>
            <a:endParaRPr lang="zh-CN" altLang="en-US" sz="2000" dirty="0" smtClean="0"/>
          </a:p>
          <a:p>
            <a:pPr marL="0" indent="0">
              <a:buNone/>
            </a:pPr>
            <a:endParaRPr sz="2000">
              <a:cs typeface="微软雅黑 Light" panose="020B0502040204020203" pitchFamily="34" charset="-122"/>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验证索引对查询效率的提升</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30" name="图片 9"/>
          <p:cNvPicPr>
            <a:picLocks noChangeAspect="1"/>
          </p:cNvPicPr>
          <p:nvPr/>
        </p:nvPicPr>
        <p:blipFill>
          <a:blip r:embed="rId1"/>
          <a:stretch>
            <a:fillRect/>
          </a:stretch>
        </p:blipFill>
        <p:spPr>
          <a:xfrm>
            <a:off x="588010" y="1332230"/>
            <a:ext cx="3176905" cy="3402965"/>
          </a:xfrm>
          <a:prstGeom prst="rect">
            <a:avLst/>
          </a:prstGeom>
          <a:noFill/>
          <a:ln>
            <a:noFill/>
          </a:ln>
        </p:spPr>
      </p:pic>
      <p:sp>
        <p:nvSpPr>
          <p:cNvPr id="2" name="文本框 1"/>
          <p:cNvSpPr txBox="1"/>
          <p:nvPr/>
        </p:nvSpPr>
        <p:spPr>
          <a:xfrm>
            <a:off x="5166360" y="1252855"/>
            <a:ext cx="6959600" cy="368300"/>
          </a:xfrm>
          <a:prstGeom prst="rect">
            <a:avLst/>
          </a:prstGeom>
          <a:noFill/>
        </p:spPr>
        <p:txBody>
          <a:bodyPr wrap="none" rtlCol="0">
            <a:spAutoFit/>
          </a:bodyPr>
          <a:p>
            <a:pPr algn="l"/>
            <a:r>
              <a:rPr lang="en-US" altLang="zh-CN"/>
              <a:t>(2)</a:t>
            </a:r>
            <a:r>
              <a:rPr lang="zh-CN" altLang="en-US"/>
              <a:t>其中id字段不是主键，也没有设置任何索引，查询id为4999的记录</a:t>
            </a:r>
            <a:endParaRPr lang="zh-CN" altLang="en-US"/>
          </a:p>
        </p:txBody>
      </p:sp>
      <p:pic>
        <p:nvPicPr>
          <p:cNvPr id="31" name="图片 10"/>
          <p:cNvPicPr>
            <a:picLocks noChangeAspect="1"/>
          </p:cNvPicPr>
          <p:nvPr/>
        </p:nvPicPr>
        <p:blipFill>
          <a:blip r:embed="rId2"/>
          <a:stretch>
            <a:fillRect/>
          </a:stretch>
        </p:blipFill>
        <p:spPr>
          <a:xfrm>
            <a:off x="5237480" y="1620838"/>
            <a:ext cx="5270500" cy="2808605"/>
          </a:xfrm>
          <a:prstGeom prst="rect">
            <a:avLst/>
          </a:prstGeom>
          <a:noFill/>
          <a:ln>
            <a:noFill/>
          </a:ln>
        </p:spPr>
      </p:pic>
      <p:pic>
        <p:nvPicPr>
          <p:cNvPr id="32" name="图片 11"/>
          <p:cNvPicPr>
            <a:picLocks noChangeAspect="1"/>
          </p:cNvPicPr>
          <p:nvPr/>
        </p:nvPicPr>
        <p:blipFill>
          <a:blip r:embed="rId3"/>
          <a:stretch>
            <a:fillRect/>
          </a:stretch>
        </p:blipFill>
        <p:spPr>
          <a:xfrm>
            <a:off x="7310120" y="4853940"/>
            <a:ext cx="3893820" cy="1718310"/>
          </a:xfrm>
          <a:prstGeom prst="rect">
            <a:avLst/>
          </a:prstGeom>
          <a:noFill/>
          <a:ln>
            <a:noFill/>
          </a:ln>
        </p:spPr>
      </p:pic>
      <p:sp>
        <p:nvSpPr>
          <p:cNvPr id="5" name="文本框 4"/>
          <p:cNvSpPr txBox="1"/>
          <p:nvPr/>
        </p:nvSpPr>
        <p:spPr>
          <a:xfrm>
            <a:off x="588010" y="4909820"/>
            <a:ext cx="6722110" cy="922020"/>
          </a:xfrm>
          <a:prstGeom prst="rect">
            <a:avLst/>
          </a:prstGeom>
          <a:noFill/>
        </p:spPr>
        <p:txBody>
          <a:bodyPr wrap="square" rtlCol="0">
            <a:spAutoFit/>
          </a:bodyPr>
          <a:p>
            <a:pPr algn="l"/>
            <a:r>
              <a:rPr lang="en-US" altLang="zh-CN"/>
              <a:t>(2)</a:t>
            </a:r>
            <a:r>
              <a:rPr lang="zh-CN" altLang="en-US"/>
              <a:t>给id添加索引后，再次查询id字段为4999的记录，可见查询时间变少了（如果数据更多体现的越明显，插入数据太耗时，所以我只插入了5000条）。</a:t>
            </a:r>
            <a:endParaRPr lang="zh-CN" altLang="en-US"/>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593090"/>
            <a:ext cx="11015980" cy="5906135"/>
          </a:xfrm>
        </p:spPr>
        <p:txBody>
          <a:bodyPr vert="horz" lIns="91440" tIns="45720" rIns="91440" bIns="45720" rtlCol="0">
            <a:noAutofit/>
          </a:bodyPr>
          <a:lstStyle/>
          <a:p>
            <a:r>
              <a:rPr lang="zh-CN" sz="2400" dirty="0" smtClean="0"/>
              <a:t>什么是视图？</a:t>
            </a:r>
            <a:endParaRPr sz="2400" dirty="0" smtClean="0"/>
          </a:p>
          <a:p>
            <a:pPr lvl="1"/>
            <a:r>
              <a:rPr sz="1755" dirty="0" smtClean="0"/>
              <a:t>MySQL从5.0.1版本开始提供的功能，是一种虚拟存在的表，行和列的数据来自定义视图的查询中使用的表，并且是在使用视图时动态生成的，只保存了sql逻辑，不保存查询结果。</a:t>
            </a:r>
            <a:endParaRPr sz="1755" dirty="0" smtClean="0"/>
          </a:p>
          <a:p>
            <a:pPr lvl="1"/>
            <a:r>
              <a:rPr sz="1755" dirty="0" smtClean="0"/>
              <a:t>数据库中只存放了视图的定义，并没有存放视图中的数据，这些数据都存放在定义视图查询所引用的真实表中。使用视图查询数据时，数据库会从真实表中取出对应的数据。因此，视图中的数据是依赖于真实表中的数据的。一旦真实表中的数据发生改变，显示在视图中的数据也会发生改变。</a:t>
            </a:r>
            <a:endParaRPr sz="1755" dirty="0" smtClean="0"/>
          </a:p>
          <a:p>
            <a:pPr lvl="0"/>
            <a:r>
              <a:rPr lang="zh-CN" sz="2400" dirty="0" smtClean="0">
                <a:sym typeface="+mn-ea"/>
              </a:rPr>
              <a:t>应用场景</a:t>
            </a:r>
            <a:endParaRPr lang="zh-CN" sz="2400" dirty="0" smtClean="0">
              <a:sym typeface="+mn-ea"/>
            </a:endParaRPr>
          </a:p>
          <a:p>
            <a:pPr lvl="1"/>
            <a:r>
              <a:rPr lang="zh-CN" sz="1800" dirty="0" smtClean="0">
                <a:sym typeface="+mn-ea"/>
              </a:rPr>
              <a:t>多个地方用到相同的查询结果。该查询结果使用的sql语句比较复杂。</a:t>
            </a:r>
            <a:endParaRPr lang="zh-CN" sz="1800" dirty="0" smtClean="0">
              <a:sym typeface="+mn-ea"/>
            </a:endParaRPr>
          </a:p>
          <a:p>
            <a:pPr lvl="0"/>
            <a:r>
              <a:rPr lang="zh-CN" sz="2400" dirty="0" smtClean="0">
                <a:sym typeface="+mn-ea"/>
              </a:rPr>
              <a:t>视图的优势</a:t>
            </a:r>
            <a:endParaRPr lang="zh-CN" sz="2400" dirty="0" smtClean="0">
              <a:sym typeface="+mn-ea"/>
            </a:endParaRPr>
          </a:p>
          <a:p>
            <a:pPr lvl="1"/>
            <a:r>
              <a:rPr lang="zh-CN" sz="1800" dirty="0" smtClean="0">
                <a:sym typeface="+mn-ea"/>
              </a:rPr>
              <a:t>1.实现了sql语句的重用</a:t>
            </a:r>
            <a:endParaRPr lang="zh-CN" sz="1800" dirty="0" smtClean="0">
              <a:sym typeface="+mn-ea"/>
            </a:endParaRPr>
          </a:p>
          <a:p>
            <a:pPr lvl="1"/>
            <a:r>
              <a:rPr lang="zh-CN" sz="1800" dirty="0" smtClean="0">
                <a:sym typeface="+mn-ea"/>
              </a:rPr>
              <a:t>2.简化了复杂的sql操作，不必知道其细节</a:t>
            </a:r>
            <a:endParaRPr lang="zh-CN" sz="1800" dirty="0" smtClean="0">
              <a:sym typeface="+mn-ea"/>
            </a:endParaRPr>
          </a:p>
          <a:p>
            <a:pPr lvl="1"/>
            <a:r>
              <a:rPr lang="zh-CN" sz="1800" dirty="0" smtClean="0">
                <a:sym typeface="+mn-ea"/>
              </a:rPr>
              <a:t>3.保护数据，提高安全性</a:t>
            </a:r>
            <a:endParaRPr lang="zh-CN" sz="180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视图</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视图概述</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altLang="en-US" sz="2400" dirty="0" smtClean="0">
                <a:sym typeface="+mn-ea"/>
              </a:rPr>
              <a:t>创建视图语法</a:t>
            </a:r>
            <a:endParaRPr lang="zh-CN" altLang="en-US" sz="2400" dirty="0" smtClean="0">
              <a:sym typeface="+mn-ea"/>
            </a:endParaRPr>
          </a:p>
          <a:p>
            <a:pPr lvl="1"/>
            <a:r>
              <a:rPr lang="en-US" altLang="zh-CN" sz="2400" dirty="0">
                <a:solidFill>
                  <a:srgbClr val="FF0000"/>
                </a:solidFill>
                <a:sym typeface="+mn-ea"/>
              </a:rPr>
              <a:t>CREATE [OR REPLACE]</a:t>
            </a:r>
            <a:r>
              <a:rPr lang="en-US" altLang="zh-CN" sz="2400" dirty="0">
                <a:solidFill>
                  <a:schemeClr val="tx1"/>
                </a:solidFill>
                <a:sym typeface="+mn-ea"/>
              </a:rPr>
              <a:t> </a:t>
            </a:r>
            <a:r>
              <a:rPr lang="en-US" altLang="zh-CN" sz="2400" dirty="0">
                <a:solidFill>
                  <a:srgbClr val="FF0000"/>
                </a:solidFill>
                <a:sym typeface="+mn-ea"/>
              </a:rPr>
              <a:t>VIEW</a:t>
            </a:r>
            <a:r>
              <a:rPr lang="en-US" altLang="zh-CN" sz="2400" dirty="0">
                <a:solidFill>
                  <a:schemeClr val="tx1"/>
                </a:solidFill>
                <a:sym typeface="+mn-ea"/>
              </a:rPr>
              <a:t> 视图名</a:t>
            </a:r>
            <a:r>
              <a:rPr lang="en-US" altLang="zh-CN" sz="2400" dirty="0">
                <a:solidFill>
                  <a:srgbClr val="FF0000"/>
                </a:solidFill>
                <a:sym typeface="+mn-ea"/>
              </a:rPr>
              <a:t> AS</a:t>
            </a:r>
            <a:r>
              <a:rPr lang="en-US" altLang="zh-CN" sz="2400" dirty="0">
                <a:solidFill>
                  <a:schemeClr val="tx1"/>
                </a:solidFill>
                <a:sym typeface="+mn-ea"/>
              </a:rPr>
              <a:t> 查询语句 </a:t>
            </a:r>
            <a:endParaRPr lang="en-US" altLang="zh-CN" sz="2400" dirty="0">
              <a:solidFill>
                <a:schemeClr val="tx1"/>
              </a:solidFill>
              <a:sym typeface="+mn-ea"/>
            </a:endParaRPr>
          </a:p>
          <a:p>
            <a:pPr lvl="0"/>
            <a:r>
              <a:rPr lang="zh-CN" altLang="en-US" sz="2400" dirty="0">
                <a:solidFill>
                  <a:schemeClr val="tx1"/>
                </a:solidFill>
                <a:sym typeface="+mn-ea"/>
              </a:rPr>
              <a:t>注意</a:t>
            </a:r>
            <a:endParaRPr lang="zh-CN" altLang="en-US" sz="2400" dirty="0">
              <a:solidFill>
                <a:schemeClr val="tx1"/>
              </a:solidFill>
              <a:sym typeface="+mn-ea"/>
            </a:endParaRPr>
          </a:p>
          <a:p>
            <a:pPr lvl="1"/>
            <a:r>
              <a:rPr lang="en-US" altLang="zh-CN" sz="2400" dirty="0">
                <a:sym typeface="+mn-ea"/>
              </a:rPr>
              <a:t> REPLACE</a:t>
            </a:r>
            <a:r>
              <a:rPr lang="zh-CN" altLang="en-US" sz="2400" dirty="0">
                <a:sym typeface="+mn-ea"/>
              </a:rPr>
              <a:t>，如果存在此视图则覆盖</a:t>
            </a:r>
            <a:endParaRPr lang="en-US" altLang="zh-CN" sz="2400" dirty="0">
              <a:solidFill>
                <a:schemeClr val="tx1"/>
              </a:solidFill>
              <a:sym typeface="+mn-ea"/>
            </a:endParaRPr>
          </a:p>
          <a:p>
            <a:pPr lvl="1"/>
            <a:r>
              <a:rPr lang="en-US" altLang="zh-CN" sz="2400" dirty="0">
                <a:solidFill>
                  <a:schemeClr val="tx1"/>
                </a:solidFill>
                <a:sym typeface="+mn-ea"/>
              </a:rPr>
              <a:t>视图名不可以和表名重复；查询语句与普通的查询语句一样</a:t>
            </a:r>
            <a:endParaRPr lang="en-US" altLang="zh-CN" sz="2400" dirty="0">
              <a:solidFill>
                <a:schemeClr val="tx1"/>
              </a:solidFill>
              <a:sym typeface="+mn-ea"/>
            </a:endParaRPr>
          </a:p>
          <a:p>
            <a:pPr lvl="1"/>
            <a:r>
              <a:rPr lang="en-US" altLang="zh-CN" sz="2400" dirty="0">
                <a:solidFill>
                  <a:schemeClr val="tx1"/>
                </a:solidFill>
                <a:sym typeface="+mn-ea"/>
              </a:rPr>
              <a:t>视图中查询结果的列名不能重复，否则无法创建视图</a:t>
            </a:r>
            <a:endParaRPr lang="en-US" altLang="zh-CN" sz="2400" dirty="0">
              <a:solidFill>
                <a:schemeClr val="tx1"/>
              </a:solidFill>
              <a:sym typeface="+mn-ea"/>
            </a:endParaRPr>
          </a:p>
          <a:p>
            <a:pPr lvl="0"/>
            <a:r>
              <a:rPr lang="en-US" altLang="zh-CN" sz="2400" dirty="0">
                <a:solidFill>
                  <a:schemeClr val="tx1"/>
                </a:solidFill>
                <a:sym typeface="+mn-ea"/>
              </a:rPr>
              <a:t>案例：创建视图，显示员工的信息以及所在部门</a:t>
            </a:r>
            <a:endParaRPr lang="en-US" altLang="zh-CN" sz="2400" dirty="0">
              <a:solidFill>
                <a:schemeClr val="tx1"/>
              </a:solidFill>
              <a:sym typeface="+mn-ea"/>
            </a:endParaRPr>
          </a:p>
          <a:p>
            <a:pPr lvl="1"/>
            <a:endParaRPr lang="en-US" altLang="zh-CN" b="1" dirty="0">
              <a:solidFill>
                <a:schemeClr val="tx1"/>
              </a:solidFill>
              <a:sym typeface="+mn-ea"/>
            </a:endParaRPr>
          </a:p>
          <a:p>
            <a:pPr lvl="1"/>
            <a:endParaRPr lang="en-US" altLang="zh-CN" sz="2400" b="1" dirty="0">
              <a:solidFill>
                <a:schemeClr val="tx1"/>
              </a:solidFill>
              <a:sym typeface="+mn-ea"/>
            </a:endParaRPr>
          </a:p>
          <a:p>
            <a:pPr marL="914400" lvl="2" indent="0">
              <a:buNone/>
            </a:pPr>
            <a:endParaRPr lang="zh-CN" altLang="en-US" sz="2330" dirty="0" smtClean="0">
              <a:solidFill>
                <a:schemeClr val="tx1"/>
              </a:solidFill>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视图</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rPr>
              <a:t>视图操作</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
            </a:r>
            <a:r>
              <a:rPr lang="zh-CN" altLang="en-US" dirty="0" smtClean="0"/>
              <a:t>本章目标</a:t>
            </a:r>
            <a:r>
              <a:rPr lang="en-US" altLang="zh-CN" dirty="0" smtClean="0"/>
              <a:t>】</a:t>
            </a:r>
            <a:endParaRPr lang="zh-CN" altLang="en-US" dirty="0"/>
          </a:p>
        </p:txBody>
      </p:sp>
      <p:sp>
        <p:nvSpPr>
          <p:cNvPr id="3" name="内容占位符 2"/>
          <p:cNvSpPr>
            <a:spLocks noGrp="1"/>
          </p:cNvSpPr>
          <p:nvPr>
            <p:ph idx="1"/>
          </p:nvPr>
        </p:nvSpPr>
        <p:spPr>
          <a:xfrm>
            <a:off x="838200" y="1260475"/>
            <a:ext cx="10515600" cy="4770438"/>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a:t>
            </a:r>
            <a:r>
              <a:rPr lang="zh-CN" dirty="0" smtClean="0"/>
              <a:t>索引</a:t>
            </a:r>
            <a:endParaRPr lang="zh-CN" dirty="0" smtClean="0"/>
          </a:p>
          <a:p>
            <a:r>
              <a:rPr lang="zh-CN" dirty="0" smtClean="0"/>
              <a:t>知识点</a:t>
            </a:r>
            <a:r>
              <a:rPr lang="en-US" altLang="zh-CN" dirty="0" smtClean="0"/>
              <a:t>2</a:t>
            </a:r>
            <a:r>
              <a:rPr lang="zh-CN" altLang="en-US" dirty="0" smtClean="0"/>
              <a:t>：视图</a:t>
            </a:r>
            <a:endParaRPr lang="zh-CN" altLang="en-US" dirty="0" smtClean="0"/>
          </a:p>
          <a:p>
            <a:r>
              <a:rPr lang="zh-CN" altLang="en-US" dirty="0" smtClean="0"/>
              <a:t>知识点</a:t>
            </a:r>
            <a:r>
              <a:rPr lang="en-US" altLang="zh-CN" dirty="0" smtClean="0"/>
              <a:t>3</a:t>
            </a:r>
            <a:r>
              <a:rPr lang="zh-CN" altLang="en-US" dirty="0" smtClean="0"/>
              <a:t>：存储过程</a:t>
            </a:r>
            <a:endParaRPr lang="zh-CN" altLang="en-US" dirty="0" smtClean="0"/>
          </a:p>
          <a:p>
            <a:r>
              <a:rPr lang="zh-CN" altLang="en-US" dirty="0" smtClean="0"/>
              <a:t>知识点</a:t>
            </a:r>
            <a:r>
              <a:rPr lang="en-US" altLang="zh-CN" dirty="0" smtClean="0"/>
              <a:t>4</a:t>
            </a:r>
            <a:r>
              <a:rPr lang="zh-CN" altLang="en-US" dirty="0" smtClean="0"/>
              <a:t>：了解触发器</a:t>
            </a:r>
            <a:endParaRPr lang="zh-CN" dirty="0" smtClean="0"/>
          </a:p>
          <a:p>
            <a:pPr marL="0" indent="0">
              <a:buNone/>
            </a:pPr>
            <a:endParaRPr lang="zh-CN" altLang="en-US" dirty="0" smtClean="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sz="2000" dirty="0" smtClean="0">
                <a:sym typeface="+mn-ea"/>
              </a:rPr>
              <a:t>查看视图定义信息</a:t>
            </a:r>
            <a:endParaRPr sz="2000" dirty="0" smtClean="0">
              <a:sym typeface="+mn-ea"/>
            </a:endParaRPr>
          </a:p>
          <a:p>
            <a:pPr lvl="1"/>
            <a:r>
              <a:rPr lang="en-US" altLang="zh-CN" sz="2000" dirty="0" smtClean="0">
                <a:solidFill>
                  <a:srgbClr val="FF0000"/>
                </a:solidFill>
                <a:sym typeface="+mn-ea"/>
              </a:rPr>
              <a:t>SHOW</a:t>
            </a:r>
            <a:r>
              <a:rPr lang="en-US" altLang="zh-CN" sz="2000" dirty="0" smtClean="0">
                <a:solidFill>
                  <a:schemeClr val="tx1"/>
                </a:solidFill>
                <a:sym typeface="+mn-ea"/>
              </a:rPr>
              <a:t> CREATE VIEW 视图名</a:t>
            </a:r>
            <a:endParaRPr lang="en-US" altLang="zh-CN" sz="2000" dirty="0" smtClean="0">
              <a:solidFill>
                <a:schemeClr val="tx1"/>
              </a:solidFill>
              <a:sym typeface="+mn-ea"/>
            </a:endParaRPr>
          </a:p>
          <a:p>
            <a:r>
              <a:rPr lang="en-US" altLang="zh-CN" sz="2000" dirty="0" smtClean="0">
                <a:solidFill>
                  <a:schemeClr val="tx1"/>
                </a:solidFill>
                <a:sym typeface="+mn-ea"/>
              </a:rPr>
              <a:t>查看视图设计信息</a:t>
            </a:r>
            <a:endParaRPr lang="en-US" altLang="zh-CN" sz="2000" dirty="0" smtClean="0">
              <a:solidFill>
                <a:schemeClr val="tx1"/>
              </a:solidFill>
              <a:sym typeface="+mn-ea"/>
            </a:endParaRPr>
          </a:p>
          <a:p>
            <a:pPr lvl="1"/>
            <a:r>
              <a:rPr lang="en-US" altLang="zh-CN" sz="2000" dirty="0" smtClean="0">
                <a:solidFill>
                  <a:srgbClr val="FF0000"/>
                </a:solidFill>
                <a:sym typeface="+mn-ea"/>
              </a:rPr>
              <a:t>DESC</a:t>
            </a:r>
            <a:r>
              <a:rPr lang="en-US" altLang="zh-CN" sz="2000" dirty="0" smtClean="0">
                <a:solidFill>
                  <a:schemeClr val="tx1"/>
                </a:solidFill>
                <a:sym typeface="+mn-ea"/>
              </a:rPr>
              <a:t> 视图名</a:t>
            </a:r>
            <a:endParaRPr lang="en-US" altLang="zh-CN" sz="2000" dirty="0" smtClean="0">
              <a:solidFill>
                <a:schemeClr val="tx1"/>
              </a:solidFill>
              <a:sym typeface="+mn-ea"/>
            </a:endParaRPr>
          </a:p>
          <a:p>
            <a:r>
              <a:rPr lang="en-US" altLang="zh-CN" sz="2000" dirty="0" smtClean="0">
                <a:solidFill>
                  <a:schemeClr val="tx1"/>
                </a:solidFill>
                <a:sym typeface="+mn-ea"/>
              </a:rPr>
              <a:t>删除视图</a:t>
            </a:r>
            <a:endParaRPr lang="en-US" altLang="zh-CN" sz="2000" dirty="0" smtClean="0">
              <a:solidFill>
                <a:schemeClr val="tx1"/>
              </a:solidFill>
              <a:sym typeface="+mn-ea"/>
            </a:endParaRPr>
          </a:p>
          <a:p>
            <a:pPr lvl="1"/>
            <a:r>
              <a:rPr lang="en-US" altLang="zh-CN" sz="2000" dirty="0" smtClean="0">
                <a:solidFill>
                  <a:srgbClr val="FF0000"/>
                </a:solidFill>
                <a:sym typeface="+mn-ea"/>
              </a:rPr>
              <a:t>DROP</a:t>
            </a:r>
            <a:r>
              <a:rPr lang="en-US" altLang="zh-CN" sz="2000" dirty="0" smtClean="0">
                <a:solidFill>
                  <a:schemeClr val="tx1"/>
                </a:solidFill>
                <a:sym typeface="+mn-ea"/>
              </a:rPr>
              <a:t> VIEW 视图名</a:t>
            </a:r>
            <a:endParaRPr lang="en-US" altLang="zh-CN" sz="2000" dirty="0" smtClean="0">
              <a:solidFill>
                <a:schemeClr val="tx1"/>
              </a:solidFill>
              <a:sym typeface="+mn-ea"/>
            </a:endParaRPr>
          </a:p>
          <a:p>
            <a:r>
              <a:rPr lang="en-US" altLang="zh-CN" sz="2000" dirty="0" smtClean="0">
                <a:solidFill>
                  <a:schemeClr val="tx1"/>
                </a:solidFill>
                <a:sym typeface="+mn-ea"/>
              </a:rPr>
              <a:t>删除多张视图</a:t>
            </a:r>
            <a:endParaRPr lang="en-US" altLang="zh-CN" sz="2000" dirty="0" smtClean="0">
              <a:solidFill>
                <a:schemeClr val="tx1"/>
              </a:solidFill>
              <a:sym typeface="+mn-ea"/>
            </a:endParaRPr>
          </a:p>
          <a:p>
            <a:pPr lvl="1"/>
            <a:r>
              <a:rPr lang="en-US" altLang="zh-CN" sz="2000" dirty="0" smtClean="0">
                <a:solidFill>
                  <a:srgbClr val="FF0000"/>
                </a:solidFill>
                <a:sym typeface="+mn-ea"/>
              </a:rPr>
              <a:t>DROP</a:t>
            </a:r>
            <a:r>
              <a:rPr lang="en-US" altLang="zh-CN" sz="2000" dirty="0" smtClean="0">
                <a:solidFill>
                  <a:schemeClr val="tx1"/>
                </a:solidFill>
                <a:sym typeface="+mn-ea"/>
              </a:rPr>
              <a:t> VIEW 视图名1,视图名2</a:t>
            </a:r>
            <a:endParaRPr lang="en-US" altLang="zh-CN" sz="2000" dirty="0" smtClean="0">
              <a:solidFill>
                <a:schemeClr val="tx1"/>
              </a:solidFill>
              <a:sym typeface="+mn-ea"/>
            </a:endParaRPr>
          </a:p>
          <a:p>
            <a:r>
              <a:rPr lang="en-US" altLang="zh-CN" sz="2000" dirty="0" smtClean="0">
                <a:solidFill>
                  <a:schemeClr val="tx1"/>
                </a:solidFill>
                <a:sym typeface="+mn-ea"/>
              </a:rPr>
              <a:t>使用视图</a:t>
            </a:r>
            <a:endParaRPr lang="en-US" altLang="zh-CN" sz="2000" dirty="0" smtClean="0">
              <a:solidFill>
                <a:schemeClr val="tx1"/>
              </a:solidFill>
              <a:sym typeface="+mn-ea"/>
            </a:endParaRPr>
          </a:p>
          <a:p>
            <a:pPr lvl="1"/>
            <a:r>
              <a:rPr lang="en-US" altLang="zh-CN" sz="2000" dirty="0" smtClean="0">
                <a:solidFill>
                  <a:srgbClr val="FF0000"/>
                </a:solidFill>
                <a:sym typeface="+mn-ea"/>
              </a:rPr>
              <a:t>SELECT</a:t>
            </a:r>
            <a:r>
              <a:rPr lang="en-US" altLang="zh-CN" sz="2000" dirty="0" smtClean="0">
                <a:solidFill>
                  <a:schemeClr val="tx1"/>
                </a:solidFill>
                <a:sym typeface="+mn-ea"/>
              </a:rPr>
              <a:t> ... FROM 视图名;</a:t>
            </a:r>
            <a:endParaRPr lang="en-US" altLang="zh-CN" sz="2000" dirty="0" smtClean="0">
              <a:solidFill>
                <a:schemeClr val="tx1"/>
              </a:solidFill>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视图</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视图操作</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sz="2400" dirty="0" smtClean="0"/>
              <a:t>MySQL不仅内置了一些常用函数，同时也支持自定义函数，来满足开发者的需求。函数具有：函数名、参数（不能超过1024个）、返回值等信息。</a:t>
            </a:r>
            <a:endParaRPr sz="2400" dirty="0" smtClean="0"/>
          </a:p>
          <a:p>
            <a:r>
              <a:rPr lang="zh-CN" sz="2400" dirty="0" smtClean="0"/>
              <a:t>创建函数的语法：</a:t>
            </a:r>
            <a:endParaRPr lang="zh-CN" sz="2400" dirty="0" smtClean="0"/>
          </a:p>
          <a:p>
            <a:endParaRPr lang="zh-CN" sz="2400" dirty="0" smtClean="0"/>
          </a:p>
          <a:p>
            <a:endParaRPr lang="zh-CN" sz="2400" dirty="0" smtClean="0"/>
          </a:p>
          <a:p>
            <a:endParaRPr lang="zh-CN" sz="2400" dirty="0" smtClean="0"/>
          </a:p>
          <a:p>
            <a:r>
              <a:rPr lang="zh-CN" sz="2400" dirty="0" smtClean="0"/>
              <a:t>案例：</a:t>
            </a:r>
            <a:r>
              <a:rPr lang="zh-CN" sz="2055" dirty="0" smtClean="0"/>
              <a:t>现在公司给员工</a:t>
            </a:r>
            <a:r>
              <a:rPr sz="2055" dirty="0" smtClean="0"/>
              <a:t>福利，每人加1000元奖金，查询所有员工工资</a:t>
            </a:r>
            <a:r>
              <a:rPr lang="zh-CN" sz="2055" dirty="0" smtClean="0"/>
              <a:t>。</a:t>
            </a:r>
            <a:endParaRPr sz="2055" dirty="0" smtClean="0"/>
          </a:p>
          <a:p>
            <a:endParaRPr sz="1800" dirty="0" smtClean="0"/>
          </a:p>
          <a:p>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函数定义与创建</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01345" y="2900680"/>
            <a:ext cx="7468235" cy="163068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727075" y="3023870"/>
            <a:ext cx="7051040" cy="1383665"/>
          </a:xfrm>
          <a:prstGeom prst="rect">
            <a:avLst/>
          </a:prstGeom>
          <a:noFill/>
        </p:spPr>
        <p:txBody>
          <a:bodyPr wrap="square" rtlCol="0">
            <a:spAutoFit/>
          </a:bodyPr>
          <a:p>
            <a:pPr algn="l">
              <a:lnSpc>
                <a:spcPct val="14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CREATE FUNCTION 函数名([参数名 参数类型,...])</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4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RETURNS 返回值类型</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4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RETURN 返回值;</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6" name="图片 5"/>
          <p:cNvPicPr>
            <a:picLocks noChangeAspect="1"/>
          </p:cNvPicPr>
          <p:nvPr>
            <p:custDataLst>
              <p:tags r:id="rId1"/>
            </p:custDataLst>
          </p:nvPr>
        </p:nvPicPr>
        <p:blipFill>
          <a:blip r:embed="rId2"/>
          <a:stretch>
            <a:fillRect/>
          </a:stretch>
        </p:blipFill>
        <p:spPr>
          <a:xfrm>
            <a:off x="727075" y="5283200"/>
            <a:ext cx="6845300" cy="1228725"/>
          </a:xfrm>
          <a:prstGeom prst="rect">
            <a:avLst/>
          </a:prstGeom>
        </p:spPr>
      </p:pic>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sz="2800" dirty="0" smtClean="0"/>
              <a:t>删除函数</a:t>
            </a:r>
            <a:endParaRPr lang="zh-CN" sz="2800" dirty="0" smtClean="0"/>
          </a:p>
          <a:p>
            <a:pPr lvl="1"/>
            <a:r>
              <a:rPr lang="en-US" altLang="zh-CN" sz="2800" dirty="0" smtClean="0"/>
              <a:t>SHOW </a:t>
            </a:r>
            <a:r>
              <a:rPr lang="zh-CN" sz="2800" dirty="0" smtClean="0">
                <a:sym typeface="+mn-ea"/>
              </a:rPr>
              <a:t>FUNCTION </a:t>
            </a:r>
            <a:r>
              <a:rPr lang="zh-CN" sz="2800" dirty="0" smtClean="0"/>
              <a:t>status;</a:t>
            </a:r>
            <a:endParaRPr lang="zh-CN" sz="2800" dirty="0" smtClean="0"/>
          </a:p>
          <a:p>
            <a:r>
              <a:rPr lang="zh-CN" sz="2800" dirty="0" smtClean="0"/>
              <a:t>显示所有函数</a:t>
            </a:r>
            <a:endParaRPr lang="zh-CN" sz="2800" dirty="0" smtClean="0"/>
          </a:p>
          <a:p>
            <a:pPr lvl="1"/>
            <a:r>
              <a:rPr lang="zh-CN" sz="2800" dirty="0" smtClean="0"/>
              <a:t>DROP FUNCTION 函数名;</a:t>
            </a:r>
            <a:endParaRPr lang="zh-CN" sz="2800" dirty="0" smtClean="0"/>
          </a:p>
          <a:p>
            <a:endParaRPr lang="zh-CN" sz="2400" dirty="0" smtClean="0"/>
          </a:p>
          <a:p>
            <a:endParaRPr lang="zh-CN" sz="2400" dirty="0" smtClean="0"/>
          </a:p>
          <a:p>
            <a:pPr marL="0" indent="0">
              <a:buNone/>
            </a:pPr>
            <a:endParaRPr sz="2055" dirty="0" smtClean="0"/>
          </a:p>
          <a:p>
            <a:endParaRPr sz="1800" dirty="0" smtClean="0"/>
          </a:p>
          <a:p>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函数的查看和删除</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sz="2400" dirty="0" smtClean="0"/>
              <a:t>如果需要执行多行代码后，再返回值，那么需要使用复合结构</a:t>
            </a:r>
            <a:endParaRPr lang="zh-CN" sz="2400" dirty="0" smtClean="0"/>
          </a:p>
          <a:p>
            <a:endParaRPr lang="zh-CN" sz="2400" dirty="0" smtClean="0"/>
          </a:p>
          <a:p>
            <a:pPr marL="0" indent="0">
              <a:buNone/>
            </a:pPr>
            <a:endParaRPr sz="2055" dirty="0" smtClean="0"/>
          </a:p>
          <a:p>
            <a:endParaRPr sz="1800" dirty="0" smtClean="0"/>
          </a:p>
          <a:p>
            <a:endParaRPr lang="zh-CN" altLang="en-US" sz="2050" dirty="0" smtClean="0">
              <a:sym typeface="+mn-ea"/>
            </a:endParaRPr>
          </a:p>
          <a:p>
            <a:r>
              <a:rPr lang="zh-CN" altLang="en-US" sz="2050" dirty="0" smtClean="0">
                <a:sym typeface="+mn-ea"/>
              </a:rPr>
              <a:t>声明变量和赋值</a:t>
            </a:r>
            <a:endParaRPr lang="zh-CN" altLang="en-US" sz="2050" dirty="0" smtClean="0">
              <a:sym typeface="+mn-ea"/>
            </a:endParaRPr>
          </a:p>
          <a:p>
            <a:pPr lvl="1"/>
            <a:r>
              <a:rPr lang="zh-CN" altLang="en-US" sz="1755" dirty="0" smtClean="0">
                <a:sym typeface="+mn-ea"/>
              </a:rPr>
              <a:t>declare  #声明变量</a:t>
            </a:r>
            <a:endParaRPr lang="zh-CN" altLang="en-US" sz="1755" dirty="0" smtClean="0">
              <a:sym typeface="+mn-ea"/>
            </a:endParaRPr>
          </a:p>
          <a:p>
            <a:pPr lvl="1"/>
            <a:r>
              <a:rPr lang="zh-CN" altLang="en-US" sz="1755" dirty="0" smtClean="0">
                <a:sym typeface="+mn-ea"/>
              </a:rPr>
              <a:t>SET parameter_name = value[,parameter_name = value...]  #为变量赋值</a:t>
            </a:r>
            <a:endParaRPr lang="zh-CN" altLang="en-US" sz="1755" dirty="0" smtClean="0">
              <a:sym typeface="+mn-ea"/>
            </a:endParaRPr>
          </a:p>
          <a:p>
            <a:pPr lvl="1"/>
            <a:r>
              <a:rPr lang="zh-CN" altLang="en-US" sz="1755" dirty="0" smtClean="0">
                <a:sym typeface="+mn-ea"/>
              </a:rPr>
              <a:t>SET @param_name = value  #全局变量</a:t>
            </a:r>
            <a:endParaRPr lang="zh-CN" altLang="en-US" sz="1755" dirty="0" smtClean="0">
              <a:sym typeface="+mn-ea"/>
            </a:endParaRPr>
          </a:p>
          <a:p>
            <a:r>
              <a:rPr lang="zh-CN" altLang="en-US" sz="2050" dirty="0" smtClean="0">
                <a:sym typeface="+mn-ea"/>
              </a:rPr>
              <a:t>注意:</a:t>
            </a:r>
            <a:r>
              <a:rPr lang="zh-CN" altLang="en-US" sz="1600" dirty="0" smtClean="0">
                <a:sym typeface="+mn-ea"/>
              </a:rPr>
              <a:t>以DECLARE声明的变量都会被初始化为 NULL。而会话变量（即@开头的变量）则不会被再初始化，在一个会话内，只须初始化一次，之后在会话内都是对上一次计算的结果，就相当于在是这个会话内的全局变量。</a:t>
            </a:r>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结构函数体</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文本框 1"/>
          <p:cNvSpPr txBox="1"/>
          <p:nvPr/>
        </p:nvSpPr>
        <p:spPr>
          <a:xfrm>
            <a:off x="661035" y="1547495"/>
            <a:ext cx="9023350" cy="2304415"/>
          </a:xfrm>
          <a:prstGeom prst="rect">
            <a:avLst/>
          </a:prstGeom>
          <a:noFill/>
        </p:spPr>
        <p:txBody>
          <a:bodyPr wrap="square" rtlCol="0">
            <a:spAutoFit/>
          </a:bodyPr>
          <a:p>
            <a:pPr algn="l">
              <a:lnSpc>
                <a:spcPct val="140000"/>
              </a:lnSpc>
            </a:pP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sym typeface="+mn-ea"/>
              </a:rPr>
              <a:t>CREATE FUNCTION 函数名([参数名 参数类型,...])</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40000"/>
              </a:lnSpc>
            </a:pP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sym typeface="+mn-ea"/>
              </a:rPr>
              <a:t>RETURNS 返回值类型</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pPr>
              <a:lnSpc>
                <a:spcPct val="130000"/>
              </a:lnSpc>
            </a:pP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BEGIN #开始</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pPr>
              <a:lnSpc>
                <a:spcPct val="130000"/>
              </a:lnSpc>
            </a:pP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     代码</a:t>
            </a: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pPr>
              <a:lnSpc>
                <a:spcPct val="130000"/>
              </a:lnSpc>
            </a:pP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RETURN 返回值</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pPr>
              <a:lnSpc>
                <a:spcPct val="130000"/>
              </a:lnSpc>
            </a:pP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END #结束</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5" name="矩形 4"/>
          <p:cNvSpPr/>
          <p:nvPr/>
        </p:nvSpPr>
        <p:spPr>
          <a:xfrm>
            <a:off x="582930" y="1547495"/>
            <a:ext cx="7468235" cy="230378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290560" y="4035425"/>
            <a:ext cx="3611880" cy="645160"/>
          </a:xfrm>
          <a:prstGeom prst="rect">
            <a:avLst/>
          </a:prstGeom>
          <a:noFill/>
        </p:spPr>
        <p:txBody>
          <a:bodyPr wrap="none" rtlCol="0">
            <a:spAutoFit/>
          </a:bodyPr>
          <a:p>
            <a:pPr algn="l"/>
            <a:r>
              <a:rPr lang="zh-CN" altLang="en-US" dirty="0" smtClean="0">
                <a:sym typeface="+mn-ea"/>
              </a:rPr>
              <a:t>案例：编写函数，返回两个数之差</a:t>
            </a:r>
            <a:endParaRPr lang="zh-CN" altLang="en-US" dirty="0" smtClean="0">
              <a:sym typeface="+mn-ea"/>
            </a:endParaRPr>
          </a:p>
          <a:p>
            <a:endParaRPr lang="zh-CN" altLang="en-US"/>
          </a:p>
        </p:txBody>
      </p:sp>
      <p:sp>
        <p:nvSpPr>
          <p:cNvPr id="7" name="矩形 6"/>
          <p:cNvSpPr/>
          <p:nvPr/>
        </p:nvSpPr>
        <p:spPr>
          <a:xfrm>
            <a:off x="8202295" y="3925570"/>
            <a:ext cx="3789045" cy="636905"/>
          </a:xfrm>
          <a:prstGeom prst="rect">
            <a:avLst/>
          </a:prstGeom>
          <a:noFill/>
          <a:ln w="7620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sz="2400" dirty="0" smtClean="0"/>
              <a:t>MySQL中可以使用IF语句、CASE语句、LOOP语句、LEAVE语句、ITERATE语句、REPEAT语句和WHILE语句来进行流程控制。每个流程中可能包含一个单独语句，或者是使用BEGIN...END构造的复合语句，构造可以被嵌套。</a:t>
            </a:r>
            <a:endParaRPr lang="zh-CN" sz="2400" dirty="0" smtClean="0"/>
          </a:p>
          <a:p>
            <a:r>
              <a:rPr lang="zh-CN" sz="2400" dirty="0" smtClean="0"/>
              <a:t>IF语句用来进行条件判断。根据是否满足条件，将执行不同的语句。语法如下：</a:t>
            </a:r>
            <a:endParaRPr lang="zh-CN" sz="2400" dirty="0" smtClean="0"/>
          </a:p>
          <a:p>
            <a:endParaRPr lang="zh-CN" sz="2400" dirty="0" smtClean="0"/>
          </a:p>
          <a:p>
            <a:endParaRPr lang="zh-CN" sz="2400" dirty="0" smtClean="0"/>
          </a:p>
          <a:p>
            <a:r>
              <a:rPr lang="zh-CN" sz="2400" dirty="0" smtClean="0"/>
              <a:t>示例：编写一个函数以检查所指定雇员的薪水是否高于3000。 如果薪水在此范围内，则返回一个状态，否则，更新薪水为该范围内的最小值。</a:t>
            </a:r>
            <a:endParaRPr lang="zh-CN" sz="2400" dirty="0" smtClean="0"/>
          </a:p>
          <a:p>
            <a:endParaRPr sz="1800" dirty="0" smtClean="0"/>
          </a:p>
          <a:p>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流程控制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IF</a:t>
            </a:r>
            <a:endPar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671830" y="3186430"/>
            <a:ext cx="5856605" cy="143637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764540" y="3186430"/>
            <a:ext cx="5671820" cy="1753235"/>
          </a:xfrm>
          <a:prstGeom prst="rect">
            <a:avLst/>
          </a:prstGeom>
          <a:noFill/>
        </p:spPr>
        <p:txBody>
          <a:bodyPr wrap="none" rtlCol="0">
            <a:spAutoFit/>
          </a:bodyPr>
          <a:p>
            <a:pPr algn="l">
              <a:lnSpc>
                <a:spcPct val="110000"/>
              </a:lnSpc>
            </a:pPr>
            <a:r>
              <a:rPr lang="zh-CN" sz="2000" dirty="0" smtClean="0">
                <a:solidFill>
                  <a:srgbClr val="FF0000"/>
                </a:solidFill>
                <a:latin typeface="微软雅黑 Light" panose="020B0502040204020203" pitchFamily="34" charset="-122"/>
                <a:ea typeface="微软雅黑 Light" panose="020B0502040204020203" pitchFamily="34" charset="-122"/>
                <a:sym typeface="+mn-ea"/>
              </a:rPr>
              <a:t>IF</a:t>
            </a:r>
            <a:r>
              <a:rPr lang="zh-CN" sz="2000" dirty="0" smtClean="0">
                <a:latin typeface="微软雅黑 Light" panose="020B0502040204020203" pitchFamily="34" charset="-122"/>
                <a:ea typeface="微软雅黑 Light" panose="020B0502040204020203" pitchFamily="34" charset="-122"/>
                <a:sym typeface="+mn-ea"/>
              </a:rPr>
              <a:t> search_condition </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THEN</a:t>
            </a:r>
            <a:r>
              <a:rPr lang="zh-CN" sz="2000" dirty="0" smtClean="0">
                <a:latin typeface="微软雅黑 Light" panose="020B0502040204020203" pitchFamily="34" charset="-122"/>
                <a:ea typeface="微软雅黑 Light" panose="020B0502040204020203" pitchFamily="34" charset="-122"/>
                <a:sym typeface="+mn-ea"/>
              </a:rPr>
              <a:t> statement_list </a:t>
            </a:r>
            <a:endParaRPr lang="zh-CN" sz="2000" dirty="0" smtClean="0">
              <a:latin typeface="微软雅黑 Light" panose="020B0502040204020203" pitchFamily="34" charset="-122"/>
              <a:ea typeface="微软雅黑 Light" panose="020B0502040204020203" pitchFamily="34" charset="-122"/>
            </a:endParaRPr>
          </a:p>
          <a:p>
            <a:pPr algn="l">
              <a:lnSpc>
                <a:spcPct val="110000"/>
              </a:lnSpc>
            </a:pPr>
            <a:r>
              <a:rPr lang="zh-CN" sz="2000" dirty="0" smtClean="0">
                <a:latin typeface="微软雅黑 Light" panose="020B0502040204020203" pitchFamily="34" charset="-122"/>
                <a:ea typeface="微软雅黑 Light" panose="020B0502040204020203" pitchFamily="34" charset="-122"/>
                <a:sym typeface="+mn-ea"/>
              </a:rPr>
              <a:t>[</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ELSEIF</a:t>
            </a:r>
            <a:r>
              <a:rPr lang="zh-CN" sz="2000" dirty="0" smtClean="0">
                <a:latin typeface="微软雅黑 Light" panose="020B0502040204020203" pitchFamily="34" charset="-122"/>
                <a:ea typeface="微软雅黑 Light" panose="020B0502040204020203" pitchFamily="34" charset="-122"/>
                <a:sym typeface="+mn-ea"/>
              </a:rPr>
              <a:t> search_condition </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THEN</a:t>
            </a:r>
            <a:r>
              <a:rPr lang="zh-CN" sz="2000" dirty="0" smtClean="0">
                <a:latin typeface="微软雅黑 Light" panose="020B0502040204020203" pitchFamily="34" charset="-122"/>
                <a:ea typeface="微软雅黑 Light" panose="020B0502040204020203" pitchFamily="34" charset="-122"/>
                <a:sym typeface="+mn-ea"/>
              </a:rPr>
              <a:t> statement_list] ... </a:t>
            </a:r>
            <a:endParaRPr lang="zh-CN" sz="2000" dirty="0" smtClean="0">
              <a:latin typeface="微软雅黑 Light" panose="020B0502040204020203" pitchFamily="34" charset="-122"/>
              <a:ea typeface="微软雅黑 Light" panose="020B0502040204020203" pitchFamily="34" charset="-122"/>
            </a:endParaRPr>
          </a:p>
          <a:p>
            <a:pPr algn="l">
              <a:lnSpc>
                <a:spcPct val="110000"/>
              </a:lnSpc>
            </a:pPr>
            <a:r>
              <a:rPr lang="zh-CN" sz="2000" dirty="0" smtClean="0">
                <a:latin typeface="微软雅黑 Light" panose="020B0502040204020203" pitchFamily="34" charset="-122"/>
                <a:ea typeface="微软雅黑 Light" panose="020B0502040204020203" pitchFamily="34" charset="-122"/>
                <a:sym typeface="+mn-ea"/>
              </a:rPr>
              <a:t>[</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ELSE</a:t>
            </a:r>
            <a:r>
              <a:rPr lang="zh-CN" sz="2000" dirty="0" smtClean="0">
                <a:latin typeface="微软雅黑 Light" panose="020B0502040204020203" pitchFamily="34" charset="-122"/>
                <a:ea typeface="微软雅黑 Light" panose="020B0502040204020203" pitchFamily="34" charset="-122"/>
                <a:sym typeface="+mn-ea"/>
              </a:rPr>
              <a:t> statement_list] </a:t>
            </a:r>
            <a:endParaRPr lang="zh-CN" sz="2000" dirty="0" smtClean="0">
              <a:latin typeface="微软雅黑 Light" panose="020B0502040204020203" pitchFamily="34" charset="-122"/>
              <a:ea typeface="微软雅黑 Light" panose="020B0502040204020203" pitchFamily="34" charset="-122"/>
            </a:endParaRPr>
          </a:p>
          <a:p>
            <a:pPr algn="l">
              <a:lnSpc>
                <a:spcPct val="110000"/>
              </a:lnSpc>
            </a:pPr>
            <a:r>
              <a:rPr lang="zh-CN" sz="2000" dirty="0" smtClean="0">
                <a:solidFill>
                  <a:srgbClr val="FF0000"/>
                </a:solidFill>
                <a:latin typeface="微软雅黑 Light" panose="020B0502040204020203" pitchFamily="34" charset="-122"/>
                <a:ea typeface="微软雅黑 Light" panose="020B0502040204020203" pitchFamily="34" charset="-122"/>
                <a:sym typeface="+mn-ea"/>
              </a:rPr>
              <a:t>END IF </a:t>
            </a:r>
            <a:endParaRPr lang="zh-CN" sz="2000" dirty="0" smtClean="0">
              <a:solidFill>
                <a:srgbClr val="FF0000"/>
              </a:solidFill>
              <a:latin typeface="微软雅黑 Light" panose="020B0502040204020203" pitchFamily="34" charset="-122"/>
              <a:ea typeface="微软雅黑 Light" panose="020B0502040204020203" pitchFamily="34" charset="-122"/>
            </a:endParaRPr>
          </a:p>
          <a:p>
            <a:endParaRPr lang="zh-CN" altLang="en-US" sz="2000" dirty="0" smtClean="0">
              <a:solidFill>
                <a:srgbClr val="FF0000"/>
              </a:solidFill>
              <a:latin typeface="微软雅黑 Light" panose="020B0502040204020203" pitchFamily="34" charset="-122"/>
              <a:ea typeface="微软雅黑 Light" panose="020B0502040204020203" pitchFamily="34" charset="-122"/>
            </a:endParaRPr>
          </a:p>
        </p:txBody>
      </p:sp>
      <p:sp>
        <p:nvSpPr>
          <p:cNvPr id="9" name="圆角矩形标注 8"/>
          <p:cNvSpPr/>
          <p:nvPr/>
        </p:nvSpPr>
        <p:spPr>
          <a:xfrm>
            <a:off x="7364730" y="3649980"/>
            <a:ext cx="4545330" cy="810260"/>
          </a:xfrm>
          <a:prstGeom prst="wedgeRoundRectCallout">
            <a:avLst>
              <a:gd name="adj1" fmla="val -69460"/>
              <a:gd name="adj2" fmla="val -56788"/>
              <a:gd name="adj3" fmla="val 16667"/>
            </a:avLst>
          </a:prstGeom>
          <a:noFill/>
          <a:ln w="5715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364095" y="3649980"/>
            <a:ext cx="4627880" cy="810260"/>
          </a:xfrm>
          <a:prstGeom prst="rect">
            <a:avLst/>
          </a:prstGeom>
          <a:noFill/>
        </p:spPr>
        <p:txBody>
          <a:bodyPr wrap="square" rtlCol="0">
            <a:spAutoFit/>
          </a:bodyPr>
          <a:p>
            <a:pPr algn="l">
              <a:lnSpc>
                <a:spcPct val="130000"/>
              </a:lnSpc>
            </a:pP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search_condition参数表示条件判断语句</a:t>
            </a:r>
            <a:endPar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lnSpc>
                <a:spcPct val="130000"/>
              </a:lnSpc>
            </a:pP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statement_list参数表示不同条件的执行语句</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sz="2400" dirty="0" smtClean="0"/>
              <a:t>CASE语句也用来进行条件判断，其可以实现比IF语句更复杂的条件判断。CASE语句的基本形式如下：</a:t>
            </a:r>
            <a:endParaRPr lang="zh-CN" sz="2400" dirty="0" smtClean="0"/>
          </a:p>
          <a:p>
            <a:endParaRPr lang="zh-CN" sz="2400" dirty="0" smtClean="0"/>
          </a:p>
          <a:p>
            <a:endParaRPr lang="zh-CN" sz="2400" dirty="0" smtClean="0"/>
          </a:p>
          <a:p>
            <a:endParaRPr lang="zh-CN" sz="2400" dirty="0" smtClean="0"/>
          </a:p>
          <a:p>
            <a:r>
              <a:rPr lang="zh-CN" sz="2400" dirty="0" smtClean="0"/>
              <a:t>案例：根据薪资显示工资等级</a:t>
            </a:r>
            <a:endParaRPr lang="zh-CN" sz="2400" dirty="0" smtClean="0"/>
          </a:p>
          <a:p>
            <a:endParaRPr lang="zh-CN" sz="2400" dirty="0" smtClean="0"/>
          </a:p>
          <a:p>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流程控制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-CASE</a:t>
            </a:r>
            <a:endPar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671830" y="1984375"/>
            <a:ext cx="5856605" cy="178371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71830" y="1984375"/>
            <a:ext cx="5121910" cy="1783715"/>
          </a:xfrm>
          <a:prstGeom prst="rect">
            <a:avLst/>
          </a:prstGeom>
          <a:noFill/>
        </p:spPr>
        <p:txBody>
          <a:bodyPr wrap="none" rtlCol="0">
            <a:spAutoFit/>
          </a:bodyPr>
          <a:p>
            <a:pPr algn="l">
              <a:lnSpc>
                <a:spcPct val="110000"/>
              </a:lnSpc>
            </a:pPr>
            <a:r>
              <a:rPr lang="zh-CN" sz="2000" dirty="0" smtClean="0">
                <a:solidFill>
                  <a:srgbClr val="FF0000"/>
                </a:solidFill>
                <a:latin typeface="微软雅黑 Light" panose="020B0502040204020203" pitchFamily="34" charset="-122"/>
                <a:ea typeface="微软雅黑 Light" panose="020B0502040204020203" pitchFamily="34" charset="-122"/>
                <a:sym typeface="+mn-ea"/>
              </a:rPr>
              <a:t>CASE</a:t>
            </a:r>
            <a:r>
              <a:rPr lang="zh-CN" sz="2000" dirty="0" smtClean="0">
                <a:latin typeface="微软雅黑 Light" panose="020B0502040204020203" pitchFamily="34" charset="-122"/>
                <a:ea typeface="微软雅黑 Light" panose="020B0502040204020203" pitchFamily="34" charset="-122"/>
                <a:sym typeface="+mn-ea"/>
              </a:rPr>
              <a:t> case_value </a:t>
            </a:r>
            <a:endParaRPr lang="zh-CN" sz="2000" dirty="0" smtClean="0">
              <a:latin typeface="微软雅黑 Light" panose="020B0502040204020203" pitchFamily="34" charset="-122"/>
              <a:ea typeface="微软雅黑 Light" panose="020B0502040204020203" pitchFamily="34" charset="-122"/>
              <a:sym typeface="+mn-ea"/>
            </a:endParaRPr>
          </a:p>
          <a:p>
            <a:pPr algn="l">
              <a:lnSpc>
                <a:spcPct val="110000"/>
              </a:lnSpc>
            </a:pPr>
            <a:r>
              <a:rPr lang="zh-CN" sz="2000" dirty="0" smtClean="0">
                <a:solidFill>
                  <a:srgbClr val="FF0000"/>
                </a:solidFill>
                <a:latin typeface="微软雅黑 Light" panose="020B0502040204020203" pitchFamily="34" charset="-122"/>
                <a:ea typeface="微软雅黑 Light" panose="020B0502040204020203" pitchFamily="34" charset="-122"/>
                <a:sym typeface="+mn-ea"/>
              </a:rPr>
              <a:t>WHEN</a:t>
            </a:r>
            <a:r>
              <a:rPr lang="zh-CN" sz="2000" dirty="0" smtClean="0">
                <a:latin typeface="微软雅黑 Light" panose="020B0502040204020203" pitchFamily="34" charset="-122"/>
                <a:ea typeface="微软雅黑 Light" panose="020B0502040204020203" pitchFamily="34" charset="-122"/>
                <a:sym typeface="+mn-ea"/>
              </a:rPr>
              <a:t> when_value </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THEN</a:t>
            </a:r>
            <a:r>
              <a:rPr lang="zh-CN" sz="2000" dirty="0" smtClean="0">
                <a:latin typeface="微软雅黑 Light" panose="020B0502040204020203" pitchFamily="34" charset="-122"/>
                <a:ea typeface="微软雅黑 Light" panose="020B0502040204020203" pitchFamily="34" charset="-122"/>
                <a:sym typeface="+mn-ea"/>
              </a:rPr>
              <a:t> statement_list </a:t>
            </a:r>
            <a:endParaRPr lang="zh-CN" sz="2000" dirty="0" smtClean="0">
              <a:latin typeface="微软雅黑 Light" panose="020B0502040204020203" pitchFamily="34" charset="-122"/>
              <a:ea typeface="微软雅黑 Light" panose="020B0502040204020203" pitchFamily="34" charset="-122"/>
              <a:sym typeface="+mn-ea"/>
            </a:endParaRPr>
          </a:p>
          <a:p>
            <a:pPr algn="l">
              <a:lnSpc>
                <a:spcPct val="110000"/>
              </a:lnSpc>
            </a:pPr>
            <a:r>
              <a:rPr lang="zh-CN" sz="2000" dirty="0" smtClean="0">
                <a:latin typeface="微软雅黑 Light" panose="020B0502040204020203" pitchFamily="34" charset="-122"/>
                <a:ea typeface="微软雅黑 Light" panose="020B0502040204020203" pitchFamily="34" charset="-122"/>
                <a:sym typeface="+mn-ea"/>
              </a:rPr>
              <a:t>[</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WHEN</a:t>
            </a:r>
            <a:r>
              <a:rPr lang="zh-CN" sz="2000" dirty="0" smtClean="0">
                <a:latin typeface="微软雅黑 Light" panose="020B0502040204020203" pitchFamily="34" charset="-122"/>
                <a:ea typeface="微软雅黑 Light" panose="020B0502040204020203" pitchFamily="34" charset="-122"/>
                <a:sym typeface="+mn-ea"/>
              </a:rPr>
              <a:t> when_value </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THEN</a:t>
            </a:r>
            <a:r>
              <a:rPr lang="zh-CN" sz="2000" dirty="0" smtClean="0">
                <a:latin typeface="微软雅黑 Light" panose="020B0502040204020203" pitchFamily="34" charset="-122"/>
                <a:ea typeface="微软雅黑 Light" panose="020B0502040204020203" pitchFamily="34" charset="-122"/>
                <a:sym typeface="+mn-ea"/>
              </a:rPr>
              <a:t> statement_list] ... </a:t>
            </a:r>
            <a:endParaRPr lang="zh-CN" sz="2000" dirty="0" smtClean="0">
              <a:latin typeface="微软雅黑 Light" panose="020B0502040204020203" pitchFamily="34" charset="-122"/>
              <a:ea typeface="微软雅黑 Light" panose="020B0502040204020203" pitchFamily="34" charset="-122"/>
              <a:sym typeface="+mn-ea"/>
            </a:endParaRPr>
          </a:p>
          <a:p>
            <a:pPr algn="l">
              <a:lnSpc>
                <a:spcPct val="110000"/>
              </a:lnSpc>
            </a:pPr>
            <a:r>
              <a:rPr lang="zh-CN" sz="2000" dirty="0" smtClean="0">
                <a:latin typeface="微软雅黑 Light" panose="020B0502040204020203" pitchFamily="34" charset="-122"/>
                <a:ea typeface="微软雅黑 Light" panose="020B0502040204020203" pitchFamily="34" charset="-122"/>
                <a:sym typeface="+mn-ea"/>
              </a:rPr>
              <a:t>[</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ELSE</a:t>
            </a:r>
            <a:r>
              <a:rPr lang="zh-CN" sz="2000" dirty="0" smtClean="0">
                <a:latin typeface="微软雅黑 Light" panose="020B0502040204020203" pitchFamily="34" charset="-122"/>
                <a:ea typeface="微软雅黑 Light" panose="020B0502040204020203" pitchFamily="34" charset="-122"/>
                <a:sym typeface="+mn-ea"/>
              </a:rPr>
              <a:t> statement_list] </a:t>
            </a:r>
            <a:endParaRPr lang="zh-CN" sz="2000" dirty="0" smtClean="0">
              <a:latin typeface="微软雅黑 Light" panose="020B0502040204020203" pitchFamily="34" charset="-122"/>
              <a:ea typeface="微软雅黑 Light" panose="020B0502040204020203" pitchFamily="34" charset="-122"/>
              <a:sym typeface="+mn-ea"/>
            </a:endParaRPr>
          </a:p>
          <a:p>
            <a:pPr algn="l">
              <a:lnSpc>
                <a:spcPct val="110000"/>
              </a:lnSpc>
            </a:pPr>
            <a:r>
              <a:rPr lang="zh-CN" sz="2000" dirty="0" smtClean="0">
                <a:solidFill>
                  <a:srgbClr val="FF0000"/>
                </a:solidFill>
                <a:latin typeface="微软雅黑 Light" panose="020B0502040204020203" pitchFamily="34" charset="-122"/>
                <a:ea typeface="微软雅黑 Light" panose="020B0502040204020203" pitchFamily="34" charset="-122"/>
                <a:sym typeface="+mn-ea"/>
              </a:rPr>
              <a:t>END CASE</a:t>
            </a:r>
            <a:r>
              <a:rPr lang="zh-CN" sz="2000" dirty="0" smtClean="0">
                <a:latin typeface="微软雅黑 Light" panose="020B0502040204020203" pitchFamily="34" charset="-122"/>
                <a:ea typeface="微软雅黑 Light" panose="020B0502040204020203" pitchFamily="34" charset="-122"/>
                <a:sym typeface="+mn-ea"/>
              </a:rPr>
              <a:t> </a:t>
            </a:r>
            <a:endParaRPr lang="zh-CN" sz="2000" dirty="0" smtClean="0">
              <a:latin typeface="微软雅黑 Light" panose="020B0502040204020203" pitchFamily="34" charset="-122"/>
              <a:ea typeface="微软雅黑 Light" panose="020B0502040204020203" pitchFamily="34" charset="-122"/>
              <a:sym typeface="+mn-ea"/>
            </a:endParaRPr>
          </a:p>
        </p:txBody>
      </p:sp>
      <p:sp>
        <p:nvSpPr>
          <p:cNvPr id="9" name="圆角矩形标注 8"/>
          <p:cNvSpPr/>
          <p:nvPr/>
        </p:nvSpPr>
        <p:spPr>
          <a:xfrm>
            <a:off x="7127875" y="2183765"/>
            <a:ext cx="4699635" cy="1584960"/>
          </a:xfrm>
          <a:prstGeom prst="wedgeRoundRectCallout">
            <a:avLst>
              <a:gd name="adj1" fmla="val -61120"/>
              <a:gd name="adj2" fmla="val -13661"/>
              <a:gd name="adj3" fmla="val 16667"/>
            </a:avLst>
          </a:prstGeom>
          <a:noFill/>
          <a:ln w="5715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200265" y="2120265"/>
            <a:ext cx="4627880" cy="1529715"/>
          </a:xfrm>
          <a:prstGeom prst="rect">
            <a:avLst/>
          </a:prstGeom>
          <a:noFill/>
        </p:spPr>
        <p:txBody>
          <a:bodyPr wrap="square" rtlCol="0">
            <a:spAutoFit/>
          </a:bodyPr>
          <a:p>
            <a:pPr algn="l">
              <a:lnSpc>
                <a:spcPct val="130000"/>
              </a:lnSpc>
            </a:pP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case_value参数表示条件判断的变量；</a:t>
            </a:r>
            <a:endPar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lnSpc>
                <a:spcPct val="130000"/>
              </a:lnSpc>
            </a:pP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when_value参数表示变量的取值；</a:t>
            </a:r>
            <a:endPar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lnSpc>
                <a:spcPct val="130000"/>
              </a:lnSpc>
            </a:pP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statement_list参数表示不同when_value值的执行语句</a:t>
            </a:r>
            <a:endPar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pic>
        <p:nvPicPr>
          <p:cNvPr id="6" name="图片 5"/>
          <p:cNvPicPr>
            <a:picLocks noChangeAspect="1"/>
          </p:cNvPicPr>
          <p:nvPr/>
        </p:nvPicPr>
        <p:blipFill>
          <a:blip r:embed="rId1"/>
          <a:stretch>
            <a:fillRect/>
          </a:stretch>
        </p:blipFill>
        <p:spPr>
          <a:xfrm>
            <a:off x="4882515" y="4171950"/>
            <a:ext cx="6025515" cy="2183130"/>
          </a:xfrm>
          <a:prstGeom prst="rect">
            <a:avLst/>
          </a:prstGeom>
        </p:spPr>
      </p:pic>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sz="2400" dirty="0" smtClean="0"/>
              <a:t>LOOP语句可以使某些特定的语句重复执行，实现一个简单的循环,但是LOOP语句本身没有停止循环的语句，必须是遇到LEAVE语句等才能停止循环。</a:t>
            </a:r>
            <a:endParaRPr lang="zh-CN" sz="2400" dirty="0" smtClean="0"/>
          </a:p>
          <a:p>
            <a:endParaRPr lang="zh-CN" sz="2400" dirty="0" smtClean="0"/>
          </a:p>
          <a:p>
            <a:endParaRPr lang="zh-CN" sz="2400" dirty="0" smtClean="0"/>
          </a:p>
          <a:p>
            <a:endParaRPr lang="zh-CN" sz="2400" dirty="0" smtClean="0"/>
          </a:p>
          <a:p>
            <a:r>
              <a:rPr lang="zh-CN" altLang="en-US" sz="2050" dirty="0" smtClean="0">
                <a:sym typeface="+mn-ea"/>
              </a:rPr>
              <a:t>示例</a:t>
            </a:r>
            <a:endParaRPr lang="zh-CN" altLang="en-US" sz="2050" dirty="0" smtClean="0">
              <a:sym typeface="+mn-ea"/>
            </a:endParaRPr>
          </a:p>
          <a:p>
            <a:pPr marL="0" indent="0">
              <a:buNone/>
            </a:pPr>
            <a:r>
              <a:rPr lang="zh-CN" altLang="en-US" sz="2050" dirty="0" smtClean="0">
                <a:sym typeface="+mn-ea"/>
              </a:rPr>
              <a:t>   </a:t>
            </a:r>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流程控制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-LOOP</a:t>
            </a:r>
            <a:endPar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671830" y="2330450"/>
            <a:ext cx="5856605" cy="130619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36295" y="2414905"/>
            <a:ext cx="2774950" cy="1137285"/>
          </a:xfrm>
          <a:prstGeom prst="rect">
            <a:avLst/>
          </a:prstGeom>
          <a:noFill/>
        </p:spPr>
        <p:txBody>
          <a:bodyPr wrap="none" rtlCol="0">
            <a:spAutoFit/>
          </a:bodyPr>
          <a:p>
            <a:pPr algn="l">
              <a:lnSpc>
                <a:spcPct val="110000"/>
              </a:lnSpc>
            </a:pPr>
            <a:r>
              <a:rPr lang="zh-CN" sz="2000" dirty="0" smtClean="0">
                <a:latin typeface="微软雅黑 Light" panose="020B0502040204020203" pitchFamily="34" charset="-122"/>
                <a:ea typeface="微软雅黑 Light" panose="020B0502040204020203" pitchFamily="34" charset="-122"/>
                <a:sym typeface="+mn-ea"/>
              </a:rPr>
              <a:t>[begin_label:] </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LOOP</a:t>
            </a:r>
            <a:r>
              <a:rPr lang="zh-CN" sz="2000" dirty="0" smtClean="0">
                <a:latin typeface="微软雅黑 Light" panose="020B0502040204020203" pitchFamily="34" charset="-122"/>
                <a:ea typeface="微软雅黑 Light" panose="020B0502040204020203" pitchFamily="34" charset="-122"/>
                <a:sym typeface="+mn-ea"/>
              </a:rPr>
              <a:t> </a:t>
            </a:r>
            <a:endParaRPr lang="zh-CN" sz="2000" dirty="0" smtClean="0">
              <a:latin typeface="微软雅黑 Light" panose="020B0502040204020203" pitchFamily="34" charset="-122"/>
              <a:ea typeface="微软雅黑 Light" panose="020B0502040204020203" pitchFamily="34" charset="-122"/>
              <a:sym typeface="+mn-ea"/>
            </a:endParaRPr>
          </a:p>
          <a:p>
            <a:pPr algn="l">
              <a:lnSpc>
                <a:spcPct val="110000"/>
              </a:lnSpc>
            </a:pPr>
            <a:r>
              <a:rPr lang="zh-CN" sz="2000" dirty="0" smtClean="0">
                <a:latin typeface="微软雅黑 Light" panose="020B0502040204020203" pitchFamily="34" charset="-122"/>
                <a:ea typeface="微软雅黑 Light" panose="020B0502040204020203" pitchFamily="34" charset="-122"/>
                <a:sym typeface="+mn-ea"/>
              </a:rPr>
              <a:t>statement_list  </a:t>
            </a:r>
            <a:endParaRPr lang="zh-CN" sz="2000" dirty="0" smtClean="0">
              <a:latin typeface="微软雅黑 Light" panose="020B0502040204020203" pitchFamily="34" charset="-122"/>
              <a:ea typeface="微软雅黑 Light" panose="020B0502040204020203" pitchFamily="34" charset="-122"/>
              <a:sym typeface="+mn-ea"/>
            </a:endParaRPr>
          </a:p>
          <a:p>
            <a:pPr algn="l">
              <a:lnSpc>
                <a:spcPct val="120000"/>
              </a:lnSpc>
            </a:pPr>
            <a:r>
              <a:rPr lang="zh-CN" sz="2000" dirty="0" smtClean="0">
                <a:solidFill>
                  <a:srgbClr val="FF0000"/>
                </a:solidFill>
                <a:latin typeface="微软雅黑 Light" panose="020B0502040204020203" pitchFamily="34" charset="-122"/>
                <a:ea typeface="微软雅黑 Light" panose="020B0502040204020203" pitchFamily="34" charset="-122"/>
                <a:sym typeface="+mn-ea"/>
              </a:rPr>
              <a:t>END LOOP</a:t>
            </a:r>
            <a:r>
              <a:rPr lang="zh-CN" sz="2000" dirty="0" smtClean="0">
                <a:latin typeface="微软雅黑 Light" panose="020B0502040204020203" pitchFamily="34" charset="-122"/>
                <a:ea typeface="微软雅黑 Light" panose="020B0502040204020203" pitchFamily="34" charset="-122"/>
                <a:sym typeface="+mn-ea"/>
              </a:rPr>
              <a:t> [end_label] </a:t>
            </a:r>
            <a:endParaRPr lang="zh-CN" sz="2000" dirty="0" smtClean="0">
              <a:latin typeface="微软雅黑 Light" panose="020B0502040204020203" pitchFamily="34" charset="-122"/>
              <a:ea typeface="微软雅黑 Light" panose="020B0502040204020203" pitchFamily="34" charset="-122"/>
              <a:sym typeface="+mn-ea"/>
            </a:endParaRPr>
          </a:p>
        </p:txBody>
      </p:sp>
      <p:sp>
        <p:nvSpPr>
          <p:cNvPr id="9" name="圆角矩形标注 8"/>
          <p:cNvSpPr/>
          <p:nvPr/>
        </p:nvSpPr>
        <p:spPr>
          <a:xfrm>
            <a:off x="7200265" y="2183130"/>
            <a:ext cx="4627880" cy="1453515"/>
          </a:xfrm>
          <a:prstGeom prst="wedgeRoundRectCallout">
            <a:avLst>
              <a:gd name="adj1" fmla="val -61120"/>
              <a:gd name="adj2" fmla="val -13661"/>
              <a:gd name="adj3" fmla="val 16667"/>
            </a:avLst>
          </a:prstGeom>
          <a:noFill/>
          <a:ln w="5715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200265" y="2120265"/>
            <a:ext cx="4627880" cy="1889760"/>
          </a:xfrm>
          <a:prstGeom prst="rect">
            <a:avLst/>
          </a:prstGeom>
          <a:noFill/>
        </p:spPr>
        <p:txBody>
          <a:bodyPr wrap="square" rtlCol="0">
            <a:spAutoFit/>
          </a:bodyPr>
          <a:p>
            <a:pPr algn="l">
              <a:lnSpc>
                <a:spcPct val="130000"/>
              </a:lnSpc>
            </a:pP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注意:begin_label参数和end_label参数分别表示循环开始和结束的标志，</a:t>
            </a:r>
            <a:r>
              <a:rPr lang="zh-CN" dirty="0" smtClean="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这两个标志必须相同</a:t>
            </a: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，而且都可以省略；</a:t>
            </a:r>
            <a:endPar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lnSpc>
                <a:spcPct val="130000"/>
              </a:lnSpc>
            </a:pPr>
            <a:r>
              <a:rPr lang="zh-CN" dirty="0" smtClean="0">
                <a:latin typeface="微软雅黑 Light" panose="020B0502040204020203" pitchFamily="34" charset="-122"/>
                <a:ea typeface="微软雅黑 Light" panose="020B0502040204020203" pitchFamily="34" charset="-122"/>
                <a:sym typeface="+mn-ea"/>
              </a:rPr>
              <a:t>statement_list 参数表示需要循环执行的语句。</a:t>
            </a:r>
            <a:endParaRPr lang="zh-CN" dirty="0" smtClean="0">
              <a:latin typeface="微软雅黑 Light" panose="020B0502040204020203" pitchFamily="34" charset="-122"/>
              <a:ea typeface="微软雅黑 Light" panose="020B0502040204020203" pitchFamily="34" charset="-122"/>
              <a:sym typeface="+mn-ea"/>
            </a:endParaRPr>
          </a:p>
          <a:p>
            <a:pPr algn="l">
              <a:lnSpc>
                <a:spcPct val="130000"/>
              </a:lnSpc>
            </a:pPr>
            <a:endPar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
        <p:nvSpPr>
          <p:cNvPr id="7" name="文本框 6"/>
          <p:cNvSpPr txBox="1"/>
          <p:nvPr/>
        </p:nvSpPr>
        <p:spPr>
          <a:xfrm>
            <a:off x="671830" y="4817110"/>
            <a:ext cx="9057640" cy="1476375"/>
          </a:xfrm>
          <a:prstGeom prst="rect">
            <a:avLst/>
          </a:prstGeom>
          <a:noFill/>
        </p:spPr>
        <p:txBody>
          <a:bodyPr wrap="none" rtlCol="0">
            <a:spAutoFit/>
          </a:bodyPr>
          <a:p>
            <a:pPr algn="l"/>
            <a:r>
              <a:rPr lang="zh-CN" altLang="en-US"/>
              <a:t>add_num: LOOP  </a:t>
            </a:r>
            <a:endParaRPr lang="zh-CN" altLang="en-US"/>
          </a:p>
          <a:p>
            <a:pPr algn="l"/>
            <a:r>
              <a:rPr lang="zh-CN" altLang="en-US"/>
              <a:t>SET count=count+1;  </a:t>
            </a:r>
            <a:endParaRPr lang="zh-CN" altLang="en-US"/>
          </a:p>
          <a:p>
            <a:pPr algn="l"/>
            <a:r>
              <a:rPr lang="zh-CN" altLang="en-US"/>
              <a:t>END LOOP add_num ; </a:t>
            </a:r>
            <a:endParaRPr lang="zh-CN" altLang="en-US"/>
          </a:p>
          <a:p>
            <a:pPr algn="l"/>
            <a:r>
              <a:rPr lang="zh-CN" altLang="en-US"/>
              <a:t>该示例循环执行count加1的操作。因为没有跳出循环的语句，这个循环成了一个死循环。</a:t>
            </a:r>
            <a:endParaRPr lang="zh-CN" altLang="en-US"/>
          </a:p>
          <a:p>
            <a:pPr algn="l"/>
            <a:r>
              <a:rPr lang="zh-CN" altLang="en-US"/>
              <a:t>LOOP循环都以END LOOP结束。</a:t>
            </a:r>
            <a:endParaRPr lang="zh-CN" altLang="en-US"/>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sz="2400" dirty="0" smtClean="0"/>
              <a:t>LEAVE语句和ITERATE都是主要用于</a:t>
            </a:r>
            <a:r>
              <a:rPr lang="zh-CN" sz="2400" dirty="0" smtClean="0">
                <a:solidFill>
                  <a:srgbClr val="FF0000"/>
                </a:solidFill>
              </a:rPr>
              <a:t>跳出循环</a:t>
            </a:r>
            <a:r>
              <a:rPr lang="zh-CN" sz="2400" dirty="0" smtClean="0"/>
              <a:t>控制。</a:t>
            </a:r>
            <a:endParaRPr lang="zh-CN" sz="2400" dirty="0" smtClean="0"/>
          </a:p>
          <a:p>
            <a:r>
              <a:rPr lang="zh-CN" sz="2400" dirty="0" smtClean="0"/>
              <a:t>区别：</a:t>
            </a:r>
            <a:endParaRPr lang="zh-CN" sz="2400" dirty="0" smtClean="0"/>
          </a:p>
          <a:p>
            <a:pPr lvl="1"/>
            <a:r>
              <a:rPr lang="zh-CN" sz="2050" dirty="0" smtClean="0"/>
              <a:t>1.ITERATE语句是跳出本次循环，然后直接进入下一次循环。相当于continue</a:t>
            </a:r>
            <a:endParaRPr lang="zh-CN" sz="2050" dirty="0" smtClean="0"/>
          </a:p>
          <a:p>
            <a:pPr lvl="1"/>
            <a:r>
              <a:rPr lang="zh-CN" sz="2055" dirty="0" smtClean="0"/>
              <a:t>2.LEAVE语句是跳出整个循环，然后执行循环后面的程序。相当于break</a:t>
            </a:r>
            <a:endParaRPr lang="zh-CN" sz="2055" dirty="0" smtClean="0"/>
          </a:p>
          <a:p>
            <a:r>
              <a:rPr lang="zh-CN" sz="2400" dirty="0" smtClean="0"/>
              <a:t>语法形式</a:t>
            </a:r>
            <a:endParaRPr lang="zh-CN" sz="2400" dirty="0" smtClean="0"/>
          </a:p>
          <a:p>
            <a:endParaRPr lang="zh-CN" altLang="en-US" sz="2050" dirty="0" smtClean="0">
              <a:sym typeface="+mn-ea"/>
            </a:endParaRPr>
          </a:p>
          <a:p>
            <a:endParaRPr lang="zh-CN" altLang="en-US" sz="2050" dirty="0" smtClean="0">
              <a:sym typeface="+mn-ea"/>
            </a:endParaRPr>
          </a:p>
          <a:p>
            <a:r>
              <a:rPr lang="zh-CN" altLang="en-US" sz="2050" dirty="0" smtClean="0">
                <a:sym typeface="+mn-ea"/>
              </a:rPr>
              <a:t>案例：</a:t>
            </a:r>
            <a:r>
              <a:rPr lang="en-US" altLang="zh-CN" sz="2050" dirty="0" smtClean="0">
                <a:sym typeface="+mn-ea"/>
              </a:rPr>
              <a:t>100以内整数之和</a:t>
            </a:r>
            <a:endParaRPr lang="en-US" altLang="zh-CN"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流程控制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-LEAVE语句和ITERATE语句</a:t>
            </a:r>
            <a:endPar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671830" y="3942715"/>
            <a:ext cx="5856605" cy="103314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791210" y="4010025"/>
            <a:ext cx="1710055" cy="891540"/>
          </a:xfrm>
          <a:prstGeom prst="rect">
            <a:avLst/>
          </a:prstGeom>
          <a:noFill/>
        </p:spPr>
        <p:txBody>
          <a:bodyPr wrap="none" rtlCol="0">
            <a:spAutoFit/>
          </a:bodyPr>
          <a:p>
            <a:pPr algn="l">
              <a:lnSpc>
                <a:spcPct val="130000"/>
              </a:lnSpc>
            </a:pPr>
            <a:r>
              <a:rPr lang="zh-CN" sz="2000" dirty="0" smtClean="0">
                <a:solidFill>
                  <a:srgbClr val="FF0000"/>
                </a:solidFill>
                <a:latin typeface="微软雅黑 Light" panose="020B0502040204020203" pitchFamily="34" charset="-122"/>
                <a:ea typeface="微软雅黑 Light" panose="020B0502040204020203" pitchFamily="34" charset="-122"/>
                <a:sym typeface="+mn-ea"/>
              </a:rPr>
              <a:t>LEAVE</a:t>
            </a:r>
            <a:r>
              <a:rPr lang="zh-CN" sz="2000" dirty="0" smtClean="0">
                <a:latin typeface="微软雅黑 Light" panose="020B0502040204020203" pitchFamily="34" charset="-122"/>
                <a:ea typeface="微软雅黑 Light" panose="020B0502040204020203" pitchFamily="34" charset="-122"/>
                <a:sym typeface="+mn-ea"/>
              </a:rPr>
              <a:t> label </a:t>
            </a:r>
            <a:endParaRPr lang="zh-CN" sz="2000" dirty="0" smtClean="0">
              <a:latin typeface="微软雅黑 Light" panose="020B0502040204020203" pitchFamily="34" charset="-122"/>
              <a:ea typeface="微软雅黑 Light" panose="020B0502040204020203" pitchFamily="34" charset="-122"/>
              <a:sym typeface="+mn-ea"/>
            </a:endParaRPr>
          </a:p>
          <a:p>
            <a:pPr algn="l">
              <a:lnSpc>
                <a:spcPct val="130000"/>
              </a:lnSpc>
            </a:pPr>
            <a:r>
              <a:rPr lang="zh-CN" sz="2000" dirty="0" smtClean="0">
                <a:solidFill>
                  <a:srgbClr val="FF0000"/>
                </a:solidFill>
                <a:latin typeface="微软雅黑 Light" panose="020B0502040204020203" pitchFamily="34" charset="-122"/>
                <a:ea typeface="微软雅黑 Light" panose="020B0502040204020203" pitchFamily="34" charset="-122"/>
                <a:sym typeface="+mn-ea"/>
              </a:rPr>
              <a:t>ITERATE</a:t>
            </a:r>
            <a:r>
              <a:rPr lang="zh-CN" sz="2000" dirty="0" smtClean="0">
                <a:latin typeface="微软雅黑 Light" panose="020B0502040204020203" pitchFamily="34" charset="-122"/>
                <a:ea typeface="微软雅黑 Light" panose="020B0502040204020203" pitchFamily="34" charset="-122"/>
                <a:sym typeface="+mn-ea"/>
              </a:rPr>
              <a:t> label </a:t>
            </a:r>
            <a:endParaRPr lang="zh-CN" sz="2000" dirty="0" smtClean="0">
              <a:latin typeface="微软雅黑 Light" panose="020B0502040204020203" pitchFamily="34" charset="-122"/>
              <a:ea typeface="微软雅黑 Light" panose="020B0502040204020203" pitchFamily="34" charset="-122"/>
              <a:sym typeface="+mn-ea"/>
            </a:endParaRPr>
          </a:p>
        </p:txBody>
      </p:sp>
      <p:sp>
        <p:nvSpPr>
          <p:cNvPr id="9" name="圆角矩形标注 8"/>
          <p:cNvSpPr/>
          <p:nvPr/>
        </p:nvSpPr>
        <p:spPr>
          <a:xfrm>
            <a:off x="7118985" y="4010025"/>
            <a:ext cx="4627880" cy="706755"/>
          </a:xfrm>
          <a:prstGeom prst="wedgeRoundRectCallout">
            <a:avLst>
              <a:gd name="adj1" fmla="val -61120"/>
              <a:gd name="adj2" fmla="val -13661"/>
              <a:gd name="adj3" fmla="val 16667"/>
            </a:avLst>
          </a:prstGeom>
          <a:noFill/>
          <a:ln w="5715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191375" y="4137660"/>
            <a:ext cx="4627880" cy="450850"/>
          </a:xfrm>
          <a:prstGeom prst="rect">
            <a:avLst/>
          </a:prstGeom>
          <a:noFill/>
        </p:spPr>
        <p:txBody>
          <a:bodyPr wrap="square" rtlCol="0">
            <a:spAutoFit/>
          </a:bodyPr>
          <a:p>
            <a:pPr algn="l">
              <a:lnSpc>
                <a:spcPct val="130000"/>
              </a:lnSpc>
            </a:pP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注意:label参数表示循环的标志</a:t>
            </a:r>
            <a:endPar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pic>
        <p:nvPicPr>
          <p:cNvPr id="2" name="图片 1"/>
          <p:cNvPicPr>
            <a:picLocks noChangeAspect="1"/>
          </p:cNvPicPr>
          <p:nvPr/>
        </p:nvPicPr>
        <p:blipFill>
          <a:blip r:embed="rId1"/>
          <a:stretch>
            <a:fillRect/>
          </a:stretch>
        </p:blipFill>
        <p:spPr>
          <a:xfrm>
            <a:off x="3511550" y="5074920"/>
            <a:ext cx="2386965" cy="1720850"/>
          </a:xfrm>
          <a:prstGeom prst="rect">
            <a:avLst/>
          </a:prstGeom>
        </p:spPr>
      </p:pic>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626215" cy="5906135"/>
          </a:xfrm>
        </p:spPr>
        <p:txBody>
          <a:bodyPr vert="horz" lIns="91440" tIns="45720" rIns="91440" bIns="45720" rtlCol="0">
            <a:noAutofit/>
          </a:bodyPr>
          <a:lstStyle/>
          <a:p>
            <a:r>
              <a:rPr lang="zh-CN" sz="2400" dirty="0" smtClean="0"/>
              <a:t>WHILE语句也是有条件控制的循环语句。WHILE语句是当满足条件时，执行循环内的语句。语法如下：</a:t>
            </a:r>
            <a:endParaRPr lang="zh-CN" sz="2400" dirty="0" smtClean="0"/>
          </a:p>
          <a:p>
            <a:endParaRPr lang="zh-CN" sz="2400" dirty="0" smtClean="0"/>
          </a:p>
          <a:p>
            <a:endParaRPr lang="zh-CN" sz="2400" dirty="0" smtClean="0"/>
          </a:p>
          <a:p>
            <a:endParaRPr lang="zh-CN" sz="2400" dirty="0" smtClean="0"/>
          </a:p>
          <a:p>
            <a:r>
              <a:rPr lang="zh-CN" sz="2400" dirty="0" smtClean="0"/>
              <a:t>案例：100以内整数之和</a:t>
            </a:r>
            <a:endParaRPr lang="zh-CN" sz="2400" dirty="0" smtClean="0"/>
          </a:p>
          <a:p>
            <a:endParaRPr lang="en-US" altLang="zh-CN"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流程控制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-WHILE</a:t>
            </a:r>
            <a:endPar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矩形 4"/>
          <p:cNvSpPr/>
          <p:nvPr/>
        </p:nvSpPr>
        <p:spPr>
          <a:xfrm>
            <a:off x="626745" y="2257425"/>
            <a:ext cx="5856605" cy="148780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700405" y="2327910"/>
            <a:ext cx="4994910" cy="1291590"/>
          </a:xfrm>
          <a:prstGeom prst="rect">
            <a:avLst/>
          </a:prstGeom>
          <a:noFill/>
        </p:spPr>
        <p:txBody>
          <a:bodyPr wrap="none" rtlCol="0">
            <a:spAutoFit/>
          </a:bodyPr>
          <a:p>
            <a:pPr algn="l">
              <a:lnSpc>
                <a:spcPct val="130000"/>
              </a:lnSpc>
            </a:pPr>
            <a:r>
              <a:rPr lang="zh-CN" sz="2000" dirty="0" smtClean="0">
                <a:latin typeface="微软雅黑 Light" panose="020B0502040204020203" pitchFamily="34" charset="-122"/>
                <a:ea typeface="微软雅黑 Light" panose="020B0502040204020203" pitchFamily="34" charset="-122"/>
                <a:sym typeface="+mn-ea"/>
              </a:rPr>
              <a:t>[begin_label:] </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WHILE</a:t>
            </a:r>
            <a:r>
              <a:rPr lang="zh-CN" sz="2000" dirty="0" smtClean="0">
                <a:latin typeface="微软雅黑 Light" panose="020B0502040204020203" pitchFamily="34" charset="-122"/>
                <a:ea typeface="微软雅黑 Light" panose="020B0502040204020203" pitchFamily="34" charset="-122"/>
                <a:sym typeface="+mn-ea"/>
              </a:rPr>
              <a:t> search_condition </a:t>
            </a:r>
            <a:r>
              <a:rPr lang="zh-CN" sz="2000" dirty="0" smtClean="0">
                <a:solidFill>
                  <a:srgbClr val="FF0000"/>
                </a:solidFill>
                <a:latin typeface="微软雅黑 Light" panose="020B0502040204020203" pitchFamily="34" charset="-122"/>
                <a:ea typeface="微软雅黑 Light" panose="020B0502040204020203" pitchFamily="34" charset="-122"/>
                <a:sym typeface="+mn-ea"/>
              </a:rPr>
              <a:t>DO</a:t>
            </a:r>
            <a:r>
              <a:rPr lang="zh-CN" sz="2000" dirty="0" smtClean="0">
                <a:latin typeface="微软雅黑 Light" panose="020B0502040204020203" pitchFamily="34" charset="-122"/>
                <a:ea typeface="微软雅黑 Light" panose="020B0502040204020203" pitchFamily="34" charset="-122"/>
                <a:sym typeface="+mn-ea"/>
              </a:rPr>
              <a:t> </a:t>
            </a:r>
            <a:endParaRPr lang="zh-CN" sz="2000" dirty="0" smtClean="0">
              <a:latin typeface="微软雅黑 Light" panose="020B0502040204020203" pitchFamily="34" charset="-122"/>
              <a:ea typeface="微软雅黑 Light" panose="020B0502040204020203" pitchFamily="34" charset="-122"/>
              <a:sym typeface="+mn-ea"/>
            </a:endParaRPr>
          </a:p>
          <a:p>
            <a:pPr algn="l">
              <a:lnSpc>
                <a:spcPct val="130000"/>
              </a:lnSpc>
            </a:pPr>
            <a:r>
              <a:rPr lang="zh-CN" sz="2000" dirty="0" smtClean="0">
                <a:latin typeface="微软雅黑 Light" panose="020B0502040204020203" pitchFamily="34" charset="-122"/>
                <a:ea typeface="微软雅黑 Light" panose="020B0502040204020203" pitchFamily="34" charset="-122"/>
                <a:sym typeface="+mn-ea"/>
              </a:rPr>
              <a:t>statement_list </a:t>
            </a:r>
            <a:endParaRPr lang="zh-CN" sz="2000" dirty="0" smtClean="0">
              <a:latin typeface="微软雅黑 Light" panose="020B0502040204020203" pitchFamily="34" charset="-122"/>
              <a:ea typeface="微软雅黑 Light" panose="020B0502040204020203" pitchFamily="34" charset="-122"/>
              <a:sym typeface="+mn-ea"/>
            </a:endParaRPr>
          </a:p>
          <a:p>
            <a:pPr algn="l">
              <a:lnSpc>
                <a:spcPct val="130000"/>
              </a:lnSpc>
            </a:pPr>
            <a:r>
              <a:rPr lang="zh-CN" sz="2000" dirty="0" smtClean="0">
                <a:solidFill>
                  <a:srgbClr val="FF0000"/>
                </a:solidFill>
                <a:latin typeface="微软雅黑 Light" panose="020B0502040204020203" pitchFamily="34" charset="-122"/>
                <a:ea typeface="微软雅黑 Light" panose="020B0502040204020203" pitchFamily="34" charset="-122"/>
                <a:sym typeface="+mn-ea"/>
              </a:rPr>
              <a:t>END</a:t>
            </a:r>
            <a:r>
              <a:rPr lang="zh-CN" sz="2000" dirty="0" smtClean="0">
                <a:latin typeface="微软雅黑 Light" panose="020B0502040204020203" pitchFamily="34" charset="-122"/>
                <a:ea typeface="微软雅黑 Light" panose="020B0502040204020203" pitchFamily="34" charset="-122"/>
                <a:sym typeface="+mn-ea"/>
              </a:rPr>
              <a:t> WHILE [end_label]  </a:t>
            </a:r>
            <a:endParaRPr lang="zh-CN" sz="2000" dirty="0" smtClean="0">
              <a:latin typeface="微软雅黑 Light" panose="020B0502040204020203" pitchFamily="34" charset="-122"/>
              <a:ea typeface="微软雅黑 Light" panose="020B0502040204020203" pitchFamily="34" charset="-122"/>
              <a:sym typeface="+mn-ea"/>
            </a:endParaRPr>
          </a:p>
        </p:txBody>
      </p:sp>
      <p:sp>
        <p:nvSpPr>
          <p:cNvPr id="9" name="圆角矩形标注 8"/>
          <p:cNvSpPr/>
          <p:nvPr/>
        </p:nvSpPr>
        <p:spPr>
          <a:xfrm>
            <a:off x="7191375" y="2553335"/>
            <a:ext cx="4627880" cy="1371600"/>
          </a:xfrm>
          <a:prstGeom prst="wedgeRoundRectCallout">
            <a:avLst>
              <a:gd name="adj1" fmla="val -61120"/>
              <a:gd name="adj2" fmla="val -13661"/>
              <a:gd name="adj3" fmla="val 16667"/>
            </a:avLst>
          </a:prstGeom>
          <a:noFill/>
          <a:ln w="5715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289165" y="2653665"/>
            <a:ext cx="4627880" cy="1170305"/>
          </a:xfrm>
          <a:prstGeom prst="rect">
            <a:avLst/>
          </a:prstGeom>
          <a:noFill/>
        </p:spPr>
        <p:txBody>
          <a:bodyPr wrap="square" rtlCol="0">
            <a:spAutoFit/>
          </a:bodyPr>
          <a:p>
            <a:pPr algn="l">
              <a:lnSpc>
                <a:spcPct val="130000"/>
              </a:lnSpc>
            </a:pP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search_condition参数表示循环执行的条件，满足该条件时循环执行；</a:t>
            </a:r>
            <a:endPar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lnSpc>
                <a:spcPct val="130000"/>
              </a:lnSpc>
            </a:pPr>
            <a:r>
              <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rPr>
              <a:t>statement_list参数表示循环的执行语句。</a:t>
            </a:r>
            <a:endParaRPr lang="zh-CN" dirty="0" smtClean="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pic>
        <p:nvPicPr>
          <p:cNvPr id="6" name="图片 5"/>
          <p:cNvPicPr>
            <a:picLocks noChangeAspect="1"/>
          </p:cNvPicPr>
          <p:nvPr/>
        </p:nvPicPr>
        <p:blipFill>
          <a:blip r:embed="rId1"/>
          <a:stretch>
            <a:fillRect/>
          </a:stretch>
        </p:blipFill>
        <p:spPr>
          <a:xfrm>
            <a:off x="4000500" y="4142105"/>
            <a:ext cx="5685790" cy="2475865"/>
          </a:xfrm>
          <a:prstGeom prst="rect">
            <a:avLst/>
          </a:prstGeom>
        </p:spPr>
      </p:pic>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sz="1800" dirty="0" smtClean="0"/>
              <a:t>我们前面所学习的 MySQL 语句都是针对一个表或几个表的单条 SQL 语句，但是在数据库的实际操作中，经常会有需要多条 SQL 语句处理多个表才能完成的操作。例如，为了确认学生能否毕业，需要同时查询学生档案表、成绩表和综合表，此时就需要使用多条 SQL 语句来针对这几个数据表完成处理要求。</a:t>
            </a:r>
            <a:endParaRPr sz="1800" dirty="0" smtClean="0"/>
          </a:p>
          <a:p>
            <a:r>
              <a:rPr sz="1800" dirty="0" smtClean="0"/>
              <a:t>存储过程是一组为了完成特定功能的 SQL 语句集合。使用存储过程的目的是</a:t>
            </a:r>
            <a:r>
              <a:rPr sz="1800" dirty="0" smtClean="0">
                <a:solidFill>
                  <a:srgbClr val="FF0000"/>
                </a:solidFill>
              </a:rPr>
              <a:t>将常用或复杂的工作预先用 SQL 语句写好并用一个指定名称存储起来</a:t>
            </a:r>
            <a:r>
              <a:rPr sz="1800" dirty="0" smtClean="0"/>
              <a:t>，这个过程经编译和优化后存储在数据库服务器中，因此称为存储过程。当以后需要数据库提供与已定义好的存储过程的功能相同的服务时，只需调用“CALL存储过程名字”即可自动完成。</a:t>
            </a:r>
            <a:endParaRPr sz="1800" dirty="0" smtClean="0"/>
          </a:p>
          <a:p>
            <a:r>
              <a:rPr sz="1800" dirty="0" smtClean="0"/>
              <a:t>对于调用者来说，存储过程封装了 SQL 语句，调用者无需考虑逻辑功能的具体实现过程。只是简单调用即可，它可以被 Java 和 C# 等编程语言调用。</a:t>
            </a:r>
            <a:r>
              <a:rPr lang="zh-CN" altLang="en-US" sz="1800" dirty="0" smtClean="0"/>
              <a:t>存储过程和函数的区别在于函数必须有返回值，而存储过程没有，存储过程的参数可能使用</a:t>
            </a:r>
            <a:r>
              <a:rPr lang="en-US" altLang="zh-CN" sz="1800" dirty="0" smtClean="0"/>
              <a:t>IN</a:t>
            </a:r>
            <a:r>
              <a:rPr lang="zh-CN" altLang="en-US" sz="1800" dirty="0" smtClean="0"/>
              <a:t>、</a:t>
            </a:r>
            <a:r>
              <a:rPr lang="en-US" altLang="zh-CN" sz="1800" dirty="0" smtClean="0"/>
              <a:t>OUT</a:t>
            </a:r>
            <a:r>
              <a:rPr lang="zh-CN" altLang="en-US" sz="1800" dirty="0" smtClean="0"/>
              <a:t>、</a:t>
            </a:r>
            <a:r>
              <a:rPr lang="en-US" altLang="zh-CN" sz="1800" dirty="0" smtClean="0"/>
              <a:t>INOUT</a:t>
            </a:r>
            <a:r>
              <a:rPr sz="1800" dirty="0" smtClean="0"/>
              <a:t>类型，而函数的参数只能是IN类型。</a:t>
            </a:r>
            <a:endParaRPr sz="1800" dirty="0" smtClean="0"/>
          </a:p>
          <a:p>
            <a:r>
              <a:rPr lang="zh-CN" altLang="en-US" sz="2050" dirty="0" smtClean="0">
                <a:sym typeface="+mn-ea"/>
              </a:rPr>
              <a:t>优势：提高代码重用性、简化操作、减少编译次数，减少和数据库连接次数。</a:t>
            </a:r>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概述</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708130" cy="5906135"/>
          </a:xfrm>
        </p:spPr>
        <p:txBody>
          <a:bodyPr vert="horz" lIns="91440" tIns="45720" rIns="91440" bIns="45720" rtlCol="0">
            <a:noAutofit/>
          </a:bodyPr>
          <a:lstStyle/>
          <a:p>
            <a:r>
              <a:rPr lang="zh-CN" altLang="en-US" dirty="0" smtClean="0"/>
              <a:t>什么是索引？</a:t>
            </a:r>
            <a:endParaRPr lang="zh-CN" altLang="en-US" dirty="0" smtClean="0"/>
          </a:p>
          <a:p>
            <a:pPr marL="0" indent="0">
              <a:buNone/>
            </a:pPr>
            <a:r>
              <a:rPr lang="zh-CN" altLang="en-US" sz="1755" dirty="0" smtClean="0"/>
              <a:t>     </a:t>
            </a:r>
            <a:r>
              <a:rPr lang="zh-CN" altLang="en-US" sz="2000" dirty="0" smtClean="0"/>
              <a:t>索引是帮助MySQL高效获取数据的数据结构（有序）。索引是一种数据库对象；通过指针加速数据库服务器的查询速度；通过快速定位数据的方法，减少磁盘I/O。数据库的索引类似于书籍的索引,在书籍中，索引允许用户不必翻阅完整个书就能迅速地找到所需要的信息。在数据库中，索引也允许数据库程序迅速地找到表中的数据，而不必扫描整个数据库。</a:t>
            </a:r>
            <a:endParaRPr lang="zh-CN" altLang="en-US" sz="2050" dirty="0" smtClean="0"/>
          </a:p>
          <a:p>
            <a:r>
              <a:rPr lang="zh-CN" altLang="en-US" dirty="0" smtClean="0"/>
              <a:t>为什么要用索引？</a:t>
            </a:r>
            <a:endParaRPr lang="zh-CN" altLang="en-US" dirty="0" smtClean="0"/>
          </a:p>
          <a:p>
            <a:pPr lvl="1"/>
            <a:r>
              <a:rPr lang="zh-CN" altLang="en-US" sz="2000" dirty="0" smtClean="0">
                <a:sym typeface="+mn-ea"/>
              </a:rPr>
              <a:t>MySQL索引的建立对于MySQL的高效运行是很重要的，索引可以大大提高MySQL的检索速度。</a:t>
            </a:r>
            <a:endParaRPr lang="zh-CN" altLang="en-US" sz="2000" dirty="0" smtClean="0">
              <a:sym typeface="+mn-ea"/>
            </a:endParaRPr>
          </a:p>
          <a:p>
            <a:pPr lvl="1"/>
            <a:r>
              <a:rPr lang="zh-CN" altLang="en-US" sz="2000" dirty="0" smtClean="0">
                <a:sym typeface="+mn-ea"/>
              </a:rPr>
              <a:t>实际上，索引也是一张表，该表保存了主键与索引字段，并指向实体表的记录。</a:t>
            </a:r>
            <a:endParaRPr lang="zh-CN" altLang="en-US" sz="200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索引概述</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altLang="en-US" sz="2400" dirty="0" smtClean="0"/>
              <a:t>创建存储过程，语法格式如下：</a:t>
            </a:r>
            <a:endParaRPr lang="zh-CN" altLang="en-US" sz="2400" dirty="0" smtClean="0"/>
          </a:p>
          <a:p>
            <a:endParaRPr lang="zh-CN" altLang="en-US" sz="2400" dirty="0" smtClean="0">
              <a:sym typeface="+mn-ea"/>
            </a:endParaRPr>
          </a:p>
          <a:p>
            <a:endParaRPr lang="zh-CN" altLang="en-US" sz="2400" dirty="0" smtClean="0">
              <a:sym typeface="+mn-ea"/>
            </a:endParaRPr>
          </a:p>
          <a:p>
            <a:endParaRPr lang="zh-CN" altLang="en-US" sz="2400" dirty="0" smtClean="0">
              <a:sym typeface="+mn-ea"/>
            </a:endParaRPr>
          </a:p>
          <a:p>
            <a:r>
              <a:rPr lang="zh-CN" altLang="en-US" sz="2400" dirty="0" smtClean="0">
                <a:sym typeface="+mn-ea"/>
              </a:rPr>
              <a:t>调用存储过程，语法格式如下：</a:t>
            </a:r>
            <a:endParaRPr lang="zh-CN" altLang="en-US" sz="2400" dirty="0" smtClean="0">
              <a:sym typeface="+mn-ea"/>
            </a:endParaRPr>
          </a:p>
          <a:p>
            <a:endParaRPr lang="zh-CN" altLang="en-US" sz="2400" dirty="0" smtClean="0">
              <a:sym typeface="+mn-ea"/>
            </a:endParaRPr>
          </a:p>
          <a:p>
            <a:r>
              <a:rPr lang="zh-CN" altLang="en-US" sz="2400" dirty="0" smtClean="0">
                <a:sym typeface="+mn-ea"/>
              </a:rPr>
              <a:t>删除存储过程，语法格式如下：</a:t>
            </a:r>
            <a:endParaRPr lang="zh-CN" altLang="en-US" sz="240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存储过程的基本操作</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73100" y="1492885"/>
            <a:ext cx="7468235" cy="194945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17880" y="1557020"/>
            <a:ext cx="5631180" cy="1814830"/>
          </a:xfrm>
          <a:prstGeom prst="rect">
            <a:avLst/>
          </a:prstGeom>
          <a:noFill/>
        </p:spPr>
        <p:txBody>
          <a:bodyPr wrap="none" rtlCol="0">
            <a:spAutoFit/>
          </a:bodyPr>
          <a:p>
            <a:pPr algn="l">
              <a:lnSpc>
                <a:spcPct val="14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CREATE PROCEDURE 存储过程名(过程参数列表)</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4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BEGIN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4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4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END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6" name="矩形 5"/>
          <p:cNvSpPr/>
          <p:nvPr/>
        </p:nvSpPr>
        <p:spPr>
          <a:xfrm>
            <a:off x="673100" y="4194175"/>
            <a:ext cx="3042285" cy="66738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909320" y="4312920"/>
            <a:ext cx="2818765" cy="398780"/>
          </a:xfrm>
          <a:prstGeom prst="rect">
            <a:avLst/>
          </a:prstGeom>
          <a:noFill/>
        </p:spPr>
        <p:txBody>
          <a:bodyPr wrap="none" rtlCol="0">
            <a:spAutoFit/>
          </a:bodyPr>
          <a:p>
            <a:pPr algn="l"/>
            <a:r>
              <a:rPr lang="zh-CN" altLang="en-US" sz="2000">
                <a:latin typeface="微软雅黑 Light" panose="020B0502040204020203" pitchFamily="34" charset="-122"/>
                <a:ea typeface="微软雅黑 Light" panose="020B0502040204020203" pitchFamily="34" charset="-122"/>
              </a:rPr>
              <a:t>call sp_name(实际列表)</a:t>
            </a:r>
            <a:endParaRPr lang="zh-CN" altLang="en-US" sz="2000">
              <a:latin typeface="微软雅黑 Light" panose="020B0502040204020203" pitchFamily="34" charset="-122"/>
              <a:ea typeface="微软雅黑 Light" panose="020B0502040204020203" pitchFamily="34" charset="-122"/>
            </a:endParaRPr>
          </a:p>
        </p:txBody>
      </p:sp>
      <p:sp>
        <p:nvSpPr>
          <p:cNvPr id="9" name="圆角矩形标注 8"/>
          <p:cNvSpPr/>
          <p:nvPr/>
        </p:nvSpPr>
        <p:spPr>
          <a:xfrm>
            <a:off x="4726305" y="4239260"/>
            <a:ext cx="7240270" cy="577215"/>
          </a:xfrm>
          <a:prstGeom prst="wedgeRoundRectCallout">
            <a:avLst>
              <a:gd name="adj1" fmla="val -62190"/>
              <a:gd name="adj2" fmla="val 605"/>
              <a:gd name="adj3" fmla="val 16667"/>
            </a:avLst>
          </a:prstGeom>
          <a:noFill/>
          <a:ln w="5715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826000" y="4343400"/>
            <a:ext cx="7040880" cy="368300"/>
          </a:xfrm>
          <a:prstGeom prst="rect">
            <a:avLst/>
          </a:prstGeom>
          <a:noFill/>
        </p:spPr>
        <p:txBody>
          <a:bodyPr wrap="none" rtlCol="0">
            <a:spAutoFit/>
          </a:bodyPr>
          <a:p>
            <a:pPr algn="l"/>
            <a:r>
              <a:rPr lang="zh-CN" altLang="en-US"/>
              <a:t>注意：存储过程名称后面必须加括号，哪怕该存储过程没有参数传递</a:t>
            </a:r>
            <a:endParaRPr lang="zh-CN" altLang="en-US"/>
          </a:p>
        </p:txBody>
      </p:sp>
      <p:sp>
        <p:nvSpPr>
          <p:cNvPr id="10" name="文本框 9"/>
          <p:cNvSpPr txBox="1"/>
          <p:nvPr/>
        </p:nvSpPr>
        <p:spPr>
          <a:xfrm>
            <a:off x="741680" y="5791835"/>
            <a:ext cx="3075305" cy="398780"/>
          </a:xfrm>
          <a:prstGeom prst="rect">
            <a:avLst/>
          </a:prstGeom>
          <a:noFill/>
        </p:spPr>
        <p:txBody>
          <a:bodyPr wrap="none" rtlCol="0">
            <a:spAutoFit/>
          </a:bodyPr>
          <a:p>
            <a:pPr algn="l"/>
            <a:r>
              <a:rPr lang="zh-CN" altLang="en-US" sz="2000">
                <a:latin typeface="微软雅黑 Light" panose="020B0502040204020203" pitchFamily="34" charset="-122"/>
                <a:ea typeface="微软雅黑 Light" panose="020B0502040204020203" pitchFamily="34" charset="-122"/>
              </a:rPr>
              <a:t>drop procedure sp_name</a:t>
            </a:r>
            <a:endParaRPr lang="zh-CN" altLang="en-US" sz="2000">
              <a:latin typeface="微软雅黑 Light" panose="020B0502040204020203" pitchFamily="34" charset="-122"/>
              <a:ea typeface="微软雅黑 Light" panose="020B0502040204020203" pitchFamily="34" charset="-122"/>
            </a:endParaRPr>
          </a:p>
        </p:txBody>
      </p:sp>
      <p:sp>
        <p:nvSpPr>
          <p:cNvPr id="11" name="矩形 10"/>
          <p:cNvSpPr/>
          <p:nvPr/>
        </p:nvSpPr>
        <p:spPr>
          <a:xfrm>
            <a:off x="673100" y="5642610"/>
            <a:ext cx="3697605" cy="66738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9720" y="647700"/>
            <a:ext cx="11015980" cy="5906135"/>
          </a:xfrm>
        </p:spPr>
        <p:txBody>
          <a:bodyPr vert="horz" lIns="91440" tIns="45720" rIns="91440" bIns="45720" rtlCol="0">
            <a:noAutofit/>
          </a:bodyPr>
          <a:lstStyle/>
          <a:p>
            <a:r>
              <a:rPr lang="zh-CN" altLang="en-US" sz="2400" dirty="0" smtClean="0">
                <a:sym typeface="+mn-ea"/>
              </a:rPr>
              <a:t>过程名</a:t>
            </a:r>
            <a:endParaRPr lang="zh-CN" altLang="en-US" sz="2400" dirty="0" smtClean="0">
              <a:sym typeface="+mn-ea"/>
            </a:endParaRPr>
          </a:p>
          <a:p>
            <a:pPr lvl="1"/>
            <a:r>
              <a:rPr lang="zh-CN" altLang="en-US" sz="2055" dirty="0" smtClean="0">
                <a:sym typeface="+mn-ea"/>
              </a:rPr>
              <a:t>存储过程的名称，默认在当前数据库中创建。若需要在特定数据库中创建存储过程，则要在名称前面加上数据库的名称，即 db_name.sp_name。需要注意的是，名称应当尽量避免选取与 MySQL 内置函数相同的名称，否则会发生错误。</a:t>
            </a:r>
            <a:endParaRPr lang="zh-CN" altLang="en-US" sz="2055" dirty="0" smtClean="0">
              <a:sym typeface="+mn-ea"/>
            </a:endParaRPr>
          </a:p>
          <a:p>
            <a:pPr lvl="0"/>
            <a:r>
              <a:rPr lang="zh-CN" altLang="en-US" sz="2395" dirty="0" smtClean="0">
                <a:sym typeface="+mn-ea"/>
              </a:rPr>
              <a:t>过程参数</a:t>
            </a:r>
            <a:endParaRPr lang="zh-CN" altLang="en-US" sz="2395" dirty="0" smtClean="0">
              <a:sym typeface="+mn-ea"/>
            </a:endParaRPr>
          </a:p>
          <a:p>
            <a:pPr lvl="1"/>
            <a:r>
              <a:rPr lang="zh-CN" altLang="en-US" sz="2050" dirty="0" smtClean="0">
                <a:sym typeface="+mn-ea"/>
              </a:rPr>
              <a:t>过程参数列表包含三部分： 参数模式 参数名 参数类型</a:t>
            </a:r>
            <a:endParaRPr lang="zh-CN" altLang="en-US" sz="2050" dirty="0" smtClean="0">
              <a:sym typeface="+mn-ea"/>
            </a:endParaRPr>
          </a:p>
          <a:p>
            <a:pPr lvl="1"/>
            <a:r>
              <a:rPr lang="zh-CN" altLang="en-US" sz="2050" dirty="0" smtClean="0">
                <a:sym typeface="+mn-ea"/>
              </a:rPr>
              <a:t>过程参数列表格式：[ IN | OUT | INOUT ] &lt;参数名&gt; &lt;类型&gt;</a:t>
            </a:r>
            <a:endParaRPr lang="zh-CN" altLang="en-US" sz="2050" dirty="0" smtClean="0">
              <a:sym typeface="+mn-ea"/>
            </a:endParaRPr>
          </a:p>
          <a:p>
            <a:pPr lvl="0"/>
            <a:r>
              <a:rPr lang="zh-CN" altLang="en-US" sz="2395" dirty="0" smtClean="0">
                <a:sym typeface="+mn-ea"/>
              </a:rPr>
              <a:t>过程体</a:t>
            </a:r>
            <a:endParaRPr lang="zh-CN" altLang="en-US" sz="2395" dirty="0" smtClean="0">
              <a:sym typeface="+mn-ea"/>
            </a:endParaRPr>
          </a:p>
          <a:p>
            <a:pPr lvl="1"/>
            <a:r>
              <a:rPr lang="zh-CN" altLang="en-US" sz="2055" dirty="0" smtClean="0">
                <a:sym typeface="+mn-ea"/>
              </a:rPr>
              <a:t>存储过程的主体部分，也称为存储过程体，包含在过程调用的时候必须执行的 SQL 语句。这个部分以关键字 BEGIN 开始，以关键字 END 结束。若存储过程体中只有一条 SQL 语句，则可以省略 BEGIN-END 标志。</a:t>
            </a:r>
            <a:endParaRPr lang="zh-CN" altLang="en-US" sz="2055"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rPr>
              <a:t>存储过程的基本操作</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9720" y="647700"/>
            <a:ext cx="4514215" cy="5906135"/>
          </a:xfrm>
        </p:spPr>
        <p:txBody>
          <a:bodyPr vert="horz" lIns="91440" tIns="45720" rIns="91440" bIns="45720" rtlCol="0">
            <a:noAutofit/>
          </a:bodyPr>
          <a:lstStyle/>
          <a:p>
            <a:r>
              <a:rPr lang="zh-CN" altLang="en-US" sz="2400" dirty="0" smtClean="0">
                <a:sym typeface="+mn-ea"/>
              </a:rPr>
              <a:t>无参数的存储过程</a:t>
            </a:r>
            <a:endParaRPr lang="zh-CN" altLang="en-US" sz="2400" dirty="0" smtClean="0">
              <a:sym typeface="+mn-ea"/>
            </a:endParaRPr>
          </a:p>
          <a:p>
            <a:pPr lvl="1"/>
            <a:r>
              <a:rPr lang="zh-CN" altLang="en-US" sz="2055" dirty="0" smtClean="0">
                <a:sym typeface="+mn-ea"/>
              </a:rPr>
              <a:t>案例：批量插入数据</a:t>
            </a:r>
            <a:endParaRPr lang="zh-CN" altLang="en-US" sz="2055" dirty="0" smtClean="0">
              <a:sym typeface="+mn-ea"/>
            </a:endParaRPr>
          </a:p>
          <a:p>
            <a:pPr lvl="2"/>
            <a:endParaRPr lang="zh-CN" altLang="en-US" sz="171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rPr>
              <a:t>过程参数</a:t>
            </a:r>
            <a:endPar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endParaRPr>
          </a:p>
        </p:txBody>
      </p:sp>
      <p:pic>
        <p:nvPicPr>
          <p:cNvPr id="39" name="图片 18"/>
          <p:cNvPicPr>
            <a:picLocks noChangeAspect="1"/>
          </p:cNvPicPr>
          <p:nvPr/>
        </p:nvPicPr>
        <p:blipFill>
          <a:blip r:embed="rId1"/>
          <a:stretch>
            <a:fillRect/>
          </a:stretch>
        </p:blipFill>
        <p:spPr>
          <a:xfrm>
            <a:off x="522605" y="2123440"/>
            <a:ext cx="3330575" cy="4538980"/>
          </a:xfrm>
          <a:prstGeom prst="rect">
            <a:avLst/>
          </a:prstGeom>
          <a:noFill/>
          <a:ln>
            <a:noFill/>
          </a:ln>
        </p:spPr>
      </p:pic>
      <p:sp>
        <p:nvSpPr>
          <p:cNvPr id="2" name="内容占位符 2"/>
          <p:cNvSpPr>
            <a:spLocks noGrp="1"/>
          </p:cNvSpPr>
          <p:nvPr/>
        </p:nvSpPr>
        <p:spPr>
          <a:xfrm>
            <a:off x="5026025" y="647700"/>
            <a:ext cx="6326505" cy="590613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ym typeface="+mn-ea"/>
              </a:rPr>
              <a:t>有参数的存储过程</a:t>
            </a:r>
            <a:endParaRPr lang="zh-CN" altLang="en-US" sz="2400" dirty="0" smtClean="0">
              <a:sym typeface="+mn-ea"/>
            </a:endParaRPr>
          </a:p>
          <a:p>
            <a:pPr lvl="1"/>
            <a:r>
              <a:rPr lang="en-US" altLang="zh-CN" sz="2055" dirty="0" smtClean="0">
                <a:sym typeface="+mn-ea"/>
              </a:rPr>
              <a:t>IN</a:t>
            </a:r>
            <a:r>
              <a:rPr lang="zh-CN" altLang="en-US" sz="2055" dirty="0" smtClean="0">
                <a:sym typeface="+mn-ea"/>
              </a:rPr>
              <a:t>输入参数</a:t>
            </a:r>
            <a:endParaRPr lang="zh-CN" altLang="en-US" sz="2055" dirty="0" smtClean="0">
              <a:sym typeface="+mn-ea"/>
            </a:endParaRPr>
          </a:p>
          <a:p>
            <a:pPr lvl="1"/>
            <a:r>
              <a:rPr lang="zh-CN" altLang="en-US" sz="2055" dirty="0" smtClean="0">
                <a:sym typeface="+mn-ea"/>
              </a:rPr>
              <a:t>编写存储过程，向test表中添加数据</a:t>
            </a:r>
            <a:endParaRPr lang="zh-CN" altLang="en-US" sz="2055" dirty="0" smtClean="0">
              <a:sym typeface="+mn-ea"/>
            </a:endParaRPr>
          </a:p>
        </p:txBody>
      </p:sp>
      <p:pic>
        <p:nvPicPr>
          <p:cNvPr id="5" name="图片 4"/>
          <p:cNvPicPr>
            <a:picLocks noChangeAspect="1"/>
          </p:cNvPicPr>
          <p:nvPr/>
        </p:nvPicPr>
        <p:blipFill>
          <a:blip r:embed="rId2"/>
          <a:stretch>
            <a:fillRect/>
          </a:stretch>
        </p:blipFill>
        <p:spPr>
          <a:xfrm>
            <a:off x="5389245" y="2430780"/>
            <a:ext cx="4983480" cy="3924300"/>
          </a:xfrm>
          <a:prstGeom prst="rect">
            <a:avLst/>
          </a:prstGeom>
        </p:spPr>
      </p:pic>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rPr>
              <a:t>存储过程与函数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rPr>
              <a:t>过程参数</a:t>
            </a:r>
            <a:endPar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sym typeface="+mn-ea"/>
            </a:endParaRPr>
          </a:p>
        </p:txBody>
      </p:sp>
      <p:sp>
        <p:nvSpPr>
          <p:cNvPr id="2" name="内容占位符 2"/>
          <p:cNvSpPr>
            <a:spLocks noGrp="1"/>
          </p:cNvSpPr>
          <p:nvPr/>
        </p:nvSpPr>
        <p:spPr>
          <a:xfrm>
            <a:off x="299085" y="775335"/>
            <a:ext cx="4514215" cy="590613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ym typeface="+mn-ea"/>
              </a:rPr>
              <a:t>有参数的存储过程</a:t>
            </a:r>
            <a:endParaRPr lang="zh-CN" altLang="en-US" sz="2400" dirty="0" smtClean="0">
              <a:sym typeface="+mn-ea"/>
            </a:endParaRPr>
          </a:p>
          <a:p>
            <a:pPr lvl="1"/>
            <a:r>
              <a:rPr lang="en-US" altLang="zh-CN" sz="2055" dirty="0" smtClean="0">
                <a:sym typeface="+mn-ea"/>
              </a:rPr>
              <a:t>OUT</a:t>
            </a:r>
            <a:r>
              <a:rPr lang="zh-CN" altLang="en-US" sz="2055" dirty="0" smtClean="0">
                <a:sym typeface="+mn-ea"/>
              </a:rPr>
              <a:t>输出参数</a:t>
            </a:r>
            <a:endParaRPr lang="zh-CN" altLang="en-US" sz="2055" dirty="0" smtClean="0">
              <a:sym typeface="+mn-ea"/>
            </a:endParaRPr>
          </a:p>
          <a:p>
            <a:pPr lvl="1"/>
            <a:r>
              <a:rPr lang="en-US" altLang="zh-CN" sz="2055" dirty="0" smtClean="0">
                <a:sym typeface="+mn-ea"/>
              </a:rPr>
              <a:t>编写存储过程，获取最大值</a:t>
            </a:r>
            <a:endParaRPr lang="en-US" altLang="zh-CN" sz="2055" dirty="0" smtClean="0">
              <a:sym typeface="+mn-ea"/>
            </a:endParaRPr>
          </a:p>
        </p:txBody>
      </p:sp>
      <p:pic>
        <p:nvPicPr>
          <p:cNvPr id="7" name="图片 6"/>
          <p:cNvPicPr>
            <a:picLocks noChangeAspect="1"/>
          </p:cNvPicPr>
          <p:nvPr/>
        </p:nvPicPr>
        <p:blipFill>
          <a:blip r:embed="rId1"/>
          <a:stretch>
            <a:fillRect/>
          </a:stretch>
        </p:blipFill>
        <p:spPr>
          <a:xfrm>
            <a:off x="384810" y="2783205"/>
            <a:ext cx="5426075" cy="3195320"/>
          </a:xfrm>
          <a:prstGeom prst="rect">
            <a:avLst/>
          </a:prstGeom>
        </p:spPr>
      </p:pic>
      <p:sp>
        <p:nvSpPr>
          <p:cNvPr id="8" name="内容占位符 2"/>
          <p:cNvSpPr>
            <a:spLocks noGrp="1"/>
          </p:cNvSpPr>
          <p:nvPr/>
        </p:nvSpPr>
        <p:spPr>
          <a:xfrm>
            <a:off x="5810885" y="849630"/>
            <a:ext cx="5935980" cy="590613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ym typeface="+mn-ea"/>
              </a:rPr>
              <a:t>带输入和输出参数的存储过程 </a:t>
            </a:r>
            <a:endParaRPr lang="zh-CN" altLang="en-US" sz="2400" dirty="0" smtClean="0">
              <a:sym typeface="+mn-ea"/>
            </a:endParaRPr>
          </a:p>
          <a:p>
            <a:r>
              <a:rPr lang="zh-CN" altLang="en-US" sz="2400" dirty="0" smtClean="0">
                <a:sym typeface="+mn-ea"/>
              </a:rPr>
              <a:t>案例：编写存储过程，添加数据，并返回值最大的id值</a:t>
            </a:r>
            <a:endParaRPr lang="zh-CN" altLang="en-US" sz="2400" dirty="0" smtClean="0">
              <a:sym typeface="+mn-ea"/>
            </a:endParaRPr>
          </a:p>
        </p:txBody>
      </p:sp>
      <p:pic>
        <p:nvPicPr>
          <p:cNvPr id="9" name="图片 8"/>
          <p:cNvPicPr>
            <a:picLocks noChangeAspect="1"/>
          </p:cNvPicPr>
          <p:nvPr/>
        </p:nvPicPr>
        <p:blipFill>
          <a:blip r:embed="rId2"/>
          <a:stretch>
            <a:fillRect/>
          </a:stretch>
        </p:blipFill>
        <p:spPr>
          <a:xfrm>
            <a:off x="6124575" y="2783205"/>
            <a:ext cx="5533390" cy="3481070"/>
          </a:xfrm>
          <a:prstGeom prst="rect">
            <a:avLst/>
          </a:prstGeom>
        </p:spPr>
      </p:pic>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R="0" indent="0" defTabSz="914400" fontAlgn="auto">
              <a:lnSpc>
                <a:spcPct val="90000"/>
              </a:lnSpc>
              <a:spcBef>
                <a:spcPct val="0"/>
              </a:spcBef>
              <a:spcAft>
                <a:spcPts val="0"/>
              </a:spcAft>
              <a:buClrTx/>
              <a:buSzTx/>
              <a:buFontTx/>
              <a:buNone/>
              <a:defRPr/>
            </a:pPr>
            <a:r>
              <a:rPr kumimoji="0" lang="zh-CN" altLang="en-US" sz="3000" b="0" i="0" kern="1200" cap="none" spc="0" normalizeH="0" baseline="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知识点</a:t>
            </a:r>
            <a:r>
              <a:rPr kumimoji="0" lang="en-US" altLang="zh-CN" sz="3000" b="0" i="0" kern="1200" cap="none" spc="0" normalizeH="0" baseline="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3【</a:t>
            </a:r>
            <a:r>
              <a:rPr lang="zh-CN" altLang="en-US"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sym typeface="+mn-ea"/>
              </a:rPr>
              <a:t>存储过程与函数</a:t>
            </a:r>
            <a:r>
              <a:rPr kumimoji="0" lang="en-US" altLang="zh-CN" sz="3000" b="0" i="0" kern="1200" cap="none" spc="0" normalizeH="0" baseline="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sym typeface="+mn-ea"/>
              </a:rPr>
              <a:t>过程参数</a:t>
            </a:r>
            <a:endParaRPr kumimoji="0" lang="en-US" altLang="zh-CN" sz="3000" b="0" i="0" kern="1200" cap="none" spc="0" normalizeH="0" baseline="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sym typeface="+mn-ea"/>
            </a:endParaRPr>
          </a:p>
        </p:txBody>
      </p:sp>
      <p:sp>
        <p:nvSpPr>
          <p:cNvPr id="2" name="内容占位符 2"/>
          <p:cNvSpPr>
            <a:spLocks noGrp="1"/>
          </p:cNvSpPr>
          <p:nvPr/>
        </p:nvSpPr>
        <p:spPr>
          <a:xfrm>
            <a:off x="299085" y="775335"/>
            <a:ext cx="11290300" cy="590613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ym typeface="+mn-ea"/>
              </a:rPr>
              <a:t>有参数的存储过程</a:t>
            </a:r>
            <a:endParaRPr lang="zh-CN" altLang="en-US" sz="2400" dirty="0" smtClean="0">
              <a:sym typeface="+mn-ea"/>
            </a:endParaRPr>
          </a:p>
          <a:p>
            <a:pPr lvl="1"/>
            <a:r>
              <a:rPr lang="en-US" altLang="zh-CN" sz="2055" dirty="0" smtClean="0">
                <a:sym typeface="+mn-ea"/>
              </a:rPr>
              <a:t>INOUT</a:t>
            </a:r>
            <a:r>
              <a:rPr lang="zh-CN" altLang="en-US" sz="2055" dirty="0" smtClean="0">
                <a:sym typeface="+mn-ea"/>
              </a:rPr>
              <a:t>输出参数</a:t>
            </a:r>
            <a:r>
              <a:rPr lang="en-US" altLang="zh-CN" sz="2055" dirty="0" smtClean="0">
                <a:sym typeface="+mn-ea"/>
              </a:rPr>
              <a:t>,既做输入又做输出参数</a:t>
            </a:r>
            <a:r>
              <a:rPr lang="zh-CN" altLang="en-US" sz="2055" dirty="0" smtClean="0">
                <a:sym typeface="+mn-ea"/>
              </a:rPr>
              <a:t>。</a:t>
            </a:r>
            <a:endParaRPr lang="zh-CN" altLang="en-US" sz="2055" dirty="0" smtClean="0">
              <a:sym typeface="+mn-ea"/>
            </a:endParaRPr>
          </a:p>
          <a:p>
            <a:pPr lvl="1"/>
            <a:endParaRPr lang="zh-CN" altLang="en-US" sz="2055" dirty="0" smtClean="0">
              <a:sym typeface="+mn-ea"/>
            </a:endParaRPr>
          </a:p>
          <a:p>
            <a:pPr lvl="1"/>
            <a:endParaRPr lang="zh-CN" altLang="en-US" sz="2055" dirty="0" smtClean="0">
              <a:sym typeface="+mn-ea"/>
            </a:endParaRPr>
          </a:p>
          <a:p>
            <a:pPr lvl="1"/>
            <a:endParaRPr lang="zh-CN" altLang="en-US" sz="2055" dirty="0" smtClean="0">
              <a:sym typeface="+mn-ea"/>
            </a:endParaRPr>
          </a:p>
          <a:p>
            <a:pPr lvl="1"/>
            <a:endParaRPr lang="zh-CN" altLang="en-US" sz="2055" dirty="0" smtClean="0">
              <a:sym typeface="+mn-ea"/>
            </a:endParaRPr>
          </a:p>
          <a:p>
            <a:pPr lvl="1"/>
            <a:endParaRPr lang="zh-CN" altLang="en-US" sz="2055" dirty="0" smtClean="0">
              <a:sym typeface="+mn-ea"/>
            </a:endParaRPr>
          </a:p>
          <a:p>
            <a:pPr lvl="1"/>
            <a:endParaRPr lang="zh-CN" altLang="en-US" sz="2055" dirty="0" smtClean="0">
              <a:sym typeface="+mn-ea"/>
            </a:endParaRPr>
          </a:p>
          <a:p>
            <a:pPr lvl="1"/>
            <a:r>
              <a:rPr lang="zh-CN" altLang="en-US" sz="2055" dirty="0" smtClean="0">
                <a:sym typeface="+mn-ea"/>
              </a:rPr>
              <a:t>案例：如果员工薪资低于5000则在原有基础上涨1000，否则不动。0代表未修改，1代表已修改</a:t>
            </a:r>
            <a:endParaRPr lang="zh-CN" altLang="en-US" sz="2055" dirty="0" smtClean="0">
              <a:sym typeface="+mn-ea"/>
            </a:endParaRPr>
          </a:p>
          <a:p>
            <a:pPr lvl="1"/>
            <a:endParaRPr lang="en-US" altLang="zh-CN" sz="2055" dirty="0" smtClean="0">
              <a:sym typeface="+mn-ea"/>
            </a:endParaRPr>
          </a:p>
        </p:txBody>
      </p:sp>
      <p:sp>
        <p:nvSpPr>
          <p:cNvPr id="8" name="内容占位符 2"/>
          <p:cNvSpPr>
            <a:spLocks noGrp="1"/>
          </p:cNvSpPr>
          <p:nvPr/>
        </p:nvSpPr>
        <p:spPr>
          <a:xfrm>
            <a:off x="5810885" y="849630"/>
            <a:ext cx="5935980" cy="590613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smtClean="0">
              <a:sym typeface="+mn-ea"/>
            </a:endParaRPr>
          </a:p>
        </p:txBody>
      </p:sp>
      <p:pic>
        <p:nvPicPr>
          <p:cNvPr id="-2147482308" name="图片 -2147482309"/>
          <p:cNvPicPr>
            <a:picLocks noChangeAspect="1"/>
          </p:cNvPicPr>
          <p:nvPr/>
        </p:nvPicPr>
        <p:blipFill>
          <a:blip r:embed="rId1"/>
          <a:stretch>
            <a:fillRect/>
          </a:stretch>
        </p:blipFill>
        <p:spPr>
          <a:xfrm>
            <a:off x="1032510" y="2038985"/>
            <a:ext cx="5179060" cy="2826385"/>
          </a:xfrm>
          <a:prstGeom prst="rect">
            <a:avLst/>
          </a:prstGeom>
          <a:noFill/>
          <a:ln w="9525">
            <a:noFill/>
          </a:ln>
        </p:spPr>
      </p:pic>
      <p:pic>
        <p:nvPicPr>
          <p:cNvPr id="5" name="图片 4"/>
          <p:cNvPicPr>
            <a:picLocks noChangeAspect="1"/>
          </p:cNvPicPr>
          <p:nvPr/>
        </p:nvPicPr>
        <p:blipFill>
          <a:blip r:embed="rId2"/>
          <a:stretch>
            <a:fillRect/>
          </a:stretch>
        </p:blipFill>
        <p:spPr>
          <a:xfrm>
            <a:off x="6323965" y="2038985"/>
            <a:ext cx="5326380" cy="2826385"/>
          </a:xfrm>
          <a:prstGeom prst="rect">
            <a:avLst/>
          </a:prstGeom>
        </p:spPr>
      </p:pic>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altLang="en-US" sz="2050" dirty="0" smtClean="0"/>
              <a:t>触发器是与表有关的数据库对象，指在 insert/update/delete 之前或之后，触发并执行触发器中定义的SQL语句集合。</a:t>
            </a:r>
            <a:endParaRPr lang="zh-CN" altLang="en-US" sz="2050" dirty="0" smtClean="0"/>
          </a:p>
          <a:p>
            <a:r>
              <a:rPr lang="zh-CN" altLang="en-US" sz="2050" dirty="0" smtClean="0"/>
              <a:t>触发器的这种特性可以协助应用在数据库端确保数据的完整性 , 日志记录 , 数据校验等操作 。</a:t>
            </a:r>
            <a:endParaRPr lang="zh-CN" altLang="en-US" sz="2050" dirty="0" smtClean="0"/>
          </a:p>
          <a:p>
            <a:r>
              <a:rPr lang="zh-CN" altLang="en-US" sz="2050" dirty="0" smtClean="0"/>
              <a:t>特殊两张表：使用别名 OLD 和 NEW 来引用触发器中发生变化的记录内容，这与其他的数据库是相似的。现在触发器还只支持行级触发 for each row，不支持语句级触发。</a:t>
            </a:r>
            <a:endParaRPr lang="zh-CN" altLang="en-US" sz="2050" dirty="0" smtClean="0"/>
          </a:p>
          <a:p>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触发器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概念</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7" name="图片 30"/>
          <p:cNvPicPr>
            <a:picLocks noChangeAspect="1"/>
          </p:cNvPicPr>
          <p:nvPr/>
        </p:nvPicPr>
        <p:blipFill>
          <a:blip r:embed="rId1"/>
          <a:stretch>
            <a:fillRect/>
          </a:stretch>
        </p:blipFill>
        <p:spPr>
          <a:xfrm>
            <a:off x="600075" y="3724275"/>
            <a:ext cx="10780395" cy="203327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altLang="en-US" sz="2400" dirty="0" smtClean="0"/>
              <a:t>创建触发器的语法：</a:t>
            </a:r>
            <a:endParaRPr lang="zh-CN" altLang="en-US" sz="2400" dirty="0" smtClean="0"/>
          </a:p>
          <a:p>
            <a:endParaRPr lang="zh-CN" altLang="en-US" sz="2400" dirty="0" smtClean="0"/>
          </a:p>
          <a:p>
            <a:endParaRPr lang="zh-CN" altLang="en-US" sz="2400" dirty="0" smtClean="0"/>
          </a:p>
          <a:p>
            <a:endParaRPr lang="zh-CN" altLang="en-US" sz="2400" dirty="0" smtClean="0"/>
          </a:p>
          <a:p>
            <a:endParaRPr lang="zh-CN" altLang="en-US" sz="2400" dirty="0" smtClean="0"/>
          </a:p>
          <a:p>
            <a:r>
              <a:rPr lang="zh-CN" altLang="en-US" sz="2400" dirty="0" smtClean="0"/>
              <a:t>使用方法： NEW.columnName （columnName 为相应数据表某一列名）</a:t>
            </a:r>
            <a:endParaRPr lang="zh-CN" altLang="en-US" sz="2400" dirty="0" smtClean="0"/>
          </a:p>
          <a:p>
            <a:r>
              <a:rPr lang="zh-CN" altLang="en-US" sz="2400" dirty="0" smtClean="0"/>
              <a:t>删除语法：</a:t>
            </a:r>
            <a:endParaRPr lang="zh-CN" altLang="en-US" sz="2400" dirty="0" smtClean="0"/>
          </a:p>
          <a:p>
            <a:endParaRPr lang="zh-CN" altLang="en-US" sz="2400" dirty="0" smtClean="0"/>
          </a:p>
          <a:p>
            <a:r>
              <a:rPr lang="zh-CN" altLang="en-US" sz="2400" dirty="0" smtClean="0"/>
              <a:t>查看语法：SHOW TRIGGERS</a:t>
            </a:r>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触发器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触发器操作</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43255" y="1510665"/>
            <a:ext cx="5164455" cy="255968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18515" y="1565275"/>
            <a:ext cx="4813935" cy="2306955"/>
          </a:xfrm>
          <a:prstGeom prst="rect">
            <a:avLst/>
          </a:prstGeom>
          <a:noFill/>
        </p:spPr>
        <p:txBody>
          <a:bodyPr wrap="none" rtlCol="0">
            <a:spAutoFit/>
          </a:bodyPr>
          <a:p>
            <a:pPr algn="l">
              <a:lnSpc>
                <a:spcPct val="120000"/>
              </a:lnSpc>
            </a:pPr>
            <a:r>
              <a:rPr lang="zh-CN" altLang="en-US"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CREATE TRIGGER</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 触发器名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20000"/>
              </a:lnSpc>
            </a:pPr>
            <a:r>
              <a:rPr lang="zh-CN" altLang="en-US" sz="2000">
                <a:solidFill>
                  <a:schemeClr val="accent6"/>
                </a:solidFill>
                <a:latin typeface="微软雅黑 Light" panose="020B0502040204020203" pitchFamily="34" charset="-122"/>
                <a:ea typeface="微软雅黑 Light" panose="020B0502040204020203" pitchFamily="34" charset="-122"/>
                <a:cs typeface="微软雅黑 Light" panose="020B0502040204020203" pitchFamily="34" charset="-122"/>
              </a:rPr>
              <a:t>BEFORE/AFTER INSERT/UPDATE/DELETE</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20000"/>
              </a:lnSpc>
            </a:pPr>
            <a:r>
              <a:rPr lang="zh-CN" altLang="en-US"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ON</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 表名 </a:t>
            </a:r>
            <a:r>
              <a:rPr lang="zh-CN" altLang="en-US" sz="20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FOR EACH ROW</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2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BEGIN</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2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 触发语句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l">
              <a:lnSpc>
                <a:spcPct val="120000"/>
              </a:lnSpc>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END;</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6" name="矩形 5"/>
          <p:cNvSpPr/>
          <p:nvPr/>
        </p:nvSpPr>
        <p:spPr>
          <a:xfrm>
            <a:off x="525145" y="5645150"/>
            <a:ext cx="5400675" cy="44831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529070" y="5301615"/>
            <a:ext cx="5014595" cy="368300"/>
          </a:xfrm>
          <a:prstGeom prst="rect">
            <a:avLst/>
          </a:prstGeom>
          <a:noFill/>
        </p:spPr>
        <p:txBody>
          <a:bodyPr wrap="none" rtlCol="0">
            <a:spAutoFit/>
          </a:bodyPr>
          <a:p>
            <a:pPr algn="l"/>
            <a:r>
              <a:rPr lang="zh-CN" altLang="en-US"/>
              <a:t>如果没有指定 schema_name，默认为当前数据库 </a:t>
            </a:r>
            <a:endParaRPr lang="zh-CN" altLang="en-US"/>
          </a:p>
        </p:txBody>
      </p:sp>
      <p:sp>
        <p:nvSpPr>
          <p:cNvPr id="8" name="文本框 7"/>
          <p:cNvSpPr txBox="1"/>
          <p:nvPr/>
        </p:nvSpPr>
        <p:spPr>
          <a:xfrm>
            <a:off x="6442710" y="1675765"/>
            <a:ext cx="5187315" cy="1476375"/>
          </a:xfrm>
          <a:prstGeom prst="rect">
            <a:avLst/>
          </a:prstGeom>
          <a:noFill/>
        </p:spPr>
        <p:txBody>
          <a:bodyPr wrap="square" rtlCol="0">
            <a:spAutoFit/>
          </a:bodyPr>
          <a:p>
            <a:pPr algn="l"/>
            <a:r>
              <a:rPr lang="zh-CN" altLang="en-US"/>
              <a:t>Insert</a:t>
            </a:r>
            <a:r>
              <a:rPr lang="en-US" altLang="zh-CN"/>
              <a:t>:</a:t>
            </a:r>
            <a:r>
              <a:rPr lang="zh-CN" altLang="en-US"/>
              <a:t>动作发生时,会将插入的值在 new临时表中存在.  eg:new.account_name</a:t>
            </a:r>
            <a:endParaRPr lang="zh-CN" altLang="en-US"/>
          </a:p>
          <a:p>
            <a:pPr algn="l"/>
            <a:r>
              <a:rPr lang="zh-CN" altLang="en-US"/>
              <a:t>Delete</a:t>
            </a:r>
            <a:r>
              <a:rPr lang="en-US" altLang="zh-CN"/>
              <a:t>:</a:t>
            </a:r>
            <a:r>
              <a:rPr lang="zh-CN" altLang="en-US"/>
              <a:t>动作发生时,会将删除的值在old表中存在</a:t>
            </a:r>
            <a:endParaRPr lang="zh-CN" altLang="en-US"/>
          </a:p>
          <a:p>
            <a:pPr algn="l"/>
            <a:r>
              <a:rPr lang="zh-CN" altLang="en-US"/>
              <a:t>Update</a:t>
            </a:r>
            <a:r>
              <a:rPr lang="en-US" altLang="zh-CN"/>
              <a:t>:</a:t>
            </a:r>
            <a:r>
              <a:rPr lang="zh-CN" altLang="en-US"/>
              <a:t>动作发生时,理解成先删除,再增加,旧数据在old表中存在,新的数据存在new表</a:t>
            </a:r>
            <a:endParaRPr lang="zh-CN" altLang="en-US"/>
          </a:p>
        </p:txBody>
      </p:sp>
      <p:sp>
        <p:nvSpPr>
          <p:cNvPr id="9" name="矩形标注 8"/>
          <p:cNvSpPr/>
          <p:nvPr/>
        </p:nvSpPr>
        <p:spPr>
          <a:xfrm>
            <a:off x="6392545" y="1558290"/>
            <a:ext cx="5336540" cy="1730375"/>
          </a:xfrm>
          <a:prstGeom prst="wedgeRectCallout">
            <a:avLst>
              <a:gd name="adj1" fmla="val -61792"/>
              <a:gd name="adj2" fmla="val 11431"/>
            </a:avLst>
          </a:prstGeom>
          <a:noFill/>
          <a:ln w="5715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标注 10"/>
          <p:cNvSpPr/>
          <p:nvPr/>
        </p:nvSpPr>
        <p:spPr>
          <a:xfrm>
            <a:off x="6529070" y="5262245"/>
            <a:ext cx="5336540" cy="513080"/>
          </a:xfrm>
          <a:prstGeom prst="wedgeRectCallout">
            <a:avLst>
              <a:gd name="adj1" fmla="val -57175"/>
              <a:gd name="adj2" fmla="val 55693"/>
            </a:avLst>
          </a:prstGeom>
          <a:noFill/>
          <a:ln w="5715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43255" y="5669915"/>
            <a:ext cx="5079365" cy="398780"/>
          </a:xfrm>
          <a:prstGeom prst="rect">
            <a:avLst/>
          </a:prstGeom>
          <a:noFill/>
        </p:spPr>
        <p:txBody>
          <a:bodyPr wrap="none" rtlCol="0">
            <a:spAutoFit/>
          </a:bodyPr>
          <a:p>
            <a:pPr algn="l"/>
            <a:r>
              <a:rPr lang="zh-CN" altLang="en-US" sz="2000" dirty="0" smtClean="0">
                <a:latin typeface="微软雅黑 Light" panose="020B0502040204020203" pitchFamily="34" charset="-122"/>
                <a:ea typeface="微软雅黑 Light" panose="020B0502040204020203" pitchFamily="34" charset="-122"/>
                <a:sym typeface="+mn-ea"/>
              </a:rPr>
              <a:t>drop trigger [schema_name.]trigger_name;</a:t>
            </a:r>
            <a:endParaRPr lang="zh-CN" altLang="en-US" sz="200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015980" cy="5906135"/>
          </a:xfrm>
        </p:spPr>
        <p:txBody>
          <a:bodyPr vert="horz" lIns="91440" tIns="45720" rIns="91440" bIns="45720" rtlCol="0">
            <a:noAutofit/>
          </a:bodyPr>
          <a:lstStyle/>
          <a:p>
            <a:r>
              <a:rPr lang="zh-CN" altLang="en-US" sz="2400" dirty="0" smtClean="0"/>
              <a:t>案例：</a:t>
            </a:r>
            <a:r>
              <a:rPr sz="2400" dirty="0" smtClean="0"/>
              <a:t>添加学生信息</a:t>
            </a:r>
            <a:r>
              <a:rPr lang="zh-CN" sz="2400" dirty="0" smtClean="0"/>
              <a:t>时</a:t>
            </a:r>
            <a:r>
              <a:rPr lang="en-US" altLang="zh-CN" sz="2400" dirty="0" smtClean="0"/>
              <a:t>,</a:t>
            </a:r>
            <a:r>
              <a:rPr sz="2400" dirty="0" smtClean="0"/>
              <a:t>班级表中的总人数自动</a:t>
            </a:r>
            <a:r>
              <a:rPr lang="zh-CN" sz="2400" dirty="0" smtClean="0"/>
              <a:t>加</a:t>
            </a:r>
            <a:r>
              <a:rPr sz="2400" dirty="0" smtClean="0"/>
              <a:t>1</a:t>
            </a:r>
            <a:r>
              <a:rPr lang="zh-CN" sz="2400" dirty="0" smtClean="0"/>
              <a:t>。</a:t>
            </a:r>
            <a:endParaRPr lang="zh-CN" sz="2400" dirty="0" smtClean="0"/>
          </a:p>
          <a:p>
            <a:endParaRPr lang="zh-CN" sz="2400" dirty="0" smtClean="0"/>
          </a:p>
          <a:p>
            <a:endParaRPr lang="zh-CN" sz="2400" dirty="0" smtClean="0"/>
          </a:p>
          <a:p>
            <a:endParaRPr lang="zh-CN" sz="2400" dirty="0" smtClean="0"/>
          </a:p>
          <a:p>
            <a:endParaRPr lang="zh-CN" sz="2400" dirty="0" smtClean="0"/>
          </a:p>
          <a:p>
            <a:endParaRPr lang="zh-CN" sz="2400" dirty="0" smtClean="0"/>
          </a:p>
          <a:p>
            <a:r>
              <a:rPr sz="2400" dirty="0" smtClean="0"/>
              <a:t>给学生转班，班级表中原来班级的</a:t>
            </a:r>
            <a:r>
              <a:rPr lang="zh-CN" sz="2400" dirty="0" smtClean="0"/>
              <a:t>人数减</a:t>
            </a:r>
            <a:r>
              <a:rPr sz="2400" dirty="0" smtClean="0"/>
              <a:t>1 </a:t>
            </a:r>
            <a:r>
              <a:rPr lang="zh-CN" sz="2400" dirty="0" smtClean="0"/>
              <a:t>，</a:t>
            </a:r>
            <a:r>
              <a:rPr sz="2400" dirty="0" smtClean="0"/>
              <a:t>新班级的</a:t>
            </a:r>
            <a:r>
              <a:rPr lang="zh-CN" sz="2400" dirty="0" smtClean="0"/>
              <a:t>人数</a:t>
            </a:r>
            <a:r>
              <a:rPr sz="2400" dirty="0" smtClean="0"/>
              <a:t>ccount</a:t>
            </a:r>
            <a:r>
              <a:rPr lang="zh-CN" sz="2400" dirty="0" smtClean="0"/>
              <a:t>加</a:t>
            </a:r>
            <a:r>
              <a:rPr sz="2400" dirty="0" smtClean="0"/>
              <a:t>1</a:t>
            </a:r>
            <a:r>
              <a:rPr lang="zh-CN" sz="2400" dirty="0" smtClean="0"/>
              <a:t>。</a:t>
            </a:r>
            <a:endParaRPr sz="2400" dirty="0" smtClean="0"/>
          </a:p>
          <a:p>
            <a:endParaRPr sz="2400" dirty="0" smtClean="0"/>
          </a:p>
          <a:p>
            <a:pPr marL="0" indent="0">
              <a:buNone/>
            </a:pPr>
            <a:endParaRPr lang="zh-CN" altLang="en-US" sz="2050" dirty="0" smtClean="0"/>
          </a:p>
          <a:p>
            <a:endParaRPr lang="zh-CN" altLang="en-US" sz="2050" dirty="0" smtClean="0"/>
          </a:p>
          <a:p>
            <a:endParaRPr lang="zh-CN" altLang="en-US" sz="2050" dirty="0" smtClean="0"/>
          </a:p>
          <a:p>
            <a:endParaRPr lang="zh-CN" altLang="en-US" sz="205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触发器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应用案例</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矩形 5"/>
          <p:cNvSpPr/>
          <p:nvPr/>
        </p:nvSpPr>
        <p:spPr>
          <a:xfrm>
            <a:off x="570230" y="1601470"/>
            <a:ext cx="4626610" cy="299720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1"/>
          <a:stretch>
            <a:fillRect/>
          </a:stretch>
        </p:blipFill>
        <p:spPr>
          <a:xfrm>
            <a:off x="633730" y="1659890"/>
            <a:ext cx="4319905" cy="2879725"/>
          </a:xfrm>
          <a:prstGeom prst="rect">
            <a:avLst/>
          </a:prstGeom>
        </p:spPr>
      </p:pic>
      <p:pic>
        <p:nvPicPr>
          <p:cNvPr id="13" name="图片 12"/>
          <p:cNvPicPr>
            <a:picLocks noChangeAspect="1"/>
          </p:cNvPicPr>
          <p:nvPr/>
        </p:nvPicPr>
        <p:blipFill>
          <a:blip r:embed="rId2"/>
          <a:stretch>
            <a:fillRect/>
          </a:stretch>
        </p:blipFill>
        <p:spPr>
          <a:xfrm>
            <a:off x="5723255" y="1546225"/>
            <a:ext cx="5750560" cy="3107055"/>
          </a:xfrm>
          <a:prstGeom prst="rect">
            <a:avLst/>
          </a:prstGeom>
        </p:spPr>
      </p:pic>
      <p:sp>
        <p:nvSpPr>
          <p:cNvPr id="14" name="矩形 13"/>
          <p:cNvSpPr/>
          <p:nvPr/>
        </p:nvSpPr>
        <p:spPr>
          <a:xfrm>
            <a:off x="5579110" y="1445895"/>
            <a:ext cx="6066155" cy="330708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33436"/>
            <a:ext cx="10515600" cy="1503135"/>
          </a:xfrm>
        </p:spPr>
        <p:txBody>
          <a:bodyPr>
            <a:normAutofit fontScale="90000"/>
          </a:bodyPr>
          <a:p>
            <a:pPr algn="ctr">
              <a:lnSpc>
                <a:spcPct val="150000"/>
              </a:lnSpc>
            </a:pPr>
            <a:r>
              <a:rPr lang="en-US" altLang="zh-CN" dirty="0" smtClean="0"/>
              <a:t>Thanks</a:t>
            </a:r>
            <a:br>
              <a:rPr lang="en-US" altLang="zh-CN" dirty="0" smtClean="0"/>
            </a:br>
            <a:r>
              <a:rPr lang="zh-CN" altLang="en-US" dirty="0"/>
              <a:t>感谢</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808460" cy="5906135"/>
          </a:xfrm>
        </p:spPr>
        <p:txBody>
          <a:bodyPr vert="horz" lIns="91440" tIns="45720" rIns="91440" bIns="45720" rtlCol="0">
            <a:noAutofit/>
          </a:bodyPr>
          <a:lstStyle/>
          <a:p>
            <a:r>
              <a:rPr lang="zh-CN" altLang="en-US" dirty="0" smtClean="0"/>
              <a:t>Mysql主要有以下几种索引类型：FULLTEXT，HASH，BTREE，RTREE。</a:t>
            </a:r>
            <a:endParaRPr lang="zh-CN" altLang="en-US" dirty="0" smtClean="0"/>
          </a:p>
          <a:p>
            <a:pPr lvl="1"/>
            <a:r>
              <a:rPr lang="zh-CN" altLang="en-US" sz="2000" dirty="0" smtClean="0">
                <a:sym typeface="+mn-ea"/>
              </a:rPr>
              <a:t>BTree 索引： 最常见的索引类型，大部分索引都支持 BTree索引。</a:t>
            </a:r>
            <a:endParaRPr lang="zh-CN" altLang="en-US" sz="2000" dirty="0" smtClean="0">
              <a:sym typeface="+mn-ea"/>
            </a:endParaRPr>
          </a:p>
          <a:p>
            <a:pPr lvl="1"/>
            <a:r>
              <a:rPr lang="zh-CN" altLang="en-US" sz="2000" dirty="0" smtClean="0">
                <a:sym typeface="+mn-ea"/>
              </a:rPr>
              <a:t>Hash 索引：只有Memory引擎支持 ， 使用场景简单 。</a:t>
            </a:r>
            <a:endParaRPr lang="zh-CN" altLang="en-US" sz="2000" dirty="0" smtClean="0">
              <a:sym typeface="+mn-ea"/>
            </a:endParaRPr>
          </a:p>
          <a:p>
            <a:pPr lvl="1"/>
            <a:r>
              <a:rPr lang="zh-CN" altLang="en-US" sz="2000" dirty="0" smtClean="0">
                <a:sym typeface="+mn-ea"/>
              </a:rPr>
              <a:t>R-tree 索引（空间索引）：空间索引是MyISAM引擎的一个特殊索引类型，主要用于地理空间数据类型，通常使用较少。</a:t>
            </a:r>
            <a:endParaRPr lang="zh-CN" altLang="en-US" sz="2000" dirty="0" smtClean="0">
              <a:sym typeface="+mn-ea"/>
            </a:endParaRPr>
          </a:p>
          <a:p>
            <a:pPr lvl="1"/>
            <a:r>
              <a:rPr lang="zh-CN" altLang="en-US" sz="2000" dirty="0" smtClean="0">
                <a:sym typeface="+mn-ea"/>
              </a:rPr>
              <a:t>Full-text （全文索引）：全文索引也是MyISAM的一个特殊索引类型，主要用于全文索引，InnoDB从Mysql5.6版本开始支持全文索引</a:t>
            </a:r>
            <a:endParaRPr lang="zh-CN" altLang="en-US" sz="200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索引类型</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808460" cy="5906135"/>
          </a:xfrm>
        </p:spPr>
        <p:txBody>
          <a:bodyPr vert="horz" lIns="91440" tIns="45720" rIns="91440" bIns="45720" rtlCol="0">
            <a:noAutofit/>
          </a:bodyPr>
          <a:lstStyle/>
          <a:p>
            <a:r>
              <a:rPr lang="zh-CN" altLang="en-US" dirty="0" smtClean="0"/>
              <a:t>索引分类</a:t>
            </a:r>
            <a:endParaRPr lang="zh-CN" altLang="en-US" dirty="0" smtClean="0"/>
          </a:p>
          <a:p>
            <a:pPr lvl="1"/>
            <a:r>
              <a:rPr lang="zh-CN" altLang="en-US" sz="2000" dirty="0" smtClean="0">
                <a:sym typeface="+mn-ea"/>
              </a:rPr>
              <a:t>普通索引：仅加速查询</a:t>
            </a:r>
            <a:endParaRPr lang="zh-CN" altLang="en-US" sz="2000" dirty="0" smtClean="0">
              <a:sym typeface="+mn-ea"/>
            </a:endParaRPr>
          </a:p>
          <a:p>
            <a:pPr lvl="1"/>
            <a:r>
              <a:rPr lang="zh-CN" altLang="en-US" sz="2000" dirty="0" smtClean="0">
                <a:sym typeface="+mn-ea"/>
              </a:rPr>
              <a:t>唯一索引：加速查询 + 列值唯一（可以有null）</a:t>
            </a:r>
            <a:endParaRPr lang="zh-CN" altLang="en-US" sz="2000" dirty="0" smtClean="0">
              <a:sym typeface="+mn-ea"/>
            </a:endParaRPr>
          </a:p>
          <a:p>
            <a:pPr lvl="1"/>
            <a:r>
              <a:rPr lang="zh-CN" altLang="en-US" sz="2000" dirty="0" smtClean="0">
                <a:sym typeface="+mn-ea"/>
              </a:rPr>
              <a:t>主键索引：加速查询 + 列值唯一（不可以有null）+ 表中只有一个</a:t>
            </a:r>
            <a:endParaRPr lang="zh-CN" altLang="en-US" sz="2000" dirty="0" smtClean="0">
              <a:sym typeface="+mn-ea"/>
            </a:endParaRPr>
          </a:p>
          <a:p>
            <a:pPr lvl="1"/>
            <a:r>
              <a:rPr lang="zh-CN" altLang="en-US" sz="2000" dirty="0" smtClean="0">
                <a:sym typeface="+mn-ea"/>
              </a:rPr>
              <a:t>组合索引：多列值组成一个索引，专门用于组合搜索，其效率大于索引合并</a:t>
            </a:r>
            <a:endParaRPr lang="zh-CN" altLang="en-US" sz="2000" dirty="0" smtClean="0">
              <a:sym typeface="+mn-ea"/>
            </a:endParaRPr>
          </a:p>
          <a:p>
            <a:pPr lvl="1"/>
            <a:r>
              <a:rPr lang="zh-CN" altLang="en-US" sz="2000" dirty="0" smtClean="0">
                <a:sym typeface="+mn-ea"/>
              </a:rPr>
              <a:t>全文索引：对文本的内容进行分词，进行搜索</a:t>
            </a:r>
            <a:endParaRPr lang="zh-CN" altLang="en-US" sz="2000"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索引分类</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808460" cy="5906135"/>
          </a:xfrm>
        </p:spPr>
        <p:txBody>
          <a:bodyPr vert="horz" lIns="91440" tIns="45720" rIns="91440" bIns="45720" rtlCol="0">
            <a:noAutofit/>
          </a:bodyPr>
          <a:lstStyle/>
          <a:p>
            <a:r>
              <a:rPr lang="zh-CN" altLang="en-US" dirty="0" smtClean="0"/>
              <a:t>创建索引时，你需要确保该索引是应用在 SQL 查询语句的条件(一般作为 WHERE 子句的条件)。</a:t>
            </a:r>
            <a:endParaRPr lang="zh-CN" altLang="en-US" dirty="0" smtClean="0"/>
          </a:p>
          <a:p>
            <a:r>
              <a:rPr lang="zh-CN" altLang="en-US" dirty="0" smtClean="0"/>
              <a:t>语法：</a:t>
            </a:r>
            <a:endParaRPr lang="zh-CN" altLang="en-US" dirty="0" smtClean="0"/>
          </a:p>
          <a:p>
            <a:endParaRPr lang="zh-CN" altLang="en-US" dirty="0" smtClean="0"/>
          </a:p>
          <a:p>
            <a:endParaRPr lang="zh-CN" altLang="en-US" dirty="0" smtClean="0"/>
          </a:p>
          <a:p>
            <a:r>
              <a:rPr lang="zh-CN" altLang="en-US" dirty="0" smtClean="0"/>
              <a:t>案例：给商品表的</a:t>
            </a:r>
            <a:r>
              <a:rPr lang="en-US" altLang="zh-CN" dirty="0" smtClean="0"/>
              <a:t>goods</a:t>
            </a:r>
            <a:r>
              <a:rPr lang="zh-CN" altLang="en-US" dirty="0" smtClean="0"/>
              <a:t>_name列创建索引</a:t>
            </a:r>
            <a:endParaRPr lang="zh-CN" altLang="en-US" dirty="0" smtClean="0"/>
          </a:p>
          <a:p>
            <a:endParaRPr lang="zh-CN" altLang="en-US" dirty="0" smtClean="0"/>
          </a:p>
          <a:p>
            <a:pPr marL="0" indent="0">
              <a:buNone/>
            </a:pPr>
            <a:r>
              <a:rPr lang="zh-CN" altLang="en-US" sz="1665" dirty="0" smtClean="0">
                <a:sym typeface="+mn-ea"/>
              </a:rPr>
              <a:t>     </a:t>
            </a:r>
            <a:endParaRPr lang="zh-CN" altLang="en-US" sz="1665"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创建索引</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711835" y="3059430"/>
            <a:ext cx="9080500" cy="156654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57885" y="3123565"/>
            <a:ext cx="9171940" cy="1383665"/>
          </a:xfrm>
          <a:prstGeom prst="rect">
            <a:avLst/>
          </a:prstGeom>
          <a:noFill/>
        </p:spPr>
        <p:txBody>
          <a:bodyPr wrap="square" rtlCol="0">
            <a:spAutoFit/>
          </a:bodyPr>
          <a:p>
            <a:pPr algn="l">
              <a:lnSpc>
                <a:spcPct val="140000"/>
              </a:lnSpc>
            </a:pPr>
            <a:r>
              <a:rPr lang="zh-CN" altLang="en-US" sz="2000">
                <a:solidFill>
                  <a:srgbClr val="FF0000"/>
                </a:solidFill>
              </a:rPr>
              <a:t>CREATE</a:t>
            </a:r>
            <a:r>
              <a:rPr lang="zh-CN" altLang="en-US" sz="2000"/>
              <a:t> 	[</a:t>
            </a:r>
            <a:r>
              <a:rPr lang="zh-CN" altLang="en-US" sz="2000">
                <a:solidFill>
                  <a:srgbClr val="FF0000"/>
                </a:solidFill>
              </a:rPr>
              <a:t>UNIQUE</a:t>
            </a:r>
            <a:r>
              <a:rPr lang="zh-CN" altLang="en-US" sz="2000"/>
              <a:t>|FULLTEXT|SPATIAL]  </a:t>
            </a:r>
            <a:r>
              <a:rPr lang="zh-CN" altLang="en-US" sz="2000">
                <a:solidFill>
                  <a:srgbClr val="FF0000"/>
                </a:solidFill>
              </a:rPr>
              <a:t>INDEX</a:t>
            </a:r>
            <a:r>
              <a:rPr lang="zh-CN" altLang="en-US" sz="2000"/>
              <a:t> 索引名</a:t>
            </a:r>
            <a:endParaRPr lang="zh-CN" altLang="en-US" sz="2000"/>
          </a:p>
          <a:p>
            <a:pPr algn="l">
              <a:lnSpc>
                <a:spcPct val="140000"/>
              </a:lnSpc>
            </a:pPr>
            <a:r>
              <a:rPr lang="zh-CN" altLang="en-US" sz="2000"/>
              <a:t>[</a:t>
            </a:r>
            <a:r>
              <a:rPr lang="zh-CN" altLang="en-US" sz="2000">
                <a:solidFill>
                  <a:srgbClr val="FF0000"/>
                </a:solidFill>
              </a:rPr>
              <a:t>USING</a:t>
            </a:r>
            <a:r>
              <a:rPr lang="zh-CN" altLang="en-US" sz="2000"/>
              <a:t>  索引类型]#如果不指定则为B+Tree</a:t>
            </a:r>
            <a:endParaRPr lang="zh-CN" altLang="en-US" sz="2000"/>
          </a:p>
          <a:p>
            <a:pPr algn="l">
              <a:lnSpc>
                <a:spcPct val="140000"/>
              </a:lnSpc>
            </a:pPr>
            <a:r>
              <a:rPr lang="zh-CN" altLang="en-US" sz="2000">
                <a:solidFill>
                  <a:srgbClr val="FF0000"/>
                </a:solidFill>
              </a:rPr>
              <a:t>ON</a:t>
            </a:r>
            <a:r>
              <a:rPr lang="zh-CN" altLang="en-US" sz="2000"/>
              <a:t> 表名(列名,...)</a:t>
            </a:r>
            <a:endParaRPr lang="zh-CN" altLang="en-US" sz="2000"/>
          </a:p>
        </p:txBody>
      </p:sp>
      <p:sp>
        <p:nvSpPr>
          <p:cNvPr id="6" name="矩形 5"/>
          <p:cNvSpPr/>
          <p:nvPr/>
        </p:nvSpPr>
        <p:spPr>
          <a:xfrm>
            <a:off x="711835" y="5398770"/>
            <a:ext cx="9080500" cy="657225"/>
          </a:xfrm>
          <a:prstGeom prst="rect">
            <a:avLst/>
          </a:prstGeom>
          <a:noFill/>
          <a:ln w="76200">
            <a:solidFill>
              <a:srgbClr val="92D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857885" y="5473065"/>
            <a:ext cx="7195185" cy="460375"/>
          </a:xfrm>
          <a:prstGeom prst="rect">
            <a:avLst/>
          </a:prstGeom>
          <a:noFill/>
        </p:spPr>
        <p:txBody>
          <a:bodyPr wrap="none" rtlCol="0">
            <a:spAutoFit/>
          </a:bodyPr>
          <a:p>
            <a:pPr algn="l"/>
            <a:r>
              <a:rPr lang="zh-CN" altLang="en-US" sz="2400">
                <a:latin typeface="微软雅黑 Light" panose="020B0502040204020203" pitchFamily="34" charset="-122"/>
                <a:ea typeface="微软雅黑 Light" panose="020B0502040204020203" pitchFamily="34" charset="-122"/>
              </a:rPr>
              <a:t>create index index_name on goods5(goods_name); </a:t>
            </a:r>
            <a:endParaRPr lang="zh-CN" altLang="en-US" sz="2400">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808460" cy="5906135"/>
          </a:xfrm>
        </p:spPr>
        <p:txBody>
          <a:bodyPr vert="horz" lIns="91440" tIns="45720" rIns="91440" bIns="45720" rtlCol="0">
            <a:noAutofit/>
          </a:bodyPr>
          <a:lstStyle/>
          <a:p>
            <a:r>
              <a:rPr lang="zh-CN" altLang="en-US" dirty="0" smtClean="0"/>
              <a:t>普通索引</a:t>
            </a:r>
            <a:endParaRPr lang="zh-CN" altLang="en-US" dirty="0" smtClean="0"/>
          </a:p>
          <a:p>
            <a:pPr lvl="1"/>
            <a:r>
              <a:rPr lang="zh-CN" altLang="en-US" dirty="0" smtClean="0"/>
              <a:t>创建索引</a:t>
            </a:r>
            <a:endParaRPr lang="zh-CN" altLang="en-US" dirty="0" smtClean="0"/>
          </a:p>
          <a:p>
            <a:pPr lvl="1"/>
            <a:endParaRPr lang="zh-CN" altLang="en-US" dirty="0" smtClean="0"/>
          </a:p>
          <a:p>
            <a:pPr lvl="1"/>
            <a:r>
              <a:rPr lang="zh-CN" altLang="en-US" dirty="0" smtClean="0"/>
              <a:t>修改表结构(添加索引)</a:t>
            </a:r>
            <a:endParaRPr lang="zh-CN" altLang="en-US" dirty="0" smtClean="0"/>
          </a:p>
          <a:p>
            <a:pPr marL="457200" lvl="1" indent="0">
              <a:buNone/>
            </a:pPr>
            <a:endParaRPr lang="zh-CN" altLang="en-US" dirty="0" smtClean="0"/>
          </a:p>
          <a:p>
            <a:pPr lvl="1"/>
            <a:r>
              <a:rPr lang="zh-CN" altLang="en-US" dirty="0" smtClean="0"/>
              <a:t>创建表的时候直接指定</a:t>
            </a:r>
            <a:endParaRPr lang="zh-CN" altLang="en-US" dirty="0" smtClean="0"/>
          </a:p>
          <a:p>
            <a:endParaRPr lang="zh-CN" altLang="en-US" dirty="0" smtClean="0"/>
          </a:p>
          <a:p>
            <a:pPr marL="0" indent="0">
              <a:buNone/>
            </a:pPr>
            <a:r>
              <a:rPr lang="zh-CN" altLang="en-US" sz="1665" dirty="0" smtClean="0">
                <a:sym typeface="+mn-ea"/>
              </a:rPr>
              <a:t>     </a:t>
            </a:r>
            <a:endParaRPr lang="zh-CN" altLang="en-US" sz="1665"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创建索引</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993775" y="2204085"/>
            <a:ext cx="9080500" cy="59436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121410" y="2270760"/>
            <a:ext cx="7461885" cy="460375"/>
          </a:xfrm>
          <a:prstGeom prst="rect">
            <a:avLst/>
          </a:prstGeom>
          <a:noFill/>
        </p:spPr>
        <p:txBody>
          <a:bodyPr wrap="none" rtlCol="0">
            <a:spAutoFit/>
          </a:bodyPr>
          <a:p>
            <a:pPr algn="l"/>
            <a:r>
              <a:rPr lang="zh-CN" altLang="en-US" sz="2400">
                <a:solidFill>
                  <a:srgbClr val="FF0000"/>
                </a:solidFill>
              </a:rPr>
              <a:t>CREATE INDEX</a:t>
            </a:r>
            <a:r>
              <a:rPr lang="zh-CN" altLang="en-US" sz="2400"/>
              <a:t> indexName </a:t>
            </a:r>
            <a:r>
              <a:rPr lang="zh-CN" altLang="en-US" sz="2400">
                <a:solidFill>
                  <a:srgbClr val="FF0000"/>
                </a:solidFill>
              </a:rPr>
              <a:t>ON</a:t>
            </a:r>
            <a:r>
              <a:rPr lang="zh-CN" altLang="en-US" sz="2400"/>
              <a:t> table_name (column_name)</a:t>
            </a:r>
            <a:endParaRPr lang="zh-CN" altLang="en-US" sz="2400"/>
          </a:p>
        </p:txBody>
      </p:sp>
      <p:sp>
        <p:nvSpPr>
          <p:cNvPr id="10" name="矩形 9"/>
          <p:cNvSpPr/>
          <p:nvPr/>
        </p:nvSpPr>
        <p:spPr>
          <a:xfrm>
            <a:off x="993775" y="3449320"/>
            <a:ext cx="9080500" cy="59436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76020" y="3562350"/>
            <a:ext cx="6555105" cy="398780"/>
          </a:xfrm>
          <a:prstGeom prst="rect">
            <a:avLst/>
          </a:prstGeom>
          <a:noFill/>
        </p:spPr>
        <p:txBody>
          <a:bodyPr wrap="none" rtlCol="0">
            <a:spAutoFit/>
          </a:bodyPr>
          <a:p>
            <a:pPr algn="l"/>
            <a:r>
              <a:rPr lang="zh-CN" altLang="en-US" sz="2000">
                <a:solidFill>
                  <a:srgbClr val="FF0000"/>
                </a:solidFill>
              </a:rPr>
              <a:t>ALTER</a:t>
            </a:r>
            <a:r>
              <a:rPr lang="zh-CN" altLang="en-US" sz="2000"/>
              <a:t> table tableName </a:t>
            </a:r>
            <a:r>
              <a:rPr lang="zh-CN" altLang="en-US" sz="2000">
                <a:solidFill>
                  <a:srgbClr val="FF0000"/>
                </a:solidFill>
              </a:rPr>
              <a:t>ADD INDEX</a:t>
            </a:r>
            <a:r>
              <a:rPr lang="zh-CN" altLang="en-US" sz="2000"/>
              <a:t> indexName(columnName)</a:t>
            </a:r>
            <a:endParaRPr lang="zh-CN" altLang="en-US" sz="2000"/>
          </a:p>
        </p:txBody>
      </p:sp>
      <p:sp>
        <p:nvSpPr>
          <p:cNvPr id="12" name="矩形 11"/>
          <p:cNvSpPr/>
          <p:nvPr/>
        </p:nvSpPr>
        <p:spPr>
          <a:xfrm>
            <a:off x="993775" y="4696460"/>
            <a:ext cx="9080500" cy="187833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121410" y="4696460"/>
            <a:ext cx="5905500" cy="1630045"/>
          </a:xfrm>
          <a:prstGeom prst="rect">
            <a:avLst/>
          </a:prstGeom>
          <a:noFill/>
        </p:spPr>
        <p:txBody>
          <a:bodyPr wrap="square" rtlCol="0">
            <a:spAutoFit/>
          </a:bodyPr>
          <a:p>
            <a:pPr algn="l"/>
            <a:r>
              <a:rPr lang="zh-CN" altLang="en-US" sz="2000">
                <a:solidFill>
                  <a:srgbClr val="FF0000"/>
                </a:solidFill>
              </a:rPr>
              <a:t>CREATE TABLE</a:t>
            </a:r>
            <a:r>
              <a:rPr lang="zh-CN" altLang="en-US" sz="2000"/>
              <a:t> mytable(  </a:t>
            </a:r>
            <a:endParaRPr lang="zh-CN" altLang="en-US" sz="2000"/>
          </a:p>
          <a:p>
            <a:pPr algn="l"/>
            <a:r>
              <a:rPr lang="zh-CN" altLang="en-US" sz="2000">
                <a:solidFill>
                  <a:srgbClr val="FF0000"/>
                </a:solidFill>
              </a:rPr>
              <a:t>    </a:t>
            </a:r>
            <a:r>
              <a:rPr lang="zh-CN" altLang="en-US" sz="2000"/>
              <a:t> id  int</a:t>
            </a:r>
            <a:r>
              <a:rPr lang="zh-CN" altLang="en-US" sz="2000"/>
              <a:t> PRIMARY key,   </a:t>
            </a:r>
            <a:endParaRPr lang="zh-CN" altLang="en-US" sz="2000"/>
          </a:p>
          <a:p>
            <a:pPr algn="l"/>
            <a:r>
              <a:rPr lang="zh-CN" altLang="en-US" sz="2000"/>
              <a:t>     username VARCHAR(16) NOT NULL,  </a:t>
            </a:r>
            <a:endParaRPr lang="zh-CN" altLang="en-US" sz="2000"/>
          </a:p>
          <a:p>
            <a:pPr algn="l"/>
            <a:r>
              <a:rPr lang="zh-CN" altLang="en-US" sz="2000"/>
              <a:t>    </a:t>
            </a:r>
            <a:r>
              <a:rPr lang="zh-CN" altLang="en-US" sz="2000">
                <a:solidFill>
                  <a:srgbClr val="FF0000"/>
                </a:solidFill>
              </a:rPr>
              <a:t> INDEX</a:t>
            </a:r>
            <a:r>
              <a:rPr lang="zh-CN" altLang="en-US" sz="2000"/>
              <a:t>  </a:t>
            </a:r>
            <a:r>
              <a:rPr lang="en-US" altLang="zh-CN" sz="2000"/>
              <a:t>[</a:t>
            </a:r>
            <a:r>
              <a:rPr lang="zh-CN" altLang="en-US" sz="2000"/>
              <a:t>indexName</a:t>
            </a:r>
            <a:r>
              <a:rPr lang="en-US" altLang="zh-CN" sz="2000"/>
              <a:t>]</a:t>
            </a:r>
            <a:r>
              <a:rPr lang="zh-CN" altLang="en-US" sz="2000"/>
              <a:t>  (username(length))  </a:t>
            </a:r>
            <a:endParaRPr lang="zh-CN" altLang="en-US" sz="2000"/>
          </a:p>
          <a:p>
            <a:pPr algn="l"/>
            <a:r>
              <a:rPr lang="zh-CN" altLang="en-US" sz="2000"/>
              <a:t>);</a:t>
            </a:r>
            <a:endParaRPr lang="zh-CN" altLang="en-US" sz="200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808460" cy="5906135"/>
          </a:xfrm>
        </p:spPr>
        <p:txBody>
          <a:bodyPr vert="horz" lIns="91440" tIns="45720" rIns="91440" bIns="45720" rtlCol="0">
            <a:noAutofit/>
          </a:bodyPr>
          <a:lstStyle/>
          <a:p>
            <a:r>
              <a:rPr lang="zh-CN" altLang="en-US" sz="2400" dirty="0" smtClean="0"/>
              <a:t>唯一索引。它与前面的普通索引类似，不同的就是：索引列的值必须唯一，但允许有空值。如果是组合索引，则列值的组合必须唯一。它有以下几种创建方式：</a:t>
            </a:r>
            <a:r>
              <a:rPr lang="zh-CN" altLang="en-US" sz="2000" dirty="0" smtClean="0"/>
              <a:t> </a:t>
            </a:r>
            <a:endParaRPr lang="zh-CN" altLang="en-US" sz="2000" dirty="0" smtClean="0"/>
          </a:p>
          <a:p>
            <a:pPr lvl="1"/>
            <a:r>
              <a:rPr lang="zh-CN" altLang="en-US" dirty="0" smtClean="0"/>
              <a:t>创建索引</a:t>
            </a:r>
            <a:endParaRPr lang="zh-CN" altLang="en-US" dirty="0" smtClean="0"/>
          </a:p>
          <a:p>
            <a:pPr lvl="1"/>
            <a:endParaRPr lang="zh-CN" altLang="en-US" dirty="0" smtClean="0"/>
          </a:p>
          <a:p>
            <a:pPr lvl="1"/>
            <a:r>
              <a:rPr lang="zh-CN" altLang="en-US" dirty="0" smtClean="0"/>
              <a:t>修改表结构(添加索引)</a:t>
            </a:r>
            <a:endParaRPr lang="zh-CN" altLang="en-US" dirty="0" smtClean="0"/>
          </a:p>
          <a:p>
            <a:pPr marL="457200" lvl="1" indent="0">
              <a:buNone/>
            </a:pPr>
            <a:endParaRPr lang="zh-CN" altLang="en-US" dirty="0" smtClean="0"/>
          </a:p>
          <a:p>
            <a:pPr lvl="1"/>
            <a:r>
              <a:rPr lang="zh-CN" altLang="en-US" dirty="0" smtClean="0"/>
              <a:t>创建表的时候直接指定</a:t>
            </a:r>
            <a:endParaRPr lang="zh-CN" altLang="en-US" dirty="0" smtClean="0"/>
          </a:p>
          <a:p>
            <a:endParaRPr lang="zh-CN" altLang="en-US" dirty="0" smtClean="0"/>
          </a:p>
          <a:p>
            <a:pPr marL="0" indent="0">
              <a:buNone/>
            </a:pPr>
            <a:r>
              <a:rPr lang="zh-CN" altLang="en-US" sz="1665" dirty="0" smtClean="0">
                <a:sym typeface="+mn-ea"/>
              </a:rPr>
              <a:t>     </a:t>
            </a:r>
            <a:endParaRPr lang="zh-CN" altLang="en-US" sz="1665"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创建索引</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993775" y="2663190"/>
            <a:ext cx="9080500" cy="59436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993775" y="2729865"/>
            <a:ext cx="8506460" cy="460375"/>
          </a:xfrm>
          <a:prstGeom prst="rect">
            <a:avLst/>
          </a:prstGeom>
          <a:noFill/>
        </p:spPr>
        <p:txBody>
          <a:bodyPr wrap="none" rtlCol="0">
            <a:spAutoFit/>
          </a:bodyPr>
          <a:p>
            <a:pPr algn="l"/>
            <a:r>
              <a:rPr sz="2400">
                <a:solidFill>
                  <a:srgbClr val="FF0000"/>
                </a:solidFill>
              </a:rPr>
              <a:t>CREATE </a:t>
            </a:r>
            <a:r>
              <a:rPr sz="2400">
                <a:solidFill>
                  <a:srgbClr val="92D050"/>
                </a:solidFill>
              </a:rPr>
              <a:t>UNIQUE</a:t>
            </a:r>
            <a:r>
              <a:rPr sz="2400">
                <a:solidFill>
                  <a:srgbClr val="FF0000"/>
                </a:solidFill>
              </a:rPr>
              <a:t> INDEX</a:t>
            </a:r>
            <a:r>
              <a:rPr sz="2400"/>
              <a:t>  indexName </a:t>
            </a:r>
            <a:r>
              <a:rPr sz="2400">
                <a:solidFill>
                  <a:srgbClr val="FF0000"/>
                </a:solidFill>
              </a:rPr>
              <a:t>ON</a:t>
            </a:r>
            <a:r>
              <a:rPr sz="2400"/>
              <a:t> mytable(username(length)) </a:t>
            </a:r>
            <a:endParaRPr sz="2400"/>
          </a:p>
        </p:txBody>
      </p:sp>
      <p:sp>
        <p:nvSpPr>
          <p:cNvPr id="10" name="矩形 9"/>
          <p:cNvSpPr/>
          <p:nvPr/>
        </p:nvSpPr>
        <p:spPr>
          <a:xfrm>
            <a:off x="993775" y="3800475"/>
            <a:ext cx="9080500" cy="59436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21410" y="3898265"/>
            <a:ext cx="7130415" cy="398780"/>
          </a:xfrm>
          <a:prstGeom prst="rect">
            <a:avLst/>
          </a:prstGeom>
          <a:noFill/>
        </p:spPr>
        <p:txBody>
          <a:bodyPr wrap="none" rtlCol="0">
            <a:spAutoFit/>
          </a:bodyPr>
          <a:p>
            <a:pPr algn="l"/>
            <a:r>
              <a:rPr lang="zh-CN" altLang="en-US" sz="2000">
                <a:solidFill>
                  <a:srgbClr val="FF0000"/>
                </a:solidFill>
              </a:rPr>
              <a:t>ALTER</a:t>
            </a:r>
            <a:r>
              <a:rPr lang="zh-CN" altLang="en-US" sz="2000"/>
              <a:t> table mytable </a:t>
            </a:r>
            <a:r>
              <a:rPr lang="zh-CN" altLang="en-US" sz="2000">
                <a:solidFill>
                  <a:srgbClr val="FF0000"/>
                </a:solidFill>
              </a:rPr>
              <a:t>ADD</a:t>
            </a:r>
            <a:r>
              <a:rPr lang="zh-CN" altLang="en-US" sz="2000"/>
              <a:t> </a:t>
            </a:r>
            <a:r>
              <a:rPr lang="zh-CN" altLang="en-US" sz="2000">
                <a:solidFill>
                  <a:srgbClr val="92D050"/>
                </a:solidFill>
              </a:rPr>
              <a:t>UNIQUE</a:t>
            </a:r>
            <a:r>
              <a:rPr lang="zh-CN" altLang="en-US" sz="2000"/>
              <a:t> [indexName] (username(length))</a:t>
            </a:r>
            <a:endParaRPr lang="zh-CN" altLang="en-US" sz="2000"/>
          </a:p>
        </p:txBody>
      </p:sp>
      <p:sp>
        <p:nvSpPr>
          <p:cNvPr id="12" name="矩形 11"/>
          <p:cNvSpPr/>
          <p:nvPr/>
        </p:nvSpPr>
        <p:spPr>
          <a:xfrm>
            <a:off x="993775" y="5005070"/>
            <a:ext cx="9080500" cy="1694815"/>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121410" y="5069840"/>
            <a:ext cx="5905500" cy="1630045"/>
          </a:xfrm>
          <a:prstGeom prst="rect">
            <a:avLst/>
          </a:prstGeom>
          <a:noFill/>
        </p:spPr>
        <p:txBody>
          <a:bodyPr wrap="square" rtlCol="0">
            <a:spAutoFit/>
          </a:bodyPr>
          <a:p>
            <a:pPr algn="l"/>
            <a:r>
              <a:rPr lang="zh-CN" altLang="en-US" sz="2000">
                <a:solidFill>
                  <a:srgbClr val="FF0000"/>
                </a:solidFill>
              </a:rPr>
              <a:t>CREATE TABLE</a:t>
            </a:r>
            <a:r>
              <a:rPr lang="zh-CN" altLang="en-US" sz="2000"/>
              <a:t> mytable(  </a:t>
            </a:r>
            <a:endParaRPr lang="zh-CN" altLang="en-US" sz="2000"/>
          </a:p>
          <a:p>
            <a:pPr algn="l"/>
            <a:r>
              <a:rPr lang="zh-CN" altLang="en-US" sz="2000">
                <a:solidFill>
                  <a:srgbClr val="FF0000"/>
                </a:solidFill>
              </a:rPr>
              <a:t>    </a:t>
            </a:r>
            <a:r>
              <a:rPr lang="zh-CN" altLang="en-US" sz="2000"/>
              <a:t> id  int</a:t>
            </a:r>
            <a:r>
              <a:rPr lang="zh-CN" altLang="en-US" sz="2000"/>
              <a:t> PRIMARY key,   </a:t>
            </a:r>
            <a:endParaRPr lang="zh-CN" altLang="en-US" sz="2000"/>
          </a:p>
          <a:p>
            <a:pPr algn="l"/>
            <a:r>
              <a:rPr lang="zh-CN" altLang="en-US" sz="2000"/>
              <a:t>     username VARCHAR(16) NOT NULL,  </a:t>
            </a:r>
            <a:endParaRPr lang="zh-CN" altLang="en-US" sz="2000"/>
          </a:p>
          <a:p>
            <a:pPr algn="l"/>
            <a:r>
              <a:rPr lang="zh-CN" altLang="en-US" sz="2000"/>
              <a:t>    </a:t>
            </a:r>
            <a:r>
              <a:rPr lang="zh-CN" altLang="en-US" sz="2000">
                <a:solidFill>
                  <a:srgbClr val="FF0000"/>
                </a:solidFill>
              </a:rPr>
              <a:t> UNIQUE INDEX </a:t>
            </a:r>
            <a:r>
              <a:rPr lang="en-US" altLang="zh-CN" sz="2000"/>
              <a:t>[</a:t>
            </a:r>
            <a:r>
              <a:rPr lang="zh-CN" altLang="en-US" sz="2000"/>
              <a:t>indexName</a:t>
            </a:r>
            <a:r>
              <a:rPr lang="en-US" altLang="zh-CN" sz="2000"/>
              <a:t>]</a:t>
            </a:r>
            <a:r>
              <a:rPr lang="zh-CN" altLang="en-US" sz="2000"/>
              <a:t> (username(length))  </a:t>
            </a:r>
            <a:endParaRPr lang="zh-CN" altLang="en-US" sz="2000"/>
          </a:p>
          <a:p>
            <a:pPr algn="l"/>
            <a:r>
              <a:rPr lang="zh-CN" altLang="en-US" sz="2000"/>
              <a:t>);</a:t>
            </a:r>
            <a:endParaRPr lang="zh-CN" altLang="en-US" sz="200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793750"/>
            <a:ext cx="11808460" cy="5906135"/>
          </a:xfrm>
        </p:spPr>
        <p:txBody>
          <a:bodyPr vert="horz" lIns="91440" tIns="45720" rIns="91440" bIns="45720" rtlCol="0">
            <a:noAutofit/>
          </a:bodyPr>
          <a:lstStyle/>
          <a:p>
            <a:r>
              <a:rPr lang="zh-CN" altLang="en-US" dirty="0" smtClean="0"/>
              <a:t>创建复合索引</a:t>
            </a:r>
            <a:r>
              <a:rPr lang="zh-CN" altLang="en-US" sz="2000" dirty="0" smtClean="0"/>
              <a:t> </a:t>
            </a:r>
            <a:endParaRPr lang="zh-CN" altLang="en-US" sz="2000" dirty="0" smtClean="0"/>
          </a:p>
          <a:p>
            <a:pPr marL="0" indent="0">
              <a:buNone/>
            </a:pPr>
            <a:r>
              <a:rPr lang="zh-CN" altLang="en-US" sz="1665" dirty="0" smtClean="0">
                <a:sym typeface="+mn-ea"/>
              </a:rPr>
              <a:t>     </a:t>
            </a:r>
            <a:endParaRPr lang="zh-CN" altLang="en-US" sz="1665" dirty="0" smtClean="0">
              <a:sym typeface="+mn-ea"/>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索引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创建索引</a:t>
            </a:r>
            <a:endPar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 name="矩形 1"/>
          <p:cNvSpPr/>
          <p:nvPr/>
        </p:nvSpPr>
        <p:spPr>
          <a:xfrm>
            <a:off x="647700" y="1855470"/>
            <a:ext cx="10118725" cy="839470"/>
          </a:xfrm>
          <a:prstGeom prst="rect">
            <a:avLst/>
          </a:prstGeom>
          <a:noFill/>
          <a:ln w="76200">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715010" y="2044700"/>
            <a:ext cx="9983470" cy="460375"/>
          </a:xfrm>
          <a:prstGeom prst="rect">
            <a:avLst/>
          </a:prstGeom>
          <a:noFill/>
        </p:spPr>
        <p:txBody>
          <a:bodyPr wrap="none" rtlCol="0">
            <a:spAutoFit/>
          </a:bodyPr>
          <a:p>
            <a:pPr algn="l"/>
            <a:r>
              <a:rPr lang="en-US" sz="2400">
                <a:solidFill>
                  <a:srgbClr val="FF0000"/>
                </a:solidFill>
              </a:rPr>
              <a:t>CREATE</a:t>
            </a:r>
            <a:r>
              <a:rPr sz="2400">
                <a:solidFill>
                  <a:srgbClr val="FF0000"/>
                </a:solidFill>
              </a:rPr>
              <a:t> </a:t>
            </a:r>
            <a:r>
              <a:rPr lang="en-US" sz="2400">
                <a:solidFill>
                  <a:srgbClr val="FF0000"/>
                </a:solidFill>
              </a:rPr>
              <a:t>INDEX</a:t>
            </a:r>
            <a:r>
              <a:rPr sz="2400"/>
              <a:t> idx_name_email_status </a:t>
            </a:r>
            <a:r>
              <a:rPr sz="2400">
                <a:solidFill>
                  <a:srgbClr val="FF0000"/>
                </a:solidFill>
              </a:rPr>
              <a:t>ON</a:t>
            </a:r>
            <a:r>
              <a:rPr sz="2400"/>
              <a:t> gooods(goods_name,email,STATUS); </a:t>
            </a:r>
            <a:endParaRPr sz="2400"/>
          </a:p>
        </p:txBody>
      </p:sp>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PLACING_PICTURE_USER_VIEWPORT" val="{&quot;height&quot;:3516,&quot;width&quot;:1958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8070</Words>
  <Application>WPS 演示</Application>
  <PresentationFormat>Custom</PresentationFormat>
  <Paragraphs>498</Paragraphs>
  <Slides>38</Slides>
  <Notes>72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Arial</vt:lpstr>
      <vt:lpstr>宋体</vt:lpstr>
      <vt:lpstr>Wingdings</vt:lpstr>
      <vt:lpstr>微软雅黑</vt:lpstr>
      <vt:lpstr>微软雅黑 Light</vt:lpstr>
      <vt:lpstr>Arial Unicode MS</vt:lpstr>
      <vt:lpstr>Calibri</vt:lpstr>
      <vt:lpstr>等线</vt:lpstr>
      <vt:lpstr>Office 主题</vt:lpstr>
      <vt:lpstr>数据库对象</vt:lpstr>
      <vt:lpstr>【索引概述】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感谢</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GuXue</cp:lastModifiedBy>
  <cp:revision>1851</cp:revision>
  <dcterms:created xsi:type="dcterms:W3CDTF">2014-03-19T14:07:00Z</dcterms:created>
  <dcterms:modified xsi:type="dcterms:W3CDTF">2021-03-07T06:09:57Z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