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924" r:id="rId4"/>
    <p:sldId id="952" r:id="rId6"/>
    <p:sldId id="976" r:id="rId7"/>
    <p:sldId id="937" r:id="rId8"/>
    <p:sldId id="977" r:id="rId9"/>
    <p:sldId id="402" r:id="rId10"/>
    <p:sldId id="934" r:id="rId11"/>
    <p:sldId id="978" r:id="rId12"/>
    <p:sldId id="979" r:id="rId13"/>
    <p:sldId id="980" r:id="rId14"/>
    <p:sldId id="981" r:id="rId15"/>
    <p:sldId id="272" r:id="rId16"/>
    <p:sldId id="982" r:id="rId17"/>
    <p:sldId id="953" r:id="rId18"/>
    <p:sldId id="984" r:id="rId19"/>
    <p:sldId id="983" r:id="rId20"/>
    <p:sldId id="938" r:id="rId21"/>
    <p:sldId id="975" r:id="rId22"/>
  </p:sldIdLst>
  <p:sldSz cx="12192000" cy="6858000"/>
  <p:notesSz cx="6858000" cy="9144000"/>
  <p:custDataLst>
    <p:tags r:id="rId26"/>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Light" panose="020B0502040204020203"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Light" panose="020B0502040204020203"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5"/>
    <p:restoredTop sz="94660"/>
  </p:normalViewPr>
  <p:slideViewPr>
    <p:cSldViewPr snapToGrid="0" showGuides="1">
      <p:cViewPr varScale="1">
        <p:scale>
          <a:sx n="122" d="100"/>
          <a:sy n="122" d="100"/>
        </p:scale>
        <p:origin x="110" y="202"/>
      </p:cViewPr>
      <p:guideLst>
        <p:guide orient="horz" pos="2154"/>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8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FE98D1C6-1755-4391-8BEC-929F8E21412D}" type="datetimeFigureOut">
              <a:rPr lang="zh-CN" altLang="en-US" strike="noStrike" noProof="1" smtClean="0">
                <a:latin typeface="+mn-lt"/>
                <a:ea typeface="+mn-ea"/>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69E1ADA0-2DEF-4A26-B2A2-97004129F43A}"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p:cNvSpPr>
          <p:nvPr>
            <p:ph type="sldImg"/>
          </p:nvPr>
        </p:nvSpPr>
        <p:spPr/>
      </p:sp>
      <p:sp>
        <p:nvSpPr>
          <p:cNvPr id="1536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rtlCol="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01E3952-2F43-4733-BC21-52132A417C3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fld>
            <a:endPar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endParaRPr>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p:txBody>
          <a:bodyPr lIns="91440" tIns="45720" rIns="91440" bIns="45720" anchor="t"/>
          <a:p>
            <a:pPr lvl="0"/>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p:cNvSpPr>
          <p:nvPr>
            <p:ph type="sldImg"/>
          </p:nvPr>
        </p:nvSpPr>
        <p:spPr/>
      </p:sp>
      <p:sp>
        <p:nvSpPr>
          <p:cNvPr id="2560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p:cNvSpPr>
          <p:nvPr>
            <p:ph type="sldImg"/>
          </p:nvPr>
        </p:nvSpPr>
        <p:spPr/>
      </p:sp>
      <p:sp>
        <p:nvSpPr>
          <p:cNvPr id="25602"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rtlCol="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01E3952-2F43-4733-BC21-52132A417C3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fld>
            <a:endPar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endParaRPr>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p:txBody>
          <a:bodyPr lIns="91440" tIns="45720" rIns="91440" bIns="45720" anchor="t"/>
          <a:p>
            <a:pPr lvl="0"/>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p:cNvSpPr>
          <p:nvPr>
            <p:ph type="sldImg"/>
          </p:nvPr>
        </p:nvSpPr>
        <p:spPr/>
      </p:sp>
      <p:sp>
        <p:nvSpPr>
          <p:cNvPr id="2765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rtlCol="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01E3952-2F43-4733-BC21-52132A417C3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fld>
            <a:endPar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endParaRPr>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p:txBody>
          <a:bodyPr lIns="91440" tIns="45720" rIns="91440" bIns="45720" anchor="t"/>
          <a:p>
            <a:pPr lvl="0"/>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rtlCol="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01E3952-2F43-4733-BC21-52132A417C3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fld>
            <a:endPar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endParaRPr>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p:txBody>
          <a:bodyPr lIns="91440" tIns="45720" rIns="91440" bIns="45720" anchor="t"/>
          <a:p>
            <a:pPr lvl="0"/>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p:cNvSpPr>
          <p:nvPr>
            <p:ph type="sldImg"/>
          </p:nvPr>
        </p:nvSpPr>
        <p:spPr/>
      </p:sp>
      <p:sp>
        <p:nvSpPr>
          <p:cNvPr id="1741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rtlCol="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E01E3952-2F43-4733-BC21-52132A417C3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sym typeface="+mn-ea"/>
              </a:rPr>
            </a:fld>
            <a:endParaRPr kumimoji="0" lang="en-US" altLang="zh-CN"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mn-ea"/>
            </a:endParaRPr>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p:txBody>
          <a:bodyPr lIns="91440" tIns="45720" rIns="91440" bIns="45720" anchor="t"/>
          <a:p>
            <a:pPr lvl="0"/>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defRPr/>
            </a:pPr>
            <a:fld id="{6A19D32B-5F60-4BE3-8FD4-41595BA69E9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BA403EAE-1567-4133-A194-AFE1993723CA}"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6091999-2B8A-4338-8ABF-8BAA3B92087D}" type="slidenum">
              <a:rPr lang="zh-CN" altLang="en-US" strike="noStrike" noProof="1" smtClean="0">
                <a:latin typeface="+mn-lt"/>
                <a:ea typeface="+mn-ea"/>
                <a:cs typeface="+mn-cs"/>
              </a:rPr>
            </a:fld>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BA403EAE-1567-4133-A194-AFE1993723CA}"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6091999-2B8A-4338-8ABF-8BAA3B92087D}" type="slidenum">
              <a:rPr lang="zh-CN" altLang="en-US" strike="noStrike" noProof="1" smtClean="0">
                <a:latin typeface="+mn-lt"/>
                <a:ea typeface="+mn-ea"/>
                <a:cs typeface="+mn-cs"/>
              </a:rPr>
            </a:fld>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BA403EAE-1567-4133-A194-AFE1993723CA}"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46091999-2B8A-4338-8ABF-8BAA3B92087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Lst>
  <p:transition>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BA403EAE-1567-4133-A194-AFE1993723CA}"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46091999-2B8A-4338-8ABF-8BAA3B92087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51" r:id="rId1"/>
  </p:sldLayoutIdLst>
  <p:transition>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media/image15.png"/><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8" Type="http://schemas.openxmlformats.org/officeDocument/2006/relationships/notesSlide" Target="../notesSlides/notesSlide10.xml"/><Relationship Id="rId17" Type="http://schemas.openxmlformats.org/officeDocument/2006/relationships/slideLayout" Target="../slideLayouts/slideLayout1.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image" Target="../media/image19.jpeg"/><Relationship Id="rId13" Type="http://schemas.openxmlformats.org/officeDocument/2006/relationships/image" Target="../media/image18.jpeg"/><Relationship Id="rId12" Type="http://schemas.openxmlformats.org/officeDocument/2006/relationships/image" Target="../media/image17.jpeg"/><Relationship Id="rId11" Type="http://schemas.openxmlformats.org/officeDocument/2006/relationships/image" Target="../media/image16.png"/><Relationship Id="rId10" Type="http://schemas.openxmlformats.org/officeDocument/2006/relationships/tags" Target="../tags/tag125.xml"/><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media/image21.png"/><Relationship Id="rId7" Type="http://schemas.openxmlformats.org/officeDocument/2006/relationships/tags" Target="../tags/tag133.xml"/><Relationship Id="rId6" Type="http://schemas.openxmlformats.org/officeDocument/2006/relationships/image" Target="../media/image20.png"/><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notesSlide" Target="../notesSlides/notesSlide11.xml"/><Relationship Id="rId14" Type="http://schemas.openxmlformats.org/officeDocument/2006/relationships/slideLayout" Target="../slideLayouts/slideLayout1.xml"/><Relationship Id="rId13" Type="http://schemas.openxmlformats.org/officeDocument/2006/relationships/image" Target="../media/image23.png"/><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image" Target="../media/image22.png"/><Relationship Id="rId1" Type="http://schemas.openxmlformats.org/officeDocument/2006/relationships/tags" Target="../tags/tag128.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tags" Target="../tags/tag141.xml"/><Relationship Id="rId6" Type="http://schemas.openxmlformats.org/officeDocument/2006/relationships/image" Target="../media/image25.png"/><Relationship Id="rId5" Type="http://schemas.openxmlformats.org/officeDocument/2006/relationships/tags" Target="../tags/tag140.xml"/><Relationship Id="rId4" Type="http://schemas.openxmlformats.org/officeDocument/2006/relationships/image" Target="../media/image24.jpeg"/><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3.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image" Target="../media/image1.jpeg"/><Relationship Id="rId12" Type="http://schemas.openxmlformats.org/officeDocument/2006/relationships/notesSlide" Target="../notesSlides/notesSlide13.xml"/><Relationship Id="rId11" Type="http://schemas.openxmlformats.org/officeDocument/2006/relationships/slideLayout" Target="../slideLayouts/slideLayout2.xml"/><Relationship Id="rId10" Type="http://schemas.openxmlformats.org/officeDocument/2006/relationships/tags" Target="../tags/tag150.xml"/><Relationship Id="rId1" Type="http://schemas.openxmlformats.org/officeDocument/2006/relationships/tags" Target="../tags/tag14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51.xml"/><Relationship Id="rId2" Type="http://schemas.openxmlformats.org/officeDocument/2006/relationships/image" Target="../media/image26.jpe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2" Type="http://schemas.openxmlformats.org/officeDocument/2006/relationships/notesSlide" Target="../notesSlides/notesSlide16.xml"/><Relationship Id="rId31" Type="http://schemas.openxmlformats.org/officeDocument/2006/relationships/slideLayout" Target="../slideLayouts/slideLayout2.xml"/><Relationship Id="rId30" Type="http://schemas.openxmlformats.org/officeDocument/2006/relationships/tags" Target="../tags/tag180.xml"/><Relationship Id="rId3" Type="http://schemas.openxmlformats.org/officeDocument/2006/relationships/tags" Target="../tags/tag153.xml"/><Relationship Id="rId29" Type="http://schemas.openxmlformats.org/officeDocument/2006/relationships/tags" Target="../tags/tag179.xml"/><Relationship Id="rId28" Type="http://schemas.openxmlformats.org/officeDocument/2006/relationships/tags" Target="../tags/tag178.xml"/><Relationship Id="rId27" Type="http://schemas.openxmlformats.org/officeDocument/2006/relationships/tags" Target="../tags/tag177.xml"/><Relationship Id="rId26" Type="http://schemas.openxmlformats.org/officeDocument/2006/relationships/tags" Target="../tags/tag176.xml"/><Relationship Id="rId25" Type="http://schemas.openxmlformats.org/officeDocument/2006/relationships/tags" Target="../tags/tag175.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image" Target="../media/image1.jpeg"/><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3" Type="http://schemas.openxmlformats.org/officeDocument/2006/relationships/notesSlide" Target="../notesSlides/notesSlide2.xml"/><Relationship Id="rId42" Type="http://schemas.openxmlformats.org/officeDocument/2006/relationships/slideLayout" Target="../slideLayouts/slideLayout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image" Target="../media/image1.jpeg"/><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2" Type="http://schemas.openxmlformats.org/officeDocument/2006/relationships/notesSlide" Target="../notesSlides/notesSlide3.xml"/><Relationship Id="rId31" Type="http://schemas.openxmlformats.org/officeDocument/2006/relationships/slideLayout" Target="../slideLayouts/slideLayout2.xml"/><Relationship Id="rId30" Type="http://schemas.openxmlformats.org/officeDocument/2006/relationships/tags" Target="../tags/tag70.xml"/><Relationship Id="rId3" Type="http://schemas.openxmlformats.org/officeDocument/2006/relationships/tags" Target="../tags/tag43.xml"/><Relationship Id="rId29" Type="http://schemas.openxmlformats.org/officeDocument/2006/relationships/tags" Target="../tags/tag69.xml"/><Relationship Id="rId28" Type="http://schemas.openxmlformats.org/officeDocument/2006/relationships/tags" Target="../tags/tag68.xml"/><Relationship Id="rId27" Type="http://schemas.openxmlformats.org/officeDocument/2006/relationships/tags" Target="../tags/tag67.xml"/><Relationship Id="rId26" Type="http://schemas.openxmlformats.org/officeDocument/2006/relationships/tags" Target="../tags/tag66.xml"/><Relationship Id="rId25" Type="http://schemas.openxmlformats.org/officeDocument/2006/relationships/tags" Target="../tags/tag65.xml"/><Relationship Id="rId24" Type="http://schemas.openxmlformats.org/officeDocument/2006/relationships/tags" Target="../tags/tag64.xml"/><Relationship Id="rId23" Type="http://schemas.openxmlformats.org/officeDocument/2006/relationships/tags" Target="../tags/tag63.xml"/><Relationship Id="rId22" Type="http://schemas.openxmlformats.org/officeDocument/2006/relationships/tags" Target="../tags/tag62.xml"/><Relationship Id="rId21" Type="http://schemas.openxmlformats.org/officeDocument/2006/relationships/tags" Target="../tags/tag61.xml"/><Relationship Id="rId20" Type="http://schemas.openxmlformats.org/officeDocument/2006/relationships/tags" Target="../tags/tag60.xml"/><Relationship Id="rId2" Type="http://schemas.openxmlformats.org/officeDocument/2006/relationships/image" Target="../media/image1.jpeg"/><Relationship Id="rId19" Type="http://schemas.openxmlformats.org/officeDocument/2006/relationships/tags" Target="../tags/tag59.xml"/><Relationship Id="rId18" Type="http://schemas.openxmlformats.org/officeDocument/2006/relationships/tags" Target="../tags/tag58.xml"/><Relationship Id="rId17" Type="http://schemas.openxmlformats.org/officeDocument/2006/relationships/tags" Target="../tags/tag57.xml"/><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image" Target="../media/image1.jpeg"/><Relationship Id="rId12" Type="http://schemas.openxmlformats.org/officeDocument/2006/relationships/notesSlide" Target="../notesSlides/notesSlide5.xml"/><Relationship Id="rId11" Type="http://schemas.openxmlformats.org/officeDocument/2006/relationships/slideLayout" Target="../slideLayouts/slideLayout2.xml"/><Relationship Id="rId10" Type="http://schemas.openxmlformats.org/officeDocument/2006/relationships/tags" Target="../tags/tag79.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8" Type="http://schemas.openxmlformats.org/officeDocument/2006/relationships/notesSlide" Target="../notesSlides/notesSlide7.xml"/><Relationship Id="rId27" Type="http://schemas.openxmlformats.org/officeDocument/2006/relationships/slideLayout" Target="../slideLayouts/slideLayout1.xml"/><Relationship Id="rId26" Type="http://schemas.openxmlformats.org/officeDocument/2006/relationships/tags" Target="../tags/tag100.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image" Target="../media/image10.png"/><Relationship Id="rId21" Type="http://schemas.openxmlformats.org/officeDocument/2006/relationships/tags" Target="../tags/tag96.xml"/><Relationship Id="rId20" Type="http://schemas.openxmlformats.org/officeDocument/2006/relationships/image" Target="../media/image9.png"/><Relationship Id="rId2" Type="http://schemas.openxmlformats.org/officeDocument/2006/relationships/tags" Target="../tags/tag82.xml"/><Relationship Id="rId19" Type="http://schemas.openxmlformats.org/officeDocument/2006/relationships/tags" Target="../tags/tag95.xml"/><Relationship Id="rId18" Type="http://schemas.openxmlformats.org/officeDocument/2006/relationships/image" Target="../media/image8.png"/><Relationship Id="rId17" Type="http://schemas.openxmlformats.org/officeDocument/2006/relationships/tags" Target="../tags/tag94.xml"/><Relationship Id="rId16" Type="http://schemas.openxmlformats.org/officeDocument/2006/relationships/image" Target="../media/image7.png"/><Relationship Id="rId15" Type="http://schemas.openxmlformats.org/officeDocument/2006/relationships/tags" Target="../tags/tag93.xml"/><Relationship Id="rId14" Type="http://schemas.openxmlformats.org/officeDocument/2006/relationships/image" Target="../media/image6.png"/><Relationship Id="rId13" Type="http://schemas.openxmlformats.org/officeDocument/2006/relationships/tags" Target="../tags/tag92.xml"/><Relationship Id="rId12" Type="http://schemas.openxmlformats.org/officeDocument/2006/relationships/image" Target="../media/image5.png"/><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image" Target="../media/image11.png"/><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2" Type="http://schemas.openxmlformats.org/officeDocument/2006/relationships/notesSlide" Target="../notesSlides/notesSlide8.xml"/><Relationship Id="rId11" Type="http://schemas.openxmlformats.org/officeDocument/2006/relationships/slideLayout" Target="../slideLayouts/slideLayout1.xml"/><Relationship Id="rId10" Type="http://schemas.openxmlformats.org/officeDocument/2006/relationships/image" Target="../media/image12.png"/><Relationship Id="rId1" Type="http://schemas.openxmlformats.org/officeDocument/2006/relationships/tags" Target="../tags/tag101.xml"/></Relationships>
</file>

<file path=ppt/slides/_rels/slide9.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image" Target="../media/image13.png"/><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2" Type="http://schemas.openxmlformats.org/officeDocument/2006/relationships/notesSlide" Target="../notesSlides/notesSlide9.xml"/><Relationship Id="rId11" Type="http://schemas.openxmlformats.org/officeDocument/2006/relationships/slideLayout" Target="../slideLayouts/slideLayout1.xml"/><Relationship Id="rId10" Type="http://schemas.openxmlformats.org/officeDocument/2006/relationships/image" Target="../media/image14.png"/><Relationship Id="rId1" Type="http://schemas.openxmlformats.org/officeDocument/2006/relationships/tags" Target="../tags/tag10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p:pic>
        <p:nvPicPr>
          <p:cNvPr id="4098" name="图片 13"/>
          <p:cNvPicPr>
            <a:picLocks noChangeAspect="1"/>
          </p:cNvPicPr>
          <p:nvPr/>
        </p:nvPicPr>
        <p:blipFill>
          <a:blip r:embed="rId1"/>
          <a:srcRect l="11111"/>
          <a:stretch>
            <a:fillRect/>
          </a:stretch>
        </p:blipFill>
        <p:spPr>
          <a:xfrm rot="10800000">
            <a:off x="0" y="0"/>
            <a:ext cx="12192000" cy="6858000"/>
          </a:xfrm>
          <a:prstGeom prst="rect">
            <a:avLst/>
          </a:prstGeom>
          <a:noFill/>
          <a:ln w="9525">
            <a:noFill/>
          </a:ln>
        </p:spPr>
      </p:pic>
      <p:sp>
        <p:nvSpPr>
          <p:cNvPr id="15" name="矩形 14"/>
          <p:cNvSpPr/>
          <p:nvPr/>
        </p:nvSpPr>
        <p:spPr>
          <a:xfrm>
            <a:off x="0" y="0"/>
            <a:ext cx="12192000" cy="6858000"/>
          </a:xfrm>
          <a:prstGeom prst="rect">
            <a:avLst/>
          </a:prstGeom>
          <a:gradFill>
            <a:gsLst>
              <a:gs pos="0">
                <a:srgbClr val="002060"/>
              </a:gs>
              <a:gs pos="100000">
                <a:srgbClr val="002060">
                  <a:alpha val="7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075" name="Rectangle 3"/>
          <p:cNvSpPr>
            <a:spLocks noChangeArrowheads="1"/>
          </p:cNvSpPr>
          <p:nvPr/>
        </p:nvSpPr>
        <p:spPr bwMode="auto">
          <a:xfrm>
            <a:off x="1965325" y="1877060"/>
            <a:ext cx="7860665" cy="2769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YOLOV5</a:t>
            </a:r>
            <a:r>
              <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 </a:t>
            </a:r>
            <a:r>
              <a:rPr kumimoji="0" lang="en-US" altLang="zh-CN" sz="6600" b="1" i="0" u="none" strike="noStrike" kern="1200" cap="none" spc="0" normalizeH="0" baseline="0" noProof="0" dirty="0">
                <a:ln w="6350">
                  <a:solidFill>
                    <a:srgbClr val="0BD0D9"/>
                  </a:solidFill>
                </a:ln>
                <a:noFill/>
                <a:effectLst/>
                <a:uLnTx/>
                <a:uFillTx/>
                <a:latin typeface="Arial" panose="020B0604020202020204"/>
                <a:ea typeface="微软雅黑" panose="020B0503020204020204" charset="-122"/>
                <a:cs typeface="+mn-cs"/>
              </a:rPr>
              <a:t>&amp;</a:t>
            </a:r>
            <a:r>
              <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 </a:t>
            </a:r>
            <a:r>
              <a:rPr kumimoji="0" lang="en-US" altLang="zh-CN"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LPRNet</a:t>
            </a:r>
            <a:r>
              <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车牌</a:t>
            </a:r>
            <a:r>
              <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识别</a:t>
            </a:r>
            <a:endPar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endParaRPr>
          </a:p>
        </p:txBody>
      </p:sp>
      <p:sp>
        <p:nvSpPr>
          <p:cNvPr id="9" name="矩形 8"/>
          <p:cNvSpPr/>
          <p:nvPr/>
        </p:nvSpPr>
        <p:spPr>
          <a:xfrm>
            <a:off x="2280920" y="1335822"/>
            <a:ext cx="7229864" cy="1569660"/>
          </a:xfrm>
          <a:prstGeom prst="rect">
            <a:avLst/>
          </a:prstGeom>
        </p:spPr>
        <p:txBody>
          <a:bodyPr wrap="none">
            <a:spAutoFit/>
          </a:bodyP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en-US" altLang="zh-CN" sz="9600" b="1" i="0" u="none" strike="noStrike" kern="1200" cap="none" spc="0" normalizeH="0" baseline="0" noProof="0" dirty="0">
                <a:ln>
                  <a:noFill/>
                </a:ln>
                <a:gradFill>
                  <a:gsLst>
                    <a:gs pos="0">
                      <a:srgbClr val="0BD0D9">
                        <a:alpha val="49000"/>
                      </a:srgbClr>
                    </a:gs>
                    <a:gs pos="81000">
                      <a:srgbClr val="0BD0D9">
                        <a:alpha val="0"/>
                      </a:srgbClr>
                    </a:gs>
                  </a:gsLst>
                  <a:lin ang="5400000" scaled="1"/>
                </a:gradFill>
                <a:effectLst/>
                <a:uLnTx/>
                <a:uFillTx/>
                <a:latin typeface="Arial" panose="020B0604020202020204"/>
                <a:ea typeface="微软雅黑 Light" panose="020B0502040204020203" charset="-122"/>
                <a:cs typeface="+mn-cs"/>
              </a:rPr>
              <a:t>COMPUTER</a:t>
            </a:r>
            <a:endParaRPr kumimoji="0" lang="zh-CN" altLang="zh-CN" sz="9600" b="1" i="0" u="none" strike="noStrike" kern="1200" cap="none" spc="0" normalizeH="0" baseline="0" noProof="0" dirty="0">
              <a:ln>
                <a:noFill/>
              </a:ln>
              <a:gradFill>
                <a:gsLst>
                  <a:gs pos="0">
                    <a:srgbClr val="0BD0D9">
                      <a:alpha val="49000"/>
                    </a:srgbClr>
                  </a:gs>
                  <a:gs pos="81000">
                    <a:srgbClr val="0BD0D9">
                      <a:alpha val="0"/>
                    </a:srgbClr>
                  </a:gs>
                </a:gsLst>
                <a:lin ang="5400000" scaled="1"/>
              </a:gradFill>
              <a:effectLst/>
              <a:uLnTx/>
              <a:uFillTx/>
              <a:latin typeface="Arial" panose="020B0604020202020204"/>
              <a:ea typeface="微软雅黑 Light" panose="020B0502040204020203" charset="-122"/>
              <a:cs typeface="+mn-cs"/>
            </a:endParaRPr>
          </a:p>
        </p:txBody>
      </p:sp>
      <p:sp>
        <p:nvSpPr>
          <p:cNvPr id="4" name="Rectangle 3"/>
          <p:cNvSpPr>
            <a:spLocks noChangeArrowheads="1"/>
          </p:cNvSpPr>
          <p:nvPr/>
        </p:nvSpPr>
        <p:spPr bwMode="auto">
          <a:xfrm>
            <a:off x="1819275" y="1877060"/>
            <a:ext cx="8050530" cy="276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YOLOV5</a:t>
            </a:r>
            <a:r>
              <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 </a:t>
            </a:r>
            <a:r>
              <a:rPr kumimoji="0" lang="en-US" altLang="zh-CN" sz="6600" b="1" i="0" u="none" strike="noStrike" kern="1200" cap="none" spc="0" normalizeH="0" baseline="0" noProof="0" dirty="0">
                <a:ln>
                  <a:noFill/>
                </a:ln>
                <a:solidFill>
                  <a:srgbClr val="0BD0D9">
                    <a:lumMod val="60000"/>
                    <a:lumOff val="40000"/>
                  </a:srgbClr>
                </a:solidFill>
                <a:effectLst/>
                <a:uLnTx/>
                <a:uFillTx/>
                <a:latin typeface="Arial" panose="020B0604020202020204"/>
                <a:ea typeface="微软雅黑" panose="020B0503020204020204" charset="-122"/>
                <a:cs typeface="+mn-cs"/>
              </a:rPr>
              <a:t>&amp;</a:t>
            </a:r>
            <a:r>
              <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 </a:t>
            </a:r>
            <a:r>
              <a:rPr kumimoji="0" lang="en-US" altLang="zh-CN"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LPRNet</a:t>
            </a:r>
            <a:r>
              <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车牌</a:t>
            </a:r>
            <a:r>
              <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识别</a:t>
            </a:r>
            <a:endPar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1546225" y="2087880"/>
            <a:ext cx="273050" cy="415925"/>
          </a:xfrm>
          <a:custGeom>
            <a:avLst/>
            <a:gdLst>
              <a:gd name="connsiteX0" fmla="*/ 0 w 541167"/>
              <a:gd name="connsiteY0" fmla="*/ 0 h 635000"/>
              <a:gd name="connsiteX1" fmla="*/ 541167 w 541167"/>
              <a:gd name="connsiteY1" fmla="*/ 0 h 635000"/>
              <a:gd name="connsiteX2" fmla="*/ 541167 w 541167"/>
              <a:gd name="connsiteY2" fmla="*/ 635000 h 635000"/>
              <a:gd name="connsiteX3" fmla="*/ 0 w 541167"/>
              <a:gd name="connsiteY3" fmla="*/ 635000 h 635000"/>
              <a:gd name="connsiteX4" fmla="*/ 0 w 541167"/>
              <a:gd name="connsiteY4" fmla="*/ 0 h 635000"/>
              <a:gd name="connsiteX0-1" fmla="*/ 541167 w 632607"/>
              <a:gd name="connsiteY0-2" fmla="*/ 635000 h 726440"/>
              <a:gd name="connsiteX1-3" fmla="*/ 0 w 632607"/>
              <a:gd name="connsiteY1-4" fmla="*/ 635000 h 726440"/>
              <a:gd name="connsiteX2-5" fmla="*/ 0 w 632607"/>
              <a:gd name="connsiteY2-6" fmla="*/ 0 h 726440"/>
              <a:gd name="connsiteX3-7" fmla="*/ 541167 w 632607"/>
              <a:gd name="connsiteY3-8" fmla="*/ 0 h 726440"/>
              <a:gd name="connsiteX4-9" fmla="*/ 632607 w 632607"/>
              <a:gd name="connsiteY4-10" fmla="*/ 726440 h 726440"/>
              <a:gd name="connsiteX0-11" fmla="*/ 541167 w 541167"/>
              <a:gd name="connsiteY0-12" fmla="*/ 635000 h 635000"/>
              <a:gd name="connsiteX1-13" fmla="*/ 0 w 541167"/>
              <a:gd name="connsiteY1-14" fmla="*/ 635000 h 635000"/>
              <a:gd name="connsiteX2-15" fmla="*/ 0 w 541167"/>
              <a:gd name="connsiteY2-16" fmla="*/ 0 h 635000"/>
              <a:gd name="connsiteX3-17" fmla="*/ 541167 w 541167"/>
              <a:gd name="connsiteY3-18" fmla="*/ 0 h 635000"/>
              <a:gd name="connsiteX0-19" fmla="*/ 0 w 541167"/>
              <a:gd name="connsiteY0-20" fmla="*/ 635000 h 635000"/>
              <a:gd name="connsiteX1-21" fmla="*/ 0 w 541167"/>
              <a:gd name="connsiteY1-22" fmla="*/ 0 h 635000"/>
              <a:gd name="connsiteX2-23" fmla="*/ 541167 w 541167"/>
              <a:gd name="connsiteY2-24" fmla="*/ 0 h 635000"/>
            </a:gdLst>
            <a:ahLst/>
            <a:cxnLst>
              <a:cxn ang="0">
                <a:pos x="connsiteX0-1" y="connsiteY0-2"/>
              </a:cxn>
              <a:cxn ang="0">
                <a:pos x="connsiteX1-3" y="connsiteY1-4"/>
              </a:cxn>
              <a:cxn ang="0">
                <a:pos x="connsiteX2-5" y="connsiteY2-6"/>
              </a:cxn>
            </a:cxnLst>
            <a:rect l="l" t="t" r="r" b="b"/>
            <a:pathLst>
              <a:path w="541167" h="635000">
                <a:moveTo>
                  <a:pt x="0" y="635000"/>
                </a:moveTo>
                <a:lnTo>
                  <a:pt x="0" y="0"/>
                </a:lnTo>
                <a:lnTo>
                  <a:pt x="541167" y="0"/>
                </a:lnTo>
              </a:path>
            </a:pathLst>
          </a:cu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 name="矩形 2"/>
          <p:cNvSpPr/>
          <p:nvPr/>
        </p:nvSpPr>
        <p:spPr>
          <a:xfrm rot="10800000">
            <a:off x="9596438" y="3843338"/>
            <a:ext cx="273050" cy="415925"/>
          </a:xfrm>
          <a:custGeom>
            <a:avLst/>
            <a:gdLst>
              <a:gd name="connsiteX0" fmla="*/ 0 w 541167"/>
              <a:gd name="connsiteY0" fmla="*/ 0 h 635000"/>
              <a:gd name="connsiteX1" fmla="*/ 541167 w 541167"/>
              <a:gd name="connsiteY1" fmla="*/ 0 h 635000"/>
              <a:gd name="connsiteX2" fmla="*/ 541167 w 541167"/>
              <a:gd name="connsiteY2" fmla="*/ 635000 h 635000"/>
              <a:gd name="connsiteX3" fmla="*/ 0 w 541167"/>
              <a:gd name="connsiteY3" fmla="*/ 635000 h 635000"/>
              <a:gd name="connsiteX4" fmla="*/ 0 w 541167"/>
              <a:gd name="connsiteY4" fmla="*/ 0 h 635000"/>
              <a:gd name="connsiteX0-1" fmla="*/ 541167 w 632607"/>
              <a:gd name="connsiteY0-2" fmla="*/ 635000 h 726440"/>
              <a:gd name="connsiteX1-3" fmla="*/ 0 w 632607"/>
              <a:gd name="connsiteY1-4" fmla="*/ 635000 h 726440"/>
              <a:gd name="connsiteX2-5" fmla="*/ 0 w 632607"/>
              <a:gd name="connsiteY2-6" fmla="*/ 0 h 726440"/>
              <a:gd name="connsiteX3-7" fmla="*/ 541167 w 632607"/>
              <a:gd name="connsiteY3-8" fmla="*/ 0 h 726440"/>
              <a:gd name="connsiteX4-9" fmla="*/ 632607 w 632607"/>
              <a:gd name="connsiteY4-10" fmla="*/ 726440 h 726440"/>
              <a:gd name="connsiteX0-11" fmla="*/ 541167 w 541167"/>
              <a:gd name="connsiteY0-12" fmla="*/ 635000 h 635000"/>
              <a:gd name="connsiteX1-13" fmla="*/ 0 w 541167"/>
              <a:gd name="connsiteY1-14" fmla="*/ 635000 h 635000"/>
              <a:gd name="connsiteX2-15" fmla="*/ 0 w 541167"/>
              <a:gd name="connsiteY2-16" fmla="*/ 0 h 635000"/>
              <a:gd name="connsiteX3-17" fmla="*/ 541167 w 541167"/>
              <a:gd name="connsiteY3-18" fmla="*/ 0 h 635000"/>
              <a:gd name="connsiteX0-19" fmla="*/ 0 w 541167"/>
              <a:gd name="connsiteY0-20" fmla="*/ 635000 h 635000"/>
              <a:gd name="connsiteX1-21" fmla="*/ 0 w 541167"/>
              <a:gd name="connsiteY1-22" fmla="*/ 0 h 635000"/>
              <a:gd name="connsiteX2-23" fmla="*/ 541167 w 541167"/>
              <a:gd name="connsiteY2-24" fmla="*/ 0 h 635000"/>
            </a:gdLst>
            <a:ahLst/>
            <a:cxnLst>
              <a:cxn ang="0">
                <a:pos x="connsiteX0-1" y="connsiteY0-2"/>
              </a:cxn>
              <a:cxn ang="0">
                <a:pos x="connsiteX1-3" y="connsiteY1-4"/>
              </a:cxn>
              <a:cxn ang="0">
                <a:pos x="connsiteX2-5" y="connsiteY2-6"/>
              </a:cxn>
            </a:cxnLst>
            <a:rect l="l" t="t" r="r" b="b"/>
            <a:pathLst>
              <a:path w="541167" h="635000">
                <a:moveTo>
                  <a:pt x="0" y="635000"/>
                </a:moveTo>
                <a:lnTo>
                  <a:pt x="0" y="0"/>
                </a:lnTo>
                <a:lnTo>
                  <a:pt x="541167" y="0"/>
                </a:lnTo>
              </a:path>
            </a:pathLst>
          </a:cu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7" name="Rectangle 3"/>
          <p:cNvSpPr>
            <a:spLocks noChangeArrowheads="1"/>
          </p:cNvSpPr>
          <p:nvPr>
            <p:custDataLst>
              <p:tags r:id="rId2"/>
            </p:custDataLst>
          </p:nvPr>
        </p:nvSpPr>
        <p:spPr bwMode="auto">
          <a:xfrm>
            <a:off x="4587240" y="4726940"/>
            <a:ext cx="3774440" cy="707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小组成员：左绎未</a:t>
            </a:r>
            <a:r>
              <a:rPr kumimoji="0" lang="en-US" altLang="zh-CN" sz="20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 </a:t>
            </a:r>
            <a:r>
              <a:rPr kumimoji="0" lang="zh-CN" altLang="en-US" sz="20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张雨馨</a:t>
            </a:r>
            <a:r>
              <a:rPr kumimoji="0" lang="en-US" altLang="zh-CN" sz="20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 </a:t>
            </a:r>
            <a:r>
              <a:rPr lang="zh-CN" altLang="en-US" sz="2000" b="1" noProof="0" dirty="0">
                <a:ln>
                  <a:noFill/>
                </a:ln>
                <a:solidFill>
                  <a:srgbClr val="0BD0D9">
                    <a:lumMod val="60000"/>
                    <a:lumOff val="40000"/>
                  </a:srgbClr>
                </a:solidFill>
                <a:effectLst/>
                <a:uLnTx/>
                <a:uFillTx/>
                <a:latin typeface="微软雅黑" panose="020B0503020204020204" charset="-122"/>
                <a:ea typeface="微软雅黑" panose="020B0503020204020204" charset="-122"/>
                <a:sym typeface="+mn-ea"/>
              </a:rPr>
              <a:t>杨岩</a:t>
            </a:r>
            <a:r>
              <a:rPr kumimoji="0" lang="zh-CN" altLang="en-US" sz="20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 </a:t>
            </a:r>
            <a:endParaRPr kumimoji="0" lang="zh-CN" altLang="en-US" sz="20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1510665" y="996950"/>
            <a:ext cx="4184650" cy="633730"/>
          </a:xfrm>
          <a:prstGeom prst="rect">
            <a:avLst/>
          </a:prstGeom>
          <a:noFill/>
        </p:spPr>
        <p:txBody>
          <a:bodyPr wrap="none" rtlCol="0">
            <a:noAutofit/>
          </a:bodyPr>
          <a:lstStyle/>
          <a:p>
            <a:pPr marR="0" defTabSz="914400" fontAlgn="auto">
              <a:spcBef>
                <a:spcPts val="0"/>
              </a:spcBef>
              <a:spcAft>
                <a:spcPts val="0"/>
              </a:spcAft>
              <a:buClrTx/>
              <a:buSzTx/>
              <a:buFontTx/>
              <a:defRPr/>
            </a:pPr>
            <a:r>
              <a:rPr kumimoji="0" lang="en-US" altLang="zh-CN"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yolov5</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测试并裁剪</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图片</a:t>
            </a:r>
            <a:endPar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6" name="矩形 5"/>
          <p:cNvSpPr/>
          <p:nvPr>
            <p:custDataLst>
              <p:tags r:id="rId1"/>
            </p:custDataLst>
          </p:nvPr>
        </p:nvSpPr>
        <p:spPr>
          <a:xfrm>
            <a:off x="557213" y="536575"/>
            <a:ext cx="25152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●车牌检测与</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裁剪</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11" name="矩形 10"/>
          <p:cNvSpPr/>
          <p:nvPr>
            <p:custDataLst>
              <p:tags r:id="rId2"/>
            </p:custDataLst>
          </p:nvPr>
        </p:nvSpPr>
        <p:spPr>
          <a:xfrm>
            <a:off x="769620" y="1800225"/>
            <a:ext cx="10791190" cy="508952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 name="矩形 11"/>
          <p:cNvSpPr/>
          <p:nvPr>
            <p:custDataLst>
              <p:tags r:id="rId3"/>
            </p:custDataLst>
          </p:nvPr>
        </p:nvSpPr>
        <p:spPr>
          <a:xfrm>
            <a:off x="1334770" y="1969135"/>
            <a:ext cx="9660890" cy="4888865"/>
          </a:xfrm>
          <a:prstGeom prst="rect">
            <a:avLst/>
          </a:prstGeom>
          <a:solidFill>
            <a:schemeClr val="bg1"/>
          </a:soli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3" name="矩形 12"/>
          <p:cNvSpPr/>
          <p:nvPr>
            <p:custDataLst>
              <p:tags r:id="rId4"/>
            </p:custDataLst>
          </p:nvPr>
        </p:nvSpPr>
        <p:spPr>
          <a:xfrm>
            <a:off x="1334770" y="1968500"/>
            <a:ext cx="9661525"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 name="文本框 1"/>
          <p:cNvSpPr txBox="1"/>
          <p:nvPr>
            <p:custDataLst>
              <p:tags r:id="rId5"/>
            </p:custDataLst>
          </p:nvPr>
        </p:nvSpPr>
        <p:spPr>
          <a:xfrm>
            <a:off x="1510665" y="3241675"/>
            <a:ext cx="1585595" cy="394335"/>
          </a:xfrm>
          <a:prstGeom prst="rect">
            <a:avLst/>
          </a:prstGeom>
          <a:noFill/>
        </p:spPr>
        <p:txBody>
          <a:bodyPr wrap="none" rtlCol="0">
            <a:noAutofit/>
          </a:bodyPr>
          <a:p>
            <a:pPr marR="0" algn="l" defTabSz="914400" fontAlgn="auto">
              <a:spcBef>
                <a:spcPts val="0"/>
              </a:spcBef>
              <a:spcAft>
                <a:spcPts val="0"/>
              </a:spcAft>
              <a:buClrTx/>
              <a:buSzTx/>
              <a:buFontTx/>
              <a:defRPr/>
            </a:pPr>
            <a:r>
              <a:rPr kumimoji="0" lang="zh-CN" altLang="en-US" sz="2400" b="1" i="0" kern="1200" cap="none" spc="0" normalizeH="0" baseline="0" noProof="0" dirty="0">
                <a:solidFill>
                  <a:srgbClr val="FF0000"/>
                </a:solidFill>
                <a:ea typeface="微软雅黑" panose="020B0503020204020204" charset="-122"/>
                <a:cs typeface="+mn-cs"/>
              </a:rPr>
              <a:t>►</a:t>
            </a:r>
            <a:r>
              <a:rPr kumimoji="0" lang="zh-CN" altLang="en-US" sz="2400" b="1" i="0" kern="1200" cap="none" spc="0" normalizeH="0" baseline="0" noProof="0" dirty="0">
                <a:solidFill>
                  <a:srgbClr val="FF0000"/>
                </a:solidFill>
                <a:latin typeface="微软雅黑" panose="020B0503020204020204" charset="-122"/>
                <a:ea typeface="微软雅黑" panose="020B0503020204020204" charset="-122"/>
                <a:cs typeface="+mn-cs"/>
              </a:rPr>
              <a:t>亮点</a:t>
            </a:r>
            <a:endParaRPr kumimoji="0" lang="zh-CN" altLang="en-US" sz="2400" b="1" i="0" kern="1200" cap="none" spc="0" normalizeH="0" baseline="0" noProof="0" dirty="0">
              <a:solidFill>
                <a:srgbClr val="FF0000"/>
              </a:solidFill>
              <a:latin typeface="微软雅黑" panose="020B0503020204020204" charset="-122"/>
              <a:ea typeface="微软雅黑" panose="020B0503020204020204" charset="-122"/>
              <a:cs typeface="+mn-cs"/>
            </a:endParaRPr>
          </a:p>
        </p:txBody>
      </p:sp>
      <p:sp>
        <p:nvSpPr>
          <p:cNvPr id="25" name="矩形 24"/>
          <p:cNvSpPr/>
          <p:nvPr>
            <p:custDataLst>
              <p:tags r:id="rId6"/>
            </p:custDataLst>
          </p:nvPr>
        </p:nvSpPr>
        <p:spPr>
          <a:xfrm>
            <a:off x="5166360" y="3636010"/>
            <a:ext cx="4591685" cy="1471295"/>
          </a:xfrm>
          <a:prstGeom prst="rect">
            <a:avLst/>
          </a:prstGeom>
        </p:spPr>
        <p:txBody>
          <a:bodyPr wrap="square">
            <a:noAutofit/>
          </a:bodyPr>
          <a:p>
            <a:pPr marR="0" algn="l" defTabSz="914400" fontAlgn="auto">
              <a:spcBef>
                <a:spcPts val="0"/>
              </a:spcBef>
              <a:spcAft>
                <a:spcPts val="0"/>
              </a:spcAft>
              <a:buClrTx/>
              <a:buSzTx/>
              <a:buFontTx/>
              <a:defRPr/>
            </a:pPr>
            <a:r>
              <a:rPr lang="zh-CN" altLang="en-US" sz="2000" noProof="0" dirty="0">
                <a:solidFill>
                  <a:srgbClr val="FF0000"/>
                </a:solidFill>
                <a:ea typeface="微软雅黑" panose="020B0503020204020204" charset="-122"/>
                <a:sym typeface="+mn-ea"/>
              </a:rPr>
              <a:t>在原命令的基础上使用了</a:t>
            </a:r>
            <a:r>
              <a:rPr lang="en-US" altLang="zh-CN" sz="2000" noProof="0" dirty="0">
                <a:solidFill>
                  <a:srgbClr val="FF0000"/>
                </a:solidFill>
                <a:ea typeface="微软雅黑" panose="020B0503020204020204" charset="-122"/>
                <a:sym typeface="+mn-ea"/>
              </a:rPr>
              <a:t>--save-crop</a:t>
            </a:r>
            <a:r>
              <a:rPr lang="zh-CN" altLang="en-US" sz="2000" noProof="0" dirty="0">
                <a:solidFill>
                  <a:srgbClr val="FF0000"/>
                </a:solidFill>
                <a:ea typeface="微软雅黑" panose="020B0503020204020204" charset="-122"/>
                <a:sym typeface="+mn-ea"/>
              </a:rPr>
              <a:t>指令，可在车牌检测定位的同时直接将定位到的车牌裁剪</a:t>
            </a:r>
            <a:r>
              <a:rPr lang="zh-CN" altLang="en-US" sz="2000" noProof="0" dirty="0">
                <a:solidFill>
                  <a:srgbClr val="FF0000"/>
                </a:solidFill>
                <a:ea typeface="微软雅黑" panose="020B0503020204020204" charset="-122"/>
                <a:sym typeface="+mn-ea"/>
              </a:rPr>
              <a:t>出来</a:t>
            </a:r>
            <a:endParaRPr lang="zh-CN" altLang="en-US" sz="2000" noProof="0" dirty="0">
              <a:solidFill>
                <a:srgbClr val="FF0000"/>
              </a:solidFill>
              <a:ea typeface="微软雅黑" panose="020B0503020204020204" charset="-122"/>
              <a:sym typeface="+mn-ea"/>
            </a:endParaRPr>
          </a:p>
        </p:txBody>
      </p:sp>
      <p:pic>
        <p:nvPicPr>
          <p:cNvPr id="3" name="图片 2"/>
          <p:cNvPicPr>
            <a:picLocks noChangeAspect="1"/>
          </p:cNvPicPr>
          <p:nvPr>
            <p:custDataLst>
              <p:tags r:id="rId7"/>
            </p:custDataLst>
          </p:nvPr>
        </p:nvPicPr>
        <p:blipFill>
          <a:blip r:embed="rId8"/>
          <a:stretch>
            <a:fillRect/>
          </a:stretch>
        </p:blipFill>
        <p:spPr>
          <a:xfrm>
            <a:off x="1334770" y="2795905"/>
            <a:ext cx="9620885" cy="330835"/>
          </a:xfrm>
          <a:prstGeom prst="rect">
            <a:avLst/>
          </a:prstGeom>
        </p:spPr>
      </p:pic>
      <p:sp>
        <p:nvSpPr>
          <p:cNvPr id="22" name="文本框 21"/>
          <p:cNvSpPr txBox="1"/>
          <p:nvPr>
            <p:custDataLst>
              <p:tags r:id="rId9"/>
            </p:custDataLst>
          </p:nvPr>
        </p:nvSpPr>
        <p:spPr>
          <a:xfrm>
            <a:off x="1334770" y="2295525"/>
            <a:ext cx="9476105" cy="385445"/>
          </a:xfrm>
          <a:prstGeom prst="rect">
            <a:avLst/>
          </a:prstGeom>
          <a:noFill/>
        </p:spPr>
        <p:txBody>
          <a:bodyPr wrap="none" rtlCol="0">
            <a:noAutofit/>
          </a:bodyPr>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修改</a:t>
            </a:r>
            <a:r>
              <a:rPr kumimoji="0" lang="en-US" altLang="zh-CN"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ccpd.yml</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路径并在终端中使用如下指令进行数据集中车牌的</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检测</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pic>
        <p:nvPicPr>
          <p:cNvPr id="4" name="图片 3"/>
          <p:cNvPicPr>
            <a:picLocks noChangeAspect="1"/>
          </p:cNvPicPr>
          <p:nvPr>
            <p:custDataLst>
              <p:tags r:id="rId10"/>
            </p:custDataLst>
          </p:nvPr>
        </p:nvPicPr>
        <p:blipFill>
          <a:blip r:embed="rId11"/>
          <a:stretch>
            <a:fillRect/>
          </a:stretch>
        </p:blipFill>
        <p:spPr>
          <a:xfrm>
            <a:off x="1510665" y="3770630"/>
            <a:ext cx="1951355" cy="611505"/>
          </a:xfrm>
          <a:prstGeom prst="rect">
            <a:avLst/>
          </a:prstGeom>
        </p:spPr>
      </p:pic>
      <p:pic>
        <p:nvPicPr>
          <p:cNvPr id="5" name="图片 4" descr="01-90_265-231&amp;522_405&amp;574-405&amp;571_235&amp;574_231&amp;523_403&amp;522-0_0_3_1_28_29_30_30-134-56"/>
          <p:cNvPicPr>
            <a:picLocks noChangeAspect="1"/>
          </p:cNvPicPr>
          <p:nvPr/>
        </p:nvPicPr>
        <p:blipFill>
          <a:blip r:embed="rId12"/>
          <a:stretch>
            <a:fillRect/>
          </a:stretch>
        </p:blipFill>
        <p:spPr>
          <a:xfrm>
            <a:off x="2340610" y="4701540"/>
            <a:ext cx="1226185" cy="1976120"/>
          </a:xfrm>
          <a:prstGeom prst="rect">
            <a:avLst/>
          </a:prstGeom>
        </p:spPr>
      </p:pic>
      <p:pic>
        <p:nvPicPr>
          <p:cNvPr id="7" name="图片 6" descr="01-90_265-231&amp;522_405&amp;574-405&amp;571_235&amp;574_231&amp;523_403&amp;522-0_0_3_1_28_29_30_30-134-56"/>
          <p:cNvPicPr>
            <a:picLocks noChangeAspect="1"/>
          </p:cNvPicPr>
          <p:nvPr/>
        </p:nvPicPr>
        <p:blipFill>
          <a:blip r:embed="rId13"/>
          <a:stretch>
            <a:fillRect/>
          </a:stretch>
        </p:blipFill>
        <p:spPr>
          <a:xfrm>
            <a:off x="5088255" y="4728210"/>
            <a:ext cx="1209675" cy="1949450"/>
          </a:xfrm>
          <a:prstGeom prst="rect">
            <a:avLst/>
          </a:prstGeom>
        </p:spPr>
      </p:pic>
      <p:pic>
        <p:nvPicPr>
          <p:cNvPr id="9" name="图片 8" descr="01-90_265-231&amp;522_405&amp;574-405&amp;571_235&amp;574_231&amp;523_403&amp;522-0_0_3_1_28_29_30_30-134-56"/>
          <p:cNvPicPr>
            <a:picLocks noChangeAspect="1"/>
          </p:cNvPicPr>
          <p:nvPr/>
        </p:nvPicPr>
        <p:blipFill>
          <a:blip r:embed="rId14"/>
          <a:stretch>
            <a:fillRect/>
          </a:stretch>
        </p:blipFill>
        <p:spPr>
          <a:xfrm>
            <a:off x="8089900" y="5489575"/>
            <a:ext cx="1174750" cy="400050"/>
          </a:xfrm>
          <a:prstGeom prst="rect">
            <a:avLst/>
          </a:prstGeom>
        </p:spPr>
      </p:pic>
      <p:cxnSp>
        <p:nvCxnSpPr>
          <p:cNvPr id="1018890" name="直接箭头连接符 1018889"/>
          <p:cNvCxnSpPr/>
          <p:nvPr>
            <p:custDataLst>
              <p:tags r:id="rId15"/>
            </p:custDataLst>
          </p:nvPr>
        </p:nvCxnSpPr>
        <p:spPr>
          <a:xfrm>
            <a:off x="3823335" y="5702935"/>
            <a:ext cx="1008000"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custDataLst>
              <p:tags r:id="rId16"/>
            </p:custDataLst>
          </p:nvPr>
        </p:nvCxnSpPr>
        <p:spPr>
          <a:xfrm>
            <a:off x="6690360" y="5702935"/>
            <a:ext cx="1008000"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1510665" y="996950"/>
            <a:ext cx="8772525" cy="633730"/>
          </a:xfrm>
          <a:prstGeom prst="rect">
            <a:avLst/>
          </a:prstGeom>
          <a:noFill/>
        </p:spPr>
        <p:txBody>
          <a:bodyPr wrap="none" rtlCol="0">
            <a:noAutofit/>
          </a:bodyPr>
          <a:lstStyle/>
          <a:p>
            <a:pPr marR="0" defTabSz="914400" fontAlgn="auto">
              <a:spcBef>
                <a:spcPts val="0"/>
              </a:spcBef>
              <a:spcAft>
                <a:spcPts val="0"/>
              </a:spcAft>
              <a:buClrTx/>
              <a:buSzTx/>
              <a:buFontTx/>
              <a:defRPr/>
            </a:pPr>
            <a:r>
              <a:rPr kumimoji="0" lang="en-US" altLang="zh-CN"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Prac731.py</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修改裁剪后</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图片文件名并修改</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比例</a:t>
            </a:r>
            <a:endPar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6" name="矩形 5"/>
          <p:cNvSpPr/>
          <p:nvPr>
            <p:custDataLst>
              <p:tags r:id="rId1"/>
            </p:custDataLst>
          </p:nvPr>
        </p:nvSpPr>
        <p:spPr>
          <a:xfrm>
            <a:off x="557213" y="536575"/>
            <a:ext cx="25152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●车牌检测与</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裁剪</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11" name="矩形 10"/>
          <p:cNvSpPr/>
          <p:nvPr>
            <p:custDataLst>
              <p:tags r:id="rId2"/>
            </p:custDataLst>
          </p:nvPr>
        </p:nvSpPr>
        <p:spPr>
          <a:xfrm>
            <a:off x="769620" y="1800225"/>
            <a:ext cx="10791190" cy="508952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 name="矩形 11"/>
          <p:cNvSpPr/>
          <p:nvPr>
            <p:custDataLst>
              <p:tags r:id="rId3"/>
            </p:custDataLst>
          </p:nvPr>
        </p:nvSpPr>
        <p:spPr>
          <a:xfrm>
            <a:off x="1334770" y="1969135"/>
            <a:ext cx="9660890" cy="4888865"/>
          </a:xfrm>
          <a:prstGeom prst="rect">
            <a:avLst/>
          </a:prstGeom>
          <a:solidFill>
            <a:schemeClr val="bg1"/>
          </a:soli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3" name="矩形 12"/>
          <p:cNvSpPr/>
          <p:nvPr>
            <p:custDataLst>
              <p:tags r:id="rId4"/>
            </p:custDataLst>
          </p:nvPr>
        </p:nvSpPr>
        <p:spPr>
          <a:xfrm>
            <a:off x="1334770" y="1968500"/>
            <a:ext cx="9661525"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pic>
        <p:nvPicPr>
          <p:cNvPr id="8" name="图片 7"/>
          <p:cNvPicPr>
            <a:picLocks noChangeAspect="1"/>
          </p:cNvPicPr>
          <p:nvPr>
            <p:custDataLst>
              <p:tags r:id="rId5"/>
            </p:custDataLst>
          </p:nvPr>
        </p:nvPicPr>
        <p:blipFill>
          <a:blip r:embed="rId6"/>
          <a:stretch>
            <a:fillRect/>
          </a:stretch>
        </p:blipFill>
        <p:spPr>
          <a:xfrm>
            <a:off x="1671320" y="2132965"/>
            <a:ext cx="5529580" cy="2294890"/>
          </a:xfrm>
          <a:prstGeom prst="rect">
            <a:avLst/>
          </a:prstGeom>
        </p:spPr>
      </p:pic>
      <p:pic>
        <p:nvPicPr>
          <p:cNvPr id="5" name="图片 4"/>
          <p:cNvPicPr>
            <a:picLocks noChangeAspect="1"/>
          </p:cNvPicPr>
          <p:nvPr>
            <p:custDataLst>
              <p:tags r:id="rId7"/>
            </p:custDataLst>
          </p:nvPr>
        </p:nvPicPr>
        <p:blipFill>
          <a:blip r:embed="rId8"/>
          <a:srcRect l="4018"/>
          <a:stretch>
            <a:fillRect/>
          </a:stretch>
        </p:blipFill>
        <p:spPr>
          <a:xfrm>
            <a:off x="6709410" y="5005705"/>
            <a:ext cx="2760980" cy="1667510"/>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2861310" y="5005705"/>
            <a:ext cx="1595755" cy="1673225"/>
          </a:xfrm>
          <a:prstGeom prst="rect">
            <a:avLst/>
          </a:prstGeom>
        </p:spPr>
      </p:pic>
      <p:cxnSp>
        <p:nvCxnSpPr>
          <p:cNvPr id="1018890" name="直接箭头连接符 1018889"/>
          <p:cNvCxnSpPr/>
          <p:nvPr>
            <p:custDataLst>
              <p:tags r:id="rId11"/>
            </p:custDataLst>
          </p:nvPr>
        </p:nvCxnSpPr>
        <p:spPr>
          <a:xfrm>
            <a:off x="5021580" y="5771515"/>
            <a:ext cx="1007745"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pic>
        <p:nvPicPr>
          <p:cNvPr id="10" name="图片 9"/>
          <p:cNvPicPr>
            <a:picLocks noChangeAspect="1"/>
          </p:cNvPicPr>
          <p:nvPr>
            <p:custDataLst>
              <p:tags r:id="rId12"/>
            </p:custDataLst>
          </p:nvPr>
        </p:nvPicPr>
        <p:blipFill>
          <a:blip r:embed="rId13"/>
          <a:stretch>
            <a:fillRect/>
          </a:stretch>
        </p:blipFill>
        <p:spPr>
          <a:xfrm>
            <a:off x="7337425" y="3142615"/>
            <a:ext cx="3281680" cy="857885"/>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 name="矩形 89"/>
          <p:cNvSpPr/>
          <p:nvPr/>
        </p:nvSpPr>
        <p:spPr>
          <a:xfrm>
            <a:off x="8340725" y="1381125"/>
            <a:ext cx="3184525" cy="4856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3" name="矩形 12"/>
          <p:cNvSpPr/>
          <p:nvPr/>
        </p:nvSpPr>
        <p:spPr>
          <a:xfrm>
            <a:off x="658813" y="1381125"/>
            <a:ext cx="7681913" cy="4856163"/>
          </a:xfrm>
          <a:prstGeom prst="rect">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0" name="矩形 9"/>
          <p:cNvSpPr/>
          <p:nvPr/>
        </p:nvSpPr>
        <p:spPr>
          <a:xfrm>
            <a:off x="8805545" y="3070860"/>
            <a:ext cx="2432685" cy="147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由结果可知图片可由算法识别出相应车牌信息，并显示在图片左上角，图示识别结果为</a:t>
            </a:r>
            <a:r>
              <a:rPr kumimoji="0" lang="zh-CN" altLang="en-US" sz="1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正确</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6" name="矩形 5"/>
          <p:cNvSpPr/>
          <p:nvPr>
            <p:custDataLst>
              <p:tags r:id="rId1"/>
            </p:custDataLst>
          </p:nvPr>
        </p:nvSpPr>
        <p:spPr>
          <a:xfrm>
            <a:off x="557213" y="536575"/>
            <a:ext cx="1600835"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识别</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36" name="文本框 35"/>
          <p:cNvSpPr txBox="1"/>
          <p:nvPr>
            <p:custDataLst>
              <p:tags r:id="rId2"/>
            </p:custDataLst>
          </p:nvPr>
        </p:nvSpPr>
        <p:spPr>
          <a:xfrm>
            <a:off x="1192530" y="1584325"/>
            <a:ext cx="5607050" cy="633730"/>
          </a:xfrm>
          <a:prstGeom prst="rect">
            <a:avLst/>
          </a:prstGeom>
          <a:noFill/>
        </p:spPr>
        <p:txBody>
          <a:bodyPr wrap="none" rtlCol="0">
            <a:noAutofit/>
          </a:bodyPr>
          <a:p>
            <a:pPr marR="0" defTabSz="914400" fontAlgn="auto">
              <a:spcBef>
                <a:spcPts val="0"/>
              </a:spcBef>
              <a:spcAft>
                <a:spcPts val="0"/>
              </a:spcAft>
              <a:buClrTx/>
              <a:buSzTx/>
              <a:buFontTx/>
              <a:defRPr/>
            </a:pPr>
            <a:r>
              <a:rPr kumimoji="0" lang="en-US" altLang="zh-CN"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LPRNet</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识别车牌并进行</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验证</a:t>
            </a:r>
            <a:endPar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3" name="文本框 2"/>
          <p:cNvSpPr txBox="1"/>
          <p:nvPr>
            <p:custDataLst>
              <p:tags r:id="rId3"/>
            </p:custDataLst>
          </p:nvPr>
        </p:nvSpPr>
        <p:spPr>
          <a:xfrm>
            <a:off x="894715" y="2386330"/>
            <a:ext cx="7190740" cy="749300"/>
          </a:xfrm>
          <a:prstGeom prst="rect">
            <a:avLst/>
          </a:prstGeom>
          <a:noFill/>
        </p:spPr>
        <p:txBody>
          <a:bodyPr wrap="none" rtlCol="0">
            <a:noAutofit/>
          </a:bodyPr>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使用</a:t>
            </a:r>
            <a:r>
              <a:rPr kumimoji="0" lang="en-US" altLang="zh-CN"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LPRNet</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算法对裁剪后的图片数据集中车牌进行识别，然后将识别</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结果与文件名进行比较，验证识别结果的</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准确性</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pic>
        <p:nvPicPr>
          <p:cNvPr id="5" name="图片 4" descr="皖AD07606"/>
          <p:cNvPicPr>
            <a:picLocks noChangeAspect="1"/>
          </p:cNvPicPr>
          <p:nvPr/>
        </p:nvPicPr>
        <p:blipFill>
          <a:blip r:embed="rId4"/>
          <a:stretch>
            <a:fillRect/>
          </a:stretch>
        </p:blipFill>
        <p:spPr>
          <a:xfrm>
            <a:off x="894715" y="3911600"/>
            <a:ext cx="2495550" cy="106045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5326380" y="3583305"/>
            <a:ext cx="2633345" cy="1487170"/>
          </a:xfrm>
          <a:prstGeom prst="rect">
            <a:avLst/>
          </a:prstGeom>
        </p:spPr>
      </p:pic>
      <p:cxnSp>
        <p:nvCxnSpPr>
          <p:cNvPr id="8" name="直接箭头连接符 7"/>
          <p:cNvCxnSpPr/>
          <p:nvPr>
            <p:custDataLst>
              <p:tags r:id="rId7"/>
            </p:custDataLst>
          </p:nvPr>
        </p:nvCxnSpPr>
        <p:spPr>
          <a:xfrm>
            <a:off x="3854450" y="4326890"/>
            <a:ext cx="1007745"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3"/>
          <p:cNvPicPr>
            <a:picLocks noChangeAspect="1"/>
          </p:cNvPicPr>
          <p:nvPr>
            <p:custDataLst>
              <p:tags r:id="rId1"/>
            </p:custDataLst>
          </p:nvPr>
        </p:nvPicPr>
        <p:blipFill>
          <a:blip r:embed="rId2"/>
          <a:srcRect l="11111"/>
          <a:stretch>
            <a:fillRect/>
          </a:stretch>
        </p:blipFill>
        <p:spPr>
          <a:xfrm rot="10800000">
            <a:off x="0" y="635"/>
            <a:ext cx="12192000" cy="6858000"/>
          </a:xfrm>
          <a:prstGeom prst="rect">
            <a:avLst/>
          </a:prstGeom>
          <a:noFill/>
          <a:ln w="9525">
            <a:noFill/>
          </a:ln>
        </p:spPr>
      </p:pic>
      <p:sp>
        <p:nvSpPr>
          <p:cNvPr id="52" name="矩形 51"/>
          <p:cNvSpPr/>
          <p:nvPr/>
        </p:nvSpPr>
        <p:spPr>
          <a:xfrm>
            <a:off x="0" y="0"/>
            <a:ext cx="12192000" cy="6858000"/>
          </a:xfrm>
          <a:prstGeom prst="rect">
            <a:avLst/>
          </a:prstGeom>
          <a:gradFill>
            <a:gsLst>
              <a:gs pos="0">
                <a:srgbClr val="002060">
                  <a:alpha val="80000"/>
                </a:srgbClr>
              </a:gs>
              <a:gs pos="100000">
                <a:srgbClr val="002060">
                  <a:alpha val="90000"/>
                </a:srgbClr>
              </a:gs>
              <a:gs pos="50000">
                <a:srgbClr val="00206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nvGrpSpPr>
          <p:cNvPr id="83" name="组合 82"/>
          <p:cNvGrpSpPr/>
          <p:nvPr/>
        </p:nvGrpSpPr>
        <p:grpSpPr>
          <a:xfrm>
            <a:off x="5811520" y="598170"/>
            <a:ext cx="6815455" cy="3612515"/>
            <a:chOff x="-420914" y="2278743"/>
            <a:chExt cx="6504019" cy="3730171"/>
          </a:xfrm>
        </p:grpSpPr>
        <p:sp>
          <p:nvSpPr>
            <p:cNvPr id="82" name="任意多边形: 形状 81"/>
            <p:cNvSpPr/>
            <p:nvPr/>
          </p:nvSpPr>
          <p:spPr>
            <a:xfrm>
              <a:off x="-420914"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0" name="任意多边形: 形状 159"/>
            <p:cNvSpPr/>
            <p:nvPr/>
          </p:nvSpPr>
          <p:spPr>
            <a:xfrm flipH="1">
              <a:off x="2788362"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cxnSp>
        <p:nvCxnSpPr>
          <p:cNvPr id="34" name="直接连接符 33"/>
          <p:cNvCxnSpPr/>
          <p:nvPr/>
        </p:nvCxnSpPr>
        <p:spPr>
          <a:xfrm flipH="1">
            <a:off x="5087620" y="2978785"/>
            <a:ext cx="1478280" cy="3956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044508" y="3374073"/>
            <a:ext cx="2043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5" name="梯形 84"/>
          <p:cNvSpPr/>
          <p:nvPr/>
        </p:nvSpPr>
        <p:spPr>
          <a:xfrm>
            <a:off x="2221457" y="4593853"/>
            <a:ext cx="1235285" cy="525576"/>
          </a:xfrm>
          <a:prstGeom prst="trapezoid">
            <a:avLst>
              <a:gd name="adj" fmla="val 55378"/>
            </a:avLst>
          </a:pr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4" name="梯形 163"/>
          <p:cNvSpPr/>
          <p:nvPr/>
        </p:nvSpPr>
        <p:spPr>
          <a:xfrm>
            <a:off x="2503764" y="4453605"/>
            <a:ext cx="670672" cy="518912"/>
          </a:xfrm>
          <a:prstGeom prst="trapezoid">
            <a:avLst>
              <a:gd name="adj" fmla="val 24654"/>
            </a:avLst>
          </a:prstGeom>
          <a:noFill/>
          <a:ln>
            <a:gradFill>
              <a:gsLst>
                <a:gs pos="0">
                  <a:srgbClr val="002060"/>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84" name="矩形 83"/>
          <p:cNvSpPr/>
          <p:nvPr/>
        </p:nvSpPr>
        <p:spPr>
          <a:xfrm>
            <a:off x="1187450" y="2389188"/>
            <a:ext cx="3303588" cy="205898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605" name="组合 121"/>
          <p:cNvGrpSpPr/>
          <p:nvPr/>
        </p:nvGrpSpPr>
        <p:grpSpPr>
          <a:xfrm>
            <a:off x="1845945" y="2472690"/>
            <a:ext cx="1917065" cy="1859915"/>
            <a:chOff x="8337073" y="-827314"/>
            <a:chExt cx="700752" cy="700752"/>
          </a:xfrm>
        </p:grpSpPr>
        <p:sp>
          <p:nvSpPr>
            <p:cNvPr id="121" name="弧形 120"/>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4" name="弧形 183"/>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5" name="弧形 184"/>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22609" name="组合 186"/>
          <p:cNvGrpSpPr/>
          <p:nvPr/>
        </p:nvGrpSpPr>
        <p:grpSpPr>
          <a:xfrm rot="-7200000">
            <a:off x="2018665" y="2569845"/>
            <a:ext cx="1591310" cy="1623060"/>
            <a:chOff x="8337073" y="-827314"/>
            <a:chExt cx="700752" cy="700752"/>
          </a:xfrm>
        </p:grpSpPr>
        <p:sp>
          <p:nvSpPr>
            <p:cNvPr id="188" name="弧形 187"/>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9" name="弧形 188"/>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90" name="弧形 189"/>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6" name="组合 5"/>
          <p:cNvGrpSpPr/>
          <p:nvPr/>
        </p:nvGrpSpPr>
        <p:grpSpPr>
          <a:xfrm>
            <a:off x="1713865" y="1457325"/>
            <a:ext cx="2241067" cy="708643"/>
            <a:chOff x="3077" y="2410"/>
            <a:chExt cx="2849" cy="1003"/>
          </a:xfrm>
        </p:grpSpPr>
        <p:grpSp>
          <p:nvGrpSpPr>
            <p:cNvPr id="22572" name="组合 1"/>
            <p:cNvGrpSpPr/>
            <p:nvPr/>
          </p:nvGrpSpPr>
          <p:grpSpPr>
            <a:xfrm>
              <a:off x="3185" y="2410"/>
              <a:ext cx="2638" cy="1003"/>
              <a:chOff x="2317863" y="1761627"/>
              <a:chExt cx="1083859" cy="412218"/>
            </a:xfrm>
          </p:grpSpPr>
          <p:sp>
            <p:nvSpPr>
              <p:cNvPr id="54" name="L 形 53"/>
              <p:cNvSpPr/>
              <p:nvPr/>
            </p:nvSpPr>
            <p:spPr>
              <a:xfrm>
                <a:off x="2318120" y="2095141"/>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574" name="组合 74"/>
              <p:cNvGrpSpPr/>
              <p:nvPr/>
            </p:nvGrpSpPr>
            <p:grpSpPr>
              <a:xfrm>
                <a:off x="2317863" y="1761628"/>
                <a:ext cx="1081736" cy="412217"/>
                <a:chOff x="8812737" y="3396863"/>
                <a:chExt cx="1081736" cy="412217"/>
              </a:xfrm>
            </p:grpSpPr>
            <p:grpSp>
              <p:nvGrpSpPr>
                <p:cNvPr id="22575" name="组合 59"/>
                <p:cNvGrpSpPr/>
                <p:nvPr/>
              </p:nvGrpSpPr>
              <p:grpSpPr>
                <a:xfrm>
                  <a:off x="8812737" y="3396863"/>
                  <a:ext cx="1081736" cy="412216"/>
                  <a:chOff x="5786491" y="1901558"/>
                  <a:chExt cx="1081736" cy="412216"/>
                </a:xfrm>
              </p:grpSpPr>
              <p:grpSp>
                <p:nvGrpSpPr>
                  <p:cNvPr id="22576" name="组合 54"/>
                  <p:cNvGrpSpPr/>
                  <p:nvPr/>
                </p:nvGrpSpPr>
                <p:grpSpPr>
                  <a:xfrm>
                    <a:off x="5786491" y="1961010"/>
                    <a:ext cx="1081736" cy="281877"/>
                    <a:chOff x="5786491" y="-472832"/>
                    <a:chExt cx="1081736" cy="281877"/>
                  </a:xfrm>
                </p:grpSpPr>
                <p:cxnSp>
                  <p:nvCxnSpPr>
                    <p:cNvPr id="39" name="直接连接符 38"/>
                    <p:cNvCxnSpPr>
                      <a:stCxn id="31" idx="6"/>
                    </p:cNvCxnSpPr>
                    <p:nvPr/>
                  </p:nvCxnSpPr>
                  <p:spPr>
                    <a:xfrm>
                      <a:off x="5786491" y="-472832"/>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31" idx="6"/>
                    </p:cNvCxnSpPr>
                    <p:nvPr/>
                  </p:nvCxnSpPr>
                  <p:spPr>
                    <a:xfrm>
                      <a:off x="5786491" y="-37887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31" idx="6"/>
                    </p:cNvCxnSpPr>
                    <p:nvPr/>
                  </p:nvCxnSpPr>
                  <p:spPr>
                    <a:xfrm>
                      <a:off x="5786491" y="-28491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31" idx="6"/>
                    </p:cNvCxnSpPr>
                    <p:nvPr/>
                  </p:nvCxnSpPr>
                  <p:spPr>
                    <a:xfrm>
                      <a:off x="5786491" y="-190955"/>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22581" name="组合 58"/>
                  <p:cNvGrpSpPr/>
                  <p:nvPr/>
                </p:nvGrpSpPr>
                <p:grpSpPr>
                  <a:xfrm>
                    <a:off x="5812036" y="1901558"/>
                    <a:ext cx="1030646" cy="412216"/>
                    <a:chOff x="5820062" y="-532284"/>
                    <a:chExt cx="1030646" cy="412216"/>
                  </a:xfrm>
                </p:grpSpPr>
                <p:grpSp>
                  <p:nvGrpSpPr>
                    <p:cNvPr id="22582" name="组合 41"/>
                    <p:cNvGrpSpPr/>
                    <p:nvPr/>
                  </p:nvGrpSpPr>
                  <p:grpSpPr>
                    <a:xfrm>
                      <a:off x="5820062" y="-532284"/>
                      <a:ext cx="656372" cy="412216"/>
                      <a:chOff x="7454900" y="998374"/>
                      <a:chExt cx="1035050" cy="1165096"/>
                    </a:xfrm>
                  </p:grpSpPr>
                  <p:cxnSp>
                    <p:nvCxnSpPr>
                      <p:cNvPr id="112" name="直接连接符 111"/>
                      <p:cNvCxnSpPr>
                        <a:stCxn id="31" idx="6"/>
                      </p:cNvCxnSpPr>
                      <p:nvPr/>
                    </p:nvCxnSpPr>
                    <p:spPr>
                      <a:xfrm rot="5400000">
                        <a:off x="79074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31" idx="6"/>
                      </p:cNvCxnSpPr>
                      <p:nvPr/>
                    </p:nvCxnSpPr>
                    <p:spPr>
                      <a:xfrm rot="5400000">
                        <a:off x="775923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6"/>
                      </p:cNvCxnSpPr>
                      <p:nvPr/>
                    </p:nvCxnSpPr>
                    <p:spPr>
                      <a:xfrm rot="5400000">
                        <a:off x="761106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31" idx="6"/>
                      </p:cNvCxnSpPr>
                      <p:nvPr/>
                    </p:nvCxnSpPr>
                    <p:spPr>
                      <a:xfrm rot="5400000">
                        <a:off x="74629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31" idx="6"/>
                      </p:cNvCxnSpPr>
                      <p:nvPr/>
                    </p:nvCxnSpPr>
                    <p:spPr>
                      <a:xfrm rot="5400000">
                        <a:off x="73168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31" idx="6"/>
                      </p:cNvCxnSpPr>
                      <p:nvPr/>
                    </p:nvCxnSpPr>
                    <p:spPr>
                      <a:xfrm rot="5400000">
                        <a:off x="716868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31" idx="6"/>
                      </p:cNvCxnSpPr>
                      <p:nvPr/>
                    </p:nvCxnSpPr>
                    <p:spPr>
                      <a:xfrm rot="5400000">
                        <a:off x="702051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1" idx="6"/>
                      </p:cNvCxnSpPr>
                      <p:nvPr/>
                    </p:nvCxnSpPr>
                    <p:spPr>
                      <a:xfrm rot="5400000">
                        <a:off x="68723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132" name="直接连接符 131"/>
                    <p:cNvCxnSpPr>
                      <a:stCxn id="31" idx="6"/>
                    </p:cNvCxnSpPr>
                    <p:nvPr/>
                  </p:nvCxnSpPr>
                  <p:spPr>
                    <a:xfrm rot="5400000">
                      <a:off x="6644600"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31" idx="6"/>
                    </p:cNvCxnSpPr>
                    <p:nvPr/>
                  </p:nvCxnSpPr>
                  <p:spPr>
                    <a:xfrm rot="5400000">
                      <a:off x="655064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31" idx="6"/>
                    </p:cNvCxnSpPr>
                    <p:nvPr/>
                  </p:nvCxnSpPr>
                  <p:spPr>
                    <a:xfrm rot="5400000">
                      <a:off x="645668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31" idx="6"/>
                    </p:cNvCxnSpPr>
                    <p:nvPr/>
                  </p:nvCxnSpPr>
                  <p:spPr>
                    <a:xfrm rot="5400000">
                      <a:off x="6362722"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sp>
              <p:nvSpPr>
                <p:cNvPr id="74" name="矩形 73"/>
                <p:cNvSpPr/>
                <p:nvPr/>
              </p:nvSpPr>
              <p:spPr>
                <a:xfrm>
                  <a:off x="8812738" y="3396863"/>
                  <a:ext cx="1081732" cy="412217"/>
                </a:xfrm>
                <a:prstGeom prst="rect">
                  <a:avLst/>
                </a:prstGeom>
                <a:noFill/>
                <a:ln w="635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149" name="L 形 148"/>
              <p:cNvSpPr/>
              <p:nvPr/>
            </p:nvSpPr>
            <p:spPr>
              <a:xfrm rot="10800000">
                <a:off x="3326038" y="1761627"/>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18" name="矩形 17"/>
            <p:cNvSpPr/>
            <p:nvPr/>
          </p:nvSpPr>
          <p:spPr>
            <a:xfrm>
              <a:off x="3077" y="2410"/>
              <a:ext cx="2849" cy="91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PART 3</a:t>
              </a:r>
              <a:endPar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cxnSp>
        <p:nvCxnSpPr>
          <p:cNvPr id="11" name="直接连接符 10"/>
          <p:cNvCxnSpPr/>
          <p:nvPr>
            <p:custDataLst>
              <p:tags r:id="rId3"/>
            </p:custDataLst>
          </p:nvPr>
        </p:nvCxnSpPr>
        <p:spPr>
          <a:xfrm flipH="1">
            <a:off x="6566853" y="2975293"/>
            <a:ext cx="1014730" cy="3175"/>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24" name="矩形 23"/>
          <p:cNvSpPr/>
          <p:nvPr>
            <p:custDataLst>
              <p:tags r:id="rId4"/>
            </p:custDataLst>
          </p:nvPr>
        </p:nvSpPr>
        <p:spPr>
          <a:xfrm>
            <a:off x="7794625" y="2559050"/>
            <a:ext cx="2849880" cy="1054735"/>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5" name="矩形 24"/>
          <p:cNvSpPr/>
          <p:nvPr>
            <p:custDataLst>
              <p:tags r:id="rId5"/>
            </p:custDataLst>
          </p:nvPr>
        </p:nvSpPr>
        <p:spPr>
          <a:xfrm>
            <a:off x="7342505" y="2796540"/>
            <a:ext cx="3754120" cy="760095"/>
          </a:xfrm>
          <a:prstGeom prst="rect">
            <a:avLst/>
          </a:prstGeom>
        </p:spPr>
        <p:txBody>
          <a:bodyPr wrap="square">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实验结果</a:t>
            </a:r>
            <a:r>
              <a:rPr kumimoji="0" lang="zh-CN" altLang="en-US" sz="2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分析</a:t>
            </a:r>
            <a:endParaRPr kumimoji="0" lang="zh-CN" altLang="en-US" sz="2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26" name="左中括号 25"/>
          <p:cNvSpPr/>
          <p:nvPr>
            <p:custDataLst>
              <p:tags r:id="rId6"/>
            </p:custDataLst>
          </p:nvPr>
        </p:nvSpPr>
        <p:spPr>
          <a:xfrm>
            <a:off x="779526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7" name="左中括号 26"/>
          <p:cNvSpPr/>
          <p:nvPr>
            <p:custDataLst>
              <p:tags r:id="rId7"/>
            </p:custDataLst>
          </p:nvPr>
        </p:nvSpPr>
        <p:spPr>
          <a:xfrm flipH="1">
            <a:off x="1039368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nvGrpSpPr>
          <p:cNvPr id="2" name="组合 186"/>
          <p:cNvGrpSpPr/>
          <p:nvPr/>
        </p:nvGrpSpPr>
        <p:grpSpPr>
          <a:xfrm rot="-7200000">
            <a:off x="2572385" y="3126105"/>
            <a:ext cx="454025" cy="496570"/>
            <a:chOff x="8337073" y="-827314"/>
            <a:chExt cx="700752" cy="700752"/>
          </a:xfrm>
        </p:grpSpPr>
        <p:sp>
          <p:nvSpPr>
            <p:cNvPr id="3" name="弧形 2"/>
            <p:cNvSpPr/>
            <p:nvPr>
              <p:custDataLst>
                <p:tags r:id="rId8"/>
              </p:custDataLst>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4" name="弧形 3"/>
            <p:cNvSpPr/>
            <p:nvPr>
              <p:custDataLst>
                <p:tags r:id="rId9"/>
              </p:custDataLst>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5" name="弧形 4"/>
            <p:cNvSpPr/>
            <p:nvPr>
              <p:custDataLst>
                <p:tags r:id="rId10"/>
              </p:custDataLst>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pattFill prst="cross">
          <a:fgClr>
            <a:srgbClr val="F2F2F2"/>
          </a:fgClr>
          <a:bgClr>
            <a:schemeClr val="bg1"/>
          </a:bgClr>
        </a:pattFill>
        <a:effectLst/>
      </p:bgPr>
    </p:bg>
    <p:spTree>
      <p:nvGrpSpPr>
        <p:cNvPr id="1" name=""/>
        <p:cNvGrpSpPr/>
        <p:nvPr/>
      </p:nvGrpSpPr>
      <p:grpSpPr/>
      <p:sp>
        <p:nvSpPr>
          <p:cNvPr id="6" name="矩形 5"/>
          <p:cNvSpPr/>
          <p:nvPr/>
        </p:nvSpPr>
        <p:spPr>
          <a:xfrm>
            <a:off x="5240656" y="458788"/>
            <a:ext cx="1710690" cy="39878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Light" panose="020B0502040204020203" charset="-122"/>
                <a:cs typeface="+mn-cs"/>
              </a:rPr>
              <a:t>实验结果分析</a:t>
            </a:r>
            <a:endPar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Light" panose="020B0502040204020203" charset="-122"/>
              <a:cs typeface="+mn-cs"/>
            </a:endParaRPr>
          </a:p>
        </p:txBody>
      </p:sp>
      <p:grpSp>
        <p:nvGrpSpPr>
          <p:cNvPr id="24582" name="组合 1018897"/>
          <p:cNvGrpSpPr/>
          <p:nvPr/>
        </p:nvGrpSpPr>
        <p:grpSpPr>
          <a:xfrm>
            <a:off x="2486025" y="658495"/>
            <a:ext cx="7219950" cy="0"/>
            <a:chOff x="2532273" y="1310858"/>
            <a:chExt cx="7218584" cy="0"/>
          </a:xfrm>
        </p:grpSpPr>
        <p:cxnSp>
          <p:nvCxnSpPr>
            <p:cNvPr id="1018897" name="直接连接符 1018896"/>
            <p:cNvCxnSpPr/>
            <p:nvPr/>
          </p:nvCxnSpPr>
          <p:spPr>
            <a:xfrm>
              <a:off x="2532273" y="1310858"/>
              <a:ext cx="2481484" cy="0"/>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269373" y="1310858"/>
              <a:ext cx="2481484" cy="0"/>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7375525" y="2268538"/>
            <a:ext cx="4170363" cy="3465513"/>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94" name="矩形 93"/>
          <p:cNvSpPr/>
          <p:nvPr/>
        </p:nvSpPr>
        <p:spPr>
          <a:xfrm>
            <a:off x="658813" y="1709738"/>
            <a:ext cx="6716713" cy="4527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018886" name="矩形 1018885"/>
          <p:cNvSpPr/>
          <p:nvPr/>
        </p:nvSpPr>
        <p:spPr>
          <a:xfrm>
            <a:off x="8053070" y="2959100"/>
            <a:ext cx="2918460" cy="20300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将原图使用</a:t>
            </a:r>
            <a:r>
              <a:rPr kumimoji="0" lang="en-US" altLang="zh-CN"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yolov5</a:t>
            </a: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及</a:t>
            </a:r>
            <a:r>
              <a:rPr kumimoji="0" lang="en-US" altLang="zh-CN"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LPRNet</a:t>
            </a: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系统</a:t>
            </a:r>
            <a:endPar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进行识别后可得到识别结果，结果</a:t>
            </a: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表明系统能够准确地检测和识别车辆上的车牌信息，并能够正确提取车牌号码</a:t>
            </a:r>
            <a:endPar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47" name="L 形 46"/>
          <p:cNvSpPr/>
          <p:nvPr/>
        </p:nvSpPr>
        <p:spPr>
          <a:xfrm>
            <a:off x="658813" y="59563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5" name="L 形 114"/>
          <p:cNvSpPr/>
          <p:nvPr/>
        </p:nvSpPr>
        <p:spPr>
          <a:xfrm flipV="1">
            <a:off x="658813" y="17145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6" name="L 形 115"/>
          <p:cNvSpPr/>
          <p:nvPr/>
        </p:nvSpPr>
        <p:spPr>
          <a:xfrm flipH="1">
            <a:off x="7094538" y="59563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7" name="L 形 116"/>
          <p:cNvSpPr/>
          <p:nvPr/>
        </p:nvSpPr>
        <p:spPr>
          <a:xfrm flipH="1" flipV="1">
            <a:off x="7094538" y="17145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pic>
        <p:nvPicPr>
          <p:cNvPr id="2" name="图片 1"/>
          <p:cNvPicPr>
            <a:picLocks noChangeAspect="1"/>
          </p:cNvPicPr>
          <p:nvPr/>
        </p:nvPicPr>
        <p:blipFill>
          <a:blip r:embed="rId1"/>
          <a:stretch>
            <a:fillRect/>
          </a:stretch>
        </p:blipFill>
        <p:spPr>
          <a:xfrm>
            <a:off x="4590415" y="3051810"/>
            <a:ext cx="2633345" cy="1487170"/>
          </a:xfrm>
          <a:prstGeom prst="rect">
            <a:avLst/>
          </a:prstGeom>
        </p:spPr>
      </p:pic>
      <p:pic>
        <p:nvPicPr>
          <p:cNvPr id="3" name="图片 2" descr="皖AD07606"/>
          <p:cNvPicPr>
            <a:picLocks noChangeAspect="1"/>
          </p:cNvPicPr>
          <p:nvPr/>
        </p:nvPicPr>
        <p:blipFill>
          <a:blip r:embed="rId2"/>
          <a:stretch>
            <a:fillRect/>
          </a:stretch>
        </p:blipFill>
        <p:spPr>
          <a:xfrm>
            <a:off x="939800" y="2072640"/>
            <a:ext cx="2360295" cy="3803015"/>
          </a:xfrm>
          <a:prstGeom prst="rect">
            <a:avLst/>
          </a:prstGeom>
        </p:spPr>
      </p:pic>
      <p:cxnSp>
        <p:nvCxnSpPr>
          <p:cNvPr id="7" name="直接箭头连接符 6"/>
          <p:cNvCxnSpPr/>
          <p:nvPr>
            <p:custDataLst>
              <p:tags r:id="rId3"/>
            </p:custDataLst>
          </p:nvPr>
        </p:nvCxnSpPr>
        <p:spPr>
          <a:xfrm>
            <a:off x="3441700" y="3795395"/>
            <a:ext cx="1007745" cy="0"/>
          </a:xfrm>
          <a:prstGeom prst="straightConnector1">
            <a:avLst/>
          </a:prstGeom>
          <a:ln>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pattFill prst="cross">
          <a:fgClr>
            <a:srgbClr val="F2F2F2"/>
          </a:fgClr>
          <a:bgClr>
            <a:schemeClr val="bg1"/>
          </a:bgClr>
        </a:pattFill>
        <a:effectLst/>
      </p:bgPr>
    </p:bg>
    <p:spTree>
      <p:nvGrpSpPr>
        <p:cNvPr id="1" name=""/>
        <p:cNvGrpSpPr/>
        <p:nvPr/>
      </p:nvGrpSpPr>
      <p:grpSpPr/>
      <p:sp>
        <p:nvSpPr>
          <p:cNvPr id="6" name="矩形 5"/>
          <p:cNvSpPr/>
          <p:nvPr/>
        </p:nvSpPr>
        <p:spPr>
          <a:xfrm>
            <a:off x="5240656" y="458788"/>
            <a:ext cx="1710690" cy="39878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Light" panose="020B0502040204020203" charset="-122"/>
                <a:cs typeface="+mn-cs"/>
              </a:rPr>
              <a:t>实验结果分析</a:t>
            </a:r>
            <a:endParaRPr kumimoji="0" lang="zh-CN" altLang="en-US" sz="2000" b="1" i="0" u="none" strike="noStrike" kern="1200" cap="none" spc="0" normalizeH="0" baseline="0" noProof="0" dirty="0">
              <a:ln>
                <a:noFill/>
              </a:ln>
              <a:solidFill>
                <a:prstClr val="black"/>
              </a:solidFill>
              <a:effectLst/>
              <a:uLnTx/>
              <a:uFillTx/>
              <a:latin typeface="Arial" panose="020B0604020202020204"/>
              <a:ea typeface="微软雅黑 Light" panose="020B0502040204020203" charset="-122"/>
              <a:cs typeface="+mn-cs"/>
            </a:endParaRPr>
          </a:p>
        </p:txBody>
      </p:sp>
      <p:grpSp>
        <p:nvGrpSpPr>
          <p:cNvPr id="24582" name="组合 1018897"/>
          <p:cNvGrpSpPr/>
          <p:nvPr/>
        </p:nvGrpSpPr>
        <p:grpSpPr>
          <a:xfrm>
            <a:off x="2486025" y="658495"/>
            <a:ext cx="7219950" cy="0"/>
            <a:chOff x="2532273" y="1310858"/>
            <a:chExt cx="7218584" cy="0"/>
          </a:xfrm>
        </p:grpSpPr>
        <p:cxnSp>
          <p:nvCxnSpPr>
            <p:cNvPr id="1018897" name="直接连接符 1018896"/>
            <p:cNvCxnSpPr/>
            <p:nvPr/>
          </p:nvCxnSpPr>
          <p:spPr>
            <a:xfrm>
              <a:off x="2532273" y="1310858"/>
              <a:ext cx="2481484" cy="0"/>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269373" y="1310858"/>
              <a:ext cx="2481484" cy="0"/>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7375525" y="2268538"/>
            <a:ext cx="4170363" cy="3465513"/>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94" name="矩形 93"/>
          <p:cNvSpPr/>
          <p:nvPr/>
        </p:nvSpPr>
        <p:spPr>
          <a:xfrm>
            <a:off x="658813" y="1709738"/>
            <a:ext cx="6716713" cy="4527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018886" name="矩形 1018885"/>
          <p:cNvSpPr/>
          <p:nvPr/>
        </p:nvSpPr>
        <p:spPr>
          <a:xfrm>
            <a:off x="7485380" y="3361690"/>
            <a:ext cx="4119245" cy="9220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准确率约为</a:t>
            </a:r>
            <a:r>
              <a:rPr kumimoji="0" lang="en-US" altLang="zh-CN"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70.6%</a:t>
            </a: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，车牌检测识别系统具有较高的准确性和可靠性，且用时很短，能够满足</a:t>
            </a:r>
            <a:r>
              <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rPr>
              <a:t>部分实际应用的需求。</a:t>
            </a:r>
            <a:endParaRPr kumimoji="0" lang="zh-CN" altLang="en-US" sz="1800" b="1" i="0" u="none" strike="noStrike" kern="1200" cap="none" spc="0" normalizeH="0" baseline="0" noProof="0" dirty="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47" name="L 形 46"/>
          <p:cNvSpPr/>
          <p:nvPr/>
        </p:nvSpPr>
        <p:spPr>
          <a:xfrm>
            <a:off x="658813" y="59563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5" name="L 形 114"/>
          <p:cNvSpPr/>
          <p:nvPr/>
        </p:nvSpPr>
        <p:spPr>
          <a:xfrm flipV="1">
            <a:off x="658813" y="17145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6" name="L 形 115"/>
          <p:cNvSpPr/>
          <p:nvPr/>
        </p:nvSpPr>
        <p:spPr>
          <a:xfrm flipH="1">
            <a:off x="7094538" y="59563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7" name="L 形 116"/>
          <p:cNvSpPr/>
          <p:nvPr/>
        </p:nvSpPr>
        <p:spPr>
          <a:xfrm flipH="1" flipV="1">
            <a:off x="7094538" y="1714500"/>
            <a:ext cx="280988" cy="280988"/>
          </a:xfrm>
          <a:prstGeom prst="corner">
            <a:avLst>
              <a:gd name="adj1" fmla="val 0"/>
              <a:gd name="adj2" fmla="val 0"/>
            </a:avLst>
          </a:prstGeom>
          <a:ln w="38100"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pic>
        <p:nvPicPr>
          <p:cNvPr id="3" name="图片 2"/>
          <p:cNvPicPr>
            <a:picLocks noChangeAspect="1"/>
          </p:cNvPicPr>
          <p:nvPr/>
        </p:nvPicPr>
        <p:blipFill>
          <a:blip r:embed="rId1"/>
          <a:srcRect r="34408"/>
          <a:stretch>
            <a:fillRect/>
          </a:stretch>
        </p:blipFill>
        <p:spPr>
          <a:xfrm>
            <a:off x="840740" y="2896870"/>
            <a:ext cx="6383020" cy="2158365"/>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3"/>
          <p:cNvPicPr>
            <a:picLocks noChangeAspect="1"/>
          </p:cNvPicPr>
          <p:nvPr>
            <p:custDataLst>
              <p:tags r:id="rId1"/>
            </p:custDataLst>
          </p:nvPr>
        </p:nvPicPr>
        <p:blipFill>
          <a:blip r:embed="rId2"/>
          <a:srcRect l="11111"/>
          <a:stretch>
            <a:fillRect/>
          </a:stretch>
        </p:blipFill>
        <p:spPr>
          <a:xfrm rot="10800000">
            <a:off x="0" y="635"/>
            <a:ext cx="12192000" cy="6858000"/>
          </a:xfrm>
          <a:prstGeom prst="rect">
            <a:avLst/>
          </a:prstGeom>
          <a:noFill/>
          <a:ln w="9525">
            <a:noFill/>
          </a:ln>
        </p:spPr>
      </p:pic>
      <p:sp>
        <p:nvSpPr>
          <p:cNvPr id="52" name="矩形 51"/>
          <p:cNvSpPr/>
          <p:nvPr/>
        </p:nvSpPr>
        <p:spPr>
          <a:xfrm>
            <a:off x="0" y="0"/>
            <a:ext cx="12192000" cy="6858000"/>
          </a:xfrm>
          <a:prstGeom prst="rect">
            <a:avLst/>
          </a:prstGeom>
          <a:gradFill>
            <a:gsLst>
              <a:gs pos="0">
                <a:srgbClr val="002060">
                  <a:alpha val="80000"/>
                </a:srgbClr>
              </a:gs>
              <a:gs pos="100000">
                <a:srgbClr val="002060">
                  <a:alpha val="90000"/>
                </a:srgbClr>
              </a:gs>
              <a:gs pos="50000">
                <a:srgbClr val="00206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nvGrpSpPr>
          <p:cNvPr id="83" name="组合 82"/>
          <p:cNvGrpSpPr/>
          <p:nvPr/>
        </p:nvGrpSpPr>
        <p:grpSpPr>
          <a:xfrm>
            <a:off x="5811520" y="598170"/>
            <a:ext cx="6815455" cy="3612515"/>
            <a:chOff x="-420914" y="2278743"/>
            <a:chExt cx="6504019" cy="3730171"/>
          </a:xfrm>
        </p:grpSpPr>
        <p:sp>
          <p:nvSpPr>
            <p:cNvPr id="82" name="任意多边形: 形状 81"/>
            <p:cNvSpPr/>
            <p:nvPr/>
          </p:nvSpPr>
          <p:spPr>
            <a:xfrm>
              <a:off x="-420914"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0" name="任意多边形: 形状 159"/>
            <p:cNvSpPr/>
            <p:nvPr/>
          </p:nvSpPr>
          <p:spPr>
            <a:xfrm flipH="1">
              <a:off x="2788362"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cxnSp>
        <p:nvCxnSpPr>
          <p:cNvPr id="34" name="直接连接符 33"/>
          <p:cNvCxnSpPr/>
          <p:nvPr/>
        </p:nvCxnSpPr>
        <p:spPr>
          <a:xfrm flipH="1">
            <a:off x="5087620" y="2978785"/>
            <a:ext cx="1478280" cy="3956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044508" y="3374073"/>
            <a:ext cx="2043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5" name="梯形 84"/>
          <p:cNvSpPr/>
          <p:nvPr/>
        </p:nvSpPr>
        <p:spPr>
          <a:xfrm>
            <a:off x="2221457" y="4593853"/>
            <a:ext cx="1235285" cy="525576"/>
          </a:xfrm>
          <a:prstGeom prst="trapezoid">
            <a:avLst>
              <a:gd name="adj" fmla="val 55378"/>
            </a:avLst>
          </a:pr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4" name="梯形 163"/>
          <p:cNvSpPr/>
          <p:nvPr/>
        </p:nvSpPr>
        <p:spPr>
          <a:xfrm>
            <a:off x="2503764" y="4453605"/>
            <a:ext cx="670672" cy="518912"/>
          </a:xfrm>
          <a:prstGeom prst="trapezoid">
            <a:avLst>
              <a:gd name="adj" fmla="val 24654"/>
            </a:avLst>
          </a:prstGeom>
          <a:noFill/>
          <a:ln>
            <a:gradFill>
              <a:gsLst>
                <a:gs pos="0">
                  <a:srgbClr val="002060"/>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84" name="矩形 83"/>
          <p:cNvSpPr/>
          <p:nvPr/>
        </p:nvSpPr>
        <p:spPr>
          <a:xfrm>
            <a:off x="1187450" y="2389188"/>
            <a:ext cx="3303588" cy="205898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605" name="组合 121"/>
          <p:cNvGrpSpPr/>
          <p:nvPr/>
        </p:nvGrpSpPr>
        <p:grpSpPr>
          <a:xfrm>
            <a:off x="1845945" y="2472690"/>
            <a:ext cx="1917065" cy="1859915"/>
            <a:chOff x="8337073" y="-827314"/>
            <a:chExt cx="700752" cy="700752"/>
          </a:xfrm>
        </p:grpSpPr>
        <p:sp>
          <p:nvSpPr>
            <p:cNvPr id="121" name="弧形 120"/>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4" name="弧形 183"/>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5" name="弧形 184"/>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22609" name="组合 186"/>
          <p:cNvGrpSpPr/>
          <p:nvPr/>
        </p:nvGrpSpPr>
        <p:grpSpPr>
          <a:xfrm rot="-7200000">
            <a:off x="2018665" y="2569845"/>
            <a:ext cx="1591310" cy="1623060"/>
            <a:chOff x="8337073" y="-827314"/>
            <a:chExt cx="700752" cy="700752"/>
          </a:xfrm>
        </p:grpSpPr>
        <p:sp>
          <p:nvSpPr>
            <p:cNvPr id="188" name="弧形 187"/>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9" name="弧形 188"/>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90" name="弧形 189"/>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cxnSp>
        <p:nvCxnSpPr>
          <p:cNvPr id="11" name="直接连接符 10"/>
          <p:cNvCxnSpPr/>
          <p:nvPr>
            <p:custDataLst>
              <p:tags r:id="rId3"/>
            </p:custDataLst>
          </p:nvPr>
        </p:nvCxnSpPr>
        <p:spPr>
          <a:xfrm flipH="1">
            <a:off x="6566853" y="2975293"/>
            <a:ext cx="1014730" cy="3175"/>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24" name="矩形 23"/>
          <p:cNvSpPr/>
          <p:nvPr>
            <p:custDataLst>
              <p:tags r:id="rId4"/>
            </p:custDataLst>
          </p:nvPr>
        </p:nvSpPr>
        <p:spPr>
          <a:xfrm>
            <a:off x="7794625" y="2559050"/>
            <a:ext cx="2849880" cy="1054735"/>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5" name="矩形 24"/>
          <p:cNvSpPr/>
          <p:nvPr>
            <p:custDataLst>
              <p:tags r:id="rId5"/>
            </p:custDataLst>
          </p:nvPr>
        </p:nvSpPr>
        <p:spPr>
          <a:xfrm>
            <a:off x="7899400" y="2708910"/>
            <a:ext cx="2647315" cy="1104900"/>
          </a:xfrm>
          <a:prstGeom prst="rect">
            <a:avLst/>
          </a:prstGeom>
        </p:spPr>
        <p:txBody>
          <a:bodyPr wrap="square">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实验</a:t>
            </a:r>
            <a:r>
              <a:rPr kumimoji="0" lang="zh-CN" altLang="en-US" sz="44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总结</a:t>
            </a:r>
            <a:endParaRPr kumimoji="0" lang="zh-CN" altLang="en-US" sz="44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26" name="左中括号 25"/>
          <p:cNvSpPr/>
          <p:nvPr>
            <p:custDataLst>
              <p:tags r:id="rId6"/>
            </p:custDataLst>
          </p:nvPr>
        </p:nvSpPr>
        <p:spPr>
          <a:xfrm>
            <a:off x="779526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7" name="左中括号 26"/>
          <p:cNvSpPr/>
          <p:nvPr>
            <p:custDataLst>
              <p:tags r:id="rId7"/>
            </p:custDataLst>
          </p:nvPr>
        </p:nvSpPr>
        <p:spPr>
          <a:xfrm flipH="1">
            <a:off x="1039368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nvGrpSpPr>
          <p:cNvPr id="2" name="组合 186"/>
          <p:cNvGrpSpPr/>
          <p:nvPr/>
        </p:nvGrpSpPr>
        <p:grpSpPr>
          <a:xfrm rot="-7200000">
            <a:off x="2572385" y="3126105"/>
            <a:ext cx="454025" cy="496570"/>
            <a:chOff x="8337073" y="-827314"/>
            <a:chExt cx="700752" cy="700752"/>
          </a:xfrm>
        </p:grpSpPr>
        <p:sp>
          <p:nvSpPr>
            <p:cNvPr id="3" name="弧形 2"/>
            <p:cNvSpPr/>
            <p:nvPr>
              <p:custDataLst>
                <p:tags r:id="rId8"/>
              </p:custDataLst>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4" name="弧形 3"/>
            <p:cNvSpPr/>
            <p:nvPr>
              <p:custDataLst>
                <p:tags r:id="rId9"/>
              </p:custDataLst>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5" name="弧形 4"/>
            <p:cNvSpPr/>
            <p:nvPr>
              <p:custDataLst>
                <p:tags r:id="rId10"/>
              </p:custDataLst>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8" name="组合 7"/>
          <p:cNvGrpSpPr/>
          <p:nvPr/>
        </p:nvGrpSpPr>
        <p:grpSpPr>
          <a:xfrm>
            <a:off x="1713865" y="1457325"/>
            <a:ext cx="2241067" cy="708643"/>
            <a:chOff x="3077" y="2410"/>
            <a:chExt cx="2849" cy="1003"/>
          </a:xfrm>
        </p:grpSpPr>
        <p:grpSp>
          <p:nvGrpSpPr>
            <p:cNvPr id="10" name="组合 1"/>
            <p:cNvGrpSpPr/>
            <p:nvPr/>
          </p:nvGrpSpPr>
          <p:grpSpPr>
            <a:xfrm>
              <a:off x="3185" y="2410"/>
              <a:ext cx="2638" cy="1003"/>
              <a:chOff x="2317863" y="1761627"/>
              <a:chExt cx="1083859" cy="412218"/>
            </a:xfrm>
          </p:grpSpPr>
          <p:sp>
            <p:nvSpPr>
              <p:cNvPr id="12" name="L 形 11"/>
              <p:cNvSpPr/>
              <p:nvPr>
                <p:custDataLst>
                  <p:tags r:id="rId11"/>
                </p:custDataLst>
              </p:nvPr>
            </p:nvSpPr>
            <p:spPr>
              <a:xfrm>
                <a:off x="2318120" y="2095141"/>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14" name="组合 74"/>
              <p:cNvGrpSpPr/>
              <p:nvPr/>
            </p:nvGrpSpPr>
            <p:grpSpPr>
              <a:xfrm>
                <a:off x="2317863" y="1761628"/>
                <a:ext cx="1081736" cy="412217"/>
                <a:chOff x="8812737" y="3396863"/>
                <a:chExt cx="1081736" cy="412217"/>
              </a:xfrm>
            </p:grpSpPr>
            <p:grpSp>
              <p:nvGrpSpPr>
                <p:cNvPr id="15" name="组合 59"/>
                <p:cNvGrpSpPr/>
                <p:nvPr/>
              </p:nvGrpSpPr>
              <p:grpSpPr>
                <a:xfrm>
                  <a:off x="8812737" y="3396863"/>
                  <a:ext cx="1081736" cy="412216"/>
                  <a:chOff x="5786491" y="1901558"/>
                  <a:chExt cx="1081736" cy="412216"/>
                </a:xfrm>
              </p:grpSpPr>
              <p:grpSp>
                <p:nvGrpSpPr>
                  <p:cNvPr id="20" name="组合 54"/>
                  <p:cNvGrpSpPr/>
                  <p:nvPr/>
                </p:nvGrpSpPr>
                <p:grpSpPr>
                  <a:xfrm>
                    <a:off x="5786491" y="1961010"/>
                    <a:ext cx="1081736" cy="281877"/>
                    <a:chOff x="5786491" y="-472832"/>
                    <a:chExt cx="1081736" cy="281877"/>
                  </a:xfrm>
                </p:grpSpPr>
                <p:cxnSp>
                  <p:nvCxnSpPr>
                    <p:cNvPr id="21" name="直接连接符 20"/>
                    <p:cNvCxnSpPr/>
                    <p:nvPr>
                      <p:custDataLst>
                        <p:tags r:id="rId12"/>
                      </p:custDataLst>
                    </p:nvPr>
                  </p:nvCxnSpPr>
                  <p:spPr>
                    <a:xfrm>
                      <a:off x="5786491" y="-472832"/>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3"/>
                      </p:custDataLst>
                    </p:nvPr>
                  </p:nvCxnSpPr>
                  <p:spPr>
                    <a:xfrm>
                      <a:off x="5786491" y="-37887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4"/>
                      </p:custDataLst>
                    </p:nvPr>
                  </p:nvCxnSpPr>
                  <p:spPr>
                    <a:xfrm>
                      <a:off x="5786491" y="-28491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5"/>
                      </p:custDataLst>
                    </p:nvPr>
                  </p:nvCxnSpPr>
                  <p:spPr>
                    <a:xfrm>
                      <a:off x="5786491" y="-190955"/>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58"/>
                  <p:cNvGrpSpPr/>
                  <p:nvPr/>
                </p:nvGrpSpPr>
                <p:grpSpPr>
                  <a:xfrm>
                    <a:off x="5812036" y="1901558"/>
                    <a:ext cx="1030646" cy="412216"/>
                    <a:chOff x="5820062" y="-532284"/>
                    <a:chExt cx="1030646" cy="412216"/>
                  </a:xfrm>
                </p:grpSpPr>
                <p:grpSp>
                  <p:nvGrpSpPr>
                    <p:cNvPr id="31" name="组合 41"/>
                    <p:cNvGrpSpPr/>
                    <p:nvPr/>
                  </p:nvGrpSpPr>
                  <p:grpSpPr>
                    <a:xfrm>
                      <a:off x="5820062" y="-532284"/>
                      <a:ext cx="656372" cy="412216"/>
                      <a:chOff x="7454900" y="998374"/>
                      <a:chExt cx="1035050" cy="1165096"/>
                    </a:xfrm>
                  </p:grpSpPr>
                  <p:cxnSp>
                    <p:nvCxnSpPr>
                      <p:cNvPr id="43" name="直接连接符 42"/>
                      <p:cNvCxnSpPr/>
                      <p:nvPr>
                        <p:custDataLst>
                          <p:tags r:id="rId16"/>
                        </p:custDataLst>
                      </p:nvPr>
                    </p:nvCxnSpPr>
                    <p:spPr>
                      <a:xfrm rot="5400000">
                        <a:off x="79074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17"/>
                        </p:custDataLst>
                      </p:nvPr>
                    </p:nvCxnSpPr>
                    <p:spPr>
                      <a:xfrm rot="5400000">
                        <a:off x="775923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8"/>
                        </p:custDataLst>
                      </p:nvPr>
                    </p:nvCxnSpPr>
                    <p:spPr>
                      <a:xfrm rot="5400000">
                        <a:off x="761106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custDataLst>
                          <p:tags r:id="rId19"/>
                        </p:custDataLst>
                      </p:nvPr>
                    </p:nvCxnSpPr>
                    <p:spPr>
                      <a:xfrm rot="5400000">
                        <a:off x="74629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20"/>
                        </p:custDataLst>
                      </p:nvPr>
                    </p:nvCxnSpPr>
                    <p:spPr>
                      <a:xfrm rot="5400000">
                        <a:off x="73168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21"/>
                        </p:custDataLst>
                      </p:nvPr>
                    </p:nvCxnSpPr>
                    <p:spPr>
                      <a:xfrm rot="5400000">
                        <a:off x="716868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22"/>
                        </p:custDataLst>
                      </p:nvPr>
                    </p:nvCxnSpPr>
                    <p:spPr>
                      <a:xfrm rot="5400000">
                        <a:off x="702051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23"/>
                        </p:custDataLst>
                      </p:nvPr>
                    </p:nvCxnSpPr>
                    <p:spPr>
                      <a:xfrm rot="5400000">
                        <a:off x="68723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51" name="直接连接符 50"/>
                    <p:cNvCxnSpPr/>
                    <p:nvPr>
                      <p:custDataLst>
                        <p:tags r:id="rId24"/>
                      </p:custDataLst>
                    </p:nvPr>
                  </p:nvCxnSpPr>
                  <p:spPr>
                    <a:xfrm rot="5400000">
                      <a:off x="6644600"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25"/>
                      </p:custDataLst>
                    </p:nvPr>
                  </p:nvCxnSpPr>
                  <p:spPr>
                    <a:xfrm rot="5400000">
                      <a:off x="655064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26"/>
                      </p:custDataLst>
                    </p:nvPr>
                  </p:nvCxnSpPr>
                  <p:spPr>
                    <a:xfrm rot="5400000">
                      <a:off x="645668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27"/>
                      </p:custDataLst>
                    </p:nvPr>
                  </p:nvCxnSpPr>
                  <p:spPr>
                    <a:xfrm rot="5400000">
                      <a:off x="6362722"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sp>
              <p:nvSpPr>
                <p:cNvPr id="57" name="矩形 56"/>
                <p:cNvSpPr/>
                <p:nvPr>
                  <p:custDataLst>
                    <p:tags r:id="rId28"/>
                  </p:custDataLst>
                </p:nvPr>
              </p:nvSpPr>
              <p:spPr>
                <a:xfrm>
                  <a:off x="8812738" y="3396863"/>
                  <a:ext cx="1081732" cy="412217"/>
                </a:xfrm>
                <a:prstGeom prst="rect">
                  <a:avLst/>
                </a:prstGeom>
                <a:noFill/>
                <a:ln w="635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58" name="L 形 57"/>
              <p:cNvSpPr/>
              <p:nvPr>
                <p:custDataLst>
                  <p:tags r:id="rId29"/>
                </p:custDataLst>
              </p:nvPr>
            </p:nvSpPr>
            <p:spPr>
              <a:xfrm rot="10800000">
                <a:off x="3326038" y="1761627"/>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59" name="矩形 58"/>
            <p:cNvSpPr/>
            <p:nvPr>
              <p:custDataLst>
                <p:tags r:id="rId30"/>
              </p:custDataLst>
            </p:nvPr>
          </p:nvSpPr>
          <p:spPr>
            <a:xfrm>
              <a:off x="3077" y="2410"/>
              <a:ext cx="2849" cy="913"/>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PART 4</a:t>
              </a:r>
              <a:endPar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矩形 38"/>
          <p:cNvSpPr/>
          <p:nvPr/>
        </p:nvSpPr>
        <p:spPr>
          <a:xfrm>
            <a:off x="658495" y="4571365"/>
            <a:ext cx="10875010" cy="16643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7" name="矩形 36"/>
          <p:cNvSpPr/>
          <p:nvPr/>
        </p:nvSpPr>
        <p:spPr>
          <a:xfrm>
            <a:off x="657860" y="1514475"/>
            <a:ext cx="10974705" cy="1605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 name="矩形 2"/>
          <p:cNvSpPr/>
          <p:nvPr>
            <p:custDataLst>
              <p:tags r:id="rId1"/>
            </p:custDataLst>
          </p:nvPr>
        </p:nvSpPr>
        <p:spPr>
          <a:xfrm>
            <a:off x="557213" y="536575"/>
            <a:ext cx="1600835"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●实验总结</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10" name="矩形 9"/>
          <p:cNvSpPr/>
          <p:nvPr>
            <p:custDataLst>
              <p:tags r:id="rId2"/>
            </p:custDataLst>
          </p:nvPr>
        </p:nvSpPr>
        <p:spPr>
          <a:xfrm>
            <a:off x="657860" y="3119755"/>
            <a:ext cx="10974070" cy="964565"/>
          </a:xfrm>
          <a:prstGeom prst="rect">
            <a:avLst/>
          </a:prstGeom>
        </p:spPr>
        <p:txBody>
          <a:bodyPr wrap="square">
            <a:noAutofit/>
          </a:bodyPr>
          <a:p>
            <a:pPr marR="0" algn="l" defTabSz="914400" fontAlgn="auto">
              <a:spcBef>
                <a:spcPts val="0"/>
              </a:spcBef>
              <a:spcAft>
                <a:spcPts val="0"/>
              </a:spcAft>
              <a:buClrTx/>
              <a:buSzTx/>
              <a:buFontTx/>
              <a:defRPr/>
            </a:pPr>
            <a:r>
              <a:rPr lang="zh-CN" altLang="en-US" sz="2000" noProof="0" dirty="0">
                <a:solidFill>
                  <a:srgbClr val="7F7F7F"/>
                </a:solidFill>
                <a:ea typeface="微软雅黑" panose="020B0503020204020204" charset="-122"/>
                <a:sym typeface="+mn-ea"/>
              </a:rPr>
              <a:t>►</a:t>
            </a:r>
            <a:r>
              <a:rPr sz="2000" noProof="0" dirty="0">
                <a:solidFill>
                  <a:srgbClr val="7F7F7F"/>
                </a:solidFill>
                <a:ea typeface="微软雅黑" panose="020B0503020204020204" charset="-122"/>
                <a:sym typeface="+mn-ea"/>
              </a:rPr>
              <a:t>在此次项目中本小组遇到的主要问题主要集中在代码复现的调试阶段</a:t>
            </a:r>
            <a:r>
              <a:rPr lang="zh-CN" sz="2000" noProof="0" dirty="0">
                <a:solidFill>
                  <a:srgbClr val="7F7F7F"/>
                </a:solidFill>
                <a:ea typeface="微软雅黑" panose="020B0503020204020204" charset="-122"/>
                <a:sym typeface="+mn-ea"/>
              </a:rPr>
              <a:t>以及由</a:t>
            </a:r>
            <a:r>
              <a:rPr lang="en-US" altLang="zh-CN" sz="2000" noProof="0" dirty="0">
                <a:solidFill>
                  <a:srgbClr val="7F7F7F"/>
                </a:solidFill>
                <a:ea typeface="微软雅黑" panose="020B0503020204020204" charset="-122"/>
                <a:sym typeface="+mn-ea"/>
              </a:rPr>
              <a:t>CPU</a:t>
            </a:r>
            <a:r>
              <a:rPr lang="zh-CN" altLang="en-US" sz="2000" noProof="0" dirty="0">
                <a:solidFill>
                  <a:srgbClr val="7F7F7F"/>
                </a:solidFill>
                <a:ea typeface="微软雅黑" panose="020B0503020204020204" charset="-122"/>
                <a:sym typeface="+mn-ea"/>
              </a:rPr>
              <a:t>改为</a:t>
            </a:r>
            <a:r>
              <a:rPr lang="en-US" altLang="zh-CN" sz="2000" noProof="0" dirty="0">
                <a:solidFill>
                  <a:srgbClr val="7F7F7F"/>
                </a:solidFill>
                <a:ea typeface="微软雅黑" panose="020B0503020204020204" charset="-122"/>
                <a:sym typeface="+mn-ea"/>
              </a:rPr>
              <a:t>GPU</a:t>
            </a:r>
            <a:r>
              <a:rPr lang="zh-CN" altLang="en-US" sz="2000" noProof="0" dirty="0">
                <a:solidFill>
                  <a:srgbClr val="7F7F7F"/>
                </a:solidFill>
                <a:ea typeface="微软雅黑" panose="020B0503020204020204" charset="-122"/>
                <a:sym typeface="+mn-ea"/>
              </a:rPr>
              <a:t>时环境的不适配问题，</a:t>
            </a:r>
            <a:r>
              <a:rPr sz="2000" noProof="0" dirty="0">
                <a:solidFill>
                  <a:srgbClr val="7F7F7F"/>
                </a:solidFill>
                <a:ea typeface="微软雅黑" panose="020B0503020204020204" charset="-122"/>
                <a:sym typeface="+mn-ea"/>
              </a:rPr>
              <a:t>在整个项目的调试阶段出现了许多报错，</a:t>
            </a:r>
            <a:r>
              <a:rPr lang="zh-CN" sz="2000" noProof="0" dirty="0">
                <a:solidFill>
                  <a:srgbClr val="7F7F7F"/>
                </a:solidFill>
                <a:ea typeface="微软雅黑" panose="020B0503020204020204" charset="-122"/>
                <a:sym typeface="+mn-ea"/>
              </a:rPr>
              <a:t>很多只需要加一行指令就能解决的问题也让我们花费了大量的时间，但</a:t>
            </a:r>
            <a:r>
              <a:rPr sz="2000" noProof="0" dirty="0">
                <a:solidFill>
                  <a:srgbClr val="7F7F7F"/>
                </a:solidFill>
                <a:ea typeface="微软雅黑" panose="020B0503020204020204" charset="-122"/>
                <a:sym typeface="+mn-ea"/>
              </a:rPr>
              <a:t>小组成员通过网上查阅相关资料和互相帮助最终一个个地解决了这些问题</a:t>
            </a:r>
            <a:r>
              <a:rPr lang="zh-CN" sz="2000" noProof="0" dirty="0">
                <a:solidFill>
                  <a:srgbClr val="7F7F7F"/>
                </a:solidFill>
                <a:ea typeface="微软雅黑" panose="020B0503020204020204" charset="-122"/>
                <a:sym typeface="+mn-ea"/>
              </a:rPr>
              <a:t>，让我们深刻的了解到互帮互助的重要性</a:t>
            </a:r>
            <a:r>
              <a:rPr sz="2000" noProof="0" dirty="0">
                <a:solidFill>
                  <a:srgbClr val="7F7F7F"/>
                </a:solidFill>
                <a:ea typeface="微软雅黑" panose="020B0503020204020204" charset="-122"/>
                <a:sym typeface="+mn-ea"/>
              </a:rPr>
              <a:t>。</a:t>
            </a:r>
            <a:endParaRPr sz="2000" noProof="0" dirty="0">
              <a:solidFill>
                <a:srgbClr val="7F7F7F"/>
              </a:solidFill>
              <a:ea typeface="微软雅黑" panose="020B0503020204020204" charset="-122"/>
              <a:sym typeface="+mn-ea"/>
            </a:endParaRPr>
          </a:p>
        </p:txBody>
      </p:sp>
      <p:sp>
        <p:nvSpPr>
          <p:cNvPr id="12" name="矩形 11"/>
          <p:cNvSpPr/>
          <p:nvPr>
            <p:custDataLst>
              <p:tags r:id="rId3"/>
            </p:custDataLst>
          </p:nvPr>
        </p:nvSpPr>
        <p:spPr>
          <a:xfrm>
            <a:off x="658495" y="1632585"/>
            <a:ext cx="10974070" cy="964565"/>
          </a:xfrm>
          <a:prstGeom prst="rect">
            <a:avLst/>
          </a:prstGeom>
        </p:spPr>
        <p:txBody>
          <a:bodyPr wrap="square">
            <a:no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schemeClr val="bg1"/>
                </a:solidFill>
                <a:effectLst/>
                <a:uLnTx/>
                <a:uFillTx/>
                <a:ea typeface="微软雅黑" panose="020B0503020204020204" charset="-122"/>
                <a:sym typeface="+mn-ea"/>
              </a:rPr>
              <a:t>►</a:t>
            </a:r>
            <a:r>
              <a:rPr lang="zh-CN" altLang="en-US" sz="2000" noProof="0" dirty="0">
                <a:ln>
                  <a:noFill/>
                </a:ln>
                <a:solidFill>
                  <a:schemeClr val="bg1"/>
                </a:solidFill>
                <a:effectLst/>
                <a:uLnTx/>
                <a:uFillTx/>
                <a:latin typeface="微软雅黑" panose="020B0503020204020204" charset="-122"/>
                <a:ea typeface="微软雅黑" panose="020B0503020204020204" charset="-122"/>
                <a:sym typeface="+mn-ea"/>
              </a:rPr>
              <a:t>对</a:t>
            </a:r>
            <a:r>
              <a:rPr lang="en-US" altLang="zh-CN" sz="2000" noProof="0" dirty="0">
                <a:ln>
                  <a:noFill/>
                </a:ln>
                <a:solidFill>
                  <a:schemeClr val="bg1"/>
                </a:solidFill>
                <a:effectLst/>
                <a:uLnTx/>
                <a:uFillTx/>
                <a:latin typeface="微软雅黑" panose="020B0503020204020204" charset="-122"/>
                <a:ea typeface="微软雅黑" panose="020B0503020204020204" charset="-122"/>
                <a:sym typeface="+mn-ea"/>
              </a:rPr>
              <a:t>yolov5</a:t>
            </a:r>
            <a:r>
              <a:rPr lang="zh-CN" altLang="en-US" sz="2000" noProof="0" dirty="0">
                <a:ln>
                  <a:noFill/>
                </a:ln>
                <a:solidFill>
                  <a:schemeClr val="bg1"/>
                </a:solidFill>
                <a:effectLst/>
                <a:uLnTx/>
                <a:uFillTx/>
                <a:latin typeface="微软雅黑" panose="020B0503020204020204" charset="-122"/>
                <a:ea typeface="微软雅黑" panose="020B0503020204020204" charset="-122"/>
                <a:sym typeface="+mn-ea"/>
              </a:rPr>
              <a:t>模型以及</a:t>
            </a:r>
            <a:r>
              <a:rPr lang="en-US" altLang="zh-CN" sz="2000" noProof="0" dirty="0">
                <a:ln>
                  <a:noFill/>
                </a:ln>
                <a:solidFill>
                  <a:schemeClr val="bg1"/>
                </a:solidFill>
                <a:effectLst/>
                <a:uLnTx/>
                <a:uFillTx/>
                <a:latin typeface="微软雅黑" panose="020B0503020204020204" charset="-122"/>
                <a:ea typeface="微软雅黑" panose="020B0503020204020204" charset="-122"/>
                <a:sym typeface="+mn-ea"/>
              </a:rPr>
              <a:t>LPRNet</a:t>
            </a:r>
            <a:r>
              <a:rPr lang="zh-CN" altLang="en-US" sz="2000" noProof="0" dirty="0">
                <a:ln>
                  <a:noFill/>
                </a:ln>
                <a:solidFill>
                  <a:schemeClr val="bg1"/>
                </a:solidFill>
                <a:effectLst/>
                <a:uLnTx/>
                <a:uFillTx/>
                <a:latin typeface="微软雅黑" panose="020B0503020204020204" charset="-122"/>
                <a:ea typeface="微软雅黑" panose="020B0503020204020204" charset="-122"/>
                <a:sym typeface="+mn-ea"/>
              </a:rPr>
              <a:t>算法有了较深的了解，他们都有着强大的功能，但本次实训也只是使用了其中一的一部分功能，还有更多功能等待我们去学习。</a:t>
            </a:r>
            <a:endParaRPr lang="zh-CN" altLang="en-US" sz="2000" noProof="0" dirty="0">
              <a:ln>
                <a:noFill/>
              </a:ln>
              <a:solidFill>
                <a:schemeClr val="bg1"/>
              </a:solidFill>
              <a:effectLst/>
              <a:uLnTx/>
              <a:uFillTx/>
              <a:latin typeface="微软雅黑" panose="020B0503020204020204" charset="-122"/>
              <a:ea typeface="微软雅黑" panose="020B0503020204020204" charset="-122"/>
              <a:sym typeface="+mn-ea"/>
            </a:endParaRPr>
          </a:p>
        </p:txBody>
      </p:sp>
      <p:sp>
        <p:nvSpPr>
          <p:cNvPr id="15" name="矩形 14"/>
          <p:cNvSpPr/>
          <p:nvPr>
            <p:custDataLst>
              <p:tags r:id="rId4"/>
            </p:custDataLst>
          </p:nvPr>
        </p:nvSpPr>
        <p:spPr>
          <a:xfrm>
            <a:off x="658495" y="4666615"/>
            <a:ext cx="10974070" cy="964565"/>
          </a:xfrm>
          <a:prstGeom prst="rect">
            <a:avLst/>
          </a:prstGeom>
        </p:spPr>
        <p:txBody>
          <a:bodyPr wrap="square">
            <a:no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schemeClr val="bg1"/>
                </a:solidFill>
                <a:effectLst/>
                <a:uLnTx/>
                <a:uFillTx/>
                <a:ea typeface="微软雅黑" panose="020B0503020204020204" charset="-122"/>
                <a:sym typeface="+mn-ea"/>
              </a:rPr>
              <a:t>►</a:t>
            </a:r>
            <a:r>
              <a:rPr lang="en-US" altLang="zh-CN" sz="2000" noProof="0" dirty="0">
                <a:solidFill>
                  <a:schemeClr val="bg1"/>
                </a:solidFill>
                <a:ea typeface="微软雅黑" panose="020B0503020204020204" charset="-122"/>
                <a:sym typeface="+mn-ea"/>
              </a:rPr>
              <a:t>第一次接触到深度学习并进行完整项目的尝试</a:t>
            </a:r>
            <a:r>
              <a:rPr lang="zh-CN" altLang="en-US" sz="2000" noProof="0" dirty="0">
                <a:solidFill>
                  <a:schemeClr val="bg1"/>
                </a:solidFill>
                <a:ea typeface="微软雅黑" panose="020B0503020204020204" charset="-122"/>
                <a:sym typeface="+mn-ea"/>
              </a:rPr>
              <a:t>，本次实训为我们打开了深度学习的大门，第一次接触到代码需要运行将近五个小时甚至一晚上的程序，这些对我们来说都是很宝贵的学习经验，希望在以后的课程当中能够更深入的了解深度学习，发掘其中奥秘。</a:t>
            </a:r>
            <a:endParaRPr kumimoji="0" lang="zh-CN" altLang="en-US" sz="2000" i="0" kern="1200" cap="none" spc="0" normalizeH="0" baseline="0" noProof="0" dirty="0">
              <a:solidFill>
                <a:schemeClr val="bg1"/>
              </a:solidFill>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2000" noProof="0" dirty="0">
              <a:ln>
                <a:noFill/>
              </a:ln>
              <a:solidFill>
                <a:schemeClr val="bg1"/>
              </a:solidFill>
              <a:effectLst/>
              <a:uLnTx/>
              <a:uFillTx/>
              <a:latin typeface="微软雅黑" panose="020B0503020204020204" charset="-122"/>
              <a:ea typeface="微软雅黑" panose="020B0503020204020204" charset="-122"/>
              <a:sym typeface="+mn-ea"/>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p:pic>
        <p:nvPicPr>
          <p:cNvPr id="26626" name="图片 13"/>
          <p:cNvPicPr>
            <a:picLocks noChangeAspect="1"/>
          </p:cNvPicPr>
          <p:nvPr/>
        </p:nvPicPr>
        <p:blipFill>
          <a:blip r:embed="rId1"/>
          <a:srcRect l="11111"/>
          <a:stretch>
            <a:fillRect/>
          </a:stretch>
        </p:blipFill>
        <p:spPr>
          <a:xfrm rot="10800000">
            <a:off x="0" y="0"/>
            <a:ext cx="12192000" cy="6858000"/>
          </a:xfrm>
          <a:prstGeom prst="rect">
            <a:avLst/>
          </a:prstGeom>
          <a:noFill/>
          <a:ln w="9525">
            <a:noFill/>
          </a:ln>
        </p:spPr>
      </p:pic>
      <p:sp>
        <p:nvSpPr>
          <p:cNvPr id="15" name="矩形 14"/>
          <p:cNvSpPr/>
          <p:nvPr/>
        </p:nvSpPr>
        <p:spPr>
          <a:xfrm>
            <a:off x="0" y="0"/>
            <a:ext cx="12192000" cy="6858000"/>
          </a:xfrm>
          <a:prstGeom prst="rect">
            <a:avLst/>
          </a:prstGeom>
          <a:gradFill>
            <a:gsLst>
              <a:gs pos="0">
                <a:srgbClr val="002060"/>
              </a:gs>
              <a:gs pos="100000">
                <a:srgbClr val="002060">
                  <a:alpha val="7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075" name="Rectangle 3"/>
          <p:cNvSpPr>
            <a:spLocks noChangeArrowheads="1"/>
          </p:cNvSpPr>
          <p:nvPr/>
        </p:nvSpPr>
        <p:spPr bwMode="auto">
          <a:xfrm>
            <a:off x="3551872" y="2971968"/>
            <a:ext cx="5169536" cy="1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rPr>
              <a:t>谢谢观看</a:t>
            </a:r>
            <a:endParaRPr kumimoji="0" lang="zh-CN" altLang="en-US" sz="6600" b="1" i="0" u="none" strike="noStrike" kern="1200" cap="none" spc="0" normalizeH="0" baseline="0" noProof="0" dirty="0">
              <a:ln w="6350">
                <a:solidFill>
                  <a:srgbClr val="0BD0D9"/>
                </a:solidFill>
              </a:ln>
              <a:noFill/>
              <a:effectLst/>
              <a:uLnTx/>
              <a:uFillTx/>
              <a:latin typeface="微软雅黑" panose="020B0503020204020204" charset="-122"/>
              <a:ea typeface="微软雅黑" panose="020B0503020204020204" charset="-122"/>
              <a:cs typeface="+mn-cs"/>
            </a:endParaRPr>
          </a:p>
        </p:txBody>
      </p:sp>
      <p:sp>
        <p:nvSpPr>
          <p:cNvPr id="9" name="矩形 8"/>
          <p:cNvSpPr/>
          <p:nvPr/>
        </p:nvSpPr>
        <p:spPr>
          <a:xfrm>
            <a:off x="2280920" y="1846362"/>
            <a:ext cx="7229864" cy="1569660"/>
          </a:xfrm>
          <a:prstGeom prst="rect">
            <a:avLst/>
          </a:prstGeom>
        </p:spPr>
        <p:txBody>
          <a:bodyPr wrap="none">
            <a:spAutoFit/>
          </a:bodyPr>
          <a:lstStyle/>
          <a:p>
            <a:pPr marL="0" marR="0" lvl="1" indent="0" algn="ctr" defTabSz="914400" rtl="0" eaLnBrk="0" fontAlgn="base" latinLnBrk="0" hangingPunct="0">
              <a:lnSpc>
                <a:spcPct val="100000"/>
              </a:lnSpc>
              <a:spcBef>
                <a:spcPct val="0"/>
              </a:spcBef>
              <a:spcAft>
                <a:spcPct val="0"/>
              </a:spcAft>
              <a:buClrTx/>
              <a:buSzTx/>
              <a:buFontTx/>
              <a:buNone/>
              <a:defRPr/>
            </a:pPr>
            <a:r>
              <a:rPr kumimoji="0" lang="en-US" altLang="zh-CN" sz="9600" b="1" i="0" u="none" strike="noStrike" kern="1200" cap="none" spc="0" normalizeH="0" baseline="0" noProof="0" dirty="0">
                <a:ln>
                  <a:noFill/>
                </a:ln>
                <a:gradFill>
                  <a:gsLst>
                    <a:gs pos="0">
                      <a:srgbClr val="0BD0D9">
                        <a:alpha val="49000"/>
                      </a:srgbClr>
                    </a:gs>
                    <a:gs pos="81000">
                      <a:srgbClr val="0BD0D9">
                        <a:alpha val="0"/>
                      </a:srgbClr>
                    </a:gs>
                  </a:gsLst>
                  <a:lin ang="5400000" scaled="1"/>
                </a:gradFill>
                <a:effectLst/>
                <a:uLnTx/>
                <a:uFillTx/>
                <a:latin typeface="Arial" panose="020B0604020202020204"/>
                <a:ea typeface="微软雅黑 Light" panose="020B0502040204020203" charset="-122"/>
                <a:cs typeface="+mn-cs"/>
              </a:rPr>
              <a:t>COMPUTER</a:t>
            </a:r>
            <a:endParaRPr kumimoji="0" lang="zh-CN" altLang="zh-CN" sz="9600" b="1" i="0" u="none" strike="noStrike" kern="1200" cap="none" spc="0" normalizeH="0" baseline="0" noProof="0" dirty="0">
              <a:ln>
                <a:noFill/>
              </a:ln>
              <a:gradFill>
                <a:gsLst>
                  <a:gs pos="0">
                    <a:srgbClr val="0BD0D9">
                      <a:alpha val="49000"/>
                    </a:srgbClr>
                  </a:gs>
                  <a:gs pos="81000">
                    <a:srgbClr val="0BD0D9">
                      <a:alpha val="0"/>
                    </a:srgbClr>
                  </a:gs>
                </a:gsLst>
                <a:lin ang="5400000" scaled="1"/>
              </a:gradFill>
              <a:effectLst/>
              <a:uLnTx/>
              <a:uFillTx/>
              <a:latin typeface="Arial" panose="020B0604020202020204"/>
              <a:ea typeface="微软雅黑 Light" panose="020B0502040204020203" charset="-122"/>
              <a:cs typeface="+mn-cs"/>
            </a:endParaRPr>
          </a:p>
        </p:txBody>
      </p:sp>
      <p:sp>
        <p:nvSpPr>
          <p:cNvPr id="4" name="Rectangle 3"/>
          <p:cNvSpPr>
            <a:spLocks noChangeArrowheads="1"/>
          </p:cNvSpPr>
          <p:nvPr/>
        </p:nvSpPr>
        <p:spPr bwMode="auto">
          <a:xfrm>
            <a:off x="3511550" y="2921000"/>
            <a:ext cx="51689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rPr>
              <a:t>谢谢观看</a:t>
            </a:r>
            <a:endParaRPr kumimoji="0" lang="zh-CN" altLang="en-US" sz="6600" b="1" i="0" u="none" strike="noStrike" kern="1200" cap="none" spc="0" normalizeH="0" baseline="0" noProof="0" dirty="0">
              <a:ln>
                <a:noFill/>
              </a:ln>
              <a:solidFill>
                <a:srgbClr val="0BD0D9">
                  <a:lumMod val="60000"/>
                  <a:lumOff val="40000"/>
                </a:srgbClr>
              </a:solidFill>
              <a:effectLst/>
              <a:uLnTx/>
              <a:uFillTx/>
              <a:latin typeface="微软雅黑" panose="020B0503020204020204" charset="-122"/>
              <a:ea typeface="微软雅黑" panose="020B0503020204020204" charset="-122"/>
              <a:cs typeface="+mn-cs"/>
            </a:endParaRPr>
          </a:p>
        </p:txBody>
      </p:sp>
      <p:grpSp>
        <p:nvGrpSpPr>
          <p:cNvPr id="26631" name="组合 4"/>
          <p:cNvGrpSpPr/>
          <p:nvPr/>
        </p:nvGrpSpPr>
        <p:grpSpPr>
          <a:xfrm>
            <a:off x="4121150" y="2822575"/>
            <a:ext cx="3949700" cy="1344613"/>
            <a:chOff x="4097021" y="2844800"/>
            <a:chExt cx="3950335" cy="1345148"/>
          </a:xfrm>
        </p:grpSpPr>
        <p:sp>
          <p:nvSpPr>
            <p:cNvPr id="3" name="矩形 2"/>
            <p:cNvSpPr/>
            <p:nvPr/>
          </p:nvSpPr>
          <p:spPr>
            <a:xfrm>
              <a:off x="4097021" y="2844800"/>
              <a:ext cx="273263" cy="416560"/>
            </a:xfrm>
            <a:custGeom>
              <a:avLst/>
              <a:gdLst>
                <a:gd name="connsiteX0" fmla="*/ 0 w 541167"/>
                <a:gd name="connsiteY0" fmla="*/ 0 h 635000"/>
                <a:gd name="connsiteX1" fmla="*/ 541167 w 541167"/>
                <a:gd name="connsiteY1" fmla="*/ 0 h 635000"/>
                <a:gd name="connsiteX2" fmla="*/ 541167 w 541167"/>
                <a:gd name="connsiteY2" fmla="*/ 635000 h 635000"/>
                <a:gd name="connsiteX3" fmla="*/ 0 w 541167"/>
                <a:gd name="connsiteY3" fmla="*/ 635000 h 635000"/>
                <a:gd name="connsiteX4" fmla="*/ 0 w 541167"/>
                <a:gd name="connsiteY4" fmla="*/ 0 h 635000"/>
                <a:gd name="connsiteX0-1" fmla="*/ 541167 w 632607"/>
                <a:gd name="connsiteY0-2" fmla="*/ 635000 h 726440"/>
                <a:gd name="connsiteX1-3" fmla="*/ 0 w 632607"/>
                <a:gd name="connsiteY1-4" fmla="*/ 635000 h 726440"/>
                <a:gd name="connsiteX2-5" fmla="*/ 0 w 632607"/>
                <a:gd name="connsiteY2-6" fmla="*/ 0 h 726440"/>
                <a:gd name="connsiteX3-7" fmla="*/ 541167 w 632607"/>
                <a:gd name="connsiteY3-8" fmla="*/ 0 h 726440"/>
                <a:gd name="connsiteX4-9" fmla="*/ 632607 w 632607"/>
                <a:gd name="connsiteY4-10" fmla="*/ 726440 h 726440"/>
                <a:gd name="connsiteX0-11" fmla="*/ 541167 w 541167"/>
                <a:gd name="connsiteY0-12" fmla="*/ 635000 h 635000"/>
                <a:gd name="connsiteX1-13" fmla="*/ 0 w 541167"/>
                <a:gd name="connsiteY1-14" fmla="*/ 635000 h 635000"/>
                <a:gd name="connsiteX2-15" fmla="*/ 0 w 541167"/>
                <a:gd name="connsiteY2-16" fmla="*/ 0 h 635000"/>
                <a:gd name="connsiteX3-17" fmla="*/ 541167 w 541167"/>
                <a:gd name="connsiteY3-18" fmla="*/ 0 h 635000"/>
                <a:gd name="connsiteX0-19" fmla="*/ 0 w 541167"/>
                <a:gd name="connsiteY0-20" fmla="*/ 635000 h 635000"/>
                <a:gd name="connsiteX1-21" fmla="*/ 0 w 541167"/>
                <a:gd name="connsiteY1-22" fmla="*/ 0 h 635000"/>
                <a:gd name="connsiteX2-23" fmla="*/ 541167 w 541167"/>
                <a:gd name="connsiteY2-24" fmla="*/ 0 h 635000"/>
              </a:gdLst>
              <a:ahLst/>
              <a:cxnLst>
                <a:cxn ang="0">
                  <a:pos x="connsiteX0-1" y="connsiteY0-2"/>
                </a:cxn>
                <a:cxn ang="0">
                  <a:pos x="connsiteX1-3" y="connsiteY1-4"/>
                </a:cxn>
                <a:cxn ang="0">
                  <a:pos x="connsiteX2-5" y="connsiteY2-6"/>
                </a:cxn>
              </a:cxnLst>
              <a:rect l="l" t="t" r="r" b="b"/>
              <a:pathLst>
                <a:path w="541167" h="635000">
                  <a:moveTo>
                    <a:pt x="0" y="635000"/>
                  </a:moveTo>
                  <a:lnTo>
                    <a:pt x="0" y="0"/>
                  </a:lnTo>
                  <a:lnTo>
                    <a:pt x="541167" y="0"/>
                  </a:lnTo>
                </a:path>
              </a:pathLst>
            </a:cu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1" name="矩形 2"/>
            <p:cNvSpPr/>
            <p:nvPr/>
          </p:nvSpPr>
          <p:spPr>
            <a:xfrm rot="10800000">
              <a:off x="7774093" y="3773388"/>
              <a:ext cx="273263" cy="416560"/>
            </a:xfrm>
            <a:custGeom>
              <a:avLst/>
              <a:gdLst>
                <a:gd name="connsiteX0" fmla="*/ 0 w 541167"/>
                <a:gd name="connsiteY0" fmla="*/ 0 h 635000"/>
                <a:gd name="connsiteX1" fmla="*/ 541167 w 541167"/>
                <a:gd name="connsiteY1" fmla="*/ 0 h 635000"/>
                <a:gd name="connsiteX2" fmla="*/ 541167 w 541167"/>
                <a:gd name="connsiteY2" fmla="*/ 635000 h 635000"/>
                <a:gd name="connsiteX3" fmla="*/ 0 w 541167"/>
                <a:gd name="connsiteY3" fmla="*/ 635000 h 635000"/>
                <a:gd name="connsiteX4" fmla="*/ 0 w 541167"/>
                <a:gd name="connsiteY4" fmla="*/ 0 h 635000"/>
                <a:gd name="connsiteX0-1" fmla="*/ 541167 w 632607"/>
                <a:gd name="connsiteY0-2" fmla="*/ 635000 h 726440"/>
                <a:gd name="connsiteX1-3" fmla="*/ 0 w 632607"/>
                <a:gd name="connsiteY1-4" fmla="*/ 635000 h 726440"/>
                <a:gd name="connsiteX2-5" fmla="*/ 0 w 632607"/>
                <a:gd name="connsiteY2-6" fmla="*/ 0 h 726440"/>
                <a:gd name="connsiteX3-7" fmla="*/ 541167 w 632607"/>
                <a:gd name="connsiteY3-8" fmla="*/ 0 h 726440"/>
                <a:gd name="connsiteX4-9" fmla="*/ 632607 w 632607"/>
                <a:gd name="connsiteY4-10" fmla="*/ 726440 h 726440"/>
                <a:gd name="connsiteX0-11" fmla="*/ 541167 w 541167"/>
                <a:gd name="connsiteY0-12" fmla="*/ 635000 h 635000"/>
                <a:gd name="connsiteX1-13" fmla="*/ 0 w 541167"/>
                <a:gd name="connsiteY1-14" fmla="*/ 635000 h 635000"/>
                <a:gd name="connsiteX2-15" fmla="*/ 0 w 541167"/>
                <a:gd name="connsiteY2-16" fmla="*/ 0 h 635000"/>
                <a:gd name="connsiteX3-17" fmla="*/ 541167 w 541167"/>
                <a:gd name="connsiteY3-18" fmla="*/ 0 h 635000"/>
                <a:gd name="connsiteX0-19" fmla="*/ 0 w 541167"/>
                <a:gd name="connsiteY0-20" fmla="*/ 635000 h 635000"/>
                <a:gd name="connsiteX1-21" fmla="*/ 0 w 541167"/>
                <a:gd name="connsiteY1-22" fmla="*/ 0 h 635000"/>
                <a:gd name="connsiteX2-23" fmla="*/ 541167 w 541167"/>
                <a:gd name="connsiteY2-24" fmla="*/ 0 h 635000"/>
              </a:gdLst>
              <a:ahLst/>
              <a:cxnLst>
                <a:cxn ang="0">
                  <a:pos x="connsiteX0-1" y="connsiteY0-2"/>
                </a:cxn>
                <a:cxn ang="0">
                  <a:pos x="connsiteX1-3" y="connsiteY1-4"/>
                </a:cxn>
                <a:cxn ang="0">
                  <a:pos x="connsiteX2-5" y="connsiteY2-6"/>
                </a:cxn>
              </a:cxnLst>
              <a:rect l="l" t="t" r="r" b="b"/>
              <a:pathLst>
                <a:path w="541167" h="635000">
                  <a:moveTo>
                    <a:pt x="0" y="635000"/>
                  </a:moveTo>
                  <a:lnTo>
                    <a:pt x="0" y="0"/>
                  </a:lnTo>
                  <a:lnTo>
                    <a:pt x="541167" y="0"/>
                  </a:lnTo>
                </a:path>
              </a:pathLst>
            </a:cu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3"/>
          <p:cNvPicPr>
            <a:picLocks noChangeAspect="1"/>
          </p:cNvPicPr>
          <p:nvPr>
            <p:custDataLst>
              <p:tags r:id="rId1"/>
            </p:custDataLst>
          </p:nvPr>
        </p:nvPicPr>
        <p:blipFill>
          <a:blip r:embed="rId2"/>
          <a:srcRect l="11111"/>
          <a:stretch>
            <a:fillRect/>
          </a:stretch>
        </p:blipFill>
        <p:spPr>
          <a:xfrm rot="10800000">
            <a:off x="0" y="635"/>
            <a:ext cx="12192000" cy="6858000"/>
          </a:xfrm>
          <a:prstGeom prst="rect">
            <a:avLst/>
          </a:prstGeom>
          <a:noFill/>
          <a:ln w="9525">
            <a:noFill/>
          </a:ln>
        </p:spPr>
      </p:pic>
      <p:sp>
        <p:nvSpPr>
          <p:cNvPr id="52" name="矩形 51"/>
          <p:cNvSpPr/>
          <p:nvPr/>
        </p:nvSpPr>
        <p:spPr>
          <a:xfrm>
            <a:off x="0" y="0"/>
            <a:ext cx="12192000" cy="6858000"/>
          </a:xfrm>
          <a:prstGeom prst="rect">
            <a:avLst/>
          </a:prstGeom>
          <a:gradFill>
            <a:gsLst>
              <a:gs pos="0">
                <a:srgbClr val="002060">
                  <a:alpha val="80000"/>
                </a:srgbClr>
              </a:gs>
              <a:gs pos="100000">
                <a:srgbClr val="002060">
                  <a:alpha val="90000"/>
                </a:srgbClr>
              </a:gs>
              <a:gs pos="50000">
                <a:srgbClr val="00206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nvGrpSpPr>
          <p:cNvPr id="83" name="组合 82"/>
          <p:cNvGrpSpPr/>
          <p:nvPr/>
        </p:nvGrpSpPr>
        <p:grpSpPr>
          <a:xfrm>
            <a:off x="7155048" y="585759"/>
            <a:ext cx="4297842" cy="4841518"/>
            <a:chOff x="-420914" y="2278743"/>
            <a:chExt cx="6504019" cy="3730171"/>
          </a:xfrm>
        </p:grpSpPr>
        <p:sp>
          <p:nvSpPr>
            <p:cNvPr id="82" name="任意多边形: 形状 81"/>
            <p:cNvSpPr/>
            <p:nvPr/>
          </p:nvSpPr>
          <p:spPr>
            <a:xfrm>
              <a:off x="-420914"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0" name="任意多边形: 形状 159"/>
            <p:cNvSpPr/>
            <p:nvPr/>
          </p:nvSpPr>
          <p:spPr>
            <a:xfrm flipH="1">
              <a:off x="2788362"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22560" name="组合 123"/>
          <p:cNvGrpSpPr/>
          <p:nvPr/>
        </p:nvGrpSpPr>
        <p:grpSpPr>
          <a:xfrm flipH="1">
            <a:off x="5126901" y="2104708"/>
            <a:ext cx="2475002" cy="2946400"/>
            <a:chOff x="4313353" y="2274261"/>
            <a:chExt cx="2475036" cy="2946650"/>
          </a:xfrm>
        </p:grpSpPr>
        <p:cxnSp>
          <p:nvCxnSpPr>
            <p:cNvPr id="32" name="直接连接符 31"/>
            <p:cNvCxnSpPr/>
            <p:nvPr/>
          </p:nvCxnSpPr>
          <p:spPr>
            <a:xfrm>
              <a:off x="4315893" y="2275531"/>
              <a:ext cx="548894" cy="0"/>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227155" y="2552407"/>
              <a:ext cx="155488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869232" y="2274261"/>
              <a:ext cx="364273" cy="278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4313353" y="4030512"/>
              <a:ext cx="548894" cy="0"/>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233505" y="4308658"/>
              <a:ext cx="155488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862882" y="4030512"/>
              <a:ext cx="364273" cy="278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4315893" y="4942765"/>
              <a:ext cx="548894" cy="0"/>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5227155" y="5220911"/>
              <a:ext cx="155488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31" idx="6"/>
            </p:cNvCxnSpPr>
            <p:nvPr/>
          </p:nvCxnSpPr>
          <p:spPr>
            <a:xfrm>
              <a:off x="4862882" y="4942765"/>
              <a:ext cx="364273" cy="278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780997" y="2552407"/>
              <a:ext cx="3175" cy="266849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175" name="直接连接符 174"/>
          <p:cNvCxnSpPr>
            <a:stCxn id="31" idx="6"/>
          </p:cNvCxnSpPr>
          <p:nvPr/>
        </p:nvCxnSpPr>
        <p:spPr>
          <a:xfrm>
            <a:off x="3084513" y="4614863"/>
            <a:ext cx="2043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5" name="梯形 84"/>
          <p:cNvSpPr/>
          <p:nvPr/>
        </p:nvSpPr>
        <p:spPr>
          <a:xfrm>
            <a:off x="2221457" y="4593853"/>
            <a:ext cx="1235285" cy="525576"/>
          </a:xfrm>
          <a:prstGeom prst="trapezoid">
            <a:avLst>
              <a:gd name="adj" fmla="val 55378"/>
            </a:avLst>
          </a:pr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4" name="梯形 163"/>
          <p:cNvSpPr/>
          <p:nvPr/>
        </p:nvSpPr>
        <p:spPr>
          <a:xfrm>
            <a:off x="2503764" y="4453605"/>
            <a:ext cx="670672" cy="518912"/>
          </a:xfrm>
          <a:prstGeom prst="trapezoid">
            <a:avLst>
              <a:gd name="adj" fmla="val 24654"/>
            </a:avLst>
          </a:prstGeom>
          <a:noFill/>
          <a:ln>
            <a:gradFill>
              <a:gsLst>
                <a:gs pos="0">
                  <a:srgbClr val="002060"/>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91" name="矩形 90"/>
          <p:cNvSpPr/>
          <p:nvPr/>
        </p:nvSpPr>
        <p:spPr>
          <a:xfrm>
            <a:off x="1698625" y="2906713"/>
            <a:ext cx="622300" cy="27559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yolov5</a:t>
            </a:r>
            <a:endPar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169" name="矩形 168"/>
          <p:cNvSpPr/>
          <p:nvPr/>
        </p:nvSpPr>
        <p:spPr>
          <a:xfrm>
            <a:off x="1698625" y="3151188"/>
            <a:ext cx="715645" cy="27559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LPRNet</a:t>
            </a:r>
            <a:endPar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170" name="矩形 169"/>
          <p:cNvSpPr/>
          <p:nvPr/>
        </p:nvSpPr>
        <p:spPr>
          <a:xfrm>
            <a:off x="1698625" y="3398838"/>
            <a:ext cx="951865" cy="27559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CCPD2020</a:t>
            </a:r>
            <a:endPar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171" name="矩形 170"/>
          <p:cNvSpPr/>
          <p:nvPr/>
        </p:nvSpPr>
        <p:spPr>
          <a:xfrm>
            <a:off x="1698625" y="3665538"/>
            <a:ext cx="681990" cy="27559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pytorch</a:t>
            </a:r>
            <a:endPar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182" name="矩形 181"/>
          <p:cNvSpPr/>
          <p:nvPr/>
        </p:nvSpPr>
        <p:spPr>
          <a:xfrm>
            <a:off x="1195388" y="2382838"/>
            <a:ext cx="3295650" cy="2060575"/>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84" name="矩形 83"/>
          <p:cNvSpPr/>
          <p:nvPr/>
        </p:nvSpPr>
        <p:spPr>
          <a:xfrm>
            <a:off x="1187450" y="2389188"/>
            <a:ext cx="3303588" cy="205898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605" name="组合 121"/>
          <p:cNvGrpSpPr/>
          <p:nvPr/>
        </p:nvGrpSpPr>
        <p:grpSpPr>
          <a:xfrm>
            <a:off x="3351213" y="3076575"/>
            <a:ext cx="280987" cy="280988"/>
            <a:chOff x="8337073" y="-827314"/>
            <a:chExt cx="700752" cy="700752"/>
          </a:xfrm>
        </p:grpSpPr>
        <p:sp>
          <p:nvSpPr>
            <p:cNvPr id="121" name="弧形 120"/>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4" name="弧形 183"/>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5" name="弧形 184"/>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22609" name="组合 186"/>
          <p:cNvGrpSpPr/>
          <p:nvPr/>
        </p:nvGrpSpPr>
        <p:grpSpPr>
          <a:xfrm rot="-7200000">
            <a:off x="3351213" y="3473450"/>
            <a:ext cx="279400" cy="280988"/>
            <a:chOff x="8337073" y="-827314"/>
            <a:chExt cx="700752" cy="700752"/>
          </a:xfrm>
        </p:grpSpPr>
        <p:sp>
          <p:nvSpPr>
            <p:cNvPr id="188" name="弧形 187"/>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9" name="弧形 188"/>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90" name="弧形 189"/>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cxnSp>
        <p:nvCxnSpPr>
          <p:cNvPr id="9" name="直接连接符 8"/>
          <p:cNvCxnSpPr/>
          <p:nvPr>
            <p:custDataLst>
              <p:tags r:id="rId3"/>
            </p:custDataLst>
          </p:nvPr>
        </p:nvCxnSpPr>
        <p:spPr>
          <a:xfrm flipH="1">
            <a:off x="5126266" y="3283895"/>
            <a:ext cx="1554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flipH="1">
            <a:off x="7050477" y="3005773"/>
            <a:ext cx="548886" cy="0"/>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5"/>
            </p:custDataLst>
          </p:nvPr>
        </p:nvCxnSpPr>
        <p:spPr>
          <a:xfrm flipH="1">
            <a:off x="6686844" y="3005773"/>
            <a:ext cx="364268" cy="2781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6"/>
            </p:custDataLst>
          </p:nvPr>
        </p:nvSpPr>
        <p:spPr>
          <a:xfrm>
            <a:off x="8482330" y="2915285"/>
            <a:ext cx="2190115" cy="36830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实验过程与亮点</a:t>
            </a:r>
            <a:endPar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17" name="左中括号 16"/>
          <p:cNvSpPr/>
          <p:nvPr>
            <p:custDataLst>
              <p:tags r:id="rId7"/>
            </p:custDataLst>
          </p:nvPr>
        </p:nvSpPr>
        <p:spPr>
          <a:xfrm>
            <a:off x="8413115" y="2931160"/>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9" name="左中括号 18"/>
          <p:cNvSpPr/>
          <p:nvPr>
            <p:custDataLst>
              <p:tags r:id="rId8"/>
            </p:custDataLst>
          </p:nvPr>
        </p:nvSpPr>
        <p:spPr>
          <a:xfrm flipH="1">
            <a:off x="10147300" y="2931160"/>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4" name="矩形 23"/>
          <p:cNvSpPr/>
          <p:nvPr>
            <p:custDataLst>
              <p:tags r:id="rId9"/>
            </p:custDataLst>
          </p:nvPr>
        </p:nvSpPr>
        <p:spPr>
          <a:xfrm>
            <a:off x="8412480" y="2030095"/>
            <a:ext cx="1902460" cy="335280"/>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5" name="矩形 24"/>
          <p:cNvSpPr/>
          <p:nvPr>
            <p:custDataLst>
              <p:tags r:id="rId10"/>
            </p:custDataLst>
          </p:nvPr>
        </p:nvSpPr>
        <p:spPr>
          <a:xfrm>
            <a:off x="8482330" y="2014220"/>
            <a:ext cx="1767205" cy="36830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系统设计</a:t>
            </a:r>
            <a:endPar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26" name="左中括号 25"/>
          <p:cNvSpPr/>
          <p:nvPr>
            <p:custDataLst>
              <p:tags r:id="rId11"/>
            </p:custDataLst>
          </p:nvPr>
        </p:nvSpPr>
        <p:spPr>
          <a:xfrm>
            <a:off x="8413115" y="2030095"/>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7" name="左中括号 26"/>
          <p:cNvSpPr/>
          <p:nvPr>
            <p:custDataLst>
              <p:tags r:id="rId12"/>
            </p:custDataLst>
          </p:nvPr>
        </p:nvSpPr>
        <p:spPr>
          <a:xfrm flipH="1">
            <a:off x="10147300" y="2030095"/>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8" name="矩形 27"/>
          <p:cNvSpPr/>
          <p:nvPr>
            <p:custDataLst>
              <p:tags r:id="rId13"/>
            </p:custDataLst>
          </p:nvPr>
        </p:nvSpPr>
        <p:spPr>
          <a:xfrm>
            <a:off x="8482330" y="3770630"/>
            <a:ext cx="1767205" cy="36830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实验结果</a:t>
            </a: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分析</a:t>
            </a:r>
            <a:endPar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33" name="左中括号 32"/>
          <p:cNvSpPr/>
          <p:nvPr>
            <p:custDataLst>
              <p:tags r:id="rId14"/>
            </p:custDataLst>
          </p:nvPr>
        </p:nvSpPr>
        <p:spPr>
          <a:xfrm>
            <a:off x="8413115" y="3786505"/>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35" name="左中括号 34"/>
          <p:cNvSpPr/>
          <p:nvPr>
            <p:custDataLst>
              <p:tags r:id="rId15"/>
            </p:custDataLst>
          </p:nvPr>
        </p:nvSpPr>
        <p:spPr>
          <a:xfrm flipH="1">
            <a:off x="10147300" y="3786505"/>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36" name="矩形 35"/>
          <p:cNvSpPr/>
          <p:nvPr>
            <p:custDataLst>
              <p:tags r:id="rId16"/>
            </p:custDataLst>
          </p:nvPr>
        </p:nvSpPr>
        <p:spPr>
          <a:xfrm>
            <a:off x="8482330" y="4683125"/>
            <a:ext cx="1767205" cy="36830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实验总结</a:t>
            </a:r>
            <a:r>
              <a:rPr kumimoji="0" lang="en-US" altLang="zh-CN"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 </a:t>
            </a:r>
            <a:endParaRPr kumimoji="0" lang="en-US" altLang="zh-CN" sz="1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37" name="左中括号 36"/>
          <p:cNvSpPr/>
          <p:nvPr>
            <p:custDataLst>
              <p:tags r:id="rId17"/>
            </p:custDataLst>
          </p:nvPr>
        </p:nvSpPr>
        <p:spPr>
          <a:xfrm>
            <a:off x="8413115" y="4699000"/>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38" name="左中括号 37"/>
          <p:cNvSpPr/>
          <p:nvPr>
            <p:custDataLst>
              <p:tags r:id="rId18"/>
            </p:custDataLst>
          </p:nvPr>
        </p:nvSpPr>
        <p:spPr>
          <a:xfrm flipH="1">
            <a:off x="10147300" y="4699000"/>
            <a:ext cx="167640" cy="335280"/>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40" name="矩形 39"/>
          <p:cNvSpPr/>
          <p:nvPr>
            <p:custDataLst>
              <p:tags r:id="rId19"/>
            </p:custDataLst>
          </p:nvPr>
        </p:nvSpPr>
        <p:spPr>
          <a:xfrm>
            <a:off x="8413115" y="2948305"/>
            <a:ext cx="1902460" cy="335280"/>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41" name="矩形 40"/>
          <p:cNvSpPr/>
          <p:nvPr>
            <p:custDataLst>
              <p:tags r:id="rId20"/>
            </p:custDataLst>
          </p:nvPr>
        </p:nvSpPr>
        <p:spPr>
          <a:xfrm>
            <a:off x="8412480" y="3780155"/>
            <a:ext cx="1902460" cy="335280"/>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42" name="矩形 41"/>
          <p:cNvSpPr/>
          <p:nvPr>
            <p:custDataLst>
              <p:tags r:id="rId21"/>
            </p:custDataLst>
          </p:nvPr>
        </p:nvSpPr>
        <p:spPr>
          <a:xfrm>
            <a:off x="8413115" y="4715510"/>
            <a:ext cx="1902460" cy="335280"/>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43" name="组合 42"/>
          <p:cNvGrpSpPr/>
          <p:nvPr/>
        </p:nvGrpSpPr>
        <p:grpSpPr>
          <a:xfrm>
            <a:off x="1713865" y="1457325"/>
            <a:ext cx="2241067" cy="708643"/>
            <a:chOff x="3077" y="2410"/>
            <a:chExt cx="2849" cy="1003"/>
          </a:xfrm>
        </p:grpSpPr>
        <p:grpSp>
          <p:nvGrpSpPr>
            <p:cNvPr id="44" name="组合 1"/>
            <p:cNvGrpSpPr/>
            <p:nvPr/>
          </p:nvGrpSpPr>
          <p:grpSpPr>
            <a:xfrm>
              <a:off x="3185" y="2410"/>
              <a:ext cx="2638" cy="1003"/>
              <a:chOff x="2317863" y="1761627"/>
              <a:chExt cx="1083859" cy="412218"/>
            </a:xfrm>
          </p:grpSpPr>
          <p:sp>
            <p:nvSpPr>
              <p:cNvPr id="45" name="L 形 44"/>
              <p:cNvSpPr/>
              <p:nvPr>
                <p:custDataLst>
                  <p:tags r:id="rId22"/>
                </p:custDataLst>
              </p:nvPr>
            </p:nvSpPr>
            <p:spPr>
              <a:xfrm>
                <a:off x="2318120" y="2095141"/>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46" name="组合 74"/>
              <p:cNvGrpSpPr/>
              <p:nvPr/>
            </p:nvGrpSpPr>
            <p:grpSpPr>
              <a:xfrm>
                <a:off x="2317863" y="1761628"/>
                <a:ext cx="1081736" cy="412217"/>
                <a:chOff x="8812737" y="3396863"/>
                <a:chExt cx="1081736" cy="412217"/>
              </a:xfrm>
            </p:grpSpPr>
            <p:grpSp>
              <p:nvGrpSpPr>
                <p:cNvPr id="47" name="组合 59"/>
                <p:cNvGrpSpPr/>
                <p:nvPr/>
              </p:nvGrpSpPr>
              <p:grpSpPr>
                <a:xfrm>
                  <a:off x="8812737" y="3396863"/>
                  <a:ext cx="1081736" cy="412216"/>
                  <a:chOff x="5786491" y="1901558"/>
                  <a:chExt cx="1081736" cy="412216"/>
                </a:xfrm>
              </p:grpSpPr>
              <p:grpSp>
                <p:nvGrpSpPr>
                  <p:cNvPr id="48" name="组合 54"/>
                  <p:cNvGrpSpPr/>
                  <p:nvPr/>
                </p:nvGrpSpPr>
                <p:grpSpPr>
                  <a:xfrm>
                    <a:off x="5786491" y="1961010"/>
                    <a:ext cx="1081736" cy="281877"/>
                    <a:chOff x="5786491" y="-472832"/>
                    <a:chExt cx="1081736" cy="281877"/>
                  </a:xfrm>
                </p:grpSpPr>
                <p:cxnSp>
                  <p:nvCxnSpPr>
                    <p:cNvPr id="49" name="直接连接符 48"/>
                    <p:cNvCxnSpPr/>
                    <p:nvPr>
                      <p:custDataLst>
                        <p:tags r:id="rId23"/>
                      </p:custDataLst>
                    </p:nvPr>
                  </p:nvCxnSpPr>
                  <p:spPr>
                    <a:xfrm>
                      <a:off x="5786491" y="-472832"/>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24"/>
                      </p:custDataLst>
                    </p:nvPr>
                  </p:nvCxnSpPr>
                  <p:spPr>
                    <a:xfrm>
                      <a:off x="5786491" y="-37887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25"/>
                      </p:custDataLst>
                    </p:nvPr>
                  </p:nvCxnSpPr>
                  <p:spPr>
                    <a:xfrm>
                      <a:off x="5786491" y="-28491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26"/>
                      </p:custDataLst>
                    </p:nvPr>
                  </p:nvCxnSpPr>
                  <p:spPr>
                    <a:xfrm>
                      <a:off x="5786491" y="-190955"/>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8"/>
                  <p:cNvGrpSpPr/>
                  <p:nvPr/>
                </p:nvGrpSpPr>
                <p:grpSpPr>
                  <a:xfrm>
                    <a:off x="5812036" y="1901558"/>
                    <a:ext cx="1030646" cy="412216"/>
                    <a:chOff x="5820062" y="-532284"/>
                    <a:chExt cx="1030646" cy="412216"/>
                  </a:xfrm>
                </p:grpSpPr>
                <p:grpSp>
                  <p:nvGrpSpPr>
                    <p:cNvPr id="58" name="组合 41"/>
                    <p:cNvGrpSpPr/>
                    <p:nvPr/>
                  </p:nvGrpSpPr>
                  <p:grpSpPr>
                    <a:xfrm>
                      <a:off x="5820062" y="-532284"/>
                      <a:ext cx="656372" cy="412216"/>
                      <a:chOff x="7454900" y="998374"/>
                      <a:chExt cx="1035050" cy="1165096"/>
                    </a:xfrm>
                  </p:grpSpPr>
                  <p:cxnSp>
                    <p:nvCxnSpPr>
                      <p:cNvPr id="59" name="直接连接符 58"/>
                      <p:cNvCxnSpPr/>
                      <p:nvPr>
                        <p:custDataLst>
                          <p:tags r:id="rId27"/>
                        </p:custDataLst>
                      </p:nvPr>
                    </p:nvCxnSpPr>
                    <p:spPr>
                      <a:xfrm rot="5400000">
                        <a:off x="79074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28"/>
                        </p:custDataLst>
                      </p:nvPr>
                    </p:nvCxnSpPr>
                    <p:spPr>
                      <a:xfrm rot="5400000">
                        <a:off x="775923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29"/>
                        </p:custDataLst>
                      </p:nvPr>
                    </p:nvCxnSpPr>
                    <p:spPr>
                      <a:xfrm rot="5400000">
                        <a:off x="761106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30"/>
                        </p:custDataLst>
                      </p:nvPr>
                    </p:nvCxnSpPr>
                    <p:spPr>
                      <a:xfrm rot="5400000">
                        <a:off x="74629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31"/>
                        </p:custDataLst>
                      </p:nvPr>
                    </p:nvCxnSpPr>
                    <p:spPr>
                      <a:xfrm rot="5400000">
                        <a:off x="73168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32"/>
                        </p:custDataLst>
                      </p:nvPr>
                    </p:nvCxnSpPr>
                    <p:spPr>
                      <a:xfrm rot="5400000">
                        <a:off x="716868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33"/>
                        </p:custDataLst>
                      </p:nvPr>
                    </p:nvCxnSpPr>
                    <p:spPr>
                      <a:xfrm rot="5400000">
                        <a:off x="702051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34"/>
                        </p:custDataLst>
                      </p:nvPr>
                    </p:nvCxnSpPr>
                    <p:spPr>
                      <a:xfrm rot="5400000">
                        <a:off x="68723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67" name="直接连接符 66"/>
                    <p:cNvCxnSpPr/>
                    <p:nvPr>
                      <p:custDataLst>
                        <p:tags r:id="rId35"/>
                      </p:custDataLst>
                    </p:nvPr>
                  </p:nvCxnSpPr>
                  <p:spPr>
                    <a:xfrm rot="5400000">
                      <a:off x="6644600"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36"/>
                      </p:custDataLst>
                    </p:nvPr>
                  </p:nvCxnSpPr>
                  <p:spPr>
                    <a:xfrm rot="5400000">
                      <a:off x="655064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37"/>
                      </p:custDataLst>
                    </p:nvPr>
                  </p:nvCxnSpPr>
                  <p:spPr>
                    <a:xfrm rot="5400000">
                      <a:off x="645668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38"/>
                      </p:custDataLst>
                    </p:nvPr>
                  </p:nvCxnSpPr>
                  <p:spPr>
                    <a:xfrm rot="5400000">
                      <a:off x="6362722"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sp>
              <p:nvSpPr>
                <p:cNvPr id="71" name="矩形 70"/>
                <p:cNvSpPr/>
                <p:nvPr>
                  <p:custDataLst>
                    <p:tags r:id="rId39"/>
                  </p:custDataLst>
                </p:nvPr>
              </p:nvSpPr>
              <p:spPr>
                <a:xfrm>
                  <a:off x="8812738" y="3396863"/>
                  <a:ext cx="1081732" cy="412217"/>
                </a:xfrm>
                <a:prstGeom prst="rect">
                  <a:avLst/>
                </a:prstGeom>
                <a:noFill/>
                <a:ln w="635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72" name="L 形 71"/>
              <p:cNvSpPr/>
              <p:nvPr>
                <p:custDataLst>
                  <p:tags r:id="rId40"/>
                </p:custDataLst>
              </p:nvPr>
            </p:nvSpPr>
            <p:spPr>
              <a:xfrm rot="10800000">
                <a:off x="3326038" y="1761627"/>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73" name="矩形 72"/>
            <p:cNvSpPr/>
            <p:nvPr>
              <p:custDataLst>
                <p:tags r:id="rId41"/>
              </p:custDataLst>
            </p:nvPr>
          </p:nvSpPr>
          <p:spPr>
            <a:xfrm>
              <a:off x="3077" y="2410"/>
              <a:ext cx="2849" cy="91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目录</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3"/>
          <p:cNvPicPr>
            <a:picLocks noChangeAspect="1"/>
          </p:cNvPicPr>
          <p:nvPr>
            <p:custDataLst>
              <p:tags r:id="rId1"/>
            </p:custDataLst>
          </p:nvPr>
        </p:nvPicPr>
        <p:blipFill>
          <a:blip r:embed="rId2"/>
          <a:srcRect l="11111"/>
          <a:stretch>
            <a:fillRect/>
          </a:stretch>
        </p:blipFill>
        <p:spPr>
          <a:xfrm rot="10800000">
            <a:off x="0" y="635"/>
            <a:ext cx="12192000" cy="6858000"/>
          </a:xfrm>
          <a:prstGeom prst="rect">
            <a:avLst/>
          </a:prstGeom>
          <a:noFill/>
          <a:ln w="9525">
            <a:noFill/>
          </a:ln>
        </p:spPr>
      </p:pic>
      <p:sp>
        <p:nvSpPr>
          <p:cNvPr id="52" name="矩形 51"/>
          <p:cNvSpPr/>
          <p:nvPr/>
        </p:nvSpPr>
        <p:spPr>
          <a:xfrm>
            <a:off x="0" y="0"/>
            <a:ext cx="12192000" cy="6858000"/>
          </a:xfrm>
          <a:prstGeom prst="rect">
            <a:avLst/>
          </a:prstGeom>
          <a:gradFill>
            <a:gsLst>
              <a:gs pos="0">
                <a:srgbClr val="002060">
                  <a:alpha val="80000"/>
                </a:srgbClr>
              </a:gs>
              <a:gs pos="100000">
                <a:srgbClr val="002060">
                  <a:alpha val="90000"/>
                </a:srgbClr>
              </a:gs>
              <a:gs pos="50000">
                <a:srgbClr val="00206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nvGrpSpPr>
          <p:cNvPr id="83" name="组合 82"/>
          <p:cNvGrpSpPr/>
          <p:nvPr/>
        </p:nvGrpSpPr>
        <p:grpSpPr>
          <a:xfrm>
            <a:off x="5811520" y="598170"/>
            <a:ext cx="6815455" cy="3612515"/>
            <a:chOff x="-420914" y="2278743"/>
            <a:chExt cx="6504019" cy="3730171"/>
          </a:xfrm>
        </p:grpSpPr>
        <p:sp>
          <p:nvSpPr>
            <p:cNvPr id="82" name="任意多边形: 形状 81"/>
            <p:cNvSpPr/>
            <p:nvPr/>
          </p:nvSpPr>
          <p:spPr>
            <a:xfrm>
              <a:off x="-420914"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0" name="任意多边形: 形状 159"/>
            <p:cNvSpPr/>
            <p:nvPr/>
          </p:nvSpPr>
          <p:spPr>
            <a:xfrm flipH="1">
              <a:off x="2788362"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cxnSp>
        <p:nvCxnSpPr>
          <p:cNvPr id="34" name="直接连接符 33"/>
          <p:cNvCxnSpPr/>
          <p:nvPr/>
        </p:nvCxnSpPr>
        <p:spPr>
          <a:xfrm flipH="1">
            <a:off x="5087620" y="2978785"/>
            <a:ext cx="1478280" cy="3956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044508" y="3374073"/>
            <a:ext cx="2043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5" name="梯形 84"/>
          <p:cNvSpPr/>
          <p:nvPr/>
        </p:nvSpPr>
        <p:spPr>
          <a:xfrm>
            <a:off x="2221457" y="4593853"/>
            <a:ext cx="1235285" cy="525576"/>
          </a:xfrm>
          <a:prstGeom prst="trapezoid">
            <a:avLst>
              <a:gd name="adj" fmla="val 55378"/>
            </a:avLst>
          </a:pr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4" name="梯形 163"/>
          <p:cNvSpPr/>
          <p:nvPr/>
        </p:nvSpPr>
        <p:spPr>
          <a:xfrm>
            <a:off x="2503764" y="4453605"/>
            <a:ext cx="670672" cy="518912"/>
          </a:xfrm>
          <a:prstGeom prst="trapezoid">
            <a:avLst>
              <a:gd name="adj" fmla="val 24654"/>
            </a:avLst>
          </a:prstGeom>
          <a:noFill/>
          <a:ln>
            <a:gradFill>
              <a:gsLst>
                <a:gs pos="0">
                  <a:srgbClr val="002060"/>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84" name="矩形 83"/>
          <p:cNvSpPr/>
          <p:nvPr/>
        </p:nvSpPr>
        <p:spPr>
          <a:xfrm>
            <a:off x="1187450" y="2389188"/>
            <a:ext cx="3303588" cy="205898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605" name="组合 121"/>
          <p:cNvGrpSpPr/>
          <p:nvPr/>
        </p:nvGrpSpPr>
        <p:grpSpPr>
          <a:xfrm>
            <a:off x="1845945" y="2472690"/>
            <a:ext cx="1917065" cy="1859915"/>
            <a:chOff x="8337073" y="-827314"/>
            <a:chExt cx="700752" cy="700752"/>
          </a:xfrm>
        </p:grpSpPr>
        <p:sp>
          <p:nvSpPr>
            <p:cNvPr id="121" name="弧形 120"/>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4" name="弧形 183"/>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5" name="弧形 184"/>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22609" name="组合 186"/>
          <p:cNvGrpSpPr/>
          <p:nvPr/>
        </p:nvGrpSpPr>
        <p:grpSpPr>
          <a:xfrm rot="-7200000">
            <a:off x="2018665" y="2569845"/>
            <a:ext cx="1591310" cy="1623060"/>
            <a:chOff x="8337073" y="-827314"/>
            <a:chExt cx="700752" cy="700752"/>
          </a:xfrm>
        </p:grpSpPr>
        <p:sp>
          <p:nvSpPr>
            <p:cNvPr id="188" name="弧形 187"/>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9" name="弧形 188"/>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90" name="弧形 189"/>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cxnSp>
        <p:nvCxnSpPr>
          <p:cNvPr id="11" name="直接连接符 10"/>
          <p:cNvCxnSpPr/>
          <p:nvPr>
            <p:custDataLst>
              <p:tags r:id="rId3"/>
            </p:custDataLst>
          </p:nvPr>
        </p:nvCxnSpPr>
        <p:spPr>
          <a:xfrm flipH="1">
            <a:off x="6566853" y="2975293"/>
            <a:ext cx="1014730" cy="3175"/>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24" name="矩形 23"/>
          <p:cNvSpPr/>
          <p:nvPr>
            <p:custDataLst>
              <p:tags r:id="rId4"/>
            </p:custDataLst>
          </p:nvPr>
        </p:nvSpPr>
        <p:spPr>
          <a:xfrm>
            <a:off x="7794625" y="2559050"/>
            <a:ext cx="2849880" cy="1054735"/>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5" name="矩形 24"/>
          <p:cNvSpPr/>
          <p:nvPr>
            <p:custDataLst>
              <p:tags r:id="rId5"/>
            </p:custDataLst>
          </p:nvPr>
        </p:nvSpPr>
        <p:spPr>
          <a:xfrm>
            <a:off x="7899400" y="2708910"/>
            <a:ext cx="2647315" cy="1104900"/>
          </a:xfrm>
          <a:prstGeom prst="rect">
            <a:avLst/>
          </a:prstGeom>
        </p:spPr>
        <p:txBody>
          <a:bodyPr wrap="square">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系统设计</a:t>
            </a:r>
            <a:endParaRPr kumimoji="0" lang="zh-CN" altLang="en-US" sz="44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26" name="左中括号 25"/>
          <p:cNvSpPr/>
          <p:nvPr>
            <p:custDataLst>
              <p:tags r:id="rId6"/>
            </p:custDataLst>
          </p:nvPr>
        </p:nvSpPr>
        <p:spPr>
          <a:xfrm>
            <a:off x="779526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7" name="左中括号 26"/>
          <p:cNvSpPr/>
          <p:nvPr>
            <p:custDataLst>
              <p:tags r:id="rId7"/>
            </p:custDataLst>
          </p:nvPr>
        </p:nvSpPr>
        <p:spPr>
          <a:xfrm flipH="1">
            <a:off x="1039368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nvGrpSpPr>
          <p:cNvPr id="2" name="组合 186"/>
          <p:cNvGrpSpPr/>
          <p:nvPr/>
        </p:nvGrpSpPr>
        <p:grpSpPr>
          <a:xfrm rot="-7200000">
            <a:off x="2572385" y="3126105"/>
            <a:ext cx="454025" cy="496570"/>
            <a:chOff x="8337073" y="-827314"/>
            <a:chExt cx="700752" cy="700752"/>
          </a:xfrm>
        </p:grpSpPr>
        <p:sp>
          <p:nvSpPr>
            <p:cNvPr id="3" name="弧形 2"/>
            <p:cNvSpPr/>
            <p:nvPr>
              <p:custDataLst>
                <p:tags r:id="rId8"/>
              </p:custDataLst>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4" name="弧形 3"/>
            <p:cNvSpPr/>
            <p:nvPr>
              <p:custDataLst>
                <p:tags r:id="rId9"/>
              </p:custDataLst>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5" name="弧形 4"/>
            <p:cNvSpPr/>
            <p:nvPr>
              <p:custDataLst>
                <p:tags r:id="rId10"/>
              </p:custDataLst>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8" name="组合 7"/>
          <p:cNvGrpSpPr/>
          <p:nvPr/>
        </p:nvGrpSpPr>
        <p:grpSpPr>
          <a:xfrm>
            <a:off x="1713865" y="1457325"/>
            <a:ext cx="2241067" cy="708643"/>
            <a:chOff x="3077" y="2410"/>
            <a:chExt cx="2849" cy="1003"/>
          </a:xfrm>
        </p:grpSpPr>
        <p:grpSp>
          <p:nvGrpSpPr>
            <p:cNvPr id="10" name="组合 1"/>
            <p:cNvGrpSpPr/>
            <p:nvPr/>
          </p:nvGrpSpPr>
          <p:grpSpPr>
            <a:xfrm>
              <a:off x="3185" y="2410"/>
              <a:ext cx="2638" cy="1003"/>
              <a:chOff x="2317863" y="1761627"/>
              <a:chExt cx="1083859" cy="412218"/>
            </a:xfrm>
          </p:grpSpPr>
          <p:sp>
            <p:nvSpPr>
              <p:cNvPr id="12" name="L 形 11"/>
              <p:cNvSpPr/>
              <p:nvPr>
                <p:custDataLst>
                  <p:tags r:id="rId11"/>
                </p:custDataLst>
              </p:nvPr>
            </p:nvSpPr>
            <p:spPr>
              <a:xfrm>
                <a:off x="2318120" y="2095141"/>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14" name="组合 74"/>
              <p:cNvGrpSpPr/>
              <p:nvPr/>
            </p:nvGrpSpPr>
            <p:grpSpPr>
              <a:xfrm>
                <a:off x="2317863" y="1761628"/>
                <a:ext cx="1081736" cy="412217"/>
                <a:chOff x="8812737" y="3396863"/>
                <a:chExt cx="1081736" cy="412217"/>
              </a:xfrm>
            </p:grpSpPr>
            <p:grpSp>
              <p:nvGrpSpPr>
                <p:cNvPr id="15" name="组合 59"/>
                <p:cNvGrpSpPr/>
                <p:nvPr/>
              </p:nvGrpSpPr>
              <p:grpSpPr>
                <a:xfrm>
                  <a:off x="8812737" y="3396863"/>
                  <a:ext cx="1081736" cy="412216"/>
                  <a:chOff x="5786491" y="1901558"/>
                  <a:chExt cx="1081736" cy="412216"/>
                </a:xfrm>
              </p:grpSpPr>
              <p:grpSp>
                <p:nvGrpSpPr>
                  <p:cNvPr id="20" name="组合 54"/>
                  <p:cNvGrpSpPr/>
                  <p:nvPr/>
                </p:nvGrpSpPr>
                <p:grpSpPr>
                  <a:xfrm>
                    <a:off x="5786491" y="1961010"/>
                    <a:ext cx="1081736" cy="281877"/>
                    <a:chOff x="5786491" y="-472832"/>
                    <a:chExt cx="1081736" cy="281877"/>
                  </a:xfrm>
                </p:grpSpPr>
                <p:cxnSp>
                  <p:nvCxnSpPr>
                    <p:cNvPr id="21" name="直接连接符 20"/>
                    <p:cNvCxnSpPr/>
                    <p:nvPr>
                      <p:custDataLst>
                        <p:tags r:id="rId12"/>
                      </p:custDataLst>
                    </p:nvPr>
                  </p:nvCxnSpPr>
                  <p:spPr>
                    <a:xfrm>
                      <a:off x="5786491" y="-472832"/>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3"/>
                      </p:custDataLst>
                    </p:nvPr>
                  </p:nvCxnSpPr>
                  <p:spPr>
                    <a:xfrm>
                      <a:off x="5786491" y="-37887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4"/>
                      </p:custDataLst>
                    </p:nvPr>
                  </p:nvCxnSpPr>
                  <p:spPr>
                    <a:xfrm>
                      <a:off x="5786491" y="-28491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5"/>
                      </p:custDataLst>
                    </p:nvPr>
                  </p:nvCxnSpPr>
                  <p:spPr>
                    <a:xfrm>
                      <a:off x="5786491" y="-190955"/>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58"/>
                  <p:cNvGrpSpPr/>
                  <p:nvPr/>
                </p:nvGrpSpPr>
                <p:grpSpPr>
                  <a:xfrm>
                    <a:off x="5812036" y="1901558"/>
                    <a:ext cx="1030646" cy="412216"/>
                    <a:chOff x="5820062" y="-532284"/>
                    <a:chExt cx="1030646" cy="412216"/>
                  </a:xfrm>
                </p:grpSpPr>
                <p:grpSp>
                  <p:nvGrpSpPr>
                    <p:cNvPr id="31" name="组合 41"/>
                    <p:cNvGrpSpPr/>
                    <p:nvPr/>
                  </p:nvGrpSpPr>
                  <p:grpSpPr>
                    <a:xfrm>
                      <a:off x="5820062" y="-532284"/>
                      <a:ext cx="656372" cy="412216"/>
                      <a:chOff x="7454900" y="998374"/>
                      <a:chExt cx="1035050" cy="1165096"/>
                    </a:xfrm>
                  </p:grpSpPr>
                  <p:cxnSp>
                    <p:nvCxnSpPr>
                      <p:cNvPr id="43" name="直接连接符 42"/>
                      <p:cNvCxnSpPr/>
                      <p:nvPr>
                        <p:custDataLst>
                          <p:tags r:id="rId16"/>
                        </p:custDataLst>
                      </p:nvPr>
                    </p:nvCxnSpPr>
                    <p:spPr>
                      <a:xfrm rot="5400000">
                        <a:off x="79074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17"/>
                        </p:custDataLst>
                      </p:nvPr>
                    </p:nvCxnSpPr>
                    <p:spPr>
                      <a:xfrm rot="5400000">
                        <a:off x="775923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8"/>
                        </p:custDataLst>
                      </p:nvPr>
                    </p:nvCxnSpPr>
                    <p:spPr>
                      <a:xfrm rot="5400000">
                        <a:off x="761106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custDataLst>
                          <p:tags r:id="rId19"/>
                        </p:custDataLst>
                      </p:nvPr>
                    </p:nvCxnSpPr>
                    <p:spPr>
                      <a:xfrm rot="5400000">
                        <a:off x="74629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20"/>
                        </p:custDataLst>
                      </p:nvPr>
                    </p:nvCxnSpPr>
                    <p:spPr>
                      <a:xfrm rot="5400000">
                        <a:off x="73168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21"/>
                        </p:custDataLst>
                      </p:nvPr>
                    </p:nvCxnSpPr>
                    <p:spPr>
                      <a:xfrm rot="5400000">
                        <a:off x="716868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22"/>
                        </p:custDataLst>
                      </p:nvPr>
                    </p:nvCxnSpPr>
                    <p:spPr>
                      <a:xfrm rot="5400000">
                        <a:off x="702051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23"/>
                        </p:custDataLst>
                      </p:nvPr>
                    </p:nvCxnSpPr>
                    <p:spPr>
                      <a:xfrm rot="5400000">
                        <a:off x="68723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51" name="直接连接符 50"/>
                    <p:cNvCxnSpPr/>
                    <p:nvPr>
                      <p:custDataLst>
                        <p:tags r:id="rId24"/>
                      </p:custDataLst>
                    </p:nvPr>
                  </p:nvCxnSpPr>
                  <p:spPr>
                    <a:xfrm rot="5400000">
                      <a:off x="6644600"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custDataLst>
                        <p:tags r:id="rId25"/>
                      </p:custDataLst>
                    </p:nvPr>
                  </p:nvCxnSpPr>
                  <p:spPr>
                    <a:xfrm rot="5400000">
                      <a:off x="655064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custDataLst>
                        <p:tags r:id="rId26"/>
                      </p:custDataLst>
                    </p:nvPr>
                  </p:nvCxnSpPr>
                  <p:spPr>
                    <a:xfrm rot="5400000">
                      <a:off x="645668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27"/>
                      </p:custDataLst>
                    </p:nvPr>
                  </p:nvCxnSpPr>
                  <p:spPr>
                    <a:xfrm rot="5400000">
                      <a:off x="6362722"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sp>
              <p:nvSpPr>
                <p:cNvPr id="57" name="矩形 56"/>
                <p:cNvSpPr/>
                <p:nvPr>
                  <p:custDataLst>
                    <p:tags r:id="rId28"/>
                  </p:custDataLst>
                </p:nvPr>
              </p:nvSpPr>
              <p:spPr>
                <a:xfrm>
                  <a:off x="8812738" y="3396863"/>
                  <a:ext cx="1081732" cy="412217"/>
                </a:xfrm>
                <a:prstGeom prst="rect">
                  <a:avLst/>
                </a:prstGeom>
                <a:noFill/>
                <a:ln w="635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58" name="L 形 57"/>
              <p:cNvSpPr/>
              <p:nvPr>
                <p:custDataLst>
                  <p:tags r:id="rId29"/>
                </p:custDataLst>
              </p:nvPr>
            </p:nvSpPr>
            <p:spPr>
              <a:xfrm rot="10800000">
                <a:off x="3326038" y="1761627"/>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59" name="矩形 58"/>
            <p:cNvSpPr/>
            <p:nvPr>
              <p:custDataLst>
                <p:tags r:id="rId30"/>
              </p:custDataLst>
            </p:nvPr>
          </p:nvSpPr>
          <p:spPr>
            <a:xfrm>
              <a:off x="3077" y="2410"/>
              <a:ext cx="2849" cy="913"/>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PART 1</a:t>
              </a:r>
              <a:endPar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五边形 33"/>
          <p:cNvSpPr/>
          <p:nvPr/>
        </p:nvSpPr>
        <p:spPr>
          <a:xfrm rot="10800000">
            <a:off x="2598738" y="-233362"/>
            <a:ext cx="6994525" cy="6662738"/>
          </a:xfrm>
          <a:prstGeom prst="pentagon">
            <a:avLst/>
          </a:prstGeom>
          <a:solidFill>
            <a:schemeClr val="accent1">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3" name="五边形 32"/>
          <p:cNvSpPr/>
          <p:nvPr/>
        </p:nvSpPr>
        <p:spPr>
          <a:xfrm rot="10800000">
            <a:off x="4016375" y="1117600"/>
            <a:ext cx="4159250" cy="3962400"/>
          </a:xfrm>
          <a:prstGeom prst="pentagon">
            <a:avLst/>
          </a:prstGeom>
          <a:solidFill>
            <a:schemeClr val="accent3">
              <a:lumMod val="20000"/>
              <a:lumOff val="80000"/>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0" name="TextBox 19"/>
          <p:cNvSpPr txBox="1">
            <a:spLocks noChangeArrowheads="1"/>
          </p:cNvSpPr>
          <p:nvPr/>
        </p:nvSpPr>
        <p:spPr bwMode="auto">
          <a:xfrm>
            <a:off x="7887335" y="2259330"/>
            <a:ext cx="3748405" cy="860425"/>
          </a:xfrm>
          <a:prstGeom prst="rect">
            <a:avLst/>
          </a:prstGeom>
          <a:noFill/>
          <a:ln w="9525" cmpd="sng">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25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使用</a:t>
            </a:r>
            <a:r>
              <a:rPr kumimoji="0" lang="en-US" altLang="zh-CN"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yolov5</a:t>
            </a: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算法对数据集中图片进行车牌检测定位以及</a:t>
            </a: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裁剪</a:t>
            </a:r>
            <a:endPar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endParaRPr>
          </a:p>
        </p:txBody>
      </p:sp>
      <p:sp>
        <p:nvSpPr>
          <p:cNvPr id="11" name="TextBox 20"/>
          <p:cNvSpPr txBox="1">
            <a:spLocks noChangeArrowheads="1"/>
          </p:cNvSpPr>
          <p:nvPr/>
        </p:nvSpPr>
        <p:spPr bwMode="auto">
          <a:xfrm>
            <a:off x="557214" y="2259577"/>
            <a:ext cx="3905409" cy="860425"/>
          </a:xfrm>
          <a:prstGeom prst="rect">
            <a:avLst/>
          </a:prstGeom>
          <a:noFill/>
          <a:ln w="9525" cmpd="sng">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车牌</a:t>
            </a: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测试数据集为公开的</a:t>
            </a:r>
            <a:r>
              <a:rPr kumimoji="0" lang="en-US" altLang="zh-CN"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CCPD2019</a:t>
            </a: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数据集</a:t>
            </a:r>
            <a:endPar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endParaRPr>
          </a:p>
        </p:txBody>
      </p:sp>
      <p:sp>
        <p:nvSpPr>
          <p:cNvPr id="12" name="TextBox 21"/>
          <p:cNvSpPr txBox="1">
            <a:spLocks noChangeArrowheads="1"/>
          </p:cNvSpPr>
          <p:nvPr/>
        </p:nvSpPr>
        <p:spPr bwMode="auto">
          <a:xfrm>
            <a:off x="557214" y="3972044"/>
            <a:ext cx="4484529" cy="860425"/>
          </a:xfrm>
          <a:prstGeom prst="rect">
            <a:avLst/>
          </a:prstGeom>
          <a:noFill/>
          <a:ln w="9525" cmpd="sng">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25000"/>
              </a:lnSpc>
              <a:spcBef>
                <a:spcPts val="0"/>
              </a:spcBef>
              <a:spcAft>
                <a:spcPts val="0"/>
              </a:spcAft>
              <a:buClrTx/>
              <a:buSzTx/>
              <a:buFontTx/>
              <a:buNone/>
              <a:defRPr/>
            </a:pPr>
            <a:r>
              <a:rPr lang="zh-CN" altLang="en-US" sz="2000" noProof="0" dirty="0">
                <a:solidFill>
                  <a:prstClr val="black">
                    <a:lumMod val="50000"/>
                    <a:lumOff val="50000"/>
                  </a:prstClr>
                </a:solidFill>
                <a:latin typeface="微软雅黑" panose="020B0503020204020204" charset="-122"/>
                <a:ea typeface="微软雅黑" panose="020B0503020204020204" charset="-122"/>
                <a:sym typeface="+mn-ea"/>
              </a:rPr>
              <a:t>使用</a:t>
            </a:r>
            <a:r>
              <a:rPr lang="en-US" altLang="zh-CN" sz="2000" noProof="0" dirty="0">
                <a:solidFill>
                  <a:prstClr val="black">
                    <a:lumMod val="50000"/>
                    <a:lumOff val="50000"/>
                  </a:prstClr>
                </a:solidFill>
                <a:latin typeface="微软雅黑" panose="020B0503020204020204" charset="-122"/>
                <a:ea typeface="微软雅黑" panose="020B0503020204020204" charset="-122"/>
                <a:sym typeface="+mn-ea"/>
              </a:rPr>
              <a:t>Prac731.py</a:t>
            </a:r>
            <a:r>
              <a:rPr lang="zh-CN" altLang="en-US" sz="2000" noProof="0" dirty="0">
                <a:solidFill>
                  <a:prstClr val="black">
                    <a:lumMod val="50000"/>
                    <a:lumOff val="50000"/>
                  </a:prstClr>
                </a:solidFill>
                <a:latin typeface="微软雅黑" panose="020B0503020204020204" charset="-122"/>
                <a:ea typeface="微软雅黑" panose="020B0503020204020204" charset="-122"/>
                <a:sym typeface="+mn-ea"/>
              </a:rPr>
              <a:t>对裁剪后车牌图片进行重命名并存入指定</a:t>
            </a:r>
            <a:r>
              <a:rPr lang="zh-CN" altLang="en-US" sz="2000" noProof="0" dirty="0">
                <a:solidFill>
                  <a:prstClr val="black">
                    <a:lumMod val="50000"/>
                    <a:lumOff val="50000"/>
                  </a:prstClr>
                </a:solidFill>
                <a:latin typeface="微软雅黑" panose="020B0503020204020204" charset="-122"/>
                <a:ea typeface="微软雅黑" panose="020B0503020204020204" charset="-122"/>
                <a:sym typeface="+mn-ea"/>
              </a:rPr>
              <a:t>文件夹中</a:t>
            </a:r>
            <a:endParaRPr lang="zh-CN" altLang="en-US" sz="2000" noProof="0" dirty="0">
              <a:solidFill>
                <a:prstClr val="black">
                  <a:lumMod val="50000"/>
                  <a:lumOff val="50000"/>
                </a:prstClr>
              </a:solidFill>
              <a:latin typeface="微软雅黑" panose="020B0503020204020204" charset="-122"/>
              <a:ea typeface="微软雅黑" panose="020B0503020204020204" charset="-122"/>
              <a:sym typeface="+mn-ea"/>
            </a:endParaRPr>
          </a:p>
        </p:txBody>
      </p:sp>
      <p:sp>
        <p:nvSpPr>
          <p:cNvPr id="14" name="TextBox 23"/>
          <p:cNvSpPr txBox="1">
            <a:spLocks noChangeArrowheads="1"/>
          </p:cNvSpPr>
          <p:nvPr/>
        </p:nvSpPr>
        <p:spPr bwMode="auto">
          <a:xfrm>
            <a:off x="7504271" y="3972044"/>
            <a:ext cx="4131469" cy="860425"/>
          </a:xfrm>
          <a:prstGeom prst="rect">
            <a:avLst/>
          </a:prstGeom>
          <a:noFill/>
          <a:ln w="9525" cmpd="sng">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25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使用</a:t>
            </a:r>
            <a:r>
              <a:rPr kumimoji="0" lang="en-US" altLang="zh-CN"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LPRNet</a:t>
            </a: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对指定文件夹内的车牌进行识别并验证</a:t>
            </a:r>
            <a:r>
              <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rPr>
              <a:t>结果</a:t>
            </a:r>
            <a:endParaRPr kumimoji="0" lang="zh-CN" altLang="en-US" sz="2000" b="0" i="0" u="none" strike="noStrike" kern="1200" cap="none" spc="0" normalizeH="0" baseline="0" noProof="0" dirty="0">
              <a:ln>
                <a:noFill/>
              </a:ln>
              <a:solidFill>
                <a:prstClr val="black">
                  <a:alpha val="60000"/>
                </a:prstClr>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557213" y="1798638"/>
            <a:ext cx="2316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车牌数据集</a:t>
            </a: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获取</a:t>
            </a:r>
            <a:endPar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endParaRPr>
          </a:p>
        </p:txBody>
      </p:sp>
      <p:sp>
        <p:nvSpPr>
          <p:cNvPr id="18" name="矩形 17"/>
          <p:cNvSpPr/>
          <p:nvPr/>
        </p:nvSpPr>
        <p:spPr>
          <a:xfrm>
            <a:off x="557213" y="3511550"/>
            <a:ext cx="17068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车牌</a:t>
            </a: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重命名</a:t>
            </a:r>
            <a:endPar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9319896" y="1798638"/>
            <a:ext cx="2316480" cy="4603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车牌检测与</a:t>
            </a: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裁剪</a:t>
            </a:r>
            <a:endPar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endParaRPr>
          </a:p>
        </p:txBody>
      </p:sp>
      <p:sp>
        <p:nvSpPr>
          <p:cNvPr id="21" name="矩形 20"/>
          <p:cNvSpPr/>
          <p:nvPr/>
        </p:nvSpPr>
        <p:spPr>
          <a:xfrm>
            <a:off x="10234295" y="3494088"/>
            <a:ext cx="1402080" cy="46037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车牌</a:t>
            </a:r>
            <a:r>
              <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rPr>
              <a:t>识别</a:t>
            </a:r>
            <a:endParaRPr kumimoji="0" lang="zh-CN" altLang="en-US" sz="2400" b="1" i="0" u="none" strike="noStrike" kern="1200" cap="none" spc="0" normalizeH="0" baseline="0" noProof="0" dirty="0">
              <a:ln>
                <a:noFill/>
              </a:ln>
              <a:solidFill>
                <a:srgbClr val="0BD0D9"/>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nvCxnSpPr>
        <p:spPr>
          <a:xfrm>
            <a:off x="658813" y="1730375"/>
            <a:ext cx="45529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992938" y="1730375"/>
            <a:ext cx="45529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58813" y="3419475"/>
            <a:ext cx="41148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412038" y="3419475"/>
            <a:ext cx="41338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6403" name="组合 48"/>
          <p:cNvGrpSpPr/>
          <p:nvPr/>
        </p:nvGrpSpPr>
        <p:grpSpPr>
          <a:xfrm>
            <a:off x="4656138" y="1727200"/>
            <a:ext cx="2879725" cy="2741613"/>
            <a:chOff x="4656535" y="1727200"/>
            <a:chExt cx="2878931" cy="2741839"/>
          </a:xfrm>
        </p:grpSpPr>
        <p:sp>
          <p:nvSpPr>
            <p:cNvPr id="9" name="五边形 8"/>
            <p:cNvSpPr/>
            <p:nvPr/>
          </p:nvSpPr>
          <p:spPr>
            <a:xfrm rot="10800000">
              <a:off x="4656535" y="1727200"/>
              <a:ext cx="2878931" cy="2741839"/>
            </a:xfrm>
            <a:prstGeom prst="pentagon">
              <a:avLst/>
            </a:prstGeom>
            <a:solidFill>
              <a:schemeClr val="accent1"/>
            </a:solidFill>
            <a:ln>
              <a:noFill/>
            </a:ln>
            <a:effectLst>
              <a:outerShdw blurRad="304800" dist="38100" dir="2700000" algn="tl" rotWithShape="0">
                <a:schemeClr val="accent2">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44" name="Freeform 5"/>
            <p:cNvSpPr>
              <a:spLocks noEditPoints="1"/>
            </p:cNvSpPr>
            <p:nvPr/>
          </p:nvSpPr>
          <p:spPr bwMode="auto">
            <a:xfrm>
              <a:off x="5795323" y="2605057"/>
              <a:ext cx="601351" cy="624682"/>
            </a:xfrm>
            <a:custGeom>
              <a:avLst/>
              <a:gdLst>
                <a:gd name="T0" fmla="*/ 2307 w 3154"/>
                <a:gd name="T1" fmla="*/ 2181 h 3277"/>
                <a:gd name="T2" fmla="*/ 841 w 3154"/>
                <a:gd name="T3" fmla="*/ 1101 h 3277"/>
                <a:gd name="T4" fmla="*/ 1052 w 3154"/>
                <a:gd name="T5" fmla="*/ 1317 h 3277"/>
                <a:gd name="T6" fmla="*/ 1265 w 3154"/>
                <a:gd name="T7" fmla="*/ 1966 h 3277"/>
                <a:gd name="T8" fmla="*/ 1052 w 3154"/>
                <a:gd name="T9" fmla="*/ 1317 h 3277"/>
                <a:gd name="T10" fmla="*/ 3154 w 3154"/>
                <a:gd name="T11" fmla="*/ 661 h 3277"/>
                <a:gd name="T12" fmla="*/ 2726 w 3154"/>
                <a:gd name="T13" fmla="*/ 659 h 3277"/>
                <a:gd name="T14" fmla="*/ 2515 w 3154"/>
                <a:gd name="T15" fmla="*/ 441 h 3277"/>
                <a:gd name="T16" fmla="*/ 2313 w 3154"/>
                <a:gd name="T17" fmla="*/ 0 h 3277"/>
                <a:gd name="T18" fmla="*/ 2094 w 3154"/>
                <a:gd name="T19" fmla="*/ 441 h 3277"/>
                <a:gd name="T20" fmla="*/ 1893 w 3154"/>
                <a:gd name="T21" fmla="*/ 0 h 3277"/>
                <a:gd name="T22" fmla="*/ 1673 w 3154"/>
                <a:gd name="T23" fmla="*/ 441 h 3277"/>
                <a:gd name="T24" fmla="*/ 1472 w 3154"/>
                <a:gd name="T25" fmla="*/ 0 h 3277"/>
                <a:gd name="T26" fmla="*/ 1253 w 3154"/>
                <a:gd name="T27" fmla="*/ 441 h 3277"/>
                <a:gd name="T28" fmla="*/ 1052 w 3154"/>
                <a:gd name="T29" fmla="*/ 0 h 3277"/>
                <a:gd name="T30" fmla="*/ 833 w 3154"/>
                <a:gd name="T31" fmla="*/ 441 h 3277"/>
                <a:gd name="T32" fmla="*/ 631 w 3154"/>
                <a:gd name="T33" fmla="*/ 0 h 3277"/>
                <a:gd name="T34" fmla="*/ 623 w 3154"/>
                <a:gd name="T35" fmla="*/ 441 h 3277"/>
                <a:gd name="T36" fmla="*/ 413 w 3154"/>
                <a:gd name="T37" fmla="*/ 661 h 3277"/>
                <a:gd name="T38" fmla="*/ 0 w 3154"/>
                <a:gd name="T39" fmla="*/ 870 h 3277"/>
                <a:gd name="T40" fmla="*/ 413 w 3154"/>
                <a:gd name="T41" fmla="*/ 1097 h 3277"/>
                <a:gd name="T42" fmla="*/ 0 w 3154"/>
                <a:gd name="T43" fmla="*/ 1306 h 3277"/>
                <a:gd name="T44" fmla="*/ 413 w 3154"/>
                <a:gd name="T45" fmla="*/ 1533 h 3277"/>
                <a:gd name="T46" fmla="*/ 0 w 3154"/>
                <a:gd name="T47" fmla="*/ 1742 h 3277"/>
                <a:gd name="T48" fmla="*/ 413 w 3154"/>
                <a:gd name="T49" fmla="*/ 1969 h 3277"/>
                <a:gd name="T50" fmla="*/ 0 w 3154"/>
                <a:gd name="T51" fmla="*/ 2178 h 3277"/>
                <a:gd name="T52" fmla="*/ 413 w 3154"/>
                <a:gd name="T53" fmla="*/ 2404 h 3277"/>
                <a:gd name="T54" fmla="*/ 0 w 3154"/>
                <a:gd name="T55" fmla="*/ 2613 h 3277"/>
                <a:gd name="T56" fmla="*/ 413 w 3154"/>
                <a:gd name="T57" fmla="*/ 2633 h 3277"/>
                <a:gd name="T58" fmla="*/ 631 w 3154"/>
                <a:gd name="T59" fmla="*/ 2851 h 3277"/>
                <a:gd name="T60" fmla="*/ 832 w 3154"/>
                <a:gd name="T61" fmla="*/ 3277 h 3277"/>
                <a:gd name="T62" fmla="*/ 1052 w 3154"/>
                <a:gd name="T63" fmla="*/ 2851 h 3277"/>
                <a:gd name="T64" fmla="*/ 1253 w 3154"/>
                <a:gd name="T65" fmla="*/ 3277 h 3277"/>
                <a:gd name="T66" fmla="*/ 1472 w 3154"/>
                <a:gd name="T67" fmla="*/ 2851 h 3277"/>
                <a:gd name="T68" fmla="*/ 1673 w 3154"/>
                <a:gd name="T69" fmla="*/ 3277 h 3277"/>
                <a:gd name="T70" fmla="*/ 1893 w 3154"/>
                <a:gd name="T71" fmla="*/ 2851 h 3277"/>
                <a:gd name="T72" fmla="*/ 2094 w 3154"/>
                <a:gd name="T73" fmla="*/ 3277 h 3277"/>
                <a:gd name="T74" fmla="*/ 2313 w 3154"/>
                <a:gd name="T75" fmla="*/ 2851 h 3277"/>
                <a:gd name="T76" fmla="*/ 2514 w 3154"/>
                <a:gd name="T77" fmla="*/ 3277 h 3277"/>
                <a:gd name="T78" fmla="*/ 2515 w 3154"/>
                <a:gd name="T79" fmla="*/ 2851 h 3277"/>
                <a:gd name="T80" fmla="*/ 2726 w 3154"/>
                <a:gd name="T81" fmla="*/ 2613 h 3277"/>
                <a:gd name="T82" fmla="*/ 3154 w 3154"/>
                <a:gd name="T83" fmla="*/ 2404 h 3277"/>
                <a:gd name="T84" fmla="*/ 2726 w 3154"/>
                <a:gd name="T85" fmla="*/ 2178 h 3277"/>
                <a:gd name="T86" fmla="*/ 3154 w 3154"/>
                <a:gd name="T87" fmla="*/ 1969 h 3277"/>
                <a:gd name="T88" fmla="*/ 2726 w 3154"/>
                <a:gd name="T89" fmla="*/ 1741 h 3277"/>
                <a:gd name="T90" fmla="*/ 3154 w 3154"/>
                <a:gd name="T91" fmla="*/ 1533 h 3277"/>
                <a:gd name="T92" fmla="*/ 2726 w 3154"/>
                <a:gd name="T93" fmla="*/ 1306 h 3277"/>
                <a:gd name="T94" fmla="*/ 3154 w 3154"/>
                <a:gd name="T95" fmla="*/ 1097 h 3277"/>
                <a:gd name="T96" fmla="*/ 2726 w 3154"/>
                <a:gd name="T97" fmla="*/ 870 h 3277"/>
                <a:gd name="T98" fmla="*/ 3154 w 3154"/>
                <a:gd name="T99" fmla="*/ 870 h 3277"/>
                <a:gd name="T100" fmla="*/ 2354 w 3154"/>
                <a:gd name="T101" fmla="*/ 2636 h 3277"/>
                <a:gd name="T102" fmla="*/ 625 w 3154"/>
                <a:gd name="T103" fmla="*/ 2457 h 3277"/>
                <a:gd name="T104" fmla="*/ 798 w 3154"/>
                <a:gd name="T105" fmla="*/ 655 h 3277"/>
                <a:gd name="T106" fmla="*/ 2527 w 3154"/>
                <a:gd name="T107" fmla="*/ 834 h 3277"/>
                <a:gd name="T108" fmla="*/ 2527 w 3154"/>
                <a:gd name="T109" fmla="*/ 2457 h 3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4" h="3277">
                  <a:moveTo>
                    <a:pt x="841" y="2181"/>
                  </a:moveTo>
                  <a:cubicBezTo>
                    <a:pt x="2307" y="2181"/>
                    <a:pt x="2307" y="2181"/>
                    <a:pt x="2307" y="2181"/>
                  </a:cubicBezTo>
                  <a:cubicBezTo>
                    <a:pt x="2307" y="1101"/>
                    <a:pt x="2307" y="1101"/>
                    <a:pt x="2307" y="1101"/>
                  </a:cubicBezTo>
                  <a:cubicBezTo>
                    <a:pt x="841" y="1101"/>
                    <a:pt x="841" y="1101"/>
                    <a:pt x="841" y="1101"/>
                  </a:cubicBezTo>
                  <a:lnTo>
                    <a:pt x="841" y="2181"/>
                  </a:lnTo>
                  <a:close/>
                  <a:moveTo>
                    <a:pt x="1052" y="1317"/>
                  </a:moveTo>
                  <a:cubicBezTo>
                    <a:pt x="1265" y="1317"/>
                    <a:pt x="1265" y="1317"/>
                    <a:pt x="1265" y="1317"/>
                  </a:cubicBezTo>
                  <a:cubicBezTo>
                    <a:pt x="1265" y="1966"/>
                    <a:pt x="1265" y="1966"/>
                    <a:pt x="1265" y="1966"/>
                  </a:cubicBezTo>
                  <a:cubicBezTo>
                    <a:pt x="1052" y="1966"/>
                    <a:pt x="1052" y="1966"/>
                    <a:pt x="1052" y="1966"/>
                  </a:cubicBezTo>
                  <a:lnTo>
                    <a:pt x="1052" y="1317"/>
                  </a:lnTo>
                  <a:close/>
                  <a:moveTo>
                    <a:pt x="3154" y="870"/>
                  </a:moveTo>
                  <a:cubicBezTo>
                    <a:pt x="3154" y="661"/>
                    <a:pt x="3154" y="661"/>
                    <a:pt x="3154" y="661"/>
                  </a:cubicBezTo>
                  <a:cubicBezTo>
                    <a:pt x="2726" y="661"/>
                    <a:pt x="2726" y="661"/>
                    <a:pt x="2726" y="661"/>
                  </a:cubicBezTo>
                  <a:cubicBezTo>
                    <a:pt x="2726" y="659"/>
                    <a:pt x="2726" y="659"/>
                    <a:pt x="2726" y="659"/>
                  </a:cubicBezTo>
                  <a:cubicBezTo>
                    <a:pt x="2726" y="539"/>
                    <a:pt x="2632" y="441"/>
                    <a:pt x="2516" y="441"/>
                  </a:cubicBezTo>
                  <a:cubicBezTo>
                    <a:pt x="2515" y="441"/>
                    <a:pt x="2515" y="441"/>
                    <a:pt x="2515" y="441"/>
                  </a:cubicBezTo>
                  <a:cubicBezTo>
                    <a:pt x="2515" y="0"/>
                    <a:pt x="2515" y="0"/>
                    <a:pt x="2515" y="0"/>
                  </a:cubicBezTo>
                  <a:cubicBezTo>
                    <a:pt x="2313" y="0"/>
                    <a:pt x="2313" y="0"/>
                    <a:pt x="2313" y="0"/>
                  </a:cubicBezTo>
                  <a:cubicBezTo>
                    <a:pt x="2313" y="441"/>
                    <a:pt x="2313" y="441"/>
                    <a:pt x="2313" y="441"/>
                  </a:cubicBezTo>
                  <a:cubicBezTo>
                    <a:pt x="2094" y="441"/>
                    <a:pt x="2094" y="441"/>
                    <a:pt x="2094" y="441"/>
                  </a:cubicBezTo>
                  <a:cubicBezTo>
                    <a:pt x="2094" y="0"/>
                    <a:pt x="2094" y="0"/>
                    <a:pt x="2094" y="0"/>
                  </a:cubicBezTo>
                  <a:cubicBezTo>
                    <a:pt x="1893" y="0"/>
                    <a:pt x="1893" y="0"/>
                    <a:pt x="1893" y="0"/>
                  </a:cubicBezTo>
                  <a:cubicBezTo>
                    <a:pt x="1893" y="441"/>
                    <a:pt x="1893" y="441"/>
                    <a:pt x="1893" y="441"/>
                  </a:cubicBezTo>
                  <a:cubicBezTo>
                    <a:pt x="1673" y="441"/>
                    <a:pt x="1673" y="441"/>
                    <a:pt x="1673" y="441"/>
                  </a:cubicBezTo>
                  <a:cubicBezTo>
                    <a:pt x="1673" y="0"/>
                    <a:pt x="1673" y="0"/>
                    <a:pt x="1673" y="0"/>
                  </a:cubicBezTo>
                  <a:cubicBezTo>
                    <a:pt x="1472" y="0"/>
                    <a:pt x="1472" y="0"/>
                    <a:pt x="1472" y="0"/>
                  </a:cubicBezTo>
                  <a:cubicBezTo>
                    <a:pt x="1472" y="441"/>
                    <a:pt x="1472" y="441"/>
                    <a:pt x="1472" y="441"/>
                  </a:cubicBezTo>
                  <a:cubicBezTo>
                    <a:pt x="1253" y="441"/>
                    <a:pt x="1253" y="441"/>
                    <a:pt x="1253" y="441"/>
                  </a:cubicBezTo>
                  <a:cubicBezTo>
                    <a:pt x="1253" y="0"/>
                    <a:pt x="1253" y="0"/>
                    <a:pt x="1253" y="0"/>
                  </a:cubicBezTo>
                  <a:cubicBezTo>
                    <a:pt x="1052" y="0"/>
                    <a:pt x="1052" y="0"/>
                    <a:pt x="1052" y="0"/>
                  </a:cubicBezTo>
                  <a:cubicBezTo>
                    <a:pt x="1052" y="441"/>
                    <a:pt x="1052" y="441"/>
                    <a:pt x="1052" y="441"/>
                  </a:cubicBezTo>
                  <a:cubicBezTo>
                    <a:pt x="833" y="441"/>
                    <a:pt x="833" y="441"/>
                    <a:pt x="833" y="441"/>
                  </a:cubicBezTo>
                  <a:cubicBezTo>
                    <a:pt x="833" y="0"/>
                    <a:pt x="833" y="0"/>
                    <a:pt x="833" y="0"/>
                  </a:cubicBezTo>
                  <a:cubicBezTo>
                    <a:pt x="631" y="0"/>
                    <a:pt x="631" y="0"/>
                    <a:pt x="631" y="0"/>
                  </a:cubicBezTo>
                  <a:cubicBezTo>
                    <a:pt x="631" y="441"/>
                    <a:pt x="631" y="441"/>
                    <a:pt x="631" y="441"/>
                  </a:cubicBezTo>
                  <a:cubicBezTo>
                    <a:pt x="623" y="441"/>
                    <a:pt x="623" y="441"/>
                    <a:pt x="623" y="441"/>
                  </a:cubicBezTo>
                  <a:cubicBezTo>
                    <a:pt x="507" y="441"/>
                    <a:pt x="413" y="539"/>
                    <a:pt x="413" y="659"/>
                  </a:cubicBezTo>
                  <a:cubicBezTo>
                    <a:pt x="413" y="661"/>
                    <a:pt x="413" y="661"/>
                    <a:pt x="413" y="661"/>
                  </a:cubicBezTo>
                  <a:cubicBezTo>
                    <a:pt x="0" y="661"/>
                    <a:pt x="0" y="661"/>
                    <a:pt x="0" y="661"/>
                  </a:cubicBezTo>
                  <a:cubicBezTo>
                    <a:pt x="0" y="870"/>
                    <a:pt x="0" y="870"/>
                    <a:pt x="0" y="870"/>
                  </a:cubicBezTo>
                  <a:cubicBezTo>
                    <a:pt x="413" y="870"/>
                    <a:pt x="413" y="870"/>
                    <a:pt x="413" y="870"/>
                  </a:cubicBezTo>
                  <a:cubicBezTo>
                    <a:pt x="413" y="1097"/>
                    <a:pt x="413" y="1097"/>
                    <a:pt x="413" y="1097"/>
                  </a:cubicBezTo>
                  <a:cubicBezTo>
                    <a:pt x="0" y="1097"/>
                    <a:pt x="0" y="1097"/>
                    <a:pt x="0" y="1097"/>
                  </a:cubicBezTo>
                  <a:cubicBezTo>
                    <a:pt x="0" y="1306"/>
                    <a:pt x="0" y="1306"/>
                    <a:pt x="0" y="1306"/>
                  </a:cubicBezTo>
                  <a:cubicBezTo>
                    <a:pt x="413" y="1306"/>
                    <a:pt x="413" y="1306"/>
                    <a:pt x="413" y="1306"/>
                  </a:cubicBezTo>
                  <a:cubicBezTo>
                    <a:pt x="413" y="1533"/>
                    <a:pt x="413" y="1533"/>
                    <a:pt x="413" y="1533"/>
                  </a:cubicBezTo>
                  <a:cubicBezTo>
                    <a:pt x="0" y="1533"/>
                    <a:pt x="0" y="1533"/>
                    <a:pt x="0" y="1533"/>
                  </a:cubicBezTo>
                  <a:cubicBezTo>
                    <a:pt x="0" y="1742"/>
                    <a:pt x="0" y="1742"/>
                    <a:pt x="0" y="1742"/>
                  </a:cubicBezTo>
                  <a:cubicBezTo>
                    <a:pt x="413" y="1742"/>
                    <a:pt x="413" y="1742"/>
                    <a:pt x="413" y="1742"/>
                  </a:cubicBezTo>
                  <a:cubicBezTo>
                    <a:pt x="413" y="1969"/>
                    <a:pt x="413" y="1969"/>
                    <a:pt x="413" y="1969"/>
                  </a:cubicBezTo>
                  <a:cubicBezTo>
                    <a:pt x="0" y="1969"/>
                    <a:pt x="0" y="1969"/>
                    <a:pt x="0" y="1969"/>
                  </a:cubicBezTo>
                  <a:cubicBezTo>
                    <a:pt x="0" y="2178"/>
                    <a:pt x="0" y="2178"/>
                    <a:pt x="0" y="2178"/>
                  </a:cubicBezTo>
                  <a:cubicBezTo>
                    <a:pt x="413" y="2178"/>
                    <a:pt x="413" y="2178"/>
                    <a:pt x="413" y="2178"/>
                  </a:cubicBezTo>
                  <a:cubicBezTo>
                    <a:pt x="413" y="2404"/>
                    <a:pt x="413" y="2404"/>
                    <a:pt x="413" y="2404"/>
                  </a:cubicBezTo>
                  <a:cubicBezTo>
                    <a:pt x="0" y="2404"/>
                    <a:pt x="0" y="2404"/>
                    <a:pt x="0" y="2404"/>
                  </a:cubicBezTo>
                  <a:cubicBezTo>
                    <a:pt x="0" y="2613"/>
                    <a:pt x="0" y="2613"/>
                    <a:pt x="0" y="2613"/>
                  </a:cubicBezTo>
                  <a:cubicBezTo>
                    <a:pt x="413" y="2613"/>
                    <a:pt x="413" y="2613"/>
                    <a:pt x="413" y="2613"/>
                  </a:cubicBezTo>
                  <a:cubicBezTo>
                    <a:pt x="413" y="2633"/>
                    <a:pt x="413" y="2633"/>
                    <a:pt x="413" y="2633"/>
                  </a:cubicBezTo>
                  <a:cubicBezTo>
                    <a:pt x="413" y="2754"/>
                    <a:pt x="507" y="2851"/>
                    <a:pt x="623" y="2851"/>
                  </a:cubicBezTo>
                  <a:cubicBezTo>
                    <a:pt x="631" y="2851"/>
                    <a:pt x="631" y="2851"/>
                    <a:pt x="631" y="2851"/>
                  </a:cubicBezTo>
                  <a:cubicBezTo>
                    <a:pt x="631" y="3277"/>
                    <a:pt x="631" y="3277"/>
                    <a:pt x="631" y="3277"/>
                  </a:cubicBezTo>
                  <a:cubicBezTo>
                    <a:pt x="832" y="3277"/>
                    <a:pt x="832" y="3277"/>
                    <a:pt x="832" y="3277"/>
                  </a:cubicBezTo>
                  <a:cubicBezTo>
                    <a:pt x="832" y="2851"/>
                    <a:pt x="832" y="2851"/>
                    <a:pt x="832" y="2851"/>
                  </a:cubicBezTo>
                  <a:cubicBezTo>
                    <a:pt x="1052" y="2851"/>
                    <a:pt x="1052" y="2851"/>
                    <a:pt x="1052" y="2851"/>
                  </a:cubicBezTo>
                  <a:cubicBezTo>
                    <a:pt x="1052" y="3277"/>
                    <a:pt x="1052" y="3277"/>
                    <a:pt x="1052" y="3277"/>
                  </a:cubicBezTo>
                  <a:cubicBezTo>
                    <a:pt x="1253" y="3277"/>
                    <a:pt x="1253" y="3277"/>
                    <a:pt x="1253" y="3277"/>
                  </a:cubicBezTo>
                  <a:cubicBezTo>
                    <a:pt x="1253" y="2851"/>
                    <a:pt x="1253" y="2851"/>
                    <a:pt x="1253" y="2851"/>
                  </a:cubicBezTo>
                  <a:cubicBezTo>
                    <a:pt x="1472" y="2851"/>
                    <a:pt x="1472" y="2851"/>
                    <a:pt x="1472" y="2851"/>
                  </a:cubicBezTo>
                  <a:cubicBezTo>
                    <a:pt x="1472" y="3277"/>
                    <a:pt x="1472" y="3277"/>
                    <a:pt x="1472" y="3277"/>
                  </a:cubicBezTo>
                  <a:cubicBezTo>
                    <a:pt x="1673" y="3277"/>
                    <a:pt x="1673" y="3277"/>
                    <a:pt x="1673" y="3277"/>
                  </a:cubicBezTo>
                  <a:cubicBezTo>
                    <a:pt x="1673" y="2851"/>
                    <a:pt x="1673" y="2851"/>
                    <a:pt x="1673" y="2851"/>
                  </a:cubicBezTo>
                  <a:cubicBezTo>
                    <a:pt x="1893" y="2851"/>
                    <a:pt x="1893" y="2851"/>
                    <a:pt x="1893" y="2851"/>
                  </a:cubicBezTo>
                  <a:cubicBezTo>
                    <a:pt x="1893" y="3277"/>
                    <a:pt x="1893" y="3277"/>
                    <a:pt x="1893" y="3277"/>
                  </a:cubicBezTo>
                  <a:cubicBezTo>
                    <a:pt x="2094" y="3277"/>
                    <a:pt x="2094" y="3277"/>
                    <a:pt x="2094" y="3277"/>
                  </a:cubicBezTo>
                  <a:cubicBezTo>
                    <a:pt x="2094" y="2851"/>
                    <a:pt x="2094" y="2851"/>
                    <a:pt x="2094" y="2851"/>
                  </a:cubicBezTo>
                  <a:cubicBezTo>
                    <a:pt x="2313" y="2851"/>
                    <a:pt x="2313" y="2851"/>
                    <a:pt x="2313" y="2851"/>
                  </a:cubicBezTo>
                  <a:cubicBezTo>
                    <a:pt x="2313" y="3277"/>
                    <a:pt x="2313" y="3277"/>
                    <a:pt x="2313" y="3277"/>
                  </a:cubicBezTo>
                  <a:cubicBezTo>
                    <a:pt x="2514" y="3277"/>
                    <a:pt x="2514" y="3277"/>
                    <a:pt x="2514" y="3277"/>
                  </a:cubicBezTo>
                  <a:cubicBezTo>
                    <a:pt x="2514" y="2851"/>
                    <a:pt x="2514" y="2851"/>
                    <a:pt x="2514" y="2851"/>
                  </a:cubicBezTo>
                  <a:cubicBezTo>
                    <a:pt x="2515" y="2851"/>
                    <a:pt x="2515" y="2851"/>
                    <a:pt x="2515" y="2851"/>
                  </a:cubicBezTo>
                  <a:cubicBezTo>
                    <a:pt x="2632" y="2851"/>
                    <a:pt x="2726" y="2754"/>
                    <a:pt x="2726" y="2633"/>
                  </a:cubicBezTo>
                  <a:cubicBezTo>
                    <a:pt x="2726" y="2613"/>
                    <a:pt x="2726" y="2613"/>
                    <a:pt x="2726" y="2613"/>
                  </a:cubicBezTo>
                  <a:cubicBezTo>
                    <a:pt x="3154" y="2613"/>
                    <a:pt x="3154" y="2613"/>
                    <a:pt x="3154" y="2613"/>
                  </a:cubicBezTo>
                  <a:cubicBezTo>
                    <a:pt x="3154" y="2404"/>
                    <a:pt x="3154" y="2404"/>
                    <a:pt x="3154" y="2404"/>
                  </a:cubicBezTo>
                  <a:cubicBezTo>
                    <a:pt x="2726" y="2404"/>
                    <a:pt x="2726" y="2404"/>
                    <a:pt x="2726" y="2404"/>
                  </a:cubicBezTo>
                  <a:cubicBezTo>
                    <a:pt x="2726" y="2178"/>
                    <a:pt x="2726" y="2178"/>
                    <a:pt x="2726" y="2178"/>
                  </a:cubicBezTo>
                  <a:cubicBezTo>
                    <a:pt x="3154" y="2178"/>
                    <a:pt x="3154" y="2178"/>
                    <a:pt x="3154" y="2178"/>
                  </a:cubicBezTo>
                  <a:cubicBezTo>
                    <a:pt x="3154" y="1969"/>
                    <a:pt x="3154" y="1969"/>
                    <a:pt x="3154" y="1969"/>
                  </a:cubicBezTo>
                  <a:cubicBezTo>
                    <a:pt x="2726" y="1969"/>
                    <a:pt x="2726" y="1969"/>
                    <a:pt x="2726" y="1969"/>
                  </a:cubicBezTo>
                  <a:cubicBezTo>
                    <a:pt x="2726" y="1741"/>
                    <a:pt x="2726" y="1741"/>
                    <a:pt x="2726" y="1741"/>
                  </a:cubicBezTo>
                  <a:cubicBezTo>
                    <a:pt x="3154" y="1741"/>
                    <a:pt x="3154" y="1741"/>
                    <a:pt x="3154" y="1741"/>
                  </a:cubicBezTo>
                  <a:cubicBezTo>
                    <a:pt x="3154" y="1533"/>
                    <a:pt x="3154" y="1533"/>
                    <a:pt x="3154" y="1533"/>
                  </a:cubicBezTo>
                  <a:cubicBezTo>
                    <a:pt x="2726" y="1533"/>
                    <a:pt x="2726" y="1533"/>
                    <a:pt x="2726" y="1533"/>
                  </a:cubicBezTo>
                  <a:cubicBezTo>
                    <a:pt x="2726" y="1306"/>
                    <a:pt x="2726" y="1306"/>
                    <a:pt x="2726" y="1306"/>
                  </a:cubicBezTo>
                  <a:cubicBezTo>
                    <a:pt x="3154" y="1306"/>
                    <a:pt x="3154" y="1306"/>
                    <a:pt x="3154" y="1306"/>
                  </a:cubicBezTo>
                  <a:cubicBezTo>
                    <a:pt x="3154" y="1097"/>
                    <a:pt x="3154" y="1097"/>
                    <a:pt x="3154" y="1097"/>
                  </a:cubicBezTo>
                  <a:cubicBezTo>
                    <a:pt x="2726" y="1097"/>
                    <a:pt x="2726" y="1097"/>
                    <a:pt x="2726" y="1097"/>
                  </a:cubicBezTo>
                  <a:cubicBezTo>
                    <a:pt x="2726" y="870"/>
                    <a:pt x="2726" y="870"/>
                    <a:pt x="2726" y="870"/>
                  </a:cubicBezTo>
                  <a:cubicBezTo>
                    <a:pt x="3154" y="870"/>
                    <a:pt x="3154" y="870"/>
                    <a:pt x="3154" y="870"/>
                  </a:cubicBezTo>
                  <a:cubicBezTo>
                    <a:pt x="3154" y="870"/>
                    <a:pt x="3154" y="870"/>
                    <a:pt x="3154" y="870"/>
                  </a:cubicBezTo>
                  <a:close/>
                  <a:moveTo>
                    <a:pt x="2527" y="2457"/>
                  </a:moveTo>
                  <a:cubicBezTo>
                    <a:pt x="2527" y="2556"/>
                    <a:pt x="2449" y="2636"/>
                    <a:pt x="2354" y="2636"/>
                  </a:cubicBezTo>
                  <a:cubicBezTo>
                    <a:pt x="798" y="2636"/>
                    <a:pt x="798" y="2636"/>
                    <a:pt x="798" y="2636"/>
                  </a:cubicBezTo>
                  <a:cubicBezTo>
                    <a:pt x="702" y="2636"/>
                    <a:pt x="625" y="2556"/>
                    <a:pt x="625" y="2457"/>
                  </a:cubicBezTo>
                  <a:cubicBezTo>
                    <a:pt x="625" y="834"/>
                    <a:pt x="625" y="834"/>
                    <a:pt x="625" y="834"/>
                  </a:cubicBezTo>
                  <a:cubicBezTo>
                    <a:pt x="625" y="736"/>
                    <a:pt x="702" y="655"/>
                    <a:pt x="798" y="655"/>
                  </a:cubicBezTo>
                  <a:cubicBezTo>
                    <a:pt x="2354" y="655"/>
                    <a:pt x="2354" y="655"/>
                    <a:pt x="2354" y="655"/>
                  </a:cubicBezTo>
                  <a:cubicBezTo>
                    <a:pt x="2449" y="655"/>
                    <a:pt x="2527" y="736"/>
                    <a:pt x="2527" y="834"/>
                  </a:cubicBezTo>
                  <a:lnTo>
                    <a:pt x="2527" y="2457"/>
                  </a:lnTo>
                  <a:close/>
                  <a:moveTo>
                    <a:pt x="2527" y="2457"/>
                  </a:moveTo>
                  <a:cubicBezTo>
                    <a:pt x="2527" y="2457"/>
                    <a:pt x="2527" y="2457"/>
                    <a:pt x="2527" y="245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45" name="五边形 44"/>
            <p:cNvSpPr/>
            <p:nvPr/>
          </p:nvSpPr>
          <p:spPr>
            <a:xfrm rot="10800000">
              <a:off x="4927601" y="1985358"/>
              <a:ext cx="2336798" cy="2225522"/>
            </a:xfrm>
            <a:prstGeom prst="pentagon">
              <a:avLst/>
            </a:prstGeom>
            <a:noFill/>
            <a:ln>
              <a:solidFill>
                <a:schemeClr val="bg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48" name="五边形 47"/>
            <p:cNvSpPr/>
            <p:nvPr/>
          </p:nvSpPr>
          <p:spPr>
            <a:xfrm rot="10800000">
              <a:off x="4872990" y="1933348"/>
              <a:ext cx="2446020" cy="2329542"/>
            </a:xfrm>
            <a:prstGeom prst="pentagon">
              <a:avLst/>
            </a:prstGeom>
            <a:noFill/>
            <a:ln w="635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3"/>
          <p:cNvPicPr>
            <a:picLocks noChangeAspect="1"/>
          </p:cNvPicPr>
          <p:nvPr>
            <p:custDataLst>
              <p:tags r:id="rId1"/>
            </p:custDataLst>
          </p:nvPr>
        </p:nvPicPr>
        <p:blipFill>
          <a:blip r:embed="rId2"/>
          <a:srcRect l="11111"/>
          <a:stretch>
            <a:fillRect/>
          </a:stretch>
        </p:blipFill>
        <p:spPr>
          <a:xfrm rot="10800000">
            <a:off x="0" y="635"/>
            <a:ext cx="12192000" cy="6858000"/>
          </a:xfrm>
          <a:prstGeom prst="rect">
            <a:avLst/>
          </a:prstGeom>
          <a:noFill/>
          <a:ln w="9525">
            <a:noFill/>
          </a:ln>
        </p:spPr>
      </p:pic>
      <p:sp>
        <p:nvSpPr>
          <p:cNvPr id="52" name="矩形 51"/>
          <p:cNvSpPr/>
          <p:nvPr/>
        </p:nvSpPr>
        <p:spPr>
          <a:xfrm>
            <a:off x="0" y="0"/>
            <a:ext cx="12192000" cy="6858000"/>
          </a:xfrm>
          <a:prstGeom prst="rect">
            <a:avLst/>
          </a:prstGeom>
          <a:gradFill>
            <a:gsLst>
              <a:gs pos="0">
                <a:srgbClr val="002060">
                  <a:alpha val="80000"/>
                </a:srgbClr>
              </a:gs>
              <a:gs pos="100000">
                <a:srgbClr val="002060">
                  <a:alpha val="90000"/>
                </a:srgbClr>
              </a:gs>
              <a:gs pos="50000">
                <a:srgbClr val="00206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nvGrpSpPr>
          <p:cNvPr id="83" name="组合 82"/>
          <p:cNvGrpSpPr/>
          <p:nvPr/>
        </p:nvGrpSpPr>
        <p:grpSpPr>
          <a:xfrm>
            <a:off x="5811520" y="598170"/>
            <a:ext cx="6815455" cy="3612515"/>
            <a:chOff x="-420914" y="2278743"/>
            <a:chExt cx="6504019" cy="3730171"/>
          </a:xfrm>
        </p:grpSpPr>
        <p:sp>
          <p:nvSpPr>
            <p:cNvPr id="82" name="任意多边形: 形状 81"/>
            <p:cNvSpPr/>
            <p:nvPr/>
          </p:nvSpPr>
          <p:spPr>
            <a:xfrm>
              <a:off x="-420914"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0" name="任意多边形: 形状 159"/>
            <p:cNvSpPr/>
            <p:nvPr/>
          </p:nvSpPr>
          <p:spPr>
            <a:xfrm flipH="1">
              <a:off x="2788362" y="2278743"/>
              <a:ext cx="3294743" cy="3730171"/>
            </a:xfrm>
            <a:custGeom>
              <a:avLst/>
              <a:gdLst>
                <a:gd name="connsiteX0" fmla="*/ 0 w 3294743"/>
                <a:gd name="connsiteY0" fmla="*/ 0 h 3730171"/>
                <a:gd name="connsiteX1" fmla="*/ 1190171 w 3294743"/>
                <a:gd name="connsiteY1" fmla="*/ 116114 h 3730171"/>
                <a:gd name="connsiteX2" fmla="*/ 1683657 w 3294743"/>
                <a:gd name="connsiteY2" fmla="*/ 3730171 h 3730171"/>
                <a:gd name="connsiteX3" fmla="*/ 3294743 w 3294743"/>
                <a:gd name="connsiteY3" fmla="*/ 3730171 h 3730171"/>
              </a:gdLst>
              <a:ahLst/>
              <a:cxnLst>
                <a:cxn ang="0">
                  <a:pos x="connsiteX0" y="connsiteY0"/>
                </a:cxn>
                <a:cxn ang="0">
                  <a:pos x="connsiteX1" y="connsiteY1"/>
                </a:cxn>
                <a:cxn ang="0">
                  <a:pos x="connsiteX2" y="connsiteY2"/>
                </a:cxn>
                <a:cxn ang="0">
                  <a:pos x="connsiteX3" y="connsiteY3"/>
                </a:cxn>
              </a:cxnLst>
              <a:rect l="l" t="t" r="r" b="b"/>
              <a:pathLst>
                <a:path w="3294743" h="3730171">
                  <a:moveTo>
                    <a:pt x="0" y="0"/>
                  </a:moveTo>
                  <a:lnTo>
                    <a:pt x="1190171" y="116114"/>
                  </a:lnTo>
                  <a:lnTo>
                    <a:pt x="1683657" y="3730171"/>
                  </a:lnTo>
                  <a:lnTo>
                    <a:pt x="3294743" y="3730171"/>
                  </a:lnTo>
                </a:path>
              </a:pathLst>
            </a:cu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cxnSp>
        <p:nvCxnSpPr>
          <p:cNvPr id="34" name="直接连接符 33"/>
          <p:cNvCxnSpPr/>
          <p:nvPr/>
        </p:nvCxnSpPr>
        <p:spPr>
          <a:xfrm flipH="1">
            <a:off x="5087620" y="2978785"/>
            <a:ext cx="1478280" cy="3956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044508" y="3374073"/>
            <a:ext cx="2043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5" name="梯形 84"/>
          <p:cNvSpPr/>
          <p:nvPr/>
        </p:nvSpPr>
        <p:spPr>
          <a:xfrm>
            <a:off x="2221457" y="4593853"/>
            <a:ext cx="1235285" cy="525576"/>
          </a:xfrm>
          <a:prstGeom prst="trapezoid">
            <a:avLst>
              <a:gd name="adj" fmla="val 55378"/>
            </a:avLst>
          </a:prstGeom>
          <a:noFill/>
          <a:ln>
            <a:gradFill>
              <a:gsLst>
                <a:gs pos="0">
                  <a:srgbClr val="002060">
                    <a:alpha val="0"/>
                  </a:srgb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64" name="梯形 163"/>
          <p:cNvSpPr/>
          <p:nvPr/>
        </p:nvSpPr>
        <p:spPr>
          <a:xfrm>
            <a:off x="2503764" y="4453605"/>
            <a:ext cx="670672" cy="518912"/>
          </a:xfrm>
          <a:prstGeom prst="trapezoid">
            <a:avLst>
              <a:gd name="adj" fmla="val 24654"/>
            </a:avLst>
          </a:prstGeom>
          <a:noFill/>
          <a:ln>
            <a:gradFill>
              <a:gsLst>
                <a:gs pos="0">
                  <a:srgbClr val="002060"/>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84" name="矩形 83"/>
          <p:cNvSpPr/>
          <p:nvPr/>
        </p:nvSpPr>
        <p:spPr>
          <a:xfrm>
            <a:off x="1187450" y="2389188"/>
            <a:ext cx="3303588" cy="205898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605" name="组合 121"/>
          <p:cNvGrpSpPr/>
          <p:nvPr/>
        </p:nvGrpSpPr>
        <p:grpSpPr>
          <a:xfrm>
            <a:off x="1845945" y="2472690"/>
            <a:ext cx="1917065" cy="1859915"/>
            <a:chOff x="8337073" y="-827314"/>
            <a:chExt cx="700752" cy="700752"/>
          </a:xfrm>
        </p:grpSpPr>
        <p:sp>
          <p:nvSpPr>
            <p:cNvPr id="121" name="弧形 120"/>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4" name="弧形 183"/>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5" name="弧形 184"/>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22609" name="组合 186"/>
          <p:cNvGrpSpPr/>
          <p:nvPr/>
        </p:nvGrpSpPr>
        <p:grpSpPr>
          <a:xfrm rot="-7200000">
            <a:off x="2018665" y="2569845"/>
            <a:ext cx="1591310" cy="1623060"/>
            <a:chOff x="8337073" y="-827314"/>
            <a:chExt cx="700752" cy="700752"/>
          </a:xfrm>
        </p:grpSpPr>
        <p:sp>
          <p:nvSpPr>
            <p:cNvPr id="188" name="弧形 187"/>
            <p:cNvSpPr/>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89" name="弧形 188"/>
            <p:cNvSpPr/>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190" name="弧形 189"/>
            <p:cNvSpPr/>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grpSp>
        <p:nvGrpSpPr>
          <p:cNvPr id="6" name="组合 5"/>
          <p:cNvGrpSpPr/>
          <p:nvPr/>
        </p:nvGrpSpPr>
        <p:grpSpPr>
          <a:xfrm>
            <a:off x="1713865" y="1457325"/>
            <a:ext cx="2241067" cy="708643"/>
            <a:chOff x="3077" y="2410"/>
            <a:chExt cx="2849" cy="1003"/>
          </a:xfrm>
        </p:grpSpPr>
        <p:grpSp>
          <p:nvGrpSpPr>
            <p:cNvPr id="22572" name="组合 1"/>
            <p:cNvGrpSpPr/>
            <p:nvPr/>
          </p:nvGrpSpPr>
          <p:grpSpPr>
            <a:xfrm>
              <a:off x="3185" y="2410"/>
              <a:ext cx="2638" cy="1003"/>
              <a:chOff x="2317863" y="1761627"/>
              <a:chExt cx="1083859" cy="412218"/>
            </a:xfrm>
          </p:grpSpPr>
          <p:sp>
            <p:nvSpPr>
              <p:cNvPr id="54" name="L 形 53"/>
              <p:cNvSpPr/>
              <p:nvPr/>
            </p:nvSpPr>
            <p:spPr>
              <a:xfrm>
                <a:off x="2318120" y="2095141"/>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nvGrpSpPr>
              <p:cNvPr id="22574" name="组合 74"/>
              <p:cNvGrpSpPr/>
              <p:nvPr/>
            </p:nvGrpSpPr>
            <p:grpSpPr>
              <a:xfrm>
                <a:off x="2317863" y="1761628"/>
                <a:ext cx="1081736" cy="412217"/>
                <a:chOff x="8812737" y="3396863"/>
                <a:chExt cx="1081736" cy="412217"/>
              </a:xfrm>
            </p:grpSpPr>
            <p:grpSp>
              <p:nvGrpSpPr>
                <p:cNvPr id="22575" name="组合 59"/>
                <p:cNvGrpSpPr/>
                <p:nvPr/>
              </p:nvGrpSpPr>
              <p:grpSpPr>
                <a:xfrm>
                  <a:off x="8812737" y="3396863"/>
                  <a:ext cx="1081736" cy="412216"/>
                  <a:chOff x="5786491" y="1901558"/>
                  <a:chExt cx="1081736" cy="412216"/>
                </a:xfrm>
              </p:grpSpPr>
              <p:grpSp>
                <p:nvGrpSpPr>
                  <p:cNvPr id="22576" name="组合 54"/>
                  <p:cNvGrpSpPr/>
                  <p:nvPr/>
                </p:nvGrpSpPr>
                <p:grpSpPr>
                  <a:xfrm>
                    <a:off x="5786491" y="1961010"/>
                    <a:ext cx="1081736" cy="281877"/>
                    <a:chOff x="5786491" y="-472832"/>
                    <a:chExt cx="1081736" cy="281877"/>
                  </a:xfrm>
                </p:grpSpPr>
                <p:cxnSp>
                  <p:nvCxnSpPr>
                    <p:cNvPr id="39" name="直接连接符 38"/>
                    <p:cNvCxnSpPr>
                      <a:stCxn id="31" idx="6"/>
                    </p:cNvCxnSpPr>
                    <p:nvPr/>
                  </p:nvCxnSpPr>
                  <p:spPr>
                    <a:xfrm>
                      <a:off x="5786491" y="-472832"/>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31" idx="6"/>
                    </p:cNvCxnSpPr>
                    <p:nvPr/>
                  </p:nvCxnSpPr>
                  <p:spPr>
                    <a:xfrm>
                      <a:off x="5786491" y="-37887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31" idx="6"/>
                    </p:cNvCxnSpPr>
                    <p:nvPr/>
                  </p:nvCxnSpPr>
                  <p:spPr>
                    <a:xfrm>
                      <a:off x="5786491" y="-284913"/>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31" idx="6"/>
                    </p:cNvCxnSpPr>
                    <p:nvPr/>
                  </p:nvCxnSpPr>
                  <p:spPr>
                    <a:xfrm>
                      <a:off x="5786491" y="-190955"/>
                      <a:ext cx="108173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22581" name="组合 58"/>
                  <p:cNvGrpSpPr/>
                  <p:nvPr/>
                </p:nvGrpSpPr>
                <p:grpSpPr>
                  <a:xfrm>
                    <a:off x="5812036" y="1901558"/>
                    <a:ext cx="1030646" cy="412216"/>
                    <a:chOff x="5820062" y="-532284"/>
                    <a:chExt cx="1030646" cy="412216"/>
                  </a:xfrm>
                </p:grpSpPr>
                <p:grpSp>
                  <p:nvGrpSpPr>
                    <p:cNvPr id="22582" name="组合 41"/>
                    <p:cNvGrpSpPr/>
                    <p:nvPr/>
                  </p:nvGrpSpPr>
                  <p:grpSpPr>
                    <a:xfrm>
                      <a:off x="5820062" y="-532284"/>
                      <a:ext cx="656372" cy="412216"/>
                      <a:chOff x="7454900" y="998374"/>
                      <a:chExt cx="1035050" cy="1165096"/>
                    </a:xfrm>
                  </p:grpSpPr>
                  <p:cxnSp>
                    <p:nvCxnSpPr>
                      <p:cNvPr id="112" name="直接连接符 111"/>
                      <p:cNvCxnSpPr>
                        <a:stCxn id="31" idx="6"/>
                      </p:cNvCxnSpPr>
                      <p:nvPr/>
                    </p:nvCxnSpPr>
                    <p:spPr>
                      <a:xfrm rot="5400000">
                        <a:off x="79074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31" idx="6"/>
                      </p:cNvCxnSpPr>
                      <p:nvPr/>
                    </p:nvCxnSpPr>
                    <p:spPr>
                      <a:xfrm rot="5400000">
                        <a:off x="775923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31" idx="6"/>
                      </p:cNvCxnSpPr>
                      <p:nvPr/>
                    </p:nvCxnSpPr>
                    <p:spPr>
                      <a:xfrm rot="5400000">
                        <a:off x="761106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31" idx="6"/>
                      </p:cNvCxnSpPr>
                      <p:nvPr/>
                    </p:nvCxnSpPr>
                    <p:spPr>
                      <a:xfrm rot="5400000">
                        <a:off x="746290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31" idx="6"/>
                      </p:cNvCxnSpPr>
                      <p:nvPr/>
                    </p:nvCxnSpPr>
                    <p:spPr>
                      <a:xfrm rot="5400000">
                        <a:off x="73168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31" idx="6"/>
                      </p:cNvCxnSpPr>
                      <p:nvPr/>
                    </p:nvCxnSpPr>
                    <p:spPr>
                      <a:xfrm rot="5400000">
                        <a:off x="7168685"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31" idx="6"/>
                      </p:cNvCxnSpPr>
                      <p:nvPr/>
                    </p:nvCxnSpPr>
                    <p:spPr>
                      <a:xfrm rot="5400000">
                        <a:off x="7020518"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1" idx="6"/>
                      </p:cNvCxnSpPr>
                      <p:nvPr/>
                    </p:nvCxnSpPr>
                    <p:spPr>
                      <a:xfrm rot="5400000">
                        <a:off x="6872352" y="1580922"/>
                        <a:ext cx="116509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132" name="直接连接符 131"/>
                    <p:cNvCxnSpPr>
                      <a:stCxn id="31" idx="6"/>
                    </p:cNvCxnSpPr>
                    <p:nvPr/>
                  </p:nvCxnSpPr>
                  <p:spPr>
                    <a:xfrm rot="5400000">
                      <a:off x="6644600"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31" idx="6"/>
                    </p:cNvCxnSpPr>
                    <p:nvPr/>
                  </p:nvCxnSpPr>
                  <p:spPr>
                    <a:xfrm rot="5400000">
                      <a:off x="655064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31" idx="6"/>
                    </p:cNvCxnSpPr>
                    <p:nvPr/>
                  </p:nvCxnSpPr>
                  <p:spPr>
                    <a:xfrm rot="5400000">
                      <a:off x="6456681"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31" idx="6"/>
                    </p:cNvCxnSpPr>
                    <p:nvPr/>
                  </p:nvCxnSpPr>
                  <p:spPr>
                    <a:xfrm rot="5400000">
                      <a:off x="6362722" y="-326176"/>
                      <a:ext cx="412216"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grpSp>
            <p:sp>
              <p:nvSpPr>
                <p:cNvPr id="74" name="矩形 73"/>
                <p:cNvSpPr/>
                <p:nvPr/>
              </p:nvSpPr>
              <p:spPr>
                <a:xfrm>
                  <a:off x="8812738" y="3396863"/>
                  <a:ext cx="1081732" cy="412217"/>
                </a:xfrm>
                <a:prstGeom prst="rect">
                  <a:avLst/>
                </a:prstGeom>
                <a:noFill/>
                <a:ln w="635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149" name="L 形 148"/>
              <p:cNvSpPr/>
              <p:nvPr/>
            </p:nvSpPr>
            <p:spPr>
              <a:xfrm rot="10800000">
                <a:off x="3326038" y="1761627"/>
                <a:ext cx="75684" cy="78704"/>
              </a:xfrm>
              <a:prstGeom prst="corner">
                <a:avLst>
                  <a:gd name="adj1" fmla="val 0"/>
                  <a:gd name="adj2" fmla="val 0"/>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sp>
          <p:nvSpPr>
            <p:cNvPr id="18" name="矩形 17"/>
            <p:cNvSpPr/>
            <p:nvPr/>
          </p:nvSpPr>
          <p:spPr>
            <a:xfrm>
              <a:off x="3077" y="2410"/>
              <a:ext cx="2849" cy="91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PART 2</a:t>
              </a:r>
              <a:endParaRPr kumimoji="0" lang="en-US" altLang="zh-CN" sz="3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cxnSp>
        <p:nvCxnSpPr>
          <p:cNvPr id="11" name="直接连接符 10"/>
          <p:cNvCxnSpPr/>
          <p:nvPr>
            <p:custDataLst>
              <p:tags r:id="rId3"/>
            </p:custDataLst>
          </p:nvPr>
        </p:nvCxnSpPr>
        <p:spPr>
          <a:xfrm flipH="1">
            <a:off x="6566853" y="2975293"/>
            <a:ext cx="1014730" cy="3175"/>
          </a:xfrm>
          <a:prstGeom prst="line">
            <a:avLst/>
          </a:prstGeom>
          <a:ln>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24" name="矩形 23"/>
          <p:cNvSpPr/>
          <p:nvPr>
            <p:custDataLst>
              <p:tags r:id="rId4"/>
            </p:custDataLst>
          </p:nvPr>
        </p:nvSpPr>
        <p:spPr>
          <a:xfrm>
            <a:off x="7794625" y="2559050"/>
            <a:ext cx="2849880" cy="1054735"/>
          </a:xfrm>
          <a:prstGeom prst="rect">
            <a:avLst/>
          </a:prstGeom>
          <a:gradFill>
            <a:gsLst>
              <a:gs pos="0">
                <a:schemeClr val="accent3">
                  <a:alpha val="20000"/>
                </a:schemeClr>
              </a:gs>
              <a:gs pos="100000">
                <a:schemeClr val="accent3">
                  <a:alpha val="20000"/>
                </a:schemeClr>
              </a:gs>
              <a:gs pos="50000">
                <a:srgbClr val="002060">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5" name="矩形 24"/>
          <p:cNvSpPr/>
          <p:nvPr>
            <p:custDataLst>
              <p:tags r:id="rId5"/>
            </p:custDataLst>
          </p:nvPr>
        </p:nvSpPr>
        <p:spPr>
          <a:xfrm>
            <a:off x="7342505" y="2796540"/>
            <a:ext cx="3754120" cy="760095"/>
          </a:xfrm>
          <a:prstGeom prst="rect">
            <a:avLst/>
          </a:prstGeom>
        </p:spPr>
        <p:txBody>
          <a:bodyPr wrap="square">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rPr>
              <a:t>实验过程与亮点</a:t>
            </a:r>
            <a:endParaRPr kumimoji="0" lang="zh-CN" altLang="en-US" sz="2800" b="1"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26" name="左中括号 25"/>
          <p:cNvSpPr/>
          <p:nvPr>
            <p:custDataLst>
              <p:tags r:id="rId6"/>
            </p:custDataLst>
          </p:nvPr>
        </p:nvSpPr>
        <p:spPr>
          <a:xfrm>
            <a:off x="779526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27" name="左中括号 26"/>
          <p:cNvSpPr/>
          <p:nvPr>
            <p:custDataLst>
              <p:tags r:id="rId7"/>
            </p:custDataLst>
          </p:nvPr>
        </p:nvSpPr>
        <p:spPr>
          <a:xfrm flipH="1">
            <a:off x="10393680" y="2559050"/>
            <a:ext cx="250825" cy="1054735"/>
          </a:xfrm>
          <a:prstGeom prst="leftBracket">
            <a:avLst>
              <a:gd name="adj" fmla="val 0"/>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nvGrpSpPr>
          <p:cNvPr id="2" name="组合 186"/>
          <p:cNvGrpSpPr/>
          <p:nvPr/>
        </p:nvGrpSpPr>
        <p:grpSpPr>
          <a:xfrm rot="-7200000">
            <a:off x="2572385" y="3126105"/>
            <a:ext cx="454025" cy="496570"/>
            <a:chOff x="8337073" y="-827314"/>
            <a:chExt cx="700752" cy="700752"/>
          </a:xfrm>
        </p:grpSpPr>
        <p:sp>
          <p:nvSpPr>
            <p:cNvPr id="3" name="弧形 2"/>
            <p:cNvSpPr/>
            <p:nvPr>
              <p:custDataLst>
                <p:tags r:id="rId8"/>
              </p:custDataLst>
            </p:nvPr>
          </p:nvSpPr>
          <p:spPr>
            <a:xfrm>
              <a:off x="8337073" y="-827314"/>
              <a:ext cx="700752" cy="700752"/>
            </a:xfrm>
            <a:prstGeom prst="arc">
              <a:avLst>
                <a:gd name="adj1" fmla="val 16200000"/>
                <a:gd name="adj2" fmla="val 12884648"/>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4" name="弧形 3"/>
            <p:cNvSpPr/>
            <p:nvPr>
              <p:custDataLst>
                <p:tags r:id="rId9"/>
              </p:custDataLst>
            </p:nvPr>
          </p:nvSpPr>
          <p:spPr>
            <a:xfrm>
              <a:off x="8383016" y="-781371"/>
              <a:ext cx="608866" cy="608866"/>
            </a:xfrm>
            <a:prstGeom prst="arc">
              <a:avLst>
                <a:gd name="adj1" fmla="val 9163413"/>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5" name="弧形 4"/>
            <p:cNvSpPr/>
            <p:nvPr>
              <p:custDataLst>
                <p:tags r:id="rId10"/>
              </p:custDataLst>
            </p:nvPr>
          </p:nvSpPr>
          <p:spPr>
            <a:xfrm flipV="1">
              <a:off x="8425971" y="-738416"/>
              <a:ext cx="522956" cy="522956"/>
            </a:xfrm>
            <a:prstGeom prst="arc">
              <a:avLst>
                <a:gd name="adj1" fmla="val 11714740"/>
                <a:gd name="adj2" fmla="val 21033256"/>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 name="AutoShape 2"/>
          <p:cNvSpPr>
            <a:spLocks noChangeArrowheads="1"/>
          </p:cNvSpPr>
          <p:nvPr/>
        </p:nvSpPr>
        <p:spPr bwMode="auto">
          <a:xfrm flipH="1">
            <a:off x="-1285875" y="2738438"/>
            <a:ext cx="6337300" cy="2844800"/>
          </a:xfrm>
          <a:prstGeom prst="parallelogram">
            <a:avLst>
              <a:gd name="adj" fmla="val 64322"/>
            </a:avLst>
          </a:prstGeom>
          <a:solidFill>
            <a:srgbClr val="F5FCFF"/>
          </a:solidFill>
          <a:ln w="9525">
            <a:noFill/>
            <a:miter lim="800000"/>
          </a:ln>
          <a:effectLst/>
        </p:spPr>
        <p:txBody>
          <a:bodyPr wrap="none" anchor="ctr"/>
          <a:lstStyle>
            <a:lvl1pPr>
              <a:defRPr kumimoji="1">
                <a:solidFill>
                  <a:schemeClr val="tx1"/>
                </a:solidFill>
                <a:latin typeface="Times New Roman" panose="02020603050405020304" pitchFamily="18" charset="0"/>
                <a:ea typeface="隶书" panose="02010509060101010101" pitchFamily="49" charset="-122"/>
              </a:defRPr>
            </a:lvl1pPr>
            <a:lvl2pPr marL="742950" indent="-285750">
              <a:defRPr kumimoji="1">
                <a:solidFill>
                  <a:schemeClr val="tx1"/>
                </a:solidFill>
                <a:latin typeface="Times New Roman" panose="02020603050405020304" pitchFamily="18" charset="0"/>
                <a:ea typeface="隶书" panose="02010509060101010101" pitchFamily="49" charset="-122"/>
              </a:defRPr>
            </a:lvl2pPr>
            <a:lvl3pPr marL="1143000" indent="-228600">
              <a:defRPr kumimoji="1">
                <a:solidFill>
                  <a:schemeClr val="tx1"/>
                </a:solidFill>
                <a:latin typeface="Times New Roman" panose="02020603050405020304" pitchFamily="18" charset="0"/>
                <a:ea typeface="隶书" panose="02010509060101010101" pitchFamily="49" charset="-122"/>
              </a:defRPr>
            </a:lvl3pPr>
            <a:lvl4pPr marL="1600200" indent="-228600">
              <a:defRPr kumimoji="1">
                <a:solidFill>
                  <a:schemeClr val="tx1"/>
                </a:solidFill>
                <a:latin typeface="Times New Roman" panose="02020603050405020304" pitchFamily="18" charset="0"/>
                <a:ea typeface="隶书" panose="02010509060101010101" pitchFamily="49" charset="-122"/>
              </a:defRPr>
            </a:lvl4pPr>
            <a:lvl5pPr marL="2057400" indent="-228600">
              <a:defRPr kumimoji="1">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9027" name="AutoShape 2"/>
          <p:cNvSpPr>
            <a:spLocks noChangeArrowheads="1"/>
          </p:cNvSpPr>
          <p:nvPr/>
        </p:nvSpPr>
        <p:spPr bwMode="auto">
          <a:xfrm flipH="1">
            <a:off x="1746250" y="1868488"/>
            <a:ext cx="8963025" cy="4024313"/>
          </a:xfrm>
          <a:prstGeom prst="parallelogram">
            <a:avLst>
              <a:gd name="adj" fmla="val 64322"/>
            </a:avLst>
          </a:prstGeom>
          <a:solidFill>
            <a:srgbClr val="FBFEFF"/>
          </a:solidFill>
          <a:ln w="9525">
            <a:noFill/>
            <a:miter lim="800000"/>
          </a:ln>
          <a:effectLst>
            <a:outerShdw blurRad="622300" dist="12700" dir="8100000" algn="tr" rotWithShape="0">
              <a:schemeClr val="accent1">
                <a:alpha val="17000"/>
              </a:schemeClr>
            </a:outerShdw>
          </a:effectLst>
        </p:spPr>
        <p:txBody>
          <a:bodyPr wrap="none" anchor="ctr"/>
          <a:lstStyle>
            <a:lvl1pPr>
              <a:defRPr kumimoji="1">
                <a:solidFill>
                  <a:schemeClr val="tx1"/>
                </a:solidFill>
                <a:latin typeface="Times New Roman" panose="02020603050405020304" pitchFamily="18" charset="0"/>
                <a:ea typeface="隶书" panose="02010509060101010101" pitchFamily="49" charset="-122"/>
              </a:defRPr>
            </a:lvl1pPr>
            <a:lvl2pPr marL="742950" indent="-285750">
              <a:defRPr kumimoji="1">
                <a:solidFill>
                  <a:schemeClr val="tx1"/>
                </a:solidFill>
                <a:latin typeface="Times New Roman" panose="02020603050405020304" pitchFamily="18" charset="0"/>
                <a:ea typeface="隶书" panose="02010509060101010101" pitchFamily="49" charset="-122"/>
              </a:defRPr>
            </a:lvl2pPr>
            <a:lvl3pPr marL="1143000" indent="-228600">
              <a:defRPr kumimoji="1">
                <a:solidFill>
                  <a:schemeClr val="tx1"/>
                </a:solidFill>
                <a:latin typeface="Times New Roman" panose="02020603050405020304" pitchFamily="18" charset="0"/>
                <a:ea typeface="隶书" panose="02010509060101010101" pitchFamily="49" charset="-122"/>
              </a:defRPr>
            </a:lvl3pPr>
            <a:lvl4pPr marL="1600200" indent="-228600">
              <a:defRPr kumimoji="1">
                <a:solidFill>
                  <a:schemeClr val="tx1"/>
                </a:solidFill>
                <a:latin typeface="Times New Roman" panose="02020603050405020304" pitchFamily="18" charset="0"/>
                <a:ea typeface="隶书" panose="02010509060101010101" pitchFamily="49" charset="-122"/>
              </a:defRPr>
            </a:lvl4pPr>
            <a:lvl5pPr marL="2057400" indent="-228600">
              <a:defRPr kumimoji="1">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3" name="AutoShape 2"/>
          <p:cNvSpPr>
            <a:spLocks noChangeArrowheads="1"/>
          </p:cNvSpPr>
          <p:nvPr/>
        </p:nvSpPr>
        <p:spPr bwMode="auto">
          <a:xfrm flipH="1">
            <a:off x="6875463" y="2246313"/>
            <a:ext cx="6337300" cy="2844800"/>
          </a:xfrm>
          <a:prstGeom prst="parallelogram">
            <a:avLst>
              <a:gd name="adj" fmla="val 64322"/>
            </a:avLst>
          </a:prstGeom>
          <a:solidFill>
            <a:srgbClr val="F5FCFF"/>
          </a:solidFill>
          <a:ln w="9525">
            <a:noFill/>
            <a:miter lim="800000"/>
          </a:ln>
          <a:effectLst>
            <a:outerShdw blurRad="622300" dist="596900" dir="8100000" algn="tr" rotWithShape="0">
              <a:schemeClr val="accent1">
                <a:alpha val="17000"/>
              </a:schemeClr>
            </a:outerShdw>
          </a:effectLst>
        </p:spPr>
        <p:txBody>
          <a:bodyPr wrap="none" anchor="ctr"/>
          <a:lstStyle>
            <a:lvl1pPr>
              <a:defRPr kumimoji="1">
                <a:solidFill>
                  <a:schemeClr val="tx1"/>
                </a:solidFill>
                <a:latin typeface="Times New Roman" panose="02020603050405020304" pitchFamily="18" charset="0"/>
                <a:ea typeface="隶书" panose="02010509060101010101" pitchFamily="49" charset="-122"/>
              </a:defRPr>
            </a:lvl1pPr>
            <a:lvl2pPr marL="742950" indent="-285750">
              <a:defRPr kumimoji="1">
                <a:solidFill>
                  <a:schemeClr val="tx1"/>
                </a:solidFill>
                <a:latin typeface="Times New Roman" panose="02020603050405020304" pitchFamily="18" charset="0"/>
                <a:ea typeface="隶书" panose="02010509060101010101" pitchFamily="49" charset="-122"/>
              </a:defRPr>
            </a:lvl2pPr>
            <a:lvl3pPr marL="1143000" indent="-228600">
              <a:defRPr kumimoji="1">
                <a:solidFill>
                  <a:schemeClr val="tx1"/>
                </a:solidFill>
                <a:latin typeface="Times New Roman" panose="02020603050405020304" pitchFamily="18" charset="0"/>
                <a:ea typeface="隶书" panose="02010509060101010101" pitchFamily="49" charset="-122"/>
              </a:defRPr>
            </a:lvl3pPr>
            <a:lvl4pPr marL="1600200" indent="-228600">
              <a:defRPr kumimoji="1">
                <a:solidFill>
                  <a:schemeClr val="tx1"/>
                </a:solidFill>
                <a:latin typeface="Times New Roman" panose="02020603050405020304" pitchFamily="18" charset="0"/>
                <a:ea typeface="隶书" panose="02010509060101010101" pitchFamily="49" charset="-122"/>
              </a:defRPr>
            </a:lvl4pPr>
            <a:lvl5pPr marL="2057400" indent="-228600">
              <a:defRPr kumimoji="1">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5" name="矩形 34"/>
          <p:cNvSpPr/>
          <p:nvPr/>
        </p:nvSpPr>
        <p:spPr>
          <a:xfrm>
            <a:off x="557213" y="536575"/>
            <a:ext cx="25152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●车牌数据集</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获取</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2" name="矩形 1"/>
          <p:cNvSpPr/>
          <p:nvPr/>
        </p:nvSpPr>
        <p:spPr>
          <a:xfrm>
            <a:off x="6732905" y="1116965"/>
            <a:ext cx="4810125" cy="1822450"/>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zh-CN"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实验所用数据集主要为</a:t>
            </a:r>
            <a:r>
              <a:rPr kumimoji="0"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CCPD</a:t>
            </a:r>
            <a:r>
              <a:rPr kumimoji="0" lang="en-US"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2020</a:t>
            </a:r>
            <a:r>
              <a:rPr kumimoji="0"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a:t>
            </a:r>
            <a:r>
              <a:rPr kumimoji="0" lang="zh-CN" altLang="en-US"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其中包含了大量</a:t>
            </a:r>
            <a:r>
              <a:rPr kumimoji="0"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中国城市车牌图像和车牌检测与识别信息的标注</a:t>
            </a:r>
            <a:r>
              <a:rPr kumimoji="0" lang="zh-CN"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，由于数据集本身已经对照片进行了有规律的命名，便于检测车牌识别模型的训练与测试的</a:t>
            </a:r>
            <a:r>
              <a:rPr kumimoji="0" lang="zh-CN"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rPr>
              <a:t>准确率。</a:t>
            </a:r>
            <a:endParaRPr kumimoji="0" lang="zh-CN" sz="1800" b="1"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custDataLst>
              <p:tags r:id="rId1"/>
            </p:custDataLst>
          </p:nvPr>
        </p:nvPicPr>
        <p:blipFill>
          <a:blip r:embed="rId2"/>
          <a:stretch>
            <a:fillRect/>
          </a:stretch>
        </p:blipFill>
        <p:spPr>
          <a:xfrm>
            <a:off x="196215" y="1065530"/>
            <a:ext cx="6136640" cy="5331460"/>
          </a:xfrm>
          <a:prstGeom prst="rect">
            <a:avLst/>
          </a:prstGeom>
        </p:spPr>
      </p:pic>
      <p:pic>
        <p:nvPicPr>
          <p:cNvPr id="8" name="图片 7" descr="0446875-86_255-317&amp;534_578&amp;690-562&amp;627_317&amp;690_339&amp;554_578&amp;534-0_0_3_27_32_32_25_25-217-43"/>
          <p:cNvPicPr>
            <a:picLocks noChangeAspect="1"/>
          </p:cNvPicPr>
          <p:nvPr/>
        </p:nvPicPr>
        <p:blipFill>
          <a:blip r:embed="rId3"/>
          <a:stretch>
            <a:fillRect/>
          </a:stretch>
        </p:blipFill>
        <p:spPr>
          <a:xfrm>
            <a:off x="6671945" y="2990215"/>
            <a:ext cx="2114550" cy="3406775"/>
          </a:xfrm>
          <a:prstGeom prst="rect">
            <a:avLst/>
          </a:prstGeom>
        </p:spPr>
      </p:pic>
      <p:pic>
        <p:nvPicPr>
          <p:cNvPr id="9" name="图片 8" descr="0446875-90_248-158&amp;532_587&amp;628-587&amp;628_188&amp;616_158&amp;532_587&amp;538-0_0_5_24_26_33_32_24-163-238"/>
          <p:cNvPicPr>
            <a:picLocks noChangeAspect="1"/>
          </p:cNvPicPr>
          <p:nvPr/>
        </p:nvPicPr>
        <p:blipFill>
          <a:blip r:embed="rId4"/>
          <a:stretch>
            <a:fillRect/>
          </a:stretch>
        </p:blipFill>
        <p:spPr>
          <a:xfrm>
            <a:off x="9686925" y="2990215"/>
            <a:ext cx="2148205" cy="346138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1510665" y="1165860"/>
            <a:ext cx="4184650" cy="633730"/>
          </a:xfrm>
          <a:prstGeom prst="rect">
            <a:avLst/>
          </a:prstGeom>
          <a:noFill/>
        </p:spPr>
        <p:txBody>
          <a:bodyPr wrap="none" rtlCol="0">
            <a:noAutofit/>
          </a:bodyPr>
          <a:lstStyle/>
          <a:p>
            <a:pPr marR="0" defTabSz="914400" fontAlgn="auto">
              <a:spcBef>
                <a:spcPts val="0"/>
              </a:spcBef>
              <a:spcAft>
                <a:spcPts val="0"/>
              </a:spcAft>
              <a:buClrTx/>
              <a:buSzTx/>
              <a:buFontTx/>
              <a:defRPr/>
            </a:pPr>
            <a:r>
              <a:rPr kumimoji="0" lang="en-US" altLang="zh-CN"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yolov5</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环境</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配置</a:t>
            </a:r>
            <a:endPar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16" name="矩形 15"/>
          <p:cNvSpPr/>
          <p:nvPr/>
        </p:nvSpPr>
        <p:spPr>
          <a:xfrm>
            <a:off x="5034915" y="2294255"/>
            <a:ext cx="2122170" cy="394398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2" name="矩形 121"/>
          <p:cNvSpPr/>
          <p:nvPr/>
        </p:nvSpPr>
        <p:spPr>
          <a:xfrm>
            <a:off x="9522460" y="2294255"/>
            <a:ext cx="2122170" cy="394398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1" name="矩形 120"/>
          <p:cNvSpPr/>
          <p:nvPr/>
        </p:nvSpPr>
        <p:spPr>
          <a:xfrm>
            <a:off x="7157085" y="2294890"/>
            <a:ext cx="2414270" cy="3943985"/>
          </a:xfrm>
          <a:prstGeom prst="rect">
            <a:avLst/>
          </a:prstGeom>
          <a:solidFill>
            <a:schemeClr val="bg1"/>
          </a:soli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7169" name="矩形 7168"/>
          <p:cNvSpPr/>
          <p:nvPr/>
        </p:nvSpPr>
        <p:spPr>
          <a:xfrm>
            <a:off x="7157085" y="2294255"/>
            <a:ext cx="2414905" cy="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6" name="矩形 5"/>
          <p:cNvSpPr/>
          <p:nvPr>
            <p:custDataLst>
              <p:tags r:id="rId1"/>
            </p:custDataLst>
          </p:nvPr>
        </p:nvSpPr>
        <p:spPr>
          <a:xfrm>
            <a:off x="557213" y="536575"/>
            <a:ext cx="25152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●车牌检测与</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裁剪</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11" name="矩形 10"/>
          <p:cNvSpPr/>
          <p:nvPr>
            <p:custDataLst>
              <p:tags r:id="rId2"/>
            </p:custDataLst>
          </p:nvPr>
        </p:nvSpPr>
        <p:spPr>
          <a:xfrm>
            <a:off x="549910" y="2295525"/>
            <a:ext cx="2122170" cy="394398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 name="矩形 11"/>
          <p:cNvSpPr/>
          <p:nvPr>
            <p:custDataLst>
              <p:tags r:id="rId3"/>
            </p:custDataLst>
          </p:nvPr>
        </p:nvSpPr>
        <p:spPr>
          <a:xfrm>
            <a:off x="2623185" y="2296160"/>
            <a:ext cx="2414270" cy="3943985"/>
          </a:xfrm>
          <a:prstGeom prst="rect">
            <a:avLst/>
          </a:prstGeom>
          <a:solidFill>
            <a:schemeClr val="bg1"/>
          </a:soli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3" name="矩形 12"/>
          <p:cNvSpPr/>
          <p:nvPr>
            <p:custDataLst>
              <p:tags r:id="rId4"/>
            </p:custDataLst>
          </p:nvPr>
        </p:nvSpPr>
        <p:spPr>
          <a:xfrm>
            <a:off x="2623185" y="2295525"/>
            <a:ext cx="2414905" cy="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8" name="矩形 17"/>
          <p:cNvSpPr/>
          <p:nvPr>
            <p:custDataLst>
              <p:tags r:id="rId5"/>
            </p:custDataLst>
          </p:nvPr>
        </p:nvSpPr>
        <p:spPr>
          <a:xfrm>
            <a:off x="548640" y="4201795"/>
            <a:ext cx="2065655" cy="2036445"/>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根据自己的显卡型号安装对应驱动，由于电脑上已经自带了驱动，所以直接在</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cmd</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中使用nvidia-smi指令查看驱动</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版本</a:t>
            </a:r>
            <a:endPar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21" name="矩形 20"/>
          <p:cNvSpPr/>
          <p:nvPr>
            <p:custDataLst>
              <p:tags r:id="rId6"/>
            </p:custDataLst>
          </p:nvPr>
        </p:nvSpPr>
        <p:spPr>
          <a:xfrm>
            <a:off x="549910" y="2663190"/>
            <a:ext cx="2072640" cy="394970"/>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安装驱动</a:t>
            </a:r>
            <a:endPar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22" name="文本框 21"/>
          <p:cNvSpPr txBox="1"/>
          <p:nvPr>
            <p:custDataLst>
              <p:tags r:id="rId7"/>
            </p:custDataLst>
          </p:nvPr>
        </p:nvSpPr>
        <p:spPr>
          <a:xfrm>
            <a:off x="2672715" y="2663190"/>
            <a:ext cx="2365375" cy="394335"/>
          </a:xfrm>
          <a:prstGeom prst="rect">
            <a:avLst/>
          </a:prstGeom>
          <a:noFill/>
        </p:spPr>
        <p:txBody>
          <a:bodyPr wrap="none" rtlCol="0">
            <a:noAutofit/>
          </a:bodyPr>
          <a:p>
            <a:pPr marR="0" algn="ctr"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安装</a:t>
            </a:r>
            <a:r>
              <a:rPr kumimoji="0" lang="en-US" altLang="zh-CN"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AUDA&amp;cudnn</a:t>
            </a:r>
            <a:endParaRPr kumimoji="0" lang="en-US" altLang="zh-CN"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23" name="矩形 22"/>
          <p:cNvSpPr/>
          <p:nvPr>
            <p:custDataLst>
              <p:tags r:id="rId8"/>
            </p:custDataLst>
          </p:nvPr>
        </p:nvSpPr>
        <p:spPr>
          <a:xfrm>
            <a:off x="5036185" y="2663190"/>
            <a:ext cx="2114550" cy="394970"/>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安装</a:t>
            </a:r>
            <a:r>
              <a:rPr kumimoji="0" lang="en-US" altLang="zh-CN"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Anaconda</a:t>
            </a:r>
            <a:endParaRPr kumimoji="0" lang="en-US" altLang="zh-CN"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24" name="文本框 23"/>
          <p:cNvSpPr txBox="1"/>
          <p:nvPr>
            <p:custDataLst>
              <p:tags r:id="rId9"/>
            </p:custDataLst>
          </p:nvPr>
        </p:nvSpPr>
        <p:spPr>
          <a:xfrm>
            <a:off x="7157085" y="2663825"/>
            <a:ext cx="2414905" cy="394335"/>
          </a:xfrm>
          <a:prstGeom prst="rect">
            <a:avLst/>
          </a:prstGeom>
          <a:noFill/>
        </p:spPr>
        <p:txBody>
          <a:bodyPr wrap="none" rtlCol="0">
            <a:noAutofit/>
          </a:bodyPr>
          <a:p>
            <a:pPr marR="0" algn="ctr"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安装</a:t>
            </a:r>
            <a:r>
              <a:rPr kumimoji="0" lang="en-US" altLang="zh-CN"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Pytorch</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环境</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27" name="矩形 26"/>
          <p:cNvSpPr/>
          <p:nvPr>
            <p:custDataLst>
              <p:tags r:id="rId10"/>
            </p:custDataLst>
          </p:nvPr>
        </p:nvSpPr>
        <p:spPr>
          <a:xfrm>
            <a:off x="9577705" y="2553335"/>
            <a:ext cx="2068830" cy="766445"/>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在</a:t>
            </a:r>
            <a:r>
              <a:rPr kumimoji="0" lang="en-US" altLang="zh-CN"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pycharm</a:t>
            </a:r>
            <a:r>
              <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中</a:t>
            </a:r>
            <a:endPar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验证</a:t>
            </a:r>
            <a:r>
              <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环境</a:t>
            </a:r>
            <a:endParaRPr kumimoji="0" lang="zh-CN" altLang="en-US" sz="1800" b="1"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pic>
        <p:nvPicPr>
          <p:cNvPr id="31" name="图片 30"/>
          <p:cNvPicPr>
            <a:picLocks noChangeAspect="1"/>
          </p:cNvPicPr>
          <p:nvPr>
            <p:custDataLst>
              <p:tags r:id="rId11"/>
            </p:custDataLst>
          </p:nvPr>
        </p:nvPicPr>
        <p:blipFill>
          <a:blip r:embed="rId12"/>
          <a:srcRect b="44223"/>
          <a:stretch>
            <a:fillRect/>
          </a:stretch>
        </p:blipFill>
        <p:spPr>
          <a:xfrm>
            <a:off x="647065" y="3058160"/>
            <a:ext cx="1877695" cy="795020"/>
          </a:xfrm>
          <a:prstGeom prst="rect">
            <a:avLst/>
          </a:prstGeom>
        </p:spPr>
      </p:pic>
      <p:pic>
        <p:nvPicPr>
          <p:cNvPr id="34" name="图片 33"/>
          <p:cNvPicPr>
            <a:picLocks noChangeAspect="1"/>
          </p:cNvPicPr>
          <p:nvPr>
            <p:custDataLst>
              <p:tags r:id="rId13"/>
            </p:custDataLst>
          </p:nvPr>
        </p:nvPicPr>
        <p:blipFill>
          <a:blip r:embed="rId14"/>
          <a:stretch>
            <a:fillRect/>
          </a:stretch>
        </p:blipFill>
        <p:spPr>
          <a:xfrm>
            <a:off x="2823845" y="3565525"/>
            <a:ext cx="2059305" cy="685165"/>
          </a:xfrm>
          <a:prstGeom prst="rect">
            <a:avLst/>
          </a:prstGeom>
        </p:spPr>
      </p:pic>
      <p:pic>
        <p:nvPicPr>
          <p:cNvPr id="37" name="图片 36"/>
          <p:cNvPicPr>
            <a:picLocks noChangeAspect="1"/>
          </p:cNvPicPr>
          <p:nvPr>
            <p:custDataLst>
              <p:tags r:id="rId15"/>
            </p:custDataLst>
          </p:nvPr>
        </p:nvPicPr>
        <p:blipFill>
          <a:blip r:embed="rId16"/>
          <a:stretch>
            <a:fillRect/>
          </a:stretch>
        </p:blipFill>
        <p:spPr>
          <a:xfrm>
            <a:off x="2926715" y="3058160"/>
            <a:ext cx="1852930" cy="506730"/>
          </a:xfrm>
          <a:prstGeom prst="rect">
            <a:avLst/>
          </a:prstGeom>
        </p:spPr>
      </p:pic>
      <p:pic>
        <p:nvPicPr>
          <p:cNvPr id="38" name="图片 37"/>
          <p:cNvPicPr>
            <a:picLocks noChangeAspect="1"/>
          </p:cNvPicPr>
          <p:nvPr>
            <p:custDataLst>
              <p:tags r:id="rId17"/>
            </p:custDataLst>
          </p:nvPr>
        </p:nvPicPr>
        <p:blipFill>
          <a:blip r:embed="rId18"/>
          <a:stretch>
            <a:fillRect/>
          </a:stretch>
        </p:blipFill>
        <p:spPr>
          <a:xfrm>
            <a:off x="5219700" y="3058160"/>
            <a:ext cx="1755775" cy="445135"/>
          </a:xfrm>
          <a:prstGeom prst="rect">
            <a:avLst/>
          </a:prstGeom>
        </p:spPr>
      </p:pic>
      <p:pic>
        <p:nvPicPr>
          <p:cNvPr id="39" name="图片 38"/>
          <p:cNvPicPr>
            <a:picLocks noChangeAspect="1"/>
          </p:cNvPicPr>
          <p:nvPr>
            <p:custDataLst>
              <p:tags r:id="rId19"/>
            </p:custDataLst>
          </p:nvPr>
        </p:nvPicPr>
        <p:blipFill>
          <a:blip r:embed="rId20"/>
          <a:stretch>
            <a:fillRect/>
          </a:stretch>
        </p:blipFill>
        <p:spPr>
          <a:xfrm>
            <a:off x="7615555" y="3058160"/>
            <a:ext cx="1503680" cy="586105"/>
          </a:xfrm>
          <a:prstGeom prst="rect">
            <a:avLst/>
          </a:prstGeom>
        </p:spPr>
      </p:pic>
      <p:pic>
        <p:nvPicPr>
          <p:cNvPr id="50" name="图片 49"/>
          <p:cNvPicPr>
            <a:picLocks noChangeAspect="1"/>
          </p:cNvPicPr>
          <p:nvPr>
            <p:custDataLst>
              <p:tags r:id="rId21"/>
            </p:custDataLst>
          </p:nvPr>
        </p:nvPicPr>
        <p:blipFill>
          <a:blip r:embed="rId22"/>
          <a:stretch>
            <a:fillRect/>
          </a:stretch>
        </p:blipFill>
        <p:spPr>
          <a:xfrm>
            <a:off x="9667240" y="3217545"/>
            <a:ext cx="1900555" cy="613410"/>
          </a:xfrm>
          <a:prstGeom prst="rect">
            <a:avLst/>
          </a:prstGeom>
        </p:spPr>
      </p:pic>
      <p:sp>
        <p:nvSpPr>
          <p:cNvPr id="54" name="矩形 53"/>
          <p:cNvSpPr/>
          <p:nvPr>
            <p:custDataLst>
              <p:tags r:id="rId23"/>
            </p:custDataLst>
          </p:nvPr>
        </p:nvSpPr>
        <p:spPr>
          <a:xfrm>
            <a:off x="2799715" y="4201795"/>
            <a:ext cx="2065655" cy="2036445"/>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下载与电脑版本适配的</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AUDA</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以及与</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AUDA</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版本相适配的</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cudnn</a:t>
            </a:r>
            <a:endPar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55" name="矩形 54"/>
          <p:cNvSpPr/>
          <p:nvPr>
            <p:custDataLst>
              <p:tags r:id="rId24"/>
            </p:custDataLst>
          </p:nvPr>
        </p:nvSpPr>
        <p:spPr>
          <a:xfrm>
            <a:off x="5064760" y="4203700"/>
            <a:ext cx="2065655" cy="2036445"/>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安装适用于对应</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python</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版本的</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Anaconda</a:t>
            </a:r>
            <a:endPar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56" name="矩形 55"/>
          <p:cNvSpPr/>
          <p:nvPr>
            <p:custDataLst>
              <p:tags r:id="rId25"/>
            </p:custDataLst>
          </p:nvPr>
        </p:nvSpPr>
        <p:spPr>
          <a:xfrm>
            <a:off x="7312025" y="4201795"/>
            <a:ext cx="2065655" cy="2036445"/>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安装适用于对应</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windows</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版本以及</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AUDA</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版本</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的的</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pytorch</a:t>
            </a:r>
            <a:endPar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
        <p:nvSpPr>
          <p:cNvPr id="57" name="矩形 56"/>
          <p:cNvSpPr/>
          <p:nvPr>
            <p:custDataLst>
              <p:tags r:id="rId26"/>
            </p:custDataLst>
          </p:nvPr>
        </p:nvSpPr>
        <p:spPr>
          <a:xfrm>
            <a:off x="9559290" y="4203700"/>
            <a:ext cx="2065655" cy="2036445"/>
          </a:xfrm>
          <a:prstGeom prst="rect">
            <a:avLst/>
          </a:prstGeom>
        </p:spPr>
        <p:txBody>
          <a:bodyPr wrap="square">
            <a:no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若环境配置成功程序会输出</a:t>
            </a:r>
            <a:r>
              <a:rPr kumimoji="0" lang="en-US" altLang="zh-CN"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true</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以及对应</a:t>
            </a:r>
            <a:r>
              <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rPr>
              <a:t>版本</a:t>
            </a:r>
            <a:endParaRPr kumimoji="0" lang="zh-CN" altLang="en-US" sz="1800" i="0" u="none" strike="noStrike" kern="1200" cap="none" spc="0" normalizeH="0" baseline="0" noProof="0">
              <a:ln>
                <a:noFill/>
              </a:ln>
              <a:solidFill>
                <a:srgbClr val="0F6FC6"/>
              </a:solidFill>
              <a:effectLst/>
              <a:uLnTx/>
              <a:uFillTx/>
              <a:latin typeface="微软雅黑" panose="020B0503020204020204" charset="-122"/>
              <a:ea typeface="微软雅黑" panose="020B0503020204020204" charset="-122"/>
              <a:cs typeface="+mn-c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1510665" y="996950"/>
            <a:ext cx="4184650" cy="633730"/>
          </a:xfrm>
          <a:prstGeom prst="rect">
            <a:avLst/>
          </a:prstGeom>
          <a:noFill/>
        </p:spPr>
        <p:txBody>
          <a:bodyPr wrap="none" rtlCol="0">
            <a:noAutofit/>
          </a:bodyPr>
          <a:lstStyle/>
          <a:p>
            <a:pPr marR="0" defTabSz="914400" fontAlgn="auto">
              <a:spcBef>
                <a:spcPts val="0"/>
              </a:spcBef>
              <a:spcAft>
                <a:spcPts val="0"/>
              </a:spcAft>
              <a:buClrTx/>
              <a:buSzTx/>
              <a:buFontTx/>
              <a:defRPr/>
            </a:pPr>
            <a:r>
              <a:rPr kumimoji="0" lang="en-US" altLang="zh-CN"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yolov5</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训练数据集</a:t>
            </a:r>
            <a:endPar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6" name="矩形 5"/>
          <p:cNvSpPr/>
          <p:nvPr>
            <p:custDataLst>
              <p:tags r:id="rId1"/>
            </p:custDataLst>
          </p:nvPr>
        </p:nvSpPr>
        <p:spPr>
          <a:xfrm>
            <a:off x="557213" y="536575"/>
            <a:ext cx="25152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●车牌检测与</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裁剪</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11" name="矩形 10"/>
          <p:cNvSpPr/>
          <p:nvPr>
            <p:custDataLst>
              <p:tags r:id="rId2"/>
            </p:custDataLst>
          </p:nvPr>
        </p:nvSpPr>
        <p:spPr>
          <a:xfrm>
            <a:off x="769620" y="1800225"/>
            <a:ext cx="10791190" cy="508952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 name="矩形 11"/>
          <p:cNvSpPr/>
          <p:nvPr>
            <p:custDataLst>
              <p:tags r:id="rId3"/>
            </p:custDataLst>
          </p:nvPr>
        </p:nvSpPr>
        <p:spPr>
          <a:xfrm>
            <a:off x="1334770" y="1969135"/>
            <a:ext cx="9660890" cy="4888865"/>
          </a:xfrm>
          <a:prstGeom prst="rect">
            <a:avLst/>
          </a:prstGeom>
          <a:solidFill>
            <a:schemeClr val="bg1"/>
          </a:soli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3" name="矩形 12"/>
          <p:cNvSpPr/>
          <p:nvPr>
            <p:custDataLst>
              <p:tags r:id="rId4"/>
            </p:custDataLst>
          </p:nvPr>
        </p:nvSpPr>
        <p:spPr>
          <a:xfrm>
            <a:off x="1334770" y="1968500"/>
            <a:ext cx="9661525"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2" name="文本框 21"/>
          <p:cNvSpPr txBox="1"/>
          <p:nvPr>
            <p:custDataLst>
              <p:tags r:id="rId5"/>
            </p:custDataLst>
          </p:nvPr>
        </p:nvSpPr>
        <p:spPr>
          <a:xfrm>
            <a:off x="1630680" y="4322445"/>
            <a:ext cx="9476105" cy="998220"/>
          </a:xfrm>
          <a:prstGeom prst="rect">
            <a:avLst/>
          </a:prstGeom>
          <a:noFill/>
        </p:spPr>
        <p:txBody>
          <a:bodyPr wrap="none" rtlCol="0">
            <a:noAutofit/>
          </a:bodyPr>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修改</a:t>
            </a:r>
            <a:r>
              <a:rPr kumimoji="0" lang="en-US" altLang="zh-CN"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ccpd.yml</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路径并在终端中使用python train.py --cfg models/yolov5s.yaml --</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data 'data/ccpd.yaml' --hyp data/hyp.scratch.yaml --weights weights/yolov5s.pt </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--epochs 10 --batch-size 16 --device gpu指令进行数据集</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训练</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pic>
        <p:nvPicPr>
          <p:cNvPr id="3" name="图片 2"/>
          <p:cNvPicPr>
            <a:picLocks noChangeAspect="1"/>
          </p:cNvPicPr>
          <p:nvPr>
            <p:custDataLst>
              <p:tags r:id="rId6"/>
            </p:custDataLst>
          </p:nvPr>
        </p:nvPicPr>
        <p:blipFill>
          <a:blip r:embed="rId7"/>
          <a:stretch>
            <a:fillRect/>
          </a:stretch>
        </p:blipFill>
        <p:spPr>
          <a:xfrm>
            <a:off x="1740535" y="5172710"/>
            <a:ext cx="2857500" cy="1600200"/>
          </a:xfrm>
          <a:prstGeom prst="rect">
            <a:avLst/>
          </a:prstGeom>
        </p:spPr>
      </p:pic>
      <p:sp>
        <p:nvSpPr>
          <p:cNvPr id="4" name="文本框 3"/>
          <p:cNvSpPr txBox="1"/>
          <p:nvPr>
            <p:custDataLst>
              <p:tags r:id="rId8"/>
            </p:custDataLst>
          </p:nvPr>
        </p:nvSpPr>
        <p:spPr>
          <a:xfrm>
            <a:off x="1630680" y="2087880"/>
            <a:ext cx="6902450" cy="394335"/>
          </a:xfrm>
          <a:prstGeom prst="rect">
            <a:avLst/>
          </a:prstGeom>
          <a:noFill/>
        </p:spPr>
        <p:txBody>
          <a:bodyPr wrap="none" rtlCol="0">
            <a:noAutofit/>
          </a:bodyPr>
          <a:p>
            <a:pPr marR="0" algn="l" defTabSz="914400" fontAlgn="auto">
              <a:spcBef>
                <a:spcPts val="0"/>
              </a:spcBef>
              <a:spcAft>
                <a:spcPts val="0"/>
              </a:spcAft>
              <a:buClrTx/>
              <a:buSzTx/>
              <a:buFontTx/>
              <a:defRPr/>
            </a:pP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使用pip install -r requirements.txt指令安装其他所需</a:t>
            </a:r>
            <a:r>
              <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环境</a:t>
            </a:r>
            <a:endParaRPr kumimoji="0" lang="zh-CN" altLang="en-US" sz="18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pic>
        <p:nvPicPr>
          <p:cNvPr id="5" name="图片 4"/>
          <p:cNvPicPr>
            <a:picLocks noChangeAspect="1"/>
          </p:cNvPicPr>
          <p:nvPr>
            <p:custDataLst>
              <p:tags r:id="rId9"/>
            </p:custDataLst>
          </p:nvPr>
        </p:nvPicPr>
        <p:blipFill>
          <a:blip r:embed="rId10"/>
          <a:stretch>
            <a:fillRect/>
          </a:stretch>
        </p:blipFill>
        <p:spPr>
          <a:xfrm>
            <a:off x="1622425" y="2482215"/>
            <a:ext cx="9136380" cy="166751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1510665" y="996950"/>
            <a:ext cx="4184650" cy="633730"/>
          </a:xfrm>
          <a:prstGeom prst="rect">
            <a:avLst/>
          </a:prstGeom>
          <a:noFill/>
        </p:spPr>
        <p:txBody>
          <a:bodyPr wrap="none" rtlCol="0">
            <a:noAutofit/>
          </a:bodyPr>
          <a:lstStyle/>
          <a:p>
            <a:pPr marR="0" defTabSz="914400" fontAlgn="auto">
              <a:spcBef>
                <a:spcPts val="0"/>
              </a:spcBef>
              <a:spcAft>
                <a:spcPts val="0"/>
              </a:spcAft>
              <a:buClrTx/>
              <a:buSzTx/>
              <a:buFontTx/>
              <a:defRPr/>
            </a:pPr>
            <a:r>
              <a:rPr kumimoji="0" lang="en-US" altLang="zh-CN"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yolov5</a:t>
            </a:r>
            <a:r>
              <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rPr>
              <a:t>训练数据集</a:t>
            </a:r>
            <a:endParaRPr kumimoji="0" lang="zh-CN" altLang="en-US" sz="3200" b="1" i="0" kern="1200" cap="none" spc="0" normalizeH="0" baseline="0" noProof="0" dirty="0">
              <a:solidFill>
                <a:prstClr val="black">
                  <a:lumMod val="50000"/>
                  <a:lumOff val="50000"/>
                </a:prstClr>
              </a:solidFill>
              <a:latin typeface="微软雅黑" panose="020B0503020204020204" charset="-122"/>
              <a:ea typeface="微软雅黑" panose="020B0503020204020204" charset="-122"/>
              <a:cs typeface="+mn-cs"/>
            </a:endParaRPr>
          </a:p>
        </p:txBody>
      </p:sp>
      <p:sp>
        <p:nvSpPr>
          <p:cNvPr id="6" name="矩形 5"/>
          <p:cNvSpPr/>
          <p:nvPr>
            <p:custDataLst>
              <p:tags r:id="rId1"/>
            </p:custDataLst>
          </p:nvPr>
        </p:nvSpPr>
        <p:spPr>
          <a:xfrm>
            <a:off x="557213" y="536575"/>
            <a:ext cx="25152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●车牌检测与</a:t>
            </a:r>
            <a:r>
              <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rPr>
              <a:t>裁剪</a:t>
            </a:r>
            <a:endParaRPr kumimoji="0" lang="zh-CN" altLang="en-US" sz="2400" b="1" i="0" u="none" strike="noStrike" kern="1200" cap="none" spc="0" normalizeH="0" baseline="0" noProof="0" dirty="0">
              <a:ln>
                <a:noFill/>
              </a:ln>
              <a:solidFill>
                <a:srgbClr val="0F6FC6"/>
              </a:solidFill>
              <a:effectLst/>
              <a:uLnTx/>
              <a:uFillTx/>
              <a:ea typeface="微软雅黑" panose="020B0503020204020204" charset="-122"/>
              <a:cs typeface="+mn-cs"/>
            </a:endParaRPr>
          </a:p>
        </p:txBody>
      </p:sp>
      <p:sp>
        <p:nvSpPr>
          <p:cNvPr id="11" name="矩形 10"/>
          <p:cNvSpPr/>
          <p:nvPr>
            <p:custDataLst>
              <p:tags r:id="rId2"/>
            </p:custDataLst>
          </p:nvPr>
        </p:nvSpPr>
        <p:spPr>
          <a:xfrm>
            <a:off x="769620" y="1800225"/>
            <a:ext cx="10791190" cy="5089525"/>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2" name="矩形 11"/>
          <p:cNvSpPr/>
          <p:nvPr>
            <p:custDataLst>
              <p:tags r:id="rId3"/>
            </p:custDataLst>
          </p:nvPr>
        </p:nvSpPr>
        <p:spPr>
          <a:xfrm>
            <a:off x="1334770" y="1969135"/>
            <a:ext cx="9660890" cy="4888865"/>
          </a:xfrm>
          <a:prstGeom prst="rect">
            <a:avLst/>
          </a:prstGeom>
          <a:solidFill>
            <a:schemeClr val="bg1"/>
          </a:solidFill>
          <a:ln>
            <a:noFill/>
          </a:ln>
          <a:effectLst>
            <a:outerShdw blurRad="1270000" sx="90000" sy="9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13" name="矩形 12"/>
          <p:cNvSpPr/>
          <p:nvPr>
            <p:custDataLst>
              <p:tags r:id="rId4"/>
            </p:custDataLst>
          </p:nvPr>
        </p:nvSpPr>
        <p:spPr>
          <a:xfrm>
            <a:off x="1334770" y="1968500"/>
            <a:ext cx="9661525"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 name="文本框 1"/>
          <p:cNvSpPr txBox="1"/>
          <p:nvPr>
            <p:custDataLst>
              <p:tags r:id="rId5"/>
            </p:custDataLst>
          </p:nvPr>
        </p:nvSpPr>
        <p:spPr>
          <a:xfrm>
            <a:off x="1571625" y="4282440"/>
            <a:ext cx="6902450" cy="394335"/>
          </a:xfrm>
          <a:prstGeom prst="rect">
            <a:avLst/>
          </a:prstGeom>
          <a:noFill/>
        </p:spPr>
        <p:txBody>
          <a:bodyPr wrap="none" rtlCol="0">
            <a:noAutofit/>
          </a:bodyPr>
          <a:p>
            <a:pPr marR="0" algn="l" defTabSz="914400" fontAlgn="auto">
              <a:spcBef>
                <a:spcPts val="0"/>
              </a:spcBef>
              <a:spcAft>
                <a:spcPts val="0"/>
              </a:spcAft>
              <a:buClrTx/>
              <a:buSzTx/>
              <a:buFontTx/>
              <a:defRPr/>
            </a:pPr>
            <a:r>
              <a:rPr kumimoji="0" lang="zh-CN" altLang="en-US" sz="2400" b="1" i="0" kern="1200" cap="none" spc="0" normalizeH="0" baseline="0" noProof="0" dirty="0">
                <a:solidFill>
                  <a:srgbClr val="FF0000"/>
                </a:solidFill>
                <a:ea typeface="微软雅黑" panose="020B0503020204020204" charset="-122"/>
                <a:cs typeface="+mn-cs"/>
              </a:rPr>
              <a:t>►</a:t>
            </a:r>
            <a:r>
              <a:rPr kumimoji="0" lang="zh-CN" altLang="en-US" sz="2400" b="1" i="0" kern="1200" cap="none" spc="0" normalizeH="0" baseline="0" noProof="0" dirty="0">
                <a:solidFill>
                  <a:srgbClr val="FF0000"/>
                </a:solidFill>
                <a:latin typeface="微软雅黑" panose="020B0503020204020204" charset="-122"/>
                <a:ea typeface="微软雅黑" panose="020B0503020204020204" charset="-122"/>
                <a:cs typeface="+mn-cs"/>
              </a:rPr>
              <a:t>亮点</a:t>
            </a:r>
            <a:endParaRPr kumimoji="0" lang="zh-CN" altLang="en-US" sz="2400" b="1" i="0" kern="1200" cap="none" spc="0" normalizeH="0" baseline="0" noProof="0" dirty="0">
              <a:solidFill>
                <a:srgbClr val="FF0000"/>
              </a:solidFill>
              <a:latin typeface="微软雅黑" panose="020B0503020204020204" charset="-122"/>
              <a:ea typeface="微软雅黑" panose="020B0503020204020204" charset="-122"/>
              <a:cs typeface="+mn-cs"/>
            </a:endParaRPr>
          </a:p>
        </p:txBody>
      </p:sp>
      <p:pic>
        <p:nvPicPr>
          <p:cNvPr id="8" name="图片 7"/>
          <p:cNvPicPr>
            <a:picLocks noChangeAspect="1"/>
          </p:cNvPicPr>
          <p:nvPr>
            <p:custDataLst>
              <p:tags r:id="rId6"/>
            </p:custDataLst>
          </p:nvPr>
        </p:nvPicPr>
        <p:blipFill>
          <a:blip r:embed="rId7"/>
          <a:stretch>
            <a:fillRect/>
          </a:stretch>
        </p:blipFill>
        <p:spPr>
          <a:xfrm>
            <a:off x="1663700" y="5080000"/>
            <a:ext cx="3365500" cy="1479550"/>
          </a:xfrm>
          <a:prstGeom prst="rect">
            <a:avLst/>
          </a:prstGeom>
        </p:spPr>
      </p:pic>
      <p:sp>
        <p:nvSpPr>
          <p:cNvPr id="25" name="矩形 24"/>
          <p:cNvSpPr/>
          <p:nvPr>
            <p:custDataLst>
              <p:tags r:id="rId8"/>
            </p:custDataLst>
          </p:nvPr>
        </p:nvSpPr>
        <p:spPr>
          <a:xfrm>
            <a:off x="5911850" y="5080000"/>
            <a:ext cx="4591685" cy="1471295"/>
          </a:xfrm>
          <a:prstGeom prst="rect">
            <a:avLst/>
          </a:prstGeom>
        </p:spPr>
        <p:txBody>
          <a:bodyPr wrap="square">
            <a:noAutofit/>
          </a:bodyPr>
          <a:p>
            <a:pPr marR="0" algn="l" defTabSz="914400" fontAlgn="auto">
              <a:spcBef>
                <a:spcPts val="0"/>
              </a:spcBef>
              <a:spcAft>
                <a:spcPts val="0"/>
              </a:spcAft>
              <a:buClrTx/>
              <a:buSzTx/>
              <a:buFontTx/>
              <a:defRPr/>
            </a:pPr>
            <a:r>
              <a:rPr lang="zh-CN" altLang="en-US" sz="2000" noProof="0" dirty="0">
                <a:solidFill>
                  <a:srgbClr val="FF0000"/>
                </a:solidFill>
                <a:ea typeface="微软雅黑" panose="020B0503020204020204" charset="-122"/>
                <a:sym typeface="+mn-ea"/>
              </a:rPr>
              <a:t>训练装置由原来的</a:t>
            </a:r>
            <a:r>
              <a:rPr lang="en-US" altLang="zh-CN" sz="2000" noProof="0" dirty="0">
                <a:solidFill>
                  <a:srgbClr val="FF0000"/>
                </a:solidFill>
                <a:ea typeface="微软雅黑" panose="020B0503020204020204" charset="-122"/>
                <a:sym typeface="+mn-ea"/>
              </a:rPr>
              <a:t>CPU</a:t>
            </a:r>
            <a:r>
              <a:rPr lang="zh-CN" altLang="en-US" sz="2000" noProof="0" dirty="0">
                <a:solidFill>
                  <a:srgbClr val="FF0000"/>
                </a:solidFill>
                <a:ea typeface="微软雅黑" panose="020B0503020204020204" charset="-122"/>
                <a:sym typeface="+mn-ea"/>
              </a:rPr>
              <a:t>改为</a:t>
            </a:r>
            <a:r>
              <a:rPr lang="en-US" altLang="zh-CN" sz="2000" noProof="0" dirty="0">
                <a:solidFill>
                  <a:srgbClr val="FF0000"/>
                </a:solidFill>
                <a:ea typeface="微软雅黑" panose="020B0503020204020204" charset="-122"/>
                <a:sym typeface="+mn-ea"/>
              </a:rPr>
              <a:t>GPU</a:t>
            </a:r>
            <a:r>
              <a:rPr lang="zh-CN" altLang="en-US" sz="2000" noProof="0" dirty="0">
                <a:solidFill>
                  <a:srgbClr val="FF0000"/>
                </a:solidFill>
                <a:ea typeface="微软雅黑" panose="020B0503020204020204" charset="-122"/>
                <a:sym typeface="+mn-ea"/>
              </a:rPr>
              <a:t>，使训练时间缩短了一倍以上，原来需要一个小时以上训练一轮，现在不到半小时即可，总训练时长缩短至</a:t>
            </a:r>
            <a:r>
              <a:rPr lang="en-US" altLang="zh-CN" sz="2000" noProof="0" dirty="0">
                <a:solidFill>
                  <a:srgbClr val="FF0000"/>
                </a:solidFill>
                <a:ea typeface="微软雅黑" panose="020B0503020204020204" charset="-122"/>
                <a:sym typeface="+mn-ea"/>
              </a:rPr>
              <a:t>4.7</a:t>
            </a:r>
            <a:r>
              <a:rPr lang="zh-CN" altLang="en-US" sz="2000" noProof="0" dirty="0">
                <a:solidFill>
                  <a:srgbClr val="FF0000"/>
                </a:solidFill>
                <a:ea typeface="微软雅黑" panose="020B0503020204020204" charset="-122"/>
                <a:sym typeface="+mn-ea"/>
              </a:rPr>
              <a:t>小时。</a:t>
            </a:r>
            <a:endParaRPr kumimoji="0" lang="zh-CN" altLang="en-US" sz="2000" i="0" u="none" strike="noStrike" kern="1200" cap="none" spc="0" normalizeH="0" baseline="0" noProof="0" dirty="0">
              <a:ln>
                <a:noFill/>
              </a:ln>
              <a:solidFill>
                <a:srgbClr val="FF0000"/>
              </a:solidFill>
              <a:effectLst/>
              <a:uLnTx/>
              <a:uFillTx/>
              <a:latin typeface="Arial" panose="020B0604020202020204"/>
              <a:ea typeface="微软雅黑" panose="020B0503020204020204" charset="-122"/>
              <a:cs typeface="+mn-cs"/>
              <a:sym typeface="+mn-ea"/>
            </a:endParaRPr>
          </a:p>
        </p:txBody>
      </p:sp>
      <p:pic>
        <p:nvPicPr>
          <p:cNvPr id="10" name="图片 9"/>
          <p:cNvPicPr>
            <a:picLocks noChangeAspect="1"/>
          </p:cNvPicPr>
          <p:nvPr>
            <p:custDataLst>
              <p:tags r:id="rId9"/>
            </p:custDataLst>
          </p:nvPr>
        </p:nvPicPr>
        <p:blipFill>
          <a:blip r:embed="rId10"/>
          <a:stretch>
            <a:fillRect/>
          </a:stretch>
        </p:blipFill>
        <p:spPr>
          <a:xfrm>
            <a:off x="1571625" y="2200910"/>
            <a:ext cx="9140190" cy="1925320"/>
          </a:xfrm>
          <a:prstGeom prst="rect">
            <a:avLst/>
          </a:prstGeom>
        </p:spPr>
      </p:pic>
    </p:spTree>
  </p:cSld>
  <p:clrMapOvr>
    <a:masterClrMapping/>
  </p:clrMapOvr>
  <p:transition>
    <p:fade/>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PP_MARK_KEY" val="3c78b2c1-d565-4835-9efb-89b03be80ecc"/>
  <p:tag name="COMMONDATA" val="eyJoZGlkIjoiYTM5YjRlMGY4N2U4MjFhNDlhMWZiNmRkZWRmMGUyYzEifQ=="/>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推广方案">
      <a:majorFont>
        <a:latin typeface="Arial"/>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手册配色">
      <a:dk1>
        <a:sysClr val="windowText" lastClr="000000"/>
      </a:dk1>
      <a:lt1>
        <a:sysClr val="window" lastClr="FFFFFF"/>
      </a:lt1>
      <a:dk2>
        <a:srgbClr val="14317B"/>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手册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1722</Words>
  <Application>WPS 演示</Application>
  <PresentationFormat>宽屏</PresentationFormat>
  <Paragraphs>152</Paragraphs>
  <Slides>18</Slides>
  <Notes>12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Arial</vt:lpstr>
      <vt:lpstr>宋体</vt:lpstr>
      <vt:lpstr>Wingdings</vt:lpstr>
      <vt:lpstr>微软雅黑 Light</vt:lpstr>
      <vt:lpstr>Arial</vt:lpstr>
      <vt:lpstr>微软雅黑</vt:lpstr>
      <vt:lpstr>等线</vt:lpstr>
      <vt:lpstr>Times New Roman</vt:lpstr>
      <vt:lpstr>隶书</vt:lpstr>
      <vt:lpstr>Symbol</vt:lpstr>
      <vt:lpstr>黑体</vt:lpstr>
      <vt:lpstr>Arial Unicode MS</vt:lpstr>
      <vt:lpstr>Arial Black</vt:lpstr>
      <vt:lpstr>楷体</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 云蛟</dc:creator>
  <cp:lastModifiedBy>叁拾.</cp:lastModifiedBy>
  <cp:revision>5</cp:revision>
  <dcterms:created xsi:type="dcterms:W3CDTF">2018-12-04T07:35:00Z</dcterms:created>
  <dcterms:modified xsi:type="dcterms:W3CDTF">2023-08-25T22:20:20Z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D34780D75AD04BB2B31270F509BDC773_11</vt:lpwstr>
  </property>
</Properties>
</file>