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"/>
  </p:notesMasterIdLst>
  <p:handoutMasterIdLst>
    <p:handoutMasterId r:id="rId6"/>
  </p:handoutMasterIdLst>
  <p:sldIdLst>
    <p:sldId id="357" r:id="rId2"/>
    <p:sldId id="260" r:id="rId3"/>
    <p:sldId id="358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buClr>
        <a:schemeClr val="bg2"/>
      </a:buClr>
      <a:buSzPct val="75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toonboy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>
      <p:cViewPr varScale="1">
        <p:scale>
          <a:sx n="154" d="100"/>
          <a:sy n="154" d="100"/>
        </p:scale>
        <p:origin x="458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546412EF-A33D-4B84-9B26-FF60EF82D3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392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93335-629A-4530-A909-9E690F96B004}" type="datetimeFigureOut">
              <a:rPr lang="zh-CN" altLang="en-US" smtClean="0"/>
              <a:pPr/>
              <a:t>2021/5/12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D027C-F037-4142-82AD-AA84F5B431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15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AAEBFE6-00C8-42FA-9AF9-905155A6E41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7895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37896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8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6F402-5986-4D8B-B659-0DC7726669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105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765BF-5C20-4284-BCCB-1A58957675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132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1158C22-7844-4D80-A139-01039CC265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77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22A9-7F25-4D36-BC12-BB6BB9511F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72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23063C-921E-43CF-A798-02ED2C9199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4A411-997B-424C-9F31-00530F13C6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12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8EBED5-E354-4EC7-A135-D6C0AE9960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30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AF8ED2-A40F-4084-8C05-8F6697A327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54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74DD4-07B3-4C89-99D1-15A8757535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12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B2E92-CE7B-47EC-AA28-B9E3401391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425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91CC1-0BE1-45B9-835C-594F920255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13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latin typeface="+mn-lt"/>
              </a:defRPr>
            </a:lvl1pPr>
          </a:lstStyle>
          <a:p>
            <a:fld id="{FB4479D4-94F3-4E30-9E9E-C7A42FAED22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</a:t>
            </a:r>
          </a:p>
        </p:txBody>
      </p:sp>
      <p:sp>
        <p:nvSpPr>
          <p:cNvPr id="10" name="TextBox 2"/>
          <p:cNvSpPr txBox="1"/>
          <p:nvPr/>
        </p:nvSpPr>
        <p:spPr>
          <a:xfrm>
            <a:off x="457200" y="15240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、理解装饰器模式，根据</a:t>
            </a:r>
            <a:r>
              <a:rPr lang="en-US" altLang="zh-CN" dirty="0"/>
              <a:t>UML</a:t>
            </a:r>
            <a:r>
              <a:rPr lang="zh-CN" altLang="en-US" dirty="0"/>
              <a:t>图写出通用代码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012160" y="548680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09539"/>
            <a:ext cx="688657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12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</a:t>
            </a:r>
          </a:p>
        </p:txBody>
      </p:sp>
      <p:sp>
        <p:nvSpPr>
          <p:cNvPr id="7" name="文本框 4"/>
          <p:cNvSpPr txBox="1">
            <a:spLocks noChangeArrowheads="1"/>
          </p:cNvSpPr>
          <p:nvPr/>
        </p:nvSpPr>
        <p:spPr bwMode="auto">
          <a:xfrm>
            <a:off x="395536" y="1556792"/>
            <a:ext cx="85693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en-US" altLang="zh-CN" sz="2000" b="1" dirty="0">
                <a:solidFill>
                  <a:schemeClr val="tx1"/>
                </a:solidFill>
              </a:rPr>
              <a:t>2 </a:t>
            </a:r>
            <a:r>
              <a:rPr lang="zh-CN" altLang="en-US" sz="2000" b="1" dirty="0">
                <a:solidFill>
                  <a:schemeClr val="tx1"/>
                </a:solidFill>
              </a:rPr>
              <a:t>现假设要实现一个面包店的应用程序，其基本类为面包，现假设基础面包类实现如下：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31640" y="2403832"/>
            <a:ext cx="7200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abstract class Bread{</a:t>
            </a:r>
          </a:p>
          <a:p>
            <a:r>
              <a:rPr lang="en-US" altLang="zh-CN" dirty="0"/>
              <a:t>        public double cost();      //</a:t>
            </a:r>
            <a:r>
              <a:rPr lang="zh-CN" altLang="en-US" dirty="0"/>
              <a:t>计算面包的价格</a:t>
            </a:r>
            <a:endParaRPr lang="en-US" altLang="zh-CN" dirty="0"/>
          </a:p>
          <a:p>
            <a:r>
              <a:rPr lang="en-US" altLang="zh-CN" dirty="0"/>
              <a:t>        public string </a:t>
            </a:r>
            <a:r>
              <a:rPr lang="en-US" altLang="zh-CN" dirty="0" err="1"/>
              <a:t>getDescription</a:t>
            </a:r>
            <a:r>
              <a:rPr lang="en-US" altLang="zh-CN" dirty="0"/>
              <a:t>();  //</a:t>
            </a:r>
            <a:r>
              <a:rPr lang="zh-CN" altLang="en-US" dirty="0"/>
              <a:t>获取面包的描述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09450" y="4666644"/>
            <a:ext cx="8383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通过该基础面包类，可以得到</a:t>
            </a:r>
            <a:r>
              <a:rPr lang="en-US" altLang="zh-CN" dirty="0"/>
              <a:t>3</a:t>
            </a:r>
            <a:r>
              <a:rPr lang="zh-CN" altLang="en-US" dirty="0"/>
              <a:t>种基本面包类型：日式面包，法式面包，美式面包，现</a:t>
            </a:r>
            <a:r>
              <a:rPr lang="zh-CN" altLang="en-US" b="1" dirty="0"/>
              <a:t>基础面包的情况下，请根据自己日常情况，加入</a:t>
            </a:r>
            <a:r>
              <a:rPr lang="en-US" altLang="zh-CN" b="1" dirty="0"/>
              <a:t>6-10</a:t>
            </a:r>
            <a:r>
              <a:rPr lang="zh-CN" altLang="en-US" b="1" dirty="0"/>
              <a:t>种调料，可以形成对应的面包品种，请利用装饰器模式实现这个功能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75856" y="404664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要求：</a:t>
            </a:r>
            <a:r>
              <a:rPr lang="en-US" altLang="zh-CN" dirty="0"/>
              <a:t>1</a:t>
            </a:r>
            <a:r>
              <a:rPr lang="zh-CN" altLang="en-US" dirty="0"/>
              <a:t>、画出基本</a:t>
            </a:r>
            <a:r>
              <a:rPr lang="en-US" altLang="zh-CN" dirty="0"/>
              <a:t>UML</a:t>
            </a:r>
            <a:r>
              <a:rPr lang="zh-CN" altLang="en-US" dirty="0"/>
              <a:t>图</a:t>
            </a:r>
            <a:endParaRPr lang="en-US" altLang="zh-CN" dirty="0"/>
          </a:p>
          <a:p>
            <a:r>
              <a:rPr lang="en-US" altLang="zh-CN"/>
              <a:t>            2</a:t>
            </a:r>
            <a:r>
              <a:rPr lang="zh-CN" altLang="en-US" dirty="0"/>
              <a:t>、写出基本框架代码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01CE12A4-03B6-4D97-97E2-A491F745E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b="1" dirty="0"/>
              <a:t>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D9105E-519A-4BC3-A921-52065C510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556792"/>
            <a:ext cx="8569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lang="en-US" altLang="zh-CN" sz="2000" b="1" dirty="0">
                <a:solidFill>
                  <a:schemeClr val="tx1"/>
                </a:solidFill>
              </a:rPr>
              <a:t>3 </a:t>
            </a:r>
            <a:r>
              <a:rPr lang="zh-CN" altLang="en-US" sz="2000" b="1" dirty="0">
                <a:solidFill>
                  <a:schemeClr val="tx1"/>
                </a:solidFill>
              </a:rPr>
              <a:t>完成书上</a:t>
            </a:r>
            <a:r>
              <a:rPr lang="en-US" altLang="zh-CN" sz="2000" b="1" dirty="0">
                <a:solidFill>
                  <a:schemeClr val="tx1"/>
                </a:solidFill>
              </a:rPr>
              <a:t>P172</a:t>
            </a:r>
            <a:r>
              <a:rPr lang="zh-CN" altLang="en-US" sz="2000" b="1" dirty="0">
                <a:solidFill>
                  <a:schemeClr val="tx1"/>
                </a:solidFill>
              </a:rPr>
              <a:t>页 </a:t>
            </a:r>
            <a:r>
              <a:rPr lang="en-US" altLang="zh-CN" sz="2000" b="1" dirty="0">
                <a:solidFill>
                  <a:schemeClr val="tx1"/>
                </a:solidFill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</a:rPr>
              <a:t>题，给出</a:t>
            </a:r>
            <a:r>
              <a:rPr lang="en-US" altLang="zh-CN" sz="2000" b="1" dirty="0">
                <a:solidFill>
                  <a:schemeClr val="tx1"/>
                </a:solidFill>
              </a:rPr>
              <a:t>UML</a:t>
            </a:r>
            <a:r>
              <a:rPr lang="zh-CN" altLang="en-US" sz="2000" b="1" dirty="0">
                <a:solidFill>
                  <a:schemeClr val="tx1"/>
                </a:solidFill>
              </a:rPr>
              <a:t>图和框架代码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B504AB3-B0FD-4486-BEF7-18FF76FE2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6" y="1956902"/>
            <a:ext cx="8229600" cy="11087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提交要求：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、包括</a:t>
            </a:r>
            <a:r>
              <a:rPr lang="en-US" altLang="zh-CN" sz="2000" dirty="0"/>
              <a:t>3</a:t>
            </a:r>
            <a:r>
              <a:rPr lang="zh-CN" altLang="en-US" sz="2000" dirty="0"/>
              <a:t>个题分别的通用代码框架、设计的</a:t>
            </a:r>
            <a:r>
              <a:rPr lang="en-US" altLang="zh-CN" sz="2000" dirty="0"/>
              <a:t>UML</a:t>
            </a:r>
            <a:r>
              <a:rPr lang="zh-CN" altLang="en-US" sz="2000" dirty="0"/>
              <a:t>图</a:t>
            </a: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EEF6FF2-22A0-40CE-BAF7-00B2EDAF25F2}"/>
              </a:ext>
            </a:extLst>
          </p:cNvPr>
          <p:cNvSpPr txBox="1">
            <a:spLocks/>
          </p:cNvSpPr>
          <p:nvPr/>
        </p:nvSpPr>
        <p:spPr bwMode="auto">
          <a:xfrm>
            <a:off x="467544" y="3035069"/>
            <a:ext cx="82296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000" kern="0" dirty="0"/>
              <a:t>提交时间：</a:t>
            </a:r>
            <a:r>
              <a:rPr lang="en-US" altLang="zh-CN" sz="2000" kern="0" dirty="0"/>
              <a:t>2021</a:t>
            </a:r>
            <a:r>
              <a:rPr lang="zh-CN" altLang="en-US" sz="2000" kern="0" dirty="0"/>
              <a:t>年</a:t>
            </a:r>
            <a:r>
              <a:rPr lang="en-US" altLang="zh-CN" sz="2000" kern="0" dirty="0"/>
              <a:t>-5</a:t>
            </a:r>
            <a:r>
              <a:rPr lang="zh-CN" altLang="en-US" sz="2000" kern="0" dirty="0"/>
              <a:t>月</a:t>
            </a:r>
            <a:r>
              <a:rPr lang="en-US" altLang="zh-CN" sz="2000" kern="0" dirty="0"/>
              <a:t>20</a:t>
            </a:r>
            <a:r>
              <a:rPr lang="zh-CN" altLang="en-US" sz="2000" kern="0" dirty="0"/>
              <a:t>日</a:t>
            </a:r>
            <a:r>
              <a:rPr lang="en-US" altLang="zh-CN" sz="2000" kern="0" dirty="0"/>
              <a:t>24</a:t>
            </a:r>
            <a:r>
              <a:rPr lang="zh-CN" altLang="en-US" sz="2000" kern="0" dirty="0"/>
              <a:t>点前，过期不收</a:t>
            </a:r>
            <a:endParaRPr lang="en-US" altLang="zh-CN" sz="2000" kern="0" dirty="0"/>
          </a:p>
          <a:p>
            <a:pPr marL="0" indent="0">
              <a:buFont typeface="Wingdings" pitchFamily="2" charset="2"/>
              <a:buNone/>
            </a:pPr>
            <a:endParaRPr lang="en-US" altLang="zh-CN" sz="2000" kern="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B4EDB34-EFB0-4B03-888C-F37F9FF9E0A6}"/>
              </a:ext>
            </a:extLst>
          </p:cNvPr>
          <p:cNvSpPr txBox="1">
            <a:spLocks/>
          </p:cNvSpPr>
          <p:nvPr/>
        </p:nvSpPr>
        <p:spPr bwMode="auto">
          <a:xfrm>
            <a:off x="467544" y="3573016"/>
            <a:ext cx="8229600" cy="158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000" kern="0" dirty="0"/>
              <a:t>提交内容：</a:t>
            </a:r>
            <a:endParaRPr lang="en-US" altLang="zh-CN" sz="2000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/>
              <a:t>1</a:t>
            </a:r>
            <a:r>
              <a:rPr lang="zh-CN" altLang="en-US" sz="2000" kern="0" dirty="0"/>
              <a:t>、实验报告和代码源文件，命名区分，并打包</a:t>
            </a:r>
            <a:endParaRPr lang="en-US" altLang="zh-CN" sz="2000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/>
              <a:t>    </a:t>
            </a:r>
            <a:r>
              <a:rPr lang="zh-CN" altLang="en-US" sz="2000" kern="0" dirty="0"/>
              <a:t>以：姓名</a:t>
            </a:r>
            <a:r>
              <a:rPr lang="en-US" altLang="zh-CN" sz="2000" kern="0" dirty="0"/>
              <a:t>-</a:t>
            </a:r>
            <a:r>
              <a:rPr lang="zh-CN" altLang="en-US" sz="2000" kern="0" dirty="0"/>
              <a:t>学号</a:t>
            </a:r>
            <a:r>
              <a:rPr lang="en-US" altLang="zh-CN" sz="2000" kern="0" dirty="0"/>
              <a:t>-</a:t>
            </a:r>
            <a:r>
              <a:rPr lang="zh-CN" altLang="en-US" sz="2000" kern="0" dirty="0"/>
              <a:t>实验</a:t>
            </a:r>
            <a:r>
              <a:rPr lang="en-US" altLang="zh-CN" sz="2000" kern="0" dirty="0"/>
              <a:t>5</a:t>
            </a:r>
            <a:r>
              <a:rPr lang="zh-CN" altLang="en-US" sz="2000" kern="0" dirty="0"/>
              <a:t>的方式命名</a:t>
            </a:r>
            <a:endParaRPr lang="en-US" altLang="zh-CN" sz="2000" kern="0" dirty="0"/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/>
              <a:t>2</a:t>
            </a:r>
            <a:r>
              <a:rPr lang="zh-CN" altLang="en-US" sz="2000" kern="0" dirty="0"/>
              <a:t>、邮件主题：软件设计</a:t>
            </a:r>
            <a:r>
              <a:rPr lang="en-US" altLang="zh-CN" sz="2000" kern="0" dirty="0"/>
              <a:t>-</a:t>
            </a:r>
            <a:r>
              <a:rPr lang="zh-CN" altLang="en-US" sz="2000" kern="0" dirty="0"/>
              <a:t>实验</a:t>
            </a:r>
            <a:r>
              <a:rPr lang="en-US" altLang="zh-CN" sz="2000" kern="0" dirty="0"/>
              <a:t>5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F0956E2-8BE2-41DD-B59A-81F85368DF49}"/>
              </a:ext>
            </a:extLst>
          </p:cNvPr>
          <p:cNvSpPr txBox="1">
            <a:spLocks/>
          </p:cNvSpPr>
          <p:nvPr/>
        </p:nvSpPr>
        <p:spPr bwMode="auto">
          <a:xfrm>
            <a:off x="457200" y="5589240"/>
            <a:ext cx="822960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000" kern="0" dirty="0"/>
              <a:t>提交邮箱：</a:t>
            </a:r>
            <a:r>
              <a:rPr lang="en-US" altLang="zh-CN" sz="2000" kern="0" dirty="0"/>
              <a:t>zlkmust@163.com</a:t>
            </a:r>
          </a:p>
        </p:txBody>
      </p:sp>
    </p:spTree>
    <p:extLst>
      <p:ext uri="{BB962C8B-B14F-4D97-AF65-F5344CB8AC3E}">
        <p14:creationId xmlns:p14="http://schemas.microsoft.com/office/powerpoint/2010/main" val="256275580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 bwMode="auto"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9733</TotalTime>
  <Words>239</Words>
  <Application>Microsoft Office PowerPoint</Application>
  <PresentationFormat>全屏显示(4:3)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Calibri</vt:lpstr>
      <vt:lpstr>Garamond</vt:lpstr>
      <vt:lpstr>Times New Roman</vt:lpstr>
      <vt:lpstr>Verdana</vt:lpstr>
      <vt:lpstr>Wingdings</vt:lpstr>
      <vt:lpstr>Level</vt:lpstr>
      <vt:lpstr>实验</vt:lpstr>
      <vt:lpstr>实验</vt:lpstr>
      <vt:lpstr>实验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cartoonboy</dc:creator>
  <cp:lastModifiedBy>钟 樑</cp:lastModifiedBy>
  <cp:revision>185</cp:revision>
  <cp:lastPrinted>1601-01-01T00:00:00Z</cp:lastPrinted>
  <dcterms:created xsi:type="dcterms:W3CDTF">2012-09-11T23:44:15Z</dcterms:created>
  <dcterms:modified xsi:type="dcterms:W3CDTF">2021-05-12T04:18:22Z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