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"/>
  </p:notesMasterIdLst>
  <p:handoutMasterIdLst>
    <p:handoutMasterId r:id="rId6"/>
  </p:handoutMasterIdLst>
  <p:sldIdLst>
    <p:sldId id="261" r:id="rId2"/>
    <p:sldId id="260" r:id="rId3"/>
    <p:sldId id="3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toonbo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110" d="100"/>
          <a:sy n="110" d="100"/>
        </p:scale>
        <p:origin x="88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546412EF-A33D-4B84-9B26-FF60EF82D3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39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93335-629A-4530-A909-9E690F96B004}" type="datetimeFigureOut">
              <a:rPr lang="zh-CN" altLang="en-US" smtClean="0"/>
              <a:pPr/>
              <a:t>2021/5/26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D027C-F037-4142-82AD-AA84F5B431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1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AAEBFE6-00C8-42FA-9AF9-905155A6E41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37896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6F402-5986-4D8B-B659-0DC7726669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0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765BF-5C20-4284-BCCB-1A58957675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32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1158C22-7844-4D80-A139-01039CC265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77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22A9-7F25-4D36-BC12-BB6BB9511F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72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3063C-921E-43CF-A798-02ED2C919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4A411-997B-424C-9F31-00530F13C6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2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BED5-E354-4EC7-A135-D6C0AE9960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30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F8ED2-A40F-4084-8C05-8F6697A327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5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74DD4-07B3-4C89-99D1-15A8757535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1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B2E92-CE7B-47EC-AA28-B9E3401391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25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91CC1-0BE1-45B9-835C-594F92025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fld id="{FB4479D4-94F3-4E30-9E9E-C7A42FAED22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484283C-1C29-474E-B602-6C3B28EA0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80502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buClrTx/>
              <a:buSzTx/>
              <a:buFontTx/>
            </a:pPr>
            <a:r>
              <a:rPr lang="zh-CN" altLang="en-US" b="1" kern="0"/>
              <a:t>实验</a:t>
            </a:r>
            <a:endParaRPr lang="zh-CN" altLang="en-US" b="1" kern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82597-9373-4B03-8762-62EF69317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844824"/>
            <a:ext cx="85693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</a:rPr>
              <a:t>现有的商家菜单系统的菜单由</a:t>
            </a:r>
            <a:r>
              <a:rPr lang="en-US" altLang="zh-CN" sz="2000" b="1" dirty="0">
                <a:solidFill>
                  <a:schemeClr val="tx1"/>
                </a:solidFill>
              </a:rPr>
              <a:t>Menu</a:t>
            </a:r>
            <a:r>
              <a:rPr lang="zh-CN" altLang="en-US" sz="2000" b="1" dirty="0">
                <a:solidFill>
                  <a:schemeClr val="tx1"/>
                </a:solidFill>
              </a:rPr>
              <a:t>类表示，主要属性为：处理价格，菜单名和描述。其主要由</a:t>
            </a:r>
            <a:r>
              <a:rPr lang="en-US" altLang="zh-CN" sz="2000" b="1" dirty="0">
                <a:solidFill>
                  <a:schemeClr val="tx1"/>
                </a:solidFill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</a:rPr>
              <a:t>种数据结构实现：传统数组，</a:t>
            </a:r>
            <a:r>
              <a:rPr lang="en-US" altLang="zh-CN" sz="2000" b="1" dirty="0" err="1">
                <a:solidFill>
                  <a:schemeClr val="tx1"/>
                </a:solidFill>
              </a:rPr>
              <a:t>arrayList</a:t>
            </a:r>
            <a:r>
              <a:rPr lang="en-US" altLang="zh-CN" sz="2000" b="1" dirty="0">
                <a:solidFill>
                  <a:schemeClr val="tx1"/>
                </a:solidFill>
              </a:rPr>
              <a:t>, List, Map</a:t>
            </a:r>
            <a:r>
              <a:rPr lang="zh-CN" altLang="en-US" sz="2000" b="1" dirty="0">
                <a:solidFill>
                  <a:schemeClr val="tx1"/>
                </a:solidFill>
              </a:rPr>
              <a:t>。现假设要实现一个美团，该系统要对接现有的商家菜单系统，但又不能更改现有的商家菜单系统，请使用迭代器模式，完成商家系统的对接。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4216A8-A9B2-4D22-A8CE-0F4567A7FCA2}"/>
              </a:ext>
            </a:extLst>
          </p:cNvPr>
          <p:cNvSpPr txBox="1"/>
          <p:nvPr/>
        </p:nvSpPr>
        <p:spPr>
          <a:xfrm>
            <a:off x="395536" y="3653230"/>
            <a:ext cx="8383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提示</a:t>
            </a:r>
            <a:r>
              <a:rPr lang="en-US" altLang="zh-CN" dirty="0"/>
              <a:t>1</a:t>
            </a:r>
            <a:r>
              <a:rPr lang="zh-CN" altLang="en-US" dirty="0"/>
              <a:t>：现有商家菜单系统的实现，仅需要定义出</a:t>
            </a:r>
            <a:r>
              <a:rPr lang="en-US" altLang="zh-CN" dirty="0"/>
              <a:t>Menu</a:t>
            </a:r>
            <a:r>
              <a:rPr lang="zh-CN" altLang="en-US" dirty="0"/>
              <a:t>类，和包含</a:t>
            </a:r>
            <a:r>
              <a:rPr lang="en-US" altLang="zh-CN" dirty="0"/>
              <a:t>Menu</a:t>
            </a:r>
            <a:r>
              <a:rPr lang="zh-CN" altLang="en-US" dirty="0"/>
              <a:t>的数据结构类，能正常使用即可。</a:t>
            </a:r>
            <a:endParaRPr lang="en-US" altLang="zh-CN" dirty="0"/>
          </a:p>
          <a:p>
            <a:r>
              <a:rPr lang="zh-CN" altLang="en-US" dirty="0"/>
              <a:t>提示</a:t>
            </a:r>
            <a:r>
              <a:rPr lang="en-US" altLang="zh-CN" dirty="0"/>
              <a:t>2</a:t>
            </a:r>
            <a:r>
              <a:rPr lang="zh-CN" altLang="en-US" dirty="0"/>
              <a:t>：对应相应数据结构使用不熟悉的同学，请查看相应书籍，提供上述</a:t>
            </a:r>
            <a:r>
              <a:rPr lang="en-US" altLang="zh-CN" dirty="0"/>
              <a:t>4</a:t>
            </a:r>
            <a:r>
              <a:rPr lang="zh-CN" altLang="en-US" dirty="0"/>
              <a:t>种数据结构的语言主要为</a:t>
            </a:r>
            <a:r>
              <a:rPr lang="en-US" altLang="zh-CN" dirty="0"/>
              <a:t>C#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</a:p>
          <a:p>
            <a:endParaRPr lang="en-US" altLang="zh-CN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493B3B2-0360-4854-B437-B381703468A6}"/>
              </a:ext>
            </a:extLst>
          </p:cNvPr>
          <p:cNvSpPr txBox="1"/>
          <p:nvPr/>
        </p:nvSpPr>
        <p:spPr>
          <a:xfrm>
            <a:off x="3275856" y="404664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要求：</a:t>
            </a:r>
            <a:r>
              <a:rPr lang="en-US" altLang="zh-CN" dirty="0"/>
              <a:t>1</a:t>
            </a:r>
            <a:r>
              <a:rPr lang="zh-CN" altLang="en-US" dirty="0"/>
              <a:t>、画出基本</a:t>
            </a:r>
            <a:r>
              <a:rPr lang="en-US" altLang="zh-CN" dirty="0"/>
              <a:t>UML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en-US" altLang="zh-CN" dirty="0"/>
              <a:t>            2</a:t>
            </a:r>
            <a:r>
              <a:rPr lang="zh-CN" altLang="en-US" dirty="0"/>
              <a:t>、写出基本框架代码</a:t>
            </a:r>
          </a:p>
        </p:txBody>
      </p:sp>
    </p:spTree>
    <p:extLst>
      <p:ext uri="{BB962C8B-B14F-4D97-AF65-F5344CB8AC3E}">
        <p14:creationId xmlns:p14="http://schemas.microsoft.com/office/powerpoint/2010/main" val="194164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5856" y="404664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要求：</a:t>
            </a:r>
            <a:r>
              <a:rPr lang="en-US" altLang="zh-CN" dirty="0"/>
              <a:t>1</a:t>
            </a:r>
            <a:r>
              <a:rPr lang="zh-CN" altLang="en-US" dirty="0"/>
              <a:t>、画出基本</a:t>
            </a:r>
            <a:r>
              <a:rPr lang="en-US" altLang="zh-CN" dirty="0"/>
              <a:t>UML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en-US" altLang="zh-CN" dirty="0"/>
              <a:t>            2</a:t>
            </a:r>
            <a:r>
              <a:rPr lang="zh-CN" altLang="en-US" dirty="0"/>
              <a:t>、写出基本框架代码</a:t>
            </a:r>
          </a:p>
        </p:txBody>
      </p:sp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251520" y="1544489"/>
            <a:ext cx="853811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</a:rPr>
              <a:t>、现代计算机一般分为具有以下部件：键盘、显示器、机箱、鼠标。而机箱内部包括了主板、硬盘、电源等。主板是主机的心脏，其上面一般又插入了</a:t>
            </a:r>
            <a:r>
              <a:rPr lang="en-US" altLang="zh-CN" sz="2000" b="1" dirty="0">
                <a:solidFill>
                  <a:schemeClr val="tx1"/>
                </a:solidFill>
              </a:rPr>
              <a:t>CPU,</a:t>
            </a:r>
            <a:r>
              <a:rPr lang="zh-CN" altLang="en-US" sz="2000" b="1" dirty="0">
                <a:solidFill>
                  <a:schemeClr val="tx1"/>
                </a:solidFill>
              </a:rPr>
              <a:t>内存，显卡等设备，请用组合模式描述一台计算机，并尝试根据自己的对游戏的知识，实现一台电脑，能进行“绝地求生”游戏。</a:t>
            </a:r>
          </a:p>
        </p:txBody>
      </p: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51520" y="3990073"/>
            <a:ext cx="8964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1CE12A4-03B6-4D97-97E2-A491F745E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b="1" dirty="0"/>
              <a:t>实验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B504AB3-B0FD-4486-BEF7-18FF76FE2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1956902"/>
            <a:ext cx="8229600" cy="11087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提交要求：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、包括</a:t>
            </a:r>
            <a:r>
              <a:rPr lang="en-US" altLang="zh-CN" sz="2000" dirty="0"/>
              <a:t>2</a:t>
            </a:r>
            <a:r>
              <a:rPr lang="zh-CN" altLang="en-US" sz="2000" dirty="0"/>
              <a:t>个题分别的通用代码框架、设计的</a:t>
            </a:r>
            <a:r>
              <a:rPr lang="en-US" altLang="zh-CN" sz="2000" dirty="0"/>
              <a:t>UML</a:t>
            </a:r>
            <a:r>
              <a:rPr lang="zh-CN" altLang="en-US" sz="2000" dirty="0"/>
              <a:t>图</a:t>
            </a: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EEF6FF2-22A0-40CE-BAF7-00B2EDAF25F2}"/>
              </a:ext>
            </a:extLst>
          </p:cNvPr>
          <p:cNvSpPr txBox="1">
            <a:spLocks/>
          </p:cNvSpPr>
          <p:nvPr/>
        </p:nvSpPr>
        <p:spPr bwMode="auto">
          <a:xfrm>
            <a:off x="467544" y="3035069"/>
            <a:ext cx="82296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/>
              <a:t>提交时间：</a:t>
            </a:r>
            <a:r>
              <a:rPr lang="en-US" altLang="zh-CN" sz="2000" kern="0" dirty="0"/>
              <a:t>2021</a:t>
            </a:r>
            <a:r>
              <a:rPr lang="zh-CN" altLang="en-US" sz="2000" kern="0" dirty="0"/>
              <a:t>年</a:t>
            </a:r>
            <a:r>
              <a:rPr lang="en-US" altLang="zh-CN" sz="2000" kern="0" dirty="0"/>
              <a:t>-6</a:t>
            </a:r>
            <a:r>
              <a:rPr lang="zh-CN" altLang="en-US" sz="2000" kern="0" dirty="0"/>
              <a:t>月</a:t>
            </a:r>
            <a:r>
              <a:rPr lang="en-US" altLang="zh-CN" sz="2000" kern="0" dirty="0"/>
              <a:t>6</a:t>
            </a:r>
            <a:r>
              <a:rPr lang="zh-CN" altLang="en-US" sz="2000" kern="0" dirty="0"/>
              <a:t>日</a:t>
            </a:r>
            <a:r>
              <a:rPr lang="en-US" altLang="zh-CN" sz="2000" kern="0" dirty="0"/>
              <a:t>24</a:t>
            </a:r>
            <a:r>
              <a:rPr lang="zh-CN" altLang="en-US" sz="2000" kern="0" dirty="0"/>
              <a:t>点前，过期不收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endParaRPr lang="en-US" altLang="zh-CN" sz="2000" kern="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B4EDB34-EFB0-4B03-888C-F37F9FF9E0A6}"/>
              </a:ext>
            </a:extLst>
          </p:cNvPr>
          <p:cNvSpPr txBox="1">
            <a:spLocks/>
          </p:cNvSpPr>
          <p:nvPr/>
        </p:nvSpPr>
        <p:spPr bwMode="auto">
          <a:xfrm>
            <a:off x="467544" y="3573016"/>
            <a:ext cx="8229600" cy="158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/>
              <a:t>提交内容：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/>
              <a:t>1</a:t>
            </a:r>
            <a:r>
              <a:rPr lang="zh-CN" altLang="en-US" sz="2000" kern="0" dirty="0"/>
              <a:t>、实验报告和代码源文件，命名区分，并打包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/>
              <a:t>    </a:t>
            </a:r>
            <a:r>
              <a:rPr lang="zh-CN" altLang="en-US" sz="2000" kern="0" dirty="0"/>
              <a:t>以：姓名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学号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实验</a:t>
            </a:r>
            <a:r>
              <a:rPr lang="en-US" altLang="zh-CN" sz="2000" kern="0" dirty="0"/>
              <a:t>5</a:t>
            </a:r>
            <a:r>
              <a:rPr lang="zh-CN" altLang="en-US" sz="2000" kern="0" dirty="0"/>
              <a:t>的方式命名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/>
              <a:t>2</a:t>
            </a:r>
            <a:r>
              <a:rPr lang="zh-CN" altLang="en-US" sz="2000" kern="0" dirty="0"/>
              <a:t>、邮件主题：软件设计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实验</a:t>
            </a:r>
            <a:r>
              <a:rPr lang="en-US" altLang="zh-CN" sz="2000" kern="0"/>
              <a:t>6</a:t>
            </a:r>
            <a:endParaRPr lang="en-US" altLang="zh-CN" sz="2000" kern="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F0956E2-8BE2-41DD-B59A-81F85368DF49}"/>
              </a:ext>
            </a:extLst>
          </p:cNvPr>
          <p:cNvSpPr txBox="1">
            <a:spLocks/>
          </p:cNvSpPr>
          <p:nvPr/>
        </p:nvSpPr>
        <p:spPr bwMode="auto">
          <a:xfrm>
            <a:off x="457200" y="5589240"/>
            <a:ext cx="82296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/>
              <a:t>提交邮箱：</a:t>
            </a:r>
            <a:r>
              <a:rPr lang="en-US" altLang="zh-CN" sz="2000" kern="0" dirty="0"/>
              <a:t>zlkmust@163.com</a:t>
            </a:r>
          </a:p>
        </p:txBody>
      </p:sp>
    </p:spTree>
    <p:extLst>
      <p:ext uri="{BB962C8B-B14F-4D97-AF65-F5344CB8AC3E}">
        <p14:creationId xmlns:p14="http://schemas.microsoft.com/office/powerpoint/2010/main" val="256275580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 bwMode="auto"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9759</TotalTime>
  <Words>341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Calibri</vt:lpstr>
      <vt:lpstr>Garamond</vt:lpstr>
      <vt:lpstr>Times New Roman</vt:lpstr>
      <vt:lpstr>Verdana</vt:lpstr>
      <vt:lpstr>Wingdings</vt:lpstr>
      <vt:lpstr>Level</vt:lpstr>
      <vt:lpstr>PowerPoint 演示文稿</vt:lpstr>
      <vt:lpstr>实验</vt:lpstr>
      <vt:lpstr>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cartoonboy</dc:creator>
  <cp:lastModifiedBy>樑 钟</cp:lastModifiedBy>
  <cp:revision>189</cp:revision>
  <cp:lastPrinted>1601-01-01T00:00:00Z</cp:lastPrinted>
  <dcterms:created xsi:type="dcterms:W3CDTF">2012-09-11T23:44:15Z</dcterms:created>
  <dcterms:modified xsi:type="dcterms:W3CDTF">2021-05-26T02:53:52Z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