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5" d="100"/>
          <a:sy n="65" d="100"/>
        </p:scale>
        <p:origin x="54" y="58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7214E-EE36-45FF-BBE6-E7DE7E9A62B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D978202-04A6-4FF1-823B-C899285D1B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C6C18A9-C6A8-4D2D-9A5A-B0368714A39B}"/>
              </a:ext>
            </a:extLst>
          </p:cNvPr>
          <p:cNvSpPr>
            <a:spLocks noGrp="1"/>
          </p:cNvSpPr>
          <p:nvPr>
            <p:ph type="dt" sz="half" idx="10"/>
          </p:nvPr>
        </p:nvSpPr>
        <p:spPr/>
        <p:txBody>
          <a:bodyPr/>
          <a:lstStyle/>
          <a:p>
            <a:fld id="{083CAA3F-EEE4-4A2A-B937-EA059B23C473}" type="datetimeFigureOut">
              <a:rPr lang="zh-CN" altLang="en-US" smtClean="0"/>
              <a:t>2020/5/28</a:t>
            </a:fld>
            <a:endParaRPr lang="zh-CN" altLang="en-US"/>
          </a:p>
        </p:txBody>
      </p:sp>
      <p:sp>
        <p:nvSpPr>
          <p:cNvPr id="5" name="页脚占位符 4">
            <a:extLst>
              <a:ext uri="{FF2B5EF4-FFF2-40B4-BE49-F238E27FC236}">
                <a16:creationId xmlns:a16="http://schemas.microsoft.com/office/drawing/2014/main" id="{1E5CB7B4-2E85-429E-BBA2-6587585BB5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B1B0B7-71F7-45B7-B437-6DF6F20006EB}"/>
              </a:ext>
            </a:extLst>
          </p:cNvPr>
          <p:cNvSpPr>
            <a:spLocks noGrp="1"/>
          </p:cNvSpPr>
          <p:nvPr>
            <p:ph type="sldNum" sz="quarter" idx="12"/>
          </p:nvPr>
        </p:nvSpPr>
        <p:spPr/>
        <p:txBody>
          <a:bodyPr/>
          <a:lstStyle/>
          <a:p>
            <a:fld id="{AF828219-EA73-4AB0-8219-A2834C4FD371}" type="slidenum">
              <a:rPr lang="zh-CN" altLang="en-US" smtClean="0"/>
              <a:t>‹#›</a:t>
            </a:fld>
            <a:endParaRPr lang="zh-CN" altLang="en-US"/>
          </a:p>
        </p:txBody>
      </p:sp>
    </p:spTree>
    <p:extLst>
      <p:ext uri="{BB962C8B-B14F-4D97-AF65-F5344CB8AC3E}">
        <p14:creationId xmlns:p14="http://schemas.microsoft.com/office/powerpoint/2010/main" val="2136318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04DF6E-61E2-42FD-A820-243F366F02B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E2E2AED-7A07-44EA-BC8B-DE7FB40805C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560BC4-2908-42D5-A001-BEF152A52A71}"/>
              </a:ext>
            </a:extLst>
          </p:cNvPr>
          <p:cNvSpPr>
            <a:spLocks noGrp="1"/>
          </p:cNvSpPr>
          <p:nvPr>
            <p:ph type="dt" sz="half" idx="10"/>
          </p:nvPr>
        </p:nvSpPr>
        <p:spPr/>
        <p:txBody>
          <a:bodyPr/>
          <a:lstStyle/>
          <a:p>
            <a:fld id="{083CAA3F-EEE4-4A2A-B937-EA059B23C473}" type="datetimeFigureOut">
              <a:rPr lang="zh-CN" altLang="en-US" smtClean="0"/>
              <a:t>2020/5/28</a:t>
            </a:fld>
            <a:endParaRPr lang="zh-CN" altLang="en-US"/>
          </a:p>
        </p:txBody>
      </p:sp>
      <p:sp>
        <p:nvSpPr>
          <p:cNvPr id="5" name="页脚占位符 4">
            <a:extLst>
              <a:ext uri="{FF2B5EF4-FFF2-40B4-BE49-F238E27FC236}">
                <a16:creationId xmlns:a16="http://schemas.microsoft.com/office/drawing/2014/main" id="{FAAB0120-E6FD-40A6-B8BE-06ABF2D12D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91B365-0586-42C0-B4B0-DCB35594AD2A}"/>
              </a:ext>
            </a:extLst>
          </p:cNvPr>
          <p:cNvSpPr>
            <a:spLocks noGrp="1"/>
          </p:cNvSpPr>
          <p:nvPr>
            <p:ph type="sldNum" sz="quarter" idx="12"/>
          </p:nvPr>
        </p:nvSpPr>
        <p:spPr/>
        <p:txBody>
          <a:bodyPr/>
          <a:lstStyle/>
          <a:p>
            <a:fld id="{AF828219-EA73-4AB0-8219-A2834C4FD371}" type="slidenum">
              <a:rPr lang="zh-CN" altLang="en-US" smtClean="0"/>
              <a:t>‹#›</a:t>
            </a:fld>
            <a:endParaRPr lang="zh-CN" altLang="en-US"/>
          </a:p>
        </p:txBody>
      </p:sp>
    </p:spTree>
    <p:extLst>
      <p:ext uri="{BB962C8B-B14F-4D97-AF65-F5344CB8AC3E}">
        <p14:creationId xmlns:p14="http://schemas.microsoft.com/office/powerpoint/2010/main" val="1787550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4CFE822-8EA0-403D-8B0A-F96FB3FC888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418E40F-148C-49F0-B491-2FBE9E2BAB5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216C72-2274-43C6-9F2C-09272AEFA692}"/>
              </a:ext>
            </a:extLst>
          </p:cNvPr>
          <p:cNvSpPr>
            <a:spLocks noGrp="1"/>
          </p:cNvSpPr>
          <p:nvPr>
            <p:ph type="dt" sz="half" idx="10"/>
          </p:nvPr>
        </p:nvSpPr>
        <p:spPr/>
        <p:txBody>
          <a:bodyPr/>
          <a:lstStyle/>
          <a:p>
            <a:fld id="{083CAA3F-EEE4-4A2A-B937-EA059B23C473}" type="datetimeFigureOut">
              <a:rPr lang="zh-CN" altLang="en-US" smtClean="0"/>
              <a:t>2020/5/28</a:t>
            </a:fld>
            <a:endParaRPr lang="zh-CN" altLang="en-US"/>
          </a:p>
        </p:txBody>
      </p:sp>
      <p:sp>
        <p:nvSpPr>
          <p:cNvPr id="5" name="页脚占位符 4">
            <a:extLst>
              <a:ext uri="{FF2B5EF4-FFF2-40B4-BE49-F238E27FC236}">
                <a16:creationId xmlns:a16="http://schemas.microsoft.com/office/drawing/2014/main" id="{AEFBBF70-9DF9-476E-810D-AAFAE2080F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46BEA2-85D5-40B1-8457-B41328DB75B1}"/>
              </a:ext>
            </a:extLst>
          </p:cNvPr>
          <p:cNvSpPr>
            <a:spLocks noGrp="1"/>
          </p:cNvSpPr>
          <p:nvPr>
            <p:ph type="sldNum" sz="quarter" idx="12"/>
          </p:nvPr>
        </p:nvSpPr>
        <p:spPr/>
        <p:txBody>
          <a:bodyPr/>
          <a:lstStyle/>
          <a:p>
            <a:fld id="{AF828219-EA73-4AB0-8219-A2834C4FD371}" type="slidenum">
              <a:rPr lang="zh-CN" altLang="en-US" smtClean="0"/>
              <a:t>‹#›</a:t>
            </a:fld>
            <a:endParaRPr lang="zh-CN" altLang="en-US"/>
          </a:p>
        </p:txBody>
      </p:sp>
    </p:spTree>
    <p:extLst>
      <p:ext uri="{BB962C8B-B14F-4D97-AF65-F5344CB8AC3E}">
        <p14:creationId xmlns:p14="http://schemas.microsoft.com/office/powerpoint/2010/main" val="1718874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20B687-1973-4568-A3BE-6F9DED73701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44C714B-84DD-4995-8315-6F716D0FDCF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AF6B8D-A8DF-4CA2-AB27-F5171CE9E8F6}"/>
              </a:ext>
            </a:extLst>
          </p:cNvPr>
          <p:cNvSpPr>
            <a:spLocks noGrp="1"/>
          </p:cNvSpPr>
          <p:nvPr>
            <p:ph type="dt" sz="half" idx="10"/>
          </p:nvPr>
        </p:nvSpPr>
        <p:spPr/>
        <p:txBody>
          <a:bodyPr/>
          <a:lstStyle/>
          <a:p>
            <a:fld id="{083CAA3F-EEE4-4A2A-B937-EA059B23C473}" type="datetimeFigureOut">
              <a:rPr lang="zh-CN" altLang="en-US" smtClean="0"/>
              <a:t>2020/5/28</a:t>
            </a:fld>
            <a:endParaRPr lang="zh-CN" altLang="en-US"/>
          </a:p>
        </p:txBody>
      </p:sp>
      <p:sp>
        <p:nvSpPr>
          <p:cNvPr id="5" name="页脚占位符 4">
            <a:extLst>
              <a:ext uri="{FF2B5EF4-FFF2-40B4-BE49-F238E27FC236}">
                <a16:creationId xmlns:a16="http://schemas.microsoft.com/office/drawing/2014/main" id="{7D1DD392-9C3E-4E61-BEAD-FF5D959F80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539414-E850-4E5E-8727-B86541DA055B}"/>
              </a:ext>
            </a:extLst>
          </p:cNvPr>
          <p:cNvSpPr>
            <a:spLocks noGrp="1"/>
          </p:cNvSpPr>
          <p:nvPr>
            <p:ph type="sldNum" sz="quarter" idx="12"/>
          </p:nvPr>
        </p:nvSpPr>
        <p:spPr/>
        <p:txBody>
          <a:bodyPr/>
          <a:lstStyle/>
          <a:p>
            <a:fld id="{AF828219-EA73-4AB0-8219-A2834C4FD371}" type="slidenum">
              <a:rPr lang="zh-CN" altLang="en-US" smtClean="0"/>
              <a:t>‹#›</a:t>
            </a:fld>
            <a:endParaRPr lang="zh-CN" altLang="en-US"/>
          </a:p>
        </p:txBody>
      </p:sp>
    </p:spTree>
    <p:extLst>
      <p:ext uri="{BB962C8B-B14F-4D97-AF65-F5344CB8AC3E}">
        <p14:creationId xmlns:p14="http://schemas.microsoft.com/office/powerpoint/2010/main" val="658776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C96198-9325-49A1-BE59-080C815188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A6231F1-8CB3-4BA1-BC3F-5E43E8892A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4440DEA-A377-4F95-AFFD-ED993112D5ED}"/>
              </a:ext>
            </a:extLst>
          </p:cNvPr>
          <p:cNvSpPr>
            <a:spLocks noGrp="1"/>
          </p:cNvSpPr>
          <p:nvPr>
            <p:ph type="dt" sz="half" idx="10"/>
          </p:nvPr>
        </p:nvSpPr>
        <p:spPr/>
        <p:txBody>
          <a:bodyPr/>
          <a:lstStyle/>
          <a:p>
            <a:fld id="{083CAA3F-EEE4-4A2A-B937-EA059B23C473}" type="datetimeFigureOut">
              <a:rPr lang="zh-CN" altLang="en-US" smtClean="0"/>
              <a:t>2020/5/28</a:t>
            </a:fld>
            <a:endParaRPr lang="zh-CN" altLang="en-US"/>
          </a:p>
        </p:txBody>
      </p:sp>
      <p:sp>
        <p:nvSpPr>
          <p:cNvPr id="5" name="页脚占位符 4">
            <a:extLst>
              <a:ext uri="{FF2B5EF4-FFF2-40B4-BE49-F238E27FC236}">
                <a16:creationId xmlns:a16="http://schemas.microsoft.com/office/drawing/2014/main" id="{FD214DAE-0A96-4EC9-AB36-0AFD94FB26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ACDD87-6692-43A6-BB57-0E2EE3EB7D85}"/>
              </a:ext>
            </a:extLst>
          </p:cNvPr>
          <p:cNvSpPr>
            <a:spLocks noGrp="1"/>
          </p:cNvSpPr>
          <p:nvPr>
            <p:ph type="sldNum" sz="quarter" idx="12"/>
          </p:nvPr>
        </p:nvSpPr>
        <p:spPr/>
        <p:txBody>
          <a:bodyPr/>
          <a:lstStyle/>
          <a:p>
            <a:fld id="{AF828219-EA73-4AB0-8219-A2834C4FD371}" type="slidenum">
              <a:rPr lang="zh-CN" altLang="en-US" smtClean="0"/>
              <a:t>‹#›</a:t>
            </a:fld>
            <a:endParaRPr lang="zh-CN" altLang="en-US"/>
          </a:p>
        </p:txBody>
      </p:sp>
    </p:spTree>
    <p:extLst>
      <p:ext uri="{BB962C8B-B14F-4D97-AF65-F5344CB8AC3E}">
        <p14:creationId xmlns:p14="http://schemas.microsoft.com/office/powerpoint/2010/main" val="2492928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C6EF0-76A3-40C4-9756-2488F8CD34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7FD0B0-6A84-4E25-8DB7-2A727C74CFA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5A7DDEF-D425-42AC-A740-72ACF4AD7A8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2D468BC-9FAC-4AD7-B6CA-C981D95B20C8}"/>
              </a:ext>
            </a:extLst>
          </p:cNvPr>
          <p:cNvSpPr>
            <a:spLocks noGrp="1"/>
          </p:cNvSpPr>
          <p:nvPr>
            <p:ph type="dt" sz="half" idx="10"/>
          </p:nvPr>
        </p:nvSpPr>
        <p:spPr/>
        <p:txBody>
          <a:bodyPr/>
          <a:lstStyle/>
          <a:p>
            <a:fld id="{083CAA3F-EEE4-4A2A-B937-EA059B23C473}" type="datetimeFigureOut">
              <a:rPr lang="zh-CN" altLang="en-US" smtClean="0"/>
              <a:t>2020/5/28</a:t>
            </a:fld>
            <a:endParaRPr lang="zh-CN" altLang="en-US"/>
          </a:p>
        </p:txBody>
      </p:sp>
      <p:sp>
        <p:nvSpPr>
          <p:cNvPr id="6" name="页脚占位符 5">
            <a:extLst>
              <a:ext uri="{FF2B5EF4-FFF2-40B4-BE49-F238E27FC236}">
                <a16:creationId xmlns:a16="http://schemas.microsoft.com/office/drawing/2014/main" id="{E984F647-DDFB-4B51-A407-01B8D73DBF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047524-5694-40C8-8253-DB08EB69122C}"/>
              </a:ext>
            </a:extLst>
          </p:cNvPr>
          <p:cNvSpPr>
            <a:spLocks noGrp="1"/>
          </p:cNvSpPr>
          <p:nvPr>
            <p:ph type="sldNum" sz="quarter" idx="12"/>
          </p:nvPr>
        </p:nvSpPr>
        <p:spPr/>
        <p:txBody>
          <a:bodyPr/>
          <a:lstStyle/>
          <a:p>
            <a:fld id="{AF828219-EA73-4AB0-8219-A2834C4FD371}" type="slidenum">
              <a:rPr lang="zh-CN" altLang="en-US" smtClean="0"/>
              <a:t>‹#›</a:t>
            </a:fld>
            <a:endParaRPr lang="zh-CN" altLang="en-US"/>
          </a:p>
        </p:txBody>
      </p:sp>
    </p:spTree>
    <p:extLst>
      <p:ext uri="{BB962C8B-B14F-4D97-AF65-F5344CB8AC3E}">
        <p14:creationId xmlns:p14="http://schemas.microsoft.com/office/powerpoint/2010/main" val="18163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99F43-0DDC-49BD-A9CB-D04858C3B70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1871DC1-2BEE-4B79-9052-D4CC3E07D1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F61CEEA-93EC-4134-B46F-EFF16CAD546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3C752C6-6294-43EB-BC1F-B93E7B82F7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DAF6ADB-FD6E-4FBE-AC77-ED40736673D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73E8B2C-D693-4A71-976C-64500A6C2EEE}"/>
              </a:ext>
            </a:extLst>
          </p:cNvPr>
          <p:cNvSpPr>
            <a:spLocks noGrp="1"/>
          </p:cNvSpPr>
          <p:nvPr>
            <p:ph type="dt" sz="half" idx="10"/>
          </p:nvPr>
        </p:nvSpPr>
        <p:spPr/>
        <p:txBody>
          <a:bodyPr/>
          <a:lstStyle/>
          <a:p>
            <a:fld id="{083CAA3F-EEE4-4A2A-B937-EA059B23C473}" type="datetimeFigureOut">
              <a:rPr lang="zh-CN" altLang="en-US" smtClean="0"/>
              <a:t>2020/5/28</a:t>
            </a:fld>
            <a:endParaRPr lang="zh-CN" altLang="en-US"/>
          </a:p>
        </p:txBody>
      </p:sp>
      <p:sp>
        <p:nvSpPr>
          <p:cNvPr id="8" name="页脚占位符 7">
            <a:extLst>
              <a:ext uri="{FF2B5EF4-FFF2-40B4-BE49-F238E27FC236}">
                <a16:creationId xmlns:a16="http://schemas.microsoft.com/office/drawing/2014/main" id="{93F391C3-3071-4C5A-BF32-DB278E61891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68262D8-D89F-47FE-A4A0-366608441EBB}"/>
              </a:ext>
            </a:extLst>
          </p:cNvPr>
          <p:cNvSpPr>
            <a:spLocks noGrp="1"/>
          </p:cNvSpPr>
          <p:nvPr>
            <p:ph type="sldNum" sz="quarter" idx="12"/>
          </p:nvPr>
        </p:nvSpPr>
        <p:spPr/>
        <p:txBody>
          <a:bodyPr/>
          <a:lstStyle/>
          <a:p>
            <a:fld id="{AF828219-EA73-4AB0-8219-A2834C4FD371}" type="slidenum">
              <a:rPr lang="zh-CN" altLang="en-US" smtClean="0"/>
              <a:t>‹#›</a:t>
            </a:fld>
            <a:endParaRPr lang="zh-CN" altLang="en-US"/>
          </a:p>
        </p:txBody>
      </p:sp>
    </p:spTree>
    <p:extLst>
      <p:ext uri="{BB962C8B-B14F-4D97-AF65-F5344CB8AC3E}">
        <p14:creationId xmlns:p14="http://schemas.microsoft.com/office/powerpoint/2010/main" val="4162722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F7499D-DB85-4759-A029-0D2953C74C6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98CEBA1-FE6F-42B8-BAA8-59F898E56F5D}"/>
              </a:ext>
            </a:extLst>
          </p:cNvPr>
          <p:cNvSpPr>
            <a:spLocks noGrp="1"/>
          </p:cNvSpPr>
          <p:nvPr>
            <p:ph type="dt" sz="half" idx="10"/>
          </p:nvPr>
        </p:nvSpPr>
        <p:spPr/>
        <p:txBody>
          <a:bodyPr/>
          <a:lstStyle/>
          <a:p>
            <a:fld id="{083CAA3F-EEE4-4A2A-B937-EA059B23C473}" type="datetimeFigureOut">
              <a:rPr lang="zh-CN" altLang="en-US" smtClean="0"/>
              <a:t>2020/5/28</a:t>
            </a:fld>
            <a:endParaRPr lang="zh-CN" altLang="en-US"/>
          </a:p>
        </p:txBody>
      </p:sp>
      <p:sp>
        <p:nvSpPr>
          <p:cNvPr id="4" name="页脚占位符 3">
            <a:extLst>
              <a:ext uri="{FF2B5EF4-FFF2-40B4-BE49-F238E27FC236}">
                <a16:creationId xmlns:a16="http://schemas.microsoft.com/office/drawing/2014/main" id="{E1C5A61D-0B23-4F1D-AED9-5013A3E628F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78EB2E2-E796-492A-9633-A6B260C1BD88}"/>
              </a:ext>
            </a:extLst>
          </p:cNvPr>
          <p:cNvSpPr>
            <a:spLocks noGrp="1"/>
          </p:cNvSpPr>
          <p:nvPr>
            <p:ph type="sldNum" sz="quarter" idx="12"/>
          </p:nvPr>
        </p:nvSpPr>
        <p:spPr/>
        <p:txBody>
          <a:bodyPr/>
          <a:lstStyle/>
          <a:p>
            <a:fld id="{AF828219-EA73-4AB0-8219-A2834C4FD371}" type="slidenum">
              <a:rPr lang="zh-CN" altLang="en-US" smtClean="0"/>
              <a:t>‹#›</a:t>
            </a:fld>
            <a:endParaRPr lang="zh-CN" altLang="en-US"/>
          </a:p>
        </p:txBody>
      </p:sp>
    </p:spTree>
    <p:extLst>
      <p:ext uri="{BB962C8B-B14F-4D97-AF65-F5344CB8AC3E}">
        <p14:creationId xmlns:p14="http://schemas.microsoft.com/office/powerpoint/2010/main" val="2680796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6DDD904-070C-4050-8995-E4EB21F53A1A}"/>
              </a:ext>
            </a:extLst>
          </p:cNvPr>
          <p:cNvSpPr>
            <a:spLocks noGrp="1"/>
          </p:cNvSpPr>
          <p:nvPr>
            <p:ph type="dt" sz="half" idx="10"/>
          </p:nvPr>
        </p:nvSpPr>
        <p:spPr/>
        <p:txBody>
          <a:bodyPr/>
          <a:lstStyle/>
          <a:p>
            <a:fld id="{083CAA3F-EEE4-4A2A-B937-EA059B23C473}" type="datetimeFigureOut">
              <a:rPr lang="zh-CN" altLang="en-US" smtClean="0"/>
              <a:t>2020/5/28</a:t>
            </a:fld>
            <a:endParaRPr lang="zh-CN" altLang="en-US"/>
          </a:p>
        </p:txBody>
      </p:sp>
      <p:sp>
        <p:nvSpPr>
          <p:cNvPr id="3" name="页脚占位符 2">
            <a:extLst>
              <a:ext uri="{FF2B5EF4-FFF2-40B4-BE49-F238E27FC236}">
                <a16:creationId xmlns:a16="http://schemas.microsoft.com/office/drawing/2014/main" id="{B2ED7630-31F5-4735-B975-04CB8E1A1A6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F9ABA66-B151-496C-B2CC-2C12324D9ACC}"/>
              </a:ext>
            </a:extLst>
          </p:cNvPr>
          <p:cNvSpPr>
            <a:spLocks noGrp="1"/>
          </p:cNvSpPr>
          <p:nvPr>
            <p:ph type="sldNum" sz="quarter" idx="12"/>
          </p:nvPr>
        </p:nvSpPr>
        <p:spPr/>
        <p:txBody>
          <a:bodyPr/>
          <a:lstStyle/>
          <a:p>
            <a:fld id="{AF828219-EA73-4AB0-8219-A2834C4FD371}" type="slidenum">
              <a:rPr lang="zh-CN" altLang="en-US" smtClean="0"/>
              <a:t>‹#›</a:t>
            </a:fld>
            <a:endParaRPr lang="zh-CN" altLang="en-US"/>
          </a:p>
        </p:txBody>
      </p:sp>
    </p:spTree>
    <p:extLst>
      <p:ext uri="{BB962C8B-B14F-4D97-AF65-F5344CB8AC3E}">
        <p14:creationId xmlns:p14="http://schemas.microsoft.com/office/powerpoint/2010/main" val="1039440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69BAC-4AF0-437C-B8E3-B3C033A87EB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67C4107-BA8B-4CF2-ACB9-75702E098F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2A5D87C-9FCD-424A-8FD6-67277FC792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7CCFFAF-16C8-4519-A2B1-96132325F544}"/>
              </a:ext>
            </a:extLst>
          </p:cNvPr>
          <p:cNvSpPr>
            <a:spLocks noGrp="1"/>
          </p:cNvSpPr>
          <p:nvPr>
            <p:ph type="dt" sz="half" idx="10"/>
          </p:nvPr>
        </p:nvSpPr>
        <p:spPr/>
        <p:txBody>
          <a:bodyPr/>
          <a:lstStyle/>
          <a:p>
            <a:fld id="{083CAA3F-EEE4-4A2A-B937-EA059B23C473}" type="datetimeFigureOut">
              <a:rPr lang="zh-CN" altLang="en-US" smtClean="0"/>
              <a:t>2020/5/28</a:t>
            </a:fld>
            <a:endParaRPr lang="zh-CN" altLang="en-US"/>
          </a:p>
        </p:txBody>
      </p:sp>
      <p:sp>
        <p:nvSpPr>
          <p:cNvPr id="6" name="页脚占位符 5">
            <a:extLst>
              <a:ext uri="{FF2B5EF4-FFF2-40B4-BE49-F238E27FC236}">
                <a16:creationId xmlns:a16="http://schemas.microsoft.com/office/drawing/2014/main" id="{75CA84B4-1423-468C-B24A-58247FCD6F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EB83AA-84FF-40B1-B33D-B3C69A734B72}"/>
              </a:ext>
            </a:extLst>
          </p:cNvPr>
          <p:cNvSpPr>
            <a:spLocks noGrp="1"/>
          </p:cNvSpPr>
          <p:nvPr>
            <p:ph type="sldNum" sz="quarter" idx="12"/>
          </p:nvPr>
        </p:nvSpPr>
        <p:spPr/>
        <p:txBody>
          <a:bodyPr/>
          <a:lstStyle/>
          <a:p>
            <a:fld id="{AF828219-EA73-4AB0-8219-A2834C4FD371}" type="slidenum">
              <a:rPr lang="zh-CN" altLang="en-US" smtClean="0"/>
              <a:t>‹#›</a:t>
            </a:fld>
            <a:endParaRPr lang="zh-CN" altLang="en-US"/>
          </a:p>
        </p:txBody>
      </p:sp>
    </p:spTree>
    <p:extLst>
      <p:ext uri="{BB962C8B-B14F-4D97-AF65-F5344CB8AC3E}">
        <p14:creationId xmlns:p14="http://schemas.microsoft.com/office/powerpoint/2010/main" val="130746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F0F0A4-B489-4DB8-8550-E8796507B28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C0BB3C3-3D57-4C79-9630-3F5E52867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3004803-605B-4D44-99B1-6F89B95AE6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A13C03D-3932-430F-9765-FB9224E76BB1}"/>
              </a:ext>
            </a:extLst>
          </p:cNvPr>
          <p:cNvSpPr>
            <a:spLocks noGrp="1"/>
          </p:cNvSpPr>
          <p:nvPr>
            <p:ph type="dt" sz="half" idx="10"/>
          </p:nvPr>
        </p:nvSpPr>
        <p:spPr/>
        <p:txBody>
          <a:bodyPr/>
          <a:lstStyle/>
          <a:p>
            <a:fld id="{083CAA3F-EEE4-4A2A-B937-EA059B23C473}" type="datetimeFigureOut">
              <a:rPr lang="zh-CN" altLang="en-US" smtClean="0"/>
              <a:t>2020/5/28</a:t>
            </a:fld>
            <a:endParaRPr lang="zh-CN" altLang="en-US"/>
          </a:p>
        </p:txBody>
      </p:sp>
      <p:sp>
        <p:nvSpPr>
          <p:cNvPr id="6" name="页脚占位符 5">
            <a:extLst>
              <a:ext uri="{FF2B5EF4-FFF2-40B4-BE49-F238E27FC236}">
                <a16:creationId xmlns:a16="http://schemas.microsoft.com/office/drawing/2014/main" id="{D462D8A6-940C-465B-8307-A7C675975B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6DD79A-B675-4A4F-BD3A-7248A51E8191}"/>
              </a:ext>
            </a:extLst>
          </p:cNvPr>
          <p:cNvSpPr>
            <a:spLocks noGrp="1"/>
          </p:cNvSpPr>
          <p:nvPr>
            <p:ph type="sldNum" sz="quarter" idx="12"/>
          </p:nvPr>
        </p:nvSpPr>
        <p:spPr/>
        <p:txBody>
          <a:bodyPr/>
          <a:lstStyle/>
          <a:p>
            <a:fld id="{AF828219-EA73-4AB0-8219-A2834C4FD371}" type="slidenum">
              <a:rPr lang="zh-CN" altLang="en-US" smtClean="0"/>
              <a:t>‹#›</a:t>
            </a:fld>
            <a:endParaRPr lang="zh-CN" altLang="en-US"/>
          </a:p>
        </p:txBody>
      </p:sp>
    </p:spTree>
    <p:extLst>
      <p:ext uri="{BB962C8B-B14F-4D97-AF65-F5344CB8AC3E}">
        <p14:creationId xmlns:p14="http://schemas.microsoft.com/office/powerpoint/2010/main" val="1029569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703FBD4-5CFB-45E6-8D14-B82861E2B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D7E535C-F965-4EDB-BD54-B7DCD4830A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1BE60F-9DDD-4B2F-ABDE-5B4ABE3D96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3CAA3F-EEE4-4A2A-B937-EA059B23C473}" type="datetimeFigureOut">
              <a:rPr lang="zh-CN" altLang="en-US" smtClean="0"/>
              <a:t>2020/5/28</a:t>
            </a:fld>
            <a:endParaRPr lang="zh-CN" altLang="en-US"/>
          </a:p>
        </p:txBody>
      </p:sp>
      <p:sp>
        <p:nvSpPr>
          <p:cNvPr id="5" name="页脚占位符 4">
            <a:extLst>
              <a:ext uri="{FF2B5EF4-FFF2-40B4-BE49-F238E27FC236}">
                <a16:creationId xmlns:a16="http://schemas.microsoft.com/office/drawing/2014/main" id="{E8488B22-32B8-410D-A8CB-0A13539138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EC55662-9B0B-4E4A-A9FD-3F1BFE6B49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828219-EA73-4AB0-8219-A2834C4FD371}" type="slidenum">
              <a:rPr lang="zh-CN" altLang="en-US" smtClean="0"/>
              <a:t>‹#›</a:t>
            </a:fld>
            <a:endParaRPr lang="zh-CN" altLang="en-US"/>
          </a:p>
        </p:txBody>
      </p:sp>
    </p:spTree>
    <p:extLst>
      <p:ext uri="{BB962C8B-B14F-4D97-AF65-F5344CB8AC3E}">
        <p14:creationId xmlns:p14="http://schemas.microsoft.com/office/powerpoint/2010/main" val="1257074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890BB-73ED-4D9B-9027-33E9F368F158}"/>
              </a:ext>
            </a:extLst>
          </p:cNvPr>
          <p:cNvSpPr>
            <a:spLocks noGrp="1"/>
          </p:cNvSpPr>
          <p:nvPr>
            <p:ph type="ctrTitle"/>
          </p:nvPr>
        </p:nvSpPr>
        <p:spPr>
          <a:xfrm>
            <a:off x="0" y="1041400"/>
            <a:ext cx="12191999" cy="2387600"/>
          </a:xfrm>
        </p:spPr>
        <p:txBody>
          <a:bodyPr>
            <a:normAutofit/>
          </a:bodyPr>
          <a:lstStyle/>
          <a:p>
            <a:r>
              <a:rPr lang="en-US" altLang="zh-CN" sz="5400" dirty="0"/>
              <a:t>Scripted visual novel design </a:t>
            </a:r>
            <a:r>
              <a:rPr lang="en-US" altLang="zh-CN" sz="5400" dirty="0" smtClean="0"/>
              <a:t>language</a:t>
            </a:r>
            <a:br>
              <a:rPr lang="en-US" altLang="zh-CN" sz="5400" dirty="0" smtClean="0"/>
            </a:br>
            <a:r>
              <a:rPr lang="zh-CN" altLang="en-US" sz="5400" dirty="0" smtClean="0"/>
              <a:t>结题报告</a:t>
            </a:r>
            <a:endParaRPr lang="zh-CN" altLang="en-US" sz="5400" dirty="0"/>
          </a:p>
        </p:txBody>
      </p:sp>
      <p:sp>
        <p:nvSpPr>
          <p:cNvPr id="3" name="副标题 2">
            <a:extLst>
              <a:ext uri="{FF2B5EF4-FFF2-40B4-BE49-F238E27FC236}">
                <a16:creationId xmlns:a16="http://schemas.microsoft.com/office/drawing/2014/main" id="{59EC2C0E-AAE5-4345-B65B-02C2B22A0DBE}"/>
              </a:ext>
            </a:extLst>
          </p:cNvPr>
          <p:cNvSpPr>
            <a:spLocks noGrp="1"/>
          </p:cNvSpPr>
          <p:nvPr>
            <p:ph type="subTitle" idx="1"/>
          </p:nvPr>
        </p:nvSpPr>
        <p:spPr/>
        <p:txBody>
          <a:bodyPr/>
          <a:lstStyle/>
          <a:p>
            <a:r>
              <a:rPr lang="zh-CN" altLang="en-US" dirty="0"/>
              <a:t>陆宇暄 顾宇晨 石元峰</a:t>
            </a:r>
          </a:p>
        </p:txBody>
      </p:sp>
    </p:spTree>
    <p:extLst>
      <p:ext uri="{BB962C8B-B14F-4D97-AF65-F5344CB8AC3E}">
        <p14:creationId xmlns:p14="http://schemas.microsoft.com/office/powerpoint/2010/main" val="3352855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Lexer+Parser</a:t>
            </a:r>
            <a:endParaRPr lang="zh-CN" altLang="en-US" dirty="0"/>
          </a:p>
        </p:txBody>
      </p:sp>
      <p:sp>
        <p:nvSpPr>
          <p:cNvPr id="3" name="内容占位符 2"/>
          <p:cNvSpPr>
            <a:spLocks noGrp="1"/>
          </p:cNvSpPr>
          <p:nvPr>
            <p:ph idx="1"/>
          </p:nvPr>
        </p:nvSpPr>
        <p:spPr/>
        <p:txBody>
          <a:bodyPr>
            <a:normAutofit/>
          </a:bodyPr>
          <a:lstStyle/>
          <a:p>
            <a:r>
              <a:rPr lang="zh-CN" altLang="en-US" dirty="0" smtClean="0"/>
              <a:t>这部分主要工作由顾宇晨完成</a:t>
            </a:r>
            <a:r>
              <a:rPr lang="en-US" altLang="zh-CN" dirty="0" smtClean="0"/>
              <a:t>, </a:t>
            </a:r>
            <a:r>
              <a:rPr lang="zh-CN" altLang="en-US" dirty="0" smtClean="0"/>
              <a:t>使用</a:t>
            </a:r>
            <a:r>
              <a:rPr lang="en-US" altLang="zh-CN" dirty="0" err="1" smtClean="0"/>
              <a:t>ocaml</a:t>
            </a:r>
            <a:r>
              <a:rPr lang="zh-CN" altLang="en-US" dirty="0" smtClean="0"/>
              <a:t>中内置的工具</a:t>
            </a:r>
            <a:r>
              <a:rPr lang="en-US" altLang="zh-CN" dirty="0" smtClean="0"/>
              <a:t>, </a:t>
            </a:r>
            <a:r>
              <a:rPr lang="zh-CN" altLang="en-US" dirty="0" smtClean="0"/>
              <a:t>将之前提到的源代码转化为一个语法树</a:t>
            </a:r>
            <a:r>
              <a:rPr lang="en-US" altLang="zh-CN" dirty="0" smtClean="0"/>
              <a:t>, </a:t>
            </a:r>
            <a:r>
              <a:rPr lang="zh-CN" altLang="en-US" dirty="0" smtClean="0"/>
              <a:t>并且在这之中完成类型检查</a:t>
            </a:r>
            <a:r>
              <a:rPr lang="en-US" altLang="zh-CN" dirty="0" smtClean="0"/>
              <a:t>.</a:t>
            </a:r>
          </a:p>
          <a:p>
            <a:r>
              <a:rPr lang="zh-CN" altLang="en-US" dirty="0"/>
              <a:t>如果语法分析失败或者类型检查失败会在输出文件最后显示错误信息</a:t>
            </a:r>
            <a:r>
              <a:rPr lang="en-US" altLang="zh-CN" dirty="0"/>
              <a:t>, </a:t>
            </a:r>
            <a:r>
              <a:rPr lang="zh-CN" altLang="en-US" dirty="0"/>
              <a:t>成功则会生成完整的</a:t>
            </a:r>
            <a:r>
              <a:rPr lang="en-US" altLang="zh-CN" dirty="0"/>
              <a:t>syntax tree</a:t>
            </a:r>
            <a:r>
              <a:rPr lang="zh-CN" altLang="en-US" dirty="0"/>
              <a:t>表示代码</a:t>
            </a:r>
            <a:r>
              <a:rPr lang="en-US" altLang="zh-CN" dirty="0" smtClean="0"/>
              <a:t>.</a:t>
            </a:r>
            <a:endParaRPr lang="en-US" altLang="zh-CN" dirty="0"/>
          </a:p>
          <a:p>
            <a:r>
              <a:rPr lang="zh-CN" altLang="en-US" dirty="0" smtClean="0"/>
              <a:t>如果希望</a:t>
            </a:r>
            <a:r>
              <a:rPr lang="zh-CN" altLang="en-US" dirty="0"/>
              <a:t>使用编译</a:t>
            </a:r>
            <a:r>
              <a:rPr lang="zh-CN" altLang="en-US" dirty="0" smtClean="0"/>
              <a:t>命令</a:t>
            </a:r>
            <a:r>
              <a:rPr lang="en-US" altLang="zh-CN" dirty="0" smtClean="0"/>
              <a:t>“</a:t>
            </a:r>
            <a:r>
              <a:rPr lang="en-GB" altLang="zh-CN" dirty="0" smtClean="0"/>
              <a:t>safe”, </a:t>
            </a:r>
            <a:r>
              <a:rPr lang="zh-CN" altLang="en-US" dirty="0"/>
              <a:t>使用</a:t>
            </a:r>
            <a:r>
              <a:rPr lang="en-GB" altLang="zh-CN" dirty="0"/>
              <a:t>make safe</a:t>
            </a:r>
            <a:r>
              <a:rPr lang="zh-CN" altLang="en-US" dirty="0"/>
              <a:t>命令来</a:t>
            </a:r>
            <a:r>
              <a:rPr lang="zh-CN" altLang="en-US" dirty="0" smtClean="0"/>
              <a:t>编译这部分代码</a:t>
            </a:r>
            <a:r>
              <a:rPr lang="en-US" altLang="zh-CN" dirty="0" smtClean="0"/>
              <a:t>, </a:t>
            </a:r>
            <a:r>
              <a:rPr lang="zh-CN" altLang="en-US" dirty="0" smtClean="0"/>
              <a:t>否则使用</a:t>
            </a:r>
            <a:r>
              <a:rPr lang="en-US" altLang="zh-CN" dirty="0" smtClean="0"/>
              <a:t>make</a:t>
            </a:r>
            <a:r>
              <a:rPr lang="zh-CN" altLang="en-US" dirty="0" smtClean="0"/>
              <a:t>命令</a:t>
            </a:r>
            <a:r>
              <a:rPr lang="en-US" altLang="zh-CN" dirty="0" smtClean="0"/>
              <a:t>. </a:t>
            </a:r>
            <a:r>
              <a:rPr lang="zh-CN" altLang="en-US" dirty="0" smtClean="0"/>
              <a:t>编译</a:t>
            </a:r>
            <a:r>
              <a:rPr lang="zh-CN" altLang="en-US" dirty="0"/>
              <a:t>结果是一个可执行文件</a:t>
            </a:r>
            <a:r>
              <a:rPr lang="en-US" altLang="zh-CN" dirty="0"/>
              <a:t>f, </a:t>
            </a:r>
            <a:r>
              <a:rPr lang="zh-CN" altLang="en-US" dirty="0"/>
              <a:t>它接受一个参数</a:t>
            </a:r>
            <a:r>
              <a:rPr lang="en-US" altLang="zh-CN" dirty="0"/>
              <a:t>, </a:t>
            </a:r>
            <a:r>
              <a:rPr lang="zh-CN" altLang="en-US" dirty="0"/>
              <a:t>表示源代码的位置</a:t>
            </a:r>
            <a:r>
              <a:rPr lang="en-US" altLang="zh-CN" dirty="0"/>
              <a:t>, </a:t>
            </a:r>
            <a:r>
              <a:rPr lang="zh-CN" altLang="en-US" dirty="0"/>
              <a:t>并且输出语法树到标准输出流</a:t>
            </a:r>
            <a:r>
              <a:rPr lang="en-US" altLang="zh-CN" dirty="0" smtClean="0"/>
              <a:t>.</a:t>
            </a:r>
            <a:endParaRPr lang="en-US" altLang="zh-CN" dirty="0"/>
          </a:p>
          <a:p>
            <a:pPr lvl="1"/>
            <a:r>
              <a:rPr lang="zh-CN" altLang="en-US" dirty="0"/>
              <a:t>如果在</a:t>
            </a:r>
            <a:r>
              <a:rPr lang="en-US" altLang="zh-CN" dirty="0"/>
              <a:t>Windows</a:t>
            </a:r>
            <a:r>
              <a:rPr lang="zh-CN" altLang="en-US" dirty="0"/>
              <a:t>系统下</a:t>
            </a:r>
            <a:r>
              <a:rPr lang="en-US" altLang="zh-CN" dirty="0"/>
              <a:t>, </a:t>
            </a:r>
            <a:r>
              <a:rPr lang="zh-CN" altLang="en-US" dirty="0" smtClean="0"/>
              <a:t>需要</a:t>
            </a:r>
            <a:r>
              <a:rPr lang="zh-CN" altLang="en-US" dirty="0"/>
              <a:t>安装</a:t>
            </a:r>
            <a:r>
              <a:rPr lang="en-US" altLang="zh-CN" dirty="0"/>
              <a:t>Cygwin</a:t>
            </a:r>
            <a:r>
              <a:rPr lang="zh-CN" altLang="en-US" dirty="0"/>
              <a:t>并在</a:t>
            </a:r>
            <a:r>
              <a:rPr lang="en-US" altLang="zh-CN" dirty="0"/>
              <a:t>Cygwin</a:t>
            </a:r>
            <a:r>
              <a:rPr lang="zh-CN" altLang="en-US" dirty="0"/>
              <a:t>环境下编译和运行</a:t>
            </a:r>
          </a:p>
        </p:txBody>
      </p:sp>
    </p:spTree>
    <p:extLst>
      <p:ext uri="{BB962C8B-B14F-4D97-AF65-F5344CB8AC3E}">
        <p14:creationId xmlns:p14="http://schemas.microsoft.com/office/powerpoint/2010/main" val="604678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t>
            </a:r>
            <a:r>
              <a:rPr lang="en-GB" altLang="zh-CN" dirty="0" smtClean="0"/>
              <a:t>yntax_tree.txt</a:t>
            </a:r>
            <a:endParaRPr lang="zh-CN" altLang="en-US" dirty="0"/>
          </a:p>
        </p:txBody>
      </p:sp>
      <p:sp>
        <p:nvSpPr>
          <p:cNvPr id="3" name="内容占位符 2"/>
          <p:cNvSpPr>
            <a:spLocks noGrp="1"/>
          </p:cNvSpPr>
          <p:nvPr>
            <p:ph idx="1"/>
          </p:nvPr>
        </p:nvSpPr>
        <p:spPr/>
        <p:txBody>
          <a:bodyPr/>
          <a:lstStyle/>
          <a:p>
            <a:r>
              <a:rPr lang="en-US" altLang="zh-CN" dirty="0" smtClean="0"/>
              <a:t>syntax_tree.txt</a:t>
            </a:r>
            <a:r>
              <a:rPr lang="zh-CN" altLang="en-US" dirty="0" smtClean="0"/>
              <a:t>提供了源代码编译成的语法树</a:t>
            </a:r>
            <a:r>
              <a:rPr lang="en-US" altLang="zh-CN" dirty="0" smtClean="0"/>
              <a:t>.</a:t>
            </a:r>
            <a:endParaRPr lang="en-US" altLang="zh-CN" dirty="0"/>
          </a:p>
          <a:p>
            <a:endParaRPr lang="en-US" altLang="zh-CN" dirty="0" smtClean="0"/>
          </a:p>
          <a:p>
            <a:r>
              <a:rPr lang="zh-CN" altLang="en-US" dirty="0" smtClean="0"/>
              <a:t>这个代码也不是</a:t>
            </a:r>
            <a:r>
              <a:rPr lang="zh-CN" altLang="en-US" dirty="0"/>
              <a:t>那么短所以要切出播放模式看</a:t>
            </a:r>
            <a:r>
              <a:rPr lang="en-US" altLang="zh-CN" dirty="0"/>
              <a:t>, </a:t>
            </a:r>
            <a:r>
              <a:rPr lang="zh-CN" altLang="en-US" dirty="0"/>
              <a:t>请稍等</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2927048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a:t>
            </a:r>
            <a:r>
              <a:rPr lang="en-GB" altLang="zh-CN" dirty="0" err="1" smtClean="0"/>
              <a:t>ntermediate</a:t>
            </a:r>
            <a:r>
              <a:rPr lang="en-GB" altLang="zh-CN" dirty="0" smtClean="0"/>
              <a:t> </a:t>
            </a:r>
            <a:r>
              <a:rPr lang="en-GB" altLang="zh-CN" dirty="0"/>
              <a:t>code generator</a:t>
            </a:r>
            <a:endParaRPr lang="zh-CN" altLang="en-US" dirty="0"/>
          </a:p>
        </p:txBody>
      </p:sp>
      <p:sp>
        <p:nvSpPr>
          <p:cNvPr id="3" name="内容占位符 2"/>
          <p:cNvSpPr>
            <a:spLocks noGrp="1"/>
          </p:cNvSpPr>
          <p:nvPr>
            <p:ph idx="1"/>
          </p:nvPr>
        </p:nvSpPr>
        <p:spPr/>
        <p:txBody>
          <a:bodyPr/>
          <a:lstStyle/>
          <a:p>
            <a:r>
              <a:rPr lang="zh-CN" altLang="en-US" dirty="0"/>
              <a:t>这部分主要工作</a:t>
            </a:r>
            <a:r>
              <a:rPr lang="zh-CN" altLang="en-US" dirty="0" smtClean="0"/>
              <a:t>由陆宇暄完成</a:t>
            </a:r>
            <a:r>
              <a:rPr lang="en-US" altLang="zh-CN" dirty="0" smtClean="0"/>
              <a:t>, </a:t>
            </a:r>
            <a:r>
              <a:rPr lang="zh-CN" altLang="en-US" dirty="0" smtClean="0"/>
              <a:t>由于一些实现上的难点使得用</a:t>
            </a:r>
            <a:r>
              <a:rPr lang="en-US" altLang="zh-CN" dirty="0" err="1" smtClean="0"/>
              <a:t>ocaml</a:t>
            </a:r>
            <a:r>
              <a:rPr lang="zh-CN" altLang="en-US" dirty="0" smtClean="0"/>
              <a:t>完成这一部分会比较麻烦</a:t>
            </a:r>
            <a:r>
              <a:rPr lang="en-US" altLang="zh-CN" dirty="0" smtClean="0"/>
              <a:t>, </a:t>
            </a:r>
            <a:r>
              <a:rPr lang="zh-CN" altLang="en-US" dirty="0" smtClean="0"/>
              <a:t>所以使用</a:t>
            </a:r>
            <a:r>
              <a:rPr lang="en-US" altLang="zh-CN" dirty="0" smtClean="0"/>
              <a:t>cpp</a:t>
            </a:r>
            <a:r>
              <a:rPr lang="zh-CN" altLang="en-US" dirty="0" smtClean="0"/>
              <a:t>完成</a:t>
            </a:r>
            <a:r>
              <a:rPr lang="en-US" altLang="zh-CN" dirty="0"/>
              <a:t>. </a:t>
            </a:r>
            <a:endParaRPr lang="en-US" altLang="zh-CN" dirty="0" smtClean="0"/>
          </a:p>
          <a:p>
            <a:r>
              <a:rPr lang="en-US" altLang="zh-CN" dirty="0" err="1" smtClean="0"/>
              <a:t>Intermediate_code_generator</a:t>
            </a:r>
            <a:r>
              <a:rPr lang="zh-CN" altLang="en-US" dirty="0" smtClean="0"/>
              <a:t>接受语法树作为输入</a:t>
            </a:r>
            <a:r>
              <a:rPr lang="en-US" altLang="zh-CN" dirty="0" smtClean="0"/>
              <a:t>, </a:t>
            </a:r>
            <a:r>
              <a:rPr lang="zh-CN" altLang="en-US" dirty="0" smtClean="0"/>
              <a:t>给出类似汇编代码的中间代码作为输出</a:t>
            </a:r>
            <a:r>
              <a:rPr lang="en-US" altLang="zh-CN" dirty="0" smtClean="0"/>
              <a:t>.</a:t>
            </a:r>
          </a:p>
          <a:p>
            <a:pPr lvl="1"/>
            <a:r>
              <a:rPr lang="zh-CN" altLang="en-US" dirty="0" smtClean="0"/>
              <a:t>默认</a:t>
            </a:r>
            <a:r>
              <a:rPr lang="zh-CN" altLang="en-US" dirty="0"/>
              <a:t>输入文件是</a:t>
            </a:r>
            <a:r>
              <a:rPr lang="en-US" altLang="zh-CN" dirty="0"/>
              <a:t>syntax_tree.txt, </a:t>
            </a:r>
            <a:r>
              <a:rPr lang="zh-CN" altLang="en-US" dirty="0"/>
              <a:t>也可以由命令行的第一个参数来指定</a:t>
            </a:r>
            <a:r>
              <a:rPr lang="en-US" altLang="zh-CN" dirty="0" smtClean="0"/>
              <a:t>.</a:t>
            </a:r>
            <a:endParaRPr lang="en-US" altLang="zh-CN" dirty="0"/>
          </a:p>
          <a:p>
            <a:pPr lvl="1"/>
            <a:r>
              <a:rPr lang="zh-CN" altLang="en-US" dirty="0" smtClean="0"/>
              <a:t>默认</a:t>
            </a:r>
            <a:r>
              <a:rPr lang="zh-CN" altLang="en-US" dirty="0"/>
              <a:t>输出文件是</a:t>
            </a:r>
            <a:r>
              <a:rPr lang="en-US" altLang="zh-CN" dirty="0"/>
              <a:t>intermediate_code.txt, </a:t>
            </a:r>
            <a:r>
              <a:rPr lang="zh-CN" altLang="en-US" dirty="0"/>
              <a:t>也可以由命令行的第二个参数来指定</a:t>
            </a:r>
            <a:r>
              <a:rPr lang="en-US" altLang="zh-CN" dirty="0" smtClean="0"/>
              <a:t>.</a:t>
            </a:r>
            <a:endParaRPr lang="en-US" altLang="zh-CN" dirty="0"/>
          </a:p>
          <a:p>
            <a:pPr lvl="1"/>
            <a:r>
              <a:rPr lang="zh-CN" altLang="en-US" dirty="0" smtClean="0"/>
              <a:t>默认</a:t>
            </a:r>
            <a:r>
              <a:rPr lang="zh-CN" altLang="en-US" dirty="0"/>
              <a:t>错误信息文件是</a:t>
            </a:r>
            <a:r>
              <a:rPr lang="en-US" altLang="zh-CN" dirty="0"/>
              <a:t>log.txt, </a:t>
            </a:r>
            <a:r>
              <a:rPr lang="zh-CN" altLang="en-US" dirty="0"/>
              <a:t>也可以由命令行的第三个参数来指定</a:t>
            </a:r>
            <a:r>
              <a:rPr lang="en-US" altLang="zh-CN" dirty="0"/>
              <a:t>.</a:t>
            </a:r>
            <a:endParaRPr lang="zh-CN" altLang="en-US" dirty="0"/>
          </a:p>
        </p:txBody>
      </p:sp>
    </p:spTree>
    <p:extLst>
      <p:ext uri="{BB962C8B-B14F-4D97-AF65-F5344CB8AC3E}">
        <p14:creationId xmlns:p14="http://schemas.microsoft.com/office/powerpoint/2010/main" val="1410990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a:t>
            </a:r>
            <a:r>
              <a:rPr lang="en-GB" altLang="zh-CN" dirty="0" smtClean="0"/>
              <a:t>ntermediate_code.txt</a:t>
            </a:r>
            <a:endParaRPr lang="zh-CN" altLang="en-US" dirty="0"/>
          </a:p>
        </p:txBody>
      </p:sp>
      <p:sp>
        <p:nvSpPr>
          <p:cNvPr id="3" name="内容占位符 2"/>
          <p:cNvSpPr>
            <a:spLocks noGrp="1"/>
          </p:cNvSpPr>
          <p:nvPr>
            <p:ph idx="1"/>
          </p:nvPr>
        </p:nvSpPr>
        <p:spPr/>
        <p:txBody>
          <a:bodyPr/>
          <a:lstStyle/>
          <a:p>
            <a:r>
              <a:rPr lang="en-US" altLang="zh-CN" dirty="0" smtClean="0"/>
              <a:t>intermediate_code.txt</a:t>
            </a:r>
            <a:r>
              <a:rPr lang="zh-CN" altLang="en-US" dirty="0" smtClean="0"/>
              <a:t>提供了从源代码生成的中间代码</a:t>
            </a:r>
            <a:endParaRPr lang="en-US" altLang="zh-CN" dirty="0" smtClean="0"/>
          </a:p>
          <a:p>
            <a:endParaRPr lang="en-US" altLang="zh-CN" dirty="0"/>
          </a:p>
          <a:p>
            <a:r>
              <a:rPr lang="zh-CN" altLang="en-US" dirty="0"/>
              <a:t>这个代码也不是那么短所以要切出播放模式看</a:t>
            </a:r>
            <a:r>
              <a:rPr lang="en-US" altLang="zh-CN" dirty="0"/>
              <a:t>, </a:t>
            </a:r>
            <a:r>
              <a:rPr lang="zh-CN" altLang="en-US" dirty="0"/>
              <a:t>请稍等</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1268364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Player</a:t>
            </a:r>
            <a:endParaRPr lang="zh-CN" altLang="en-US" dirty="0"/>
          </a:p>
        </p:txBody>
      </p:sp>
      <p:sp>
        <p:nvSpPr>
          <p:cNvPr id="3" name="内容占位符 2"/>
          <p:cNvSpPr>
            <a:spLocks noGrp="1"/>
          </p:cNvSpPr>
          <p:nvPr>
            <p:ph idx="1"/>
          </p:nvPr>
        </p:nvSpPr>
        <p:spPr/>
        <p:txBody>
          <a:bodyPr/>
          <a:lstStyle/>
          <a:p>
            <a:r>
              <a:rPr lang="zh-CN" altLang="en-US" dirty="0"/>
              <a:t>这部分主要工作</a:t>
            </a:r>
            <a:r>
              <a:rPr lang="zh-CN" altLang="en-US" dirty="0" smtClean="0"/>
              <a:t>由石元峰完成</a:t>
            </a:r>
            <a:r>
              <a:rPr lang="en-US" altLang="zh-CN" dirty="0" smtClean="0"/>
              <a:t>, </a:t>
            </a:r>
            <a:r>
              <a:rPr lang="zh-CN" altLang="en-US" dirty="0" smtClean="0"/>
              <a:t>使用</a:t>
            </a:r>
            <a:r>
              <a:rPr lang="en-US" altLang="zh-CN" dirty="0" err="1" smtClean="0"/>
              <a:t>pygame</a:t>
            </a:r>
            <a:r>
              <a:rPr lang="zh-CN" altLang="en-US" dirty="0" smtClean="0"/>
              <a:t>作为可视化的途径</a:t>
            </a:r>
            <a:r>
              <a:rPr lang="en-US" altLang="zh-CN" dirty="0" smtClean="0"/>
              <a:t>, </a:t>
            </a:r>
            <a:r>
              <a:rPr lang="zh-CN" altLang="en-US" dirty="0" smtClean="0"/>
              <a:t>通过解释</a:t>
            </a:r>
            <a:r>
              <a:rPr lang="zh-CN" altLang="en-US" dirty="0"/>
              <a:t>执行中间代码进行可视化</a:t>
            </a:r>
            <a:r>
              <a:rPr lang="en-US" altLang="zh-CN" dirty="0" smtClean="0"/>
              <a:t>.</a:t>
            </a:r>
          </a:p>
          <a:p>
            <a:pPr lvl="1"/>
            <a:r>
              <a:rPr lang="zh-CN" altLang="en-US" dirty="0" smtClean="0"/>
              <a:t>需要</a:t>
            </a:r>
            <a:r>
              <a:rPr lang="zh-CN" altLang="en-US" dirty="0"/>
              <a:t>以下两个</a:t>
            </a:r>
            <a:r>
              <a:rPr lang="en-US" altLang="zh-CN" dirty="0"/>
              <a:t>package: </a:t>
            </a:r>
            <a:r>
              <a:rPr lang="en-US" altLang="zh-CN" dirty="0" err="1"/>
              <a:t>Pygame</a:t>
            </a:r>
            <a:r>
              <a:rPr lang="en-US" altLang="zh-CN" dirty="0"/>
              <a:t> 1.9.6, Pillow(PIL) </a:t>
            </a:r>
            <a:r>
              <a:rPr lang="en-US" altLang="zh-CN" dirty="0" smtClean="0"/>
              <a:t>7.1.1</a:t>
            </a:r>
          </a:p>
          <a:p>
            <a:r>
              <a:rPr lang="zh-CN" altLang="en-US" dirty="0"/>
              <a:t>若运行时出现错误会在命令行中给出具体的错误信息并终止运行</a:t>
            </a:r>
            <a:r>
              <a:rPr lang="en-US" altLang="zh-CN" dirty="0" smtClean="0"/>
              <a:t>.</a:t>
            </a:r>
          </a:p>
          <a:p>
            <a:r>
              <a:rPr lang="zh-CN" altLang="en-US" dirty="0" smtClean="0"/>
              <a:t>在运行途中可以将当前状态存档</a:t>
            </a:r>
            <a:r>
              <a:rPr lang="en-US" altLang="zh-CN" dirty="0" smtClean="0"/>
              <a:t>, </a:t>
            </a:r>
            <a:r>
              <a:rPr lang="zh-CN" altLang="en-US" dirty="0" smtClean="0"/>
              <a:t>待下次运行时读档</a:t>
            </a:r>
            <a:r>
              <a:rPr lang="en-US" altLang="zh-CN" dirty="0" smtClean="0"/>
              <a:t>.</a:t>
            </a:r>
            <a:endParaRPr lang="zh-CN" altLang="en-US" dirty="0"/>
          </a:p>
        </p:txBody>
      </p:sp>
    </p:spTree>
    <p:extLst>
      <p:ext uri="{BB962C8B-B14F-4D97-AF65-F5344CB8AC3E}">
        <p14:creationId xmlns:p14="http://schemas.microsoft.com/office/powerpoint/2010/main" val="4153473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Package</a:t>
            </a:r>
            <a:endParaRPr lang="zh-CN" altLang="en-US" dirty="0"/>
          </a:p>
        </p:txBody>
      </p:sp>
      <p:sp>
        <p:nvSpPr>
          <p:cNvPr id="3" name="内容占位符 2"/>
          <p:cNvSpPr>
            <a:spLocks noGrp="1"/>
          </p:cNvSpPr>
          <p:nvPr>
            <p:ph idx="1"/>
          </p:nvPr>
        </p:nvSpPr>
        <p:spPr/>
        <p:txBody>
          <a:bodyPr/>
          <a:lstStyle/>
          <a:p>
            <a:r>
              <a:rPr lang="zh-CN" altLang="en-US" dirty="0" smtClean="0"/>
              <a:t>我们提供了</a:t>
            </a:r>
            <a:r>
              <a:rPr lang="en-US" altLang="zh-CN" dirty="0" smtClean="0"/>
              <a:t>Package</a:t>
            </a:r>
            <a:r>
              <a:rPr lang="zh-CN" altLang="en-US" dirty="0" smtClean="0"/>
              <a:t>目录</a:t>
            </a:r>
            <a:r>
              <a:rPr lang="en-US" altLang="zh-CN" dirty="0" smtClean="0"/>
              <a:t>, </a:t>
            </a:r>
            <a:r>
              <a:rPr lang="zh-CN" altLang="en-US" dirty="0" smtClean="0"/>
              <a:t>包括</a:t>
            </a:r>
            <a:r>
              <a:rPr lang="en-US" altLang="zh-CN" dirty="0" err="1" smtClean="0"/>
              <a:t>sample.gal</a:t>
            </a:r>
            <a:r>
              <a:rPr lang="zh-CN" altLang="en-US" dirty="0" smtClean="0"/>
              <a:t>以及它所需要的图像和音乐素材</a:t>
            </a:r>
            <a:r>
              <a:rPr lang="en-US" altLang="zh-CN" dirty="0" smtClean="0"/>
              <a:t>, </a:t>
            </a:r>
            <a:r>
              <a:rPr lang="zh-CN" altLang="en-US" dirty="0" smtClean="0"/>
              <a:t>接下来我们将运行它来演示我们的成果</a:t>
            </a:r>
            <a:r>
              <a:rPr lang="en-US" altLang="zh-CN" dirty="0" smtClean="0"/>
              <a:t>.</a:t>
            </a:r>
            <a:endParaRPr lang="zh-CN" altLang="en-US" dirty="0"/>
          </a:p>
        </p:txBody>
      </p:sp>
    </p:spTree>
    <p:extLst>
      <p:ext uri="{BB962C8B-B14F-4D97-AF65-F5344CB8AC3E}">
        <p14:creationId xmlns:p14="http://schemas.microsoft.com/office/powerpoint/2010/main" val="3742259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Q&amp;A</a:t>
            </a:r>
            <a:endParaRPr lang="zh-CN" altLang="en-US" dirty="0"/>
          </a:p>
        </p:txBody>
      </p:sp>
      <p:sp>
        <p:nvSpPr>
          <p:cNvPr id="3" name="内容占位符 2"/>
          <p:cNvSpPr>
            <a:spLocks noGrp="1"/>
          </p:cNvSpPr>
          <p:nvPr>
            <p:ph idx="1"/>
          </p:nvPr>
        </p:nvSpPr>
        <p:spPr/>
        <p:txBody>
          <a:bodyPr/>
          <a:lstStyle/>
          <a:p>
            <a:r>
              <a:rPr lang="en-US" altLang="zh-CN" dirty="0" smtClean="0"/>
              <a:t>Thanks for listening.</a:t>
            </a:r>
            <a:endParaRPr lang="zh-CN" altLang="en-US" dirty="0"/>
          </a:p>
        </p:txBody>
      </p:sp>
    </p:spTree>
    <p:extLst>
      <p:ext uri="{BB962C8B-B14F-4D97-AF65-F5344CB8AC3E}">
        <p14:creationId xmlns:p14="http://schemas.microsoft.com/office/powerpoint/2010/main" val="2565097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6" name="圆角矩形 5"/>
          <p:cNvSpPr/>
          <p:nvPr/>
        </p:nvSpPr>
        <p:spPr>
          <a:xfrm>
            <a:off x="1228421" y="1539218"/>
            <a:ext cx="2160000" cy="720000"/>
          </a:xfrm>
          <a:prstGeom prst="roundRect">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Source code</a:t>
            </a:r>
            <a:endParaRPr lang="zh-CN" altLang="en-US" sz="2000" b="1" dirty="0">
              <a:solidFill>
                <a:schemeClr val="tx1"/>
              </a:solidFill>
            </a:endParaRPr>
          </a:p>
        </p:txBody>
      </p:sp>
      <p:sp>
        <p:nvSpPr>
          <p:cNvPr id="9" name="圆角矩形 8"/>
          <p:cNvSpPr/>
          <p:nvPr/>
        </p:nvSpPr>
        <p:spPr>
          <a:xfrm>
            <a:off x="4387653" y="1540800"/>
            <a:ext cx="2160000" cy="720000"/>
          </a:xfrm>
          <a:prstGeom prst="roundRect">
            <a:avLst/>
          </a:prstGeom>
          <a:solidFill>
            <a:schemeClr val="bg2">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Header</a:t>
            </a:r>
            <a:endParaRPr lang="zh-CN" altLang="en-US" sz="2000" b="1" dirty="0">
              <a:solidFill>
                <a:schemeClr val="tx1"/>
              </a:solidFill>
            </a:endParaRPr>
          </a:p>
        </p:txBody>
      </p:sp>
      <p:sp>
        <p:nvSpPr>
          <p:cNvPr id="14" name="圆角矩形 13"/>
          <p:cNvSpPr/>
          <p:nvPr/>
        </p:nvSpPr>
        <p:spPr>
          <a:xfrm>
            <a:off x="1228421" y="3073311"/>
            <a:ext cx="2160000" cy="720000"/>
          </a:xfrm>
          <a:prstGeom prst="roundRect">
            <a:avLst/>
          </a:prstGeom>
          <a:solidFill>
            <a:schemeClr val="bg2">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Expression</a:t>
            </a:r>
            <a:endParaRPr lang="zh-CN" altLang="en-US" sz="2000" b="1" dirty="0">
              <a:solidFill>
                <a:schemeClr val="tx1"/>
              </a:solidFill>
            </a:endParaRPr>
          </a:p>
        </p:txBody>
      </p:sp>
      <p:sp>
        <p:nvSpPr>
          <p:cNvPr id="31" name="椭圆 30"/>
          <p:cNvSpPr/>
          <p:nvPr/>
        </p:nvSpPr>
        <p:spPr>
          <a:xfrm>
            <a:off x="1228421" y="4212584"/>
            <a:ext cx="2160000" cy="900000"/>
          </a:xfrm>
          <a:prstGeom prst="ellipse">
            <a:avLst/>
          </a:prstGeom>
          <a:solidFill>
            <a:schemeClr val="accent6">
              <a:lumMod val="40000"/>
              <a:lumOff val="60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smtClean="0">
                <a:solidFill>
                  <a:schemeClr val="tx1"/>
                </a:solidFill>
              </a:rPr>
              <a:t>Lexer</a:t>
            </a:r>
            <a:r>
              <a:rPr lang="en-US" altLang="zh-CN" b="1" dirty="0" smtClean="0">
                <a:solidFill>
                  <a:schemeClr val="tx1"/>
                </a:solidFill>
              </a:rPr>
              <a:t> Parser</a:t>
            </a:r>
            <a:br>
              <a:rPr lang="en-US" altLang="zh-CN" b="1" dirty="0" smtClean="0">
                <a:solidFill>
                  <a:schemeClr val="tx1"/>
                </a:solidFill>
              </a:rPr>
            </a:br>
            <a:r>
              <a:rPr lang="en-US" altLang="zh-CN" b="1" dirty="0" err="1" smtClean="0">
                <a:solidFill>
                  <a:schemeClr val="tx1"/>
                </a:solidFill>
              </a:rPr>
              <a:t>TypeChecker</a:t>
            </a:r>
            <a:endParaRPr lang="zh-CN" altLang="en-US" b="1" dirty="0">
              <a:solidFill>
                <a:schemeClr val="tx1"/>
              </a:solidFill>
            </a:endParaRPr>
          </a:p>
        </p:txBody>
      </p:sp>
      <p:cxnSp>
        <p:nvCxnSpPr>
          <p:cNvPr id="37" name="直接箭头连接符 36"/>
          <p:cNvCxnSpPr>
            <a:stCxn id="14" idx="2"/>
            <a:endCxn id="31" idx="0"/>
          </p:cNvCxnSpPr>
          <p:nvPr/>
        </p:nvCxnSpPr>
        <p:spPr>
          <a:xfrm>
            <a:off x="2308421" y="3793311"/>
            <a:ext cx="0" cy="4192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1" idx="6"/>
            <a:endCxn id="40" idx="1"/>
          </p:cNvCxnSpPr>
          <p:nvPr/>
        </p:nvCxnSpPr>
        <p:spPr>
          <a:xfrm>
            <a:off x="3388421" y="4662584"/>
            <a:ext cx="9992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圆角矩形 39"/>
          <p:cNvSpPr/>
          <p:nvPr/>
        </p:nvSpPr>
        <p:spPr>
          <a:xfrm>
            <a:off x="4387652" y="4302584"/>
            <a:ext cx="2160000" cy="720000"/>
          </a:xfrm>
          <a:prstGeom prst="roundRect">
            <a:avLst/>
          </a:prstGeom>
          <a:solidFill>
            <a:schemeClr val="bg2">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Syntax Tree</a:t>
            </a:r>
            <a:endParaRPr lang="zh-CN" altLang="en-US" sz="2000" b="1" dirty="0">
              <a:solidFill>
                <a:schemeClr val="tx1"/>
              </a:solidFill>
            </a:endParaRPr>
          </a:p>
        </p:txBody>
      </p:sp>
      <p:sp>
        <p:nvSpPr>
          <p:cNvPr id="42" name="圆角矩形 41"/>
          <p:cNvSpPr/>
          <p:nvPr/>
        </p:nvSpPr>
        <p:spPr>
          <a:xfrm>
            <a:off x="4387653" y="3074400"/>
            <a:ext cx="2160000" cy="720000"/>
          </a:xfrm>
          <a:prstGeom prst="roundRect">
            <a:avLst/>
          </a:prstGeom>
          <a:solidFill>
            <a:schemeClr val="bg2">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Initialization</a:t>
            </a:r>
            <a:endParaRPr lang="zh-CN" altLang="en-US" sz="2000" b="1" dirty="0">
              <a:solidFill>
                <a:schemeClr val="tx1"/>
              </a:solidFill>
            </a:endParaRPr>
          </a:p>
        </p:txBody>
      </p:sp>
      <p:cxnSp>
        <p:nvCxnSpPr>
          <p:cNvPr id="44" name="肘形连接符 43"/>
          <p:cNvCxnSpPr>
            <a:stCxn id="31" idx="6"/>
            <a:endCxn id="42" idx="1"/>
          </p:cNvCxnSpPr>
          <p:nvPr/>
        </p:nvCxnSpPr>
        <p:spPr>
          <a:xfrm flipV="1">
            <a:off x="3388421" y="3434400"/>
            <a:ext cx="999232" cy="122818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5824990" y="5412120"/>
            <a:ext cx="2160000" cy="900000"/>
          </a:xfrm>
          <a:prstGeom prst="ellipse">
            <a:avLst/>
          </a:prstGeom>
          <a:solidFill>
            <a:schemeClr val="accent6">
              <a:lumMod val="40000"/>
              <a:lumOff val="60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Intermediate code generator</a:t>
            </a:r>
            <a:endParaRPr lang="zh-CN" altLang="en-US" b="1" dirty="0">
              <a:solidFill>
                <a:schemeClr val="tx1"/>
              </a:solidFill>
            </a:endParaRPr>
          </a:p>
        </p:txBody>
      </p:sp>
      <p:cxnSp>
        <p:nvCxnSpPr>
          <p:cNvPr id="47" name="肘形连接符 46"/>
          <p:cNvCxnSpPr>
            <a:stCxn id="40" idx="3"/>
            <a:endCxn id="45" idx="0"/>
          </p:cNvCxnSpPr>
          <p:nvPr/>
        </p:nvCxnSpPr>
        <p:spPr>
          <a:xfrm>
            <a:off x="6547652" y="4662584"/>
            <a:ext cx="357338" cy="74953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肘形连接符 48"/>
          <p:cNvCxnSpPr>
            <a:stCxn id="42" idx="3"/>
            <a:endCxn id="45" idx="0"/>
          </p:cNvCxnSpPr>
          <p:nvPr/>
        </p:nvCxnSpPr>
        <p:spPr>
          <a:xfrm>
            <a:off x="6547653" y="3434400"/>
            <a:ext cx="357337" cy="197772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肘形连接符 50"/>
          <p:cNvCxnSpPr>
            <a:stCxn id="9" idx="3"/>
            <a:endCxn id="45" idx="0"/>
          </p:cNvCxnSpPr>
          <p:nvPr/>
        </p:nvCxnSpPr>
        <p:spPr>
          <a:xfrm>
            <a:off x="6547653" y="1900800"/>
            <a:ext cx="357337" cy="351132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6" idx="3"/>
            <a:endCxn id="9" idx="1"/>
          </p:cNvCxnSpPr>
          <p:nvPr/>
        </p:nvCxnSpPr>
        <p:spPr>
          <a:xfrm>
            <a:off x="3388421" y="1899218"/>
            <a:ext cx="999232" cy="15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6" idx="2"/>
            <a:endCxn id="14" idx="0"/>
          </p:cNvCxnSpPr>
          <p:nvPr/>
        </p:nvCxnSpPr>
        <p:spPr>
          <a:xfrm>
            <a:off x="2308421" y="2259218"/>
            <a:ext cx="0" cy="8140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9" name="圆角矩形 68"/>
          <p:cNvSpPr/>
          <p:nvPr/>
        </p:nvSpPr>
        <p:spPr>
          <a:xfrm>
            <a:off x="8337765" y="5502120"/>
            <a:ext cx="2160000" cy="720000"/>
          </a:xfrm>
          <a:prstGeom prst="roundRect">
            <a:avLst/>
          </a:prstGeom>
          <a:solidFill>
            <a:schemeClr val="bg2">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tx1"/>
                </a:solidFill>
              </a:rPr>
              <a:t>Intermediate code</a:t>
            </a:r>
            <a:endParaRPr lang="zh-CN" altLang="en-US" sz="2000" b="1" dirty="0">
              <a:solidFill>
                <a:schemeClr val="tx1"/>
              </a:solidFill>
            </a:endParaRPr>
          </a:p>
        </p:txBody>
      </p:sp>
      <p:cxnSp>
        <p:nvCxnSpPr>
          <p:cNvPr id="71" name="直接箭头连接符 70"/>
          <p:cNvCxnSpPr>
            <a:stCxn id="45" idx="6"/>
            <a:endCxn id="69" idx="1"/>
          </p:cNvCxnSpPr>
          <p:nvPr/>
        </p:nvCxnSpPr>
        <p:spPr>
          <a:xfrm>
            <a:off x="7984990" y="5862120"/>
            <a:ext cx="35277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a:off x="7049159" y="2983311"/>
            <a:ext cx="2160000" cy="900000"/>
          </a:xfrm>
          <a:prstGeom prst="ellipse">
            <a:avLst/>
          </a:prstGeom>
          <a:solidFill>
            <a:schemeClr val="accent2">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solidFill>
                  <a:schemeClr val="tx1"/>
                </a:solidFill>
              </a:rPr>
              <a:t>Player</a:t>
            </a:r>
            <a:endParaRPr lang="zh-CN" altLang="en-US" sz="3600" b="1" dirty="0">
              <a:solidFill>
                <a:schemeClr val="tx1"/>
              </a:solidFill>
            </a:endParaRPr>
          </a:p>
        </p:txBody>
      </p:sp>
      <p:cxnSp>
        <p:nvCxnSpPr>
          <p:cNvPr id="74" name="肘形连接符 73"/>
          <p:cNvCxnSpPr>
            <a:stCxn id="69" idx="0"/>
            <a:endCxn id="72" idx="4"/>
          </p:cNvCxnSpPr>
          <p:nvPr/>
        </p:nvCxnSpPr>
        <p:spPr>
          <a:xfrm rot="16200000" flipV="1">
            <a:off x="7964058" y="4048413"/>
            <a:ext cx="1618809" cy="1288606"/>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9" idx="3"/>
            <a:endCxn id="72" idx="0"/>
          </p:cNvCxnSpPr>
          <p:nvPr/>
        </p:nvCxnSpPr>
        <p:spPr>
          <a:xfrm>
            <a:off x="6547653" y="1900800"/>
            <a:ext cx="1581506" cy="108251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7" name="流程图: 决策 76"/>
          <p:cNvSpPr/>
          <p:nvPr/>
        </p:nvSpPr>
        <p:spPr>
          <a:xfrm>
            <a:off x="9807676" y="3073311"/>
            <a:ext cx="2160000" cy="720000"/>
          </a:xfrm>
          <a:prstGeom prst="flowChartDecisi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sz="2000" b="1" dirty="0">
                <a:solidFill>
                  <a:schemeClr val="tx1"/>
                </a:solidFill>
              </a:rPr>
              <a:t>Archive</a:t>
            </a:r>
            <a:endParaRPr lang="zh-CN" altLang="en-US" sz="2000" b="1" dirty="0">
              <a:solidFill>
                <a:schemeClr val="tx1"/>
              </a:solidFill>
            </a:endParaRPr>
          </a:p>
        </p:txBody>
      </p:sp>
      <p:cxnSp>
        <p:nvCxnSpPr>
          <p:cNvPr id="84" name="肘形连接符 83"/>
          <p:cNvCxnSpPr>
            <a:stCxn id="72" idx="7"/>
            <a:endCxn id="77" idx="0"/>
          </p:cNvCxnSpPr>
          <p:nvPr/>
        </p:nvCxnSpPr>
        <p:spPr>
          <a:xfrm rot="5400000" flipH="1" flipV="1">
            <a:off x="9869354" y="2096791"/>
            <a:ext cx="41802" cy="1994842"/>
          </a:xfrm>
          <a:prstGeom prst="bentConnector3">
            <a:avLst>
              <a:gd name="adj1" fmla="val 862164"/>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6" name="肘形连接符 85"/>
          <p:cNvCxnSpPr>
            <a:stCxn id="77" idx="2"/>
            <a:endCxn id="72" idx="5"/>
          </p:cNvCxnSpPr>
          <p:nvPr/>
        </p:nvCxnSpPr>
        <p:spPr>
          <a:xfrm rot="5400000" flipH="1">
            <a:off x="9869354" y="2774989"/>
            <a:ext cx="41802" cy="1994842"/>
          </a:xfrm>
          <a:prstGeom prst="bentConnector3">
            <a:avLst>
              <a:gd name="adj1" fmla="val -762164"/>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557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Source code</a:t>
            </a:r>
            <a:endParaRPr lang="zh-CN" altLang="en-US" dirty="0"/>
          </a:p>
        </p:txBody>
      </p:sp>
      <p:sp>
        <p:nvSpPr>
          <p:cNvPr id="3" name="内容占位符 2"/>
          <p:cNvSpPr>
            <a:spLocks noGrp="1"/>
          </p:cNvSpPr>
          <p:nvPr>
            <p:ph idx="1"/>
          </p:nvPr>
        </p:nvSpPr>
        <p:spPr/>
        <p:txBody>
          <a:bodyPr>
            <a:normAutofit/>
          </a:bodyPr>
          <a:lstStyle/>
          <a:p>
            <a:r>
              <a:rPr lang="zh-CN" altLang="en-US" dirty="0"/>
              <a:t>源代码</a:t>
            </a:r>
            <a:r>
              <a:rPr lang="zh-CN" altLang="en-US" dirty="0" smtClean="0"/>
              <a:t>应该由</a:t>
            </a:r>
            <a:r>
              <a:rPr lang="zh-CN" altLang="en-US" dirty="0"/>
              <a:t>三</a:t>
            </a:r>
            <a:r>
              <a:rPr lang="zh-CN" altLang="en-US" dirty="0" smtClean="0"/>
              <a:t>部分</a:t>
            </a:r>
            <a:r>
              <a:rPr lang="zh-CN" altLang="en-US" dirty="0"/>
              <a:t>组成</a:t>
            </a:r>
            <a:r>
              <a:rPr lang="en-US" altLang="zh-CN" dirty="0"/>
              <a:t>, </a:t>
            </a:r>
            <a:r>
              <a:rPr lang="zh-CN" altLang="en-US" dirty="0"/>
              <a:t>第一部分是一</a:t>
            </a:r>
            <a:r>
              <a:rPr lang="zh-CN" altLang="en-US" dirty="0" smtClean="0"/>
              <a:t>个代码头</a:t>
            </a:r>
            <a:r>
              <a:rPr lang="en-US" altLang="zh-CN" dirty="0" smtClean="0"/>
              <a:t>, </a:t>
            </a:r>
            <a:r>
              <a:rPr lang="zh-CN" altLang="en-US" dirty="0"/>
              <a:t>第二</a:t>
            </a:r>
            <a:r>
              <a:rPr lang="zh-CN" altLang="en-US" dirty="0" smtClean="0"/>
              <a:t>部分是变量的声明</a:t>
            </a:r>
            <a:r>
              <a:rPr lang="en-US" altLang="zh-CN" dirty="0" smtClean="0"/>
              <a:t>, </a:t>
            </a:r>
            <a:r>
              <a:rPr lang="zh-CN" altLang="en-US" dirty="0" smtClean="0"/>
              <a:t>第三部分是一个表达式</a:t>
            </a:r>
            <a:r>
              <a:rPr lang="en-US" altLang="zh-CN" dirty="0" smtClean="0"/>
              <a:t>.</a:t>
            </a:r>
          </a:p>
          <a:p>
            <a:pPr lvl="1"/>
            <a:r>
              <a:rPr lang="zh-CN" altLang="en-US" dirty="0" smtClean="0"/>
              <a:t>代码头由</a:t>
            </a:r>
            <a:r>
              <a:rPr lang="zh-CN" altLang="en-US" dirty="0"/>
              <a:t>一系列的</a:t>
            </a:r>
            <a:r>
              <a:rPr lang="en-US" altLang="zh-CN" dirty="0"/>
              <a:t>key-value</a:t>
            </a:r>
            <a:r>
              <a:rPr lang="zh-CN" altLang="en-US" dirty="0"/>
              <a:t>对组成</a:t>
            </a:r>
            <a:r>
              <a:rPr lang="en-US" altLang="zh-CN" dirty="0"/>
              <a:t>, </a:t>
            </a:r>
            <a:r>
              <a:rPr lang="zh-CN" altLang="en-US" dirty="0"/>
              <a:t>有一些缺省的默认值存在</a:t>
            </a:r>
            <a:r>
              <a:rPr lang="en-US" altLang="zh-CN" dirty="0" smtClean="0"/>
              <a:t>,</a:t>
            </a:r>
            <a:r>
              <a:rPr lang="zh-CN" altLang="en-US" dirty="0"/>
              <a:t>也可以自己定义一些参数</a:t>
            </a:r>
            <a:r>
              <a:rPr lang="en-US" altLang="zh-CN" dirty="0" smtClean="0"/>
              <a:t>.</a:t>
            </a:r>
          </a:p>
          <a:p>
            <a:pPr lvl="1"/>
            <a:r>
              <a:rPr lang="zh-CN" altLang="en-US" dirty="0" smtClean="0"/>
              <a:t>源代码的剩余部分需要</a:t>
            </a:r>
            <a:r>
              <a:rPr lang="zh-CN" altLang="en-US" dirty="0"/>
              <a:t>在开始定义变量</a:t>
            </a:r>
            <a:r>
              <a:rPr lang="en-US" altLang="zh-CN" dirty="0"/>
              <a:t>(</a:t>
            </a:r>
            <a:r>
              <a:rPr lang="zh-CN" altLang="en-US" dirty="0"/>
              <a:t>及其初始值</a:t>
            </a:r>
            <a:r>
              <a:rPr lang="en-US" altLang="zh-CN" dirty="0"/>
              <a:t>), </a:t>
            </a:r>
            <a:r>
              <a:rPr lang="zh-CN" altLang="en-US" dirty="0"/>
              <a:t>所有变量均为全局变量</a:t>
            </a:r>
            <a:r>
              <a:rPr lang="en-US" altLang="zh-CN" dirty="0" smtClean="0"/>
              <a:t>.</a:t>
            </a:r>
          </a:p>
          <a:p>
            <a:pPr lvl="1"/>
            <a:r>
              <a:rPr lang="zh-CN" altLang="en-US" dirty="0" smtClean="0"/>
              <a:t>在</a:t>
            </a:r>
            <a:r>
              <a:rPr lang="zh-CN" altLang="en-US" dirty="0"/>
              <a:t>剩下的部分</a:t>
            </a:r>
            <a:r>
              <a:rPr lang="en-US" altLang="zh-CN" dirty="0"/>
              <a:t>, </a:t>
            </a:r>
            <a:r>
              <a:rPr lang="zh-CN" altLang="en-US" dirty="0" smtClean="0"/>
              <a:t>将</a:t>
            </a:r>
            <a:r>
              <a:rPr lang="zh-CN" altLang="en-US" dirty="0"/>
              <a:t>定义一个具有类型</a:t>
            </a:r>
            <a:r>
              <a:rPr lang="en-US" altLang="zh-CN" dirty="0"/>
              <a:t>frame</a:t>
            </a:r>
            <a:r>
              <a:rPr lang="zh-CN" altLang="en-US" dirty="0"/>
              <a:t>的表达式</a:t>
            </a:r>
            <a:r>
              <a:rPr lang="en-US" altLang="zh-CN" dirty="0"/>
              <a:t>, </a:t>
            </a:r>
            <a:r>
              <a:rPr lang="zh-CN" altLang="en-US" dirty="0"/>
              <a:t>命名为</a:t>
            </a:r>
            <a:r>
              <a:rPr lang="en-US" altLang="zh-CN" dirty="0"/>
              <a:t>main, </a:t>
            </a:r>
            <a:r>
              <a:rPr lang="zh-CN" altLang="en-US" dirty="0"/>
              <a:t>这个表达式最终会被运行</a:t>
            </a:r>
            <a:r>
              <a:rPr lang="en-US" altLang="zh-CN" dirty="0" smtClean="0"/>
              <a:t>.</a:t>
            </a:r>
            <a:endParaRPr lang="en-US" altLang="zh-CN" dirty="0"/>
          </a:p>
        </p:txBody>
      </p:sp>
    </p:spTree>
    <p:extLst>
      <p:ext uri="{BB962C8B-B14F-4D97-AF65-F5344CB8AC3E}">
        <p14:creationId xmlns:p14="http://schemas.microsoft.com/office/powerpoint/2010/main" val="2740350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
            </a:r>
            <a:r>
              <a:rPr lang="en-US" altLang="zh-CN" dirty="0" smtClean="0"/>
              <a:t>ample header</a:t>
            </a:r>
            <a:endParaRPr lang="zh-CN" altLang="en-US" dirty="0"/>
          </a:p>
        </p:txBody>
      </p:sp>
      <p:sp>
        <p:nvSpPr>
          <p:cNvPr id="3" name="内容占位符 2"/>
          <p:cNvSpPr>
            <a:spLocks noGrp="1"/>
          </p:cNvSpPr>
          <p:nvPr>
            <p:ph idx="1"/>
          </p:nvPr>
        </p:nvSpPr>
        <p:spPr>
          <a:xfrm>
            <a:off x="838200" y="1275736"/>
            <a:ext cx="10515600" cy="5582264"/>
          </a:xfrm>
        </p:spPr>
        <p:txBody>
          <a:bodyPr>
            <a:normAutofit fontScale="85000" lnSpcReduction="20000"/>
          </a:bodyPr>
          <a:lstStyle/>
          <a:p>
            <a:pPr marL="0" indent="0">
              <a:lnSpc>
                <a:spcPct val="70000"/>
              </a:lnSpc>
              <a:buNone/>
            </a:pPr>
            <a:r>
              <a:rPr lang="en-GB" altLang="zh-CN" sz="2400" dirty="0"/>
              <a:t>```</a:t>
            </a:r>
          </a:p>
          <a:p>
            <a:pPr marL="0" indent="0">
              <a:lnSpc>
                <a:spcPct val="70000"/>
              </a:lnSpc>
              <a:buNone/>
            </a:pPr>
            <a:r>
              <a:rPr lang="en-GB" altLang="zh-CN" sz="2400" dirty="0"/>
              <a:t>dpi=800,600//(</a:t>
            </a:r>
            <a:r>
              <a:rPr lang="zh-CN" altLang="en-US" sz="2400" dirty="0"/>
              <a:t>横向</a:t>
            </a:r>
            <a:r>
              <a:rPr lang="en-US" altLang="zh-CN" sz="2400"/>
              <a:t>,</a:t>
            </a:r>
            <a:r>
              <a:rPr lang="zh-CN" altLang="en-US" sz="2400" dirty="0"/>
              <a:t>纵向</a:t>
            </a:r>
            <a:r>
              <a:rPr lang="en-US" altLang="zh-CN" sz="2400" dirty="0"/>
              <a:t>)</a:t>
            </a:r>
            <a:r>
              <a:rPr lang="zh-CN" altLang="en-US" sz="2400" dirty="0"/>
              <a:t>分辨率</a:t>
            </a:r>
          </a:p>
          <a:p>
            <a:pPr marL="0" indent="0">
              <a:lnSpc>
                <a:spcPct val="70000"/>
              </a:lnSpc>
              <a:buNone/>
            </a:pPr>
            <a:r>
              <a:rPr lang="en-GB" altLang="zh-CN" sz="2400"/>
              <a:t>avatar_pos=400,300//</a:t>
            </a:r>
            <a:r>
              <a:rPr lang="zh-CN" altLang="en-US" sz="2400" dirty="0"/>
              <a:t>头像左上角</a:t>
            </a:r>
            <a:r>
              <a:rPr lang="en-US" altLang="zh-CN" sz="2400"/>
              <a:t>(</a:t>
            </a:r>
            <a:r>
              <a:rPr lang="zh-CN" altLang="en-US" sz="2400" dirty="0"/>
              <a:t>横向</a:t>
            </a:r>
            <a:r>
              <a:rPr lang="en-US" altLang="zh-CN" sz="2400" dirty="0"/>
              <a:t>,</a:t>
            </a:r>
            <a:r>
              <a:rPr lang="zh-CN" altLang="en-US" sz="2400" dirty="0"/>
              <a:t>纵向</a:t>
            </a:r>
            <a:r>
              <a:rPr lang="en-US" altLang="zh-CN" sz="2400" dirty="0"/>
              <a:t>)</a:t>
            </a:r>
            <a:r>
              <a:rPr lang="zh-CN" altLang="en-US" sz="2400" dirty="0"/>
              <a:t>位置</a:t>
            </a:r>
          </a:p>
          <a:p>
            <a:pPr marL="0" indent="0">
              <a:lnSpc>
                <a:spcPct val="70000"/>
              </a:lnSpc>
              <a:buNone/>
            </a:pPr>
            <a:r>
              <a:rPr lang="en-GB" altLang="zh-CN" sz="2400"/>
              <a:t>image_multiple=20//</a:t>
            </a:r>
            <a:r>
              <a:rPr lang="zh-CN" altLang="en-US" sz="2400" dirty="0"/>
              <a:t>图片大小倍数*</a:t>
            </a:r>
            <a:r>
              <a:rPr lang="en-US" altLang="zh-CN" sz="2400"/>
              <a:t>100, </a:t>
            </a:r>
            <a:r>
              <a:rPr lang="zh-CN" altLang="en-US" sz="2400" dirty="0"/>
              <a:t>必须是整数</a:t>
            </a:r>
          </a:p>
          <a:p>
            <a:pPr marL="0" indent="0">
              <a:lnSpc>
                <a:spcPct val="70000"/>
              </a:lnSpc>
              <a:buNone/>
            </a:pPr>
            <a:r>
              <a:rPr lang="en-GB" altLang="zh-CN" sz="2400"/>
              <a:t>textbox_pos=0,440//</a:t>
            </a:r>
            <a:r>
              <a:rPr lang="zh-CN" altLang="en-US" sz="2400" dirty="0"/>
              <a:t>文本框左上位置</a:t>
            </a:r>
          </a:p>
          <a:p>
            <a:pPr marL="0" indent="0">
              <a:lnSpc>
                <a:spcPct val="70000"/>
              </a:lnSpc>
              <a:buNone/>
            </a:pPr>
            <a:r>
              <a:rPr lang="en-GB" altLang="zh-CN" sz="2400" dirty="0" err="1"/>
              <a:t>textbox_transparency</a:t>
            </a:r>
            <a:r>
              <a:rPr lang="en-GB" altLang="zh-CN" sz="2400" dirty="0"/>
              <a:t>=180//</a:t>
            </a:r>
            <a:r>
              <a:rPr lang="zh-CN" altLang="en-US" sz="2400" dirty="0"/>
              <a:t>文本框透明度</a:t>
            </a:r>
            <a:r>
              <a:rPr lang="en-US" altLang="zh-CN" sz="2400"/>
              <a:t>, </a:t>
            </a:r>
            <a:r>
              <a:rPr lang="zh-CN" altLang="en-US" sz="2400" dirty="0"/>
              <a:t>值在</a:t>
            </a:r>
            <a:r>
              <a:rPr lang="en-US" altLang="zh-CN" sz="2400" dirty="0"/>
              <a:t>[0,255]</a:t>
            </a:r>
          </a:p>
          <a:p>
            <a:pPr marL="0" indent="0">
              <a:lnSpc>
                <a:spcPct val="70000"/>
              </a:lnSpc>
              <a:buNone/>
            </a:pPr>
            <a:r>
              <a:rPr lang="en-GB" altLang="zh-CN" sz="2400"/>
              <a:t>textbox_rgb=0,0,0//</a:t>
            </a:r>
            <a:r>
              <a:rPr lang="zh-CN" altLang="en-US" sz="2400" dirty="0"/>
              <a:t>文本框颜色</a:t>
            </a:r>
          </a:p>
          <a:p>
            <a:pPr marL="0" indent="0">
              <a:lnSpc>
                <a:spcPct val="70000"/>
              </a:lnSpc>
              <a:buNone/>
            </a:pPr>
            <a:r>
              <a:rPr lang="en-GB" altLang="zh-CN" sz="2400" dirty="0" err="1"/>
              <a:t>font_size</a:t>
            </a:r>
            <a:r>
              <a:rPr lang="en-GB" altLang="zh-CN" sz="2400" dirty="0"/>
              <a:t>=20//</a:t>
            </a:r>
            <a:r>
              <a:rPr lang="zh-CN" altLang="en-US" sz="2400" dirty="0"/>
              <a:t>字体大小</a:t>
            </a:r>
          </a:p>
          <a:p>
            <a:pPr marL="0" indent="0">
              <a:lnSpc>
                <a:spcPct val="70000"/>
              </a:lnSpc>
              <a:buNone/>
            </a:pPr>
            <a:r>
              <a:rPr lang="en-GB" altLang="zh-CN" sz="2400" dirty="0" err="1"/>
              <a:t>button_size</a:t>
            </a:r>
            <a:r>
              <a:rPr lang="en-GB" altLang="zh-CN" sz="2400" dirty="0"/>
              <a:t>=200,40//</a:t>
            </a:r>
            <a:r>
              <a:rPr lang="zh-CN" altLang="en-US" sz="2400" dirty="0"/>
              <a:t>按钮</a:t>
            </a:r>
            <a:r>
              <a:rPr lang="en-US" altLang="zh-CN" sz="2400"/>
              <a:t>(</a:t>
            </a:r>
            <a:r>
              <a:rPr lang="zh-CN" altLang="en-US" sz="2400" dirty="0"/>
              <a:t>长度</a:t>
            </a:r>
            <a:r>
              <a:rPr lang="en-US" altLang="zh-CN" sz="2400" dirty="0"/>
              <a:t>,</a:t>
            </a:r>
            <a:r>
              <a:rPr lang="zh-CN" altLang="en-US" sz="2400" dirty="0"/>
              <a:t>宽度</a:t>
            </a:r>
            <a:r>
              <a:rPr lang="en-US" altLang="zh-CN" sz="2400" dirty="0"/>
              <a:t>)</a:t>
            </a:r>
          </a:p>
          <a:p>
            <a:pPr marL="0" indent="0">
              <a:lnSpc>
                <a:spcPct val="70000"/>
              </a:lnSpc>
              <a:buNone/>
            </a:pPr>
            <a:r>
              <a:rPr lang="en-GB" altLang="zh-CN" sz="2400"/>
              <a:t>button_pos=400,300//(</a:t>
            </a:r>
            <a:r>
              <a:rPr lang="zh-CN" altLang="en-US" sz="2400" dirty="0"/>
              <a:t>如果只有一个按钮时</a:t>
            </a:r>
            <a:r>
              <a:rPr lang="en-US" altLang="zh-CN" sz="2400"/>
              <a:t>)</a:t>
            </a:r>
            <a:r>
              <a:rPr lang="zh-CN" altLang="en-US" sz="2400" dirty="0"/>
              <a:t>按钮左上角</a:t>
            </a:r>
            <a:r>
              <a:rPr lang="en-US" altLang="zh-CN" sz="2400" dirty="0"/>
              <a:t>(</a:t>
            </a:r>
            <a:r>
              <a:rPr lang="zh-CN" altLang="en-US" sz="2400" dirty="0"/>
              <a:t>横向</a:t>
            </a:r>
            <a:r>
              <a:rPr lang="en-US" altLang="zh-CN" sz="2400" dirty="0"/>
              <a:t>,</a:t>
            </a:r>
            <a:r>
              <a:rPr lang="zh-CN" altLang="en-US" sz="2400" dirty="0"/>
              <a:t>纵向</a:t>
            </a:r>
            <a:r>
              <a:rPr lang="en-US" altLang="zh-CN" sz="2400" dirty="0"/>
              <a:t>)</a:t>
            </a:r>
            <a:r>
              <a:rPr lang="zh-CN" altLang="en-US" sz="2400" dirty="0"/>
              <a:t>位置</a:t>
            </a:r>
          </a:p>
          <a:p>
            <a:pPr marL="0" indent="0">
              <a:lnSpc>
                <a:spcPct val="70000"/>
              </a:lnSpc>
              <a:buNone/>
            </a:pPr>
            <a:r>
              <a:rPr lang="en-GB" altLang="zh-CN" sz="2400"/>
              <a:t>button_dist=60//</a:t>
            </a:r>
            <a:r>
              <a:rPr lang="zh-CN" altLang="en-US" sz="2400" dirty="0"/>
              <a:t>按钮左上角之间距离</a:t>
            </a:r>
          </a:p>
          <a:p>
            <a:pPr marL="0" indent="0">
              <a:lnSpc>
                <a:spcPct val="70000"/>
              </a:lnSpc>
              <a:buNone/>
            </a:pPr>
            <a:r>
              <a:rPr lang="en-GB" altLang="zh-CN" sz="2400" dirty="0" err="1"/>
              <a:t>button_transparency</a:t>
            </a:r>
            <a:r>
              <a:rPr lang="en-GB" altLang="zh-CN" sz="2400" dirty="0"/>
              <a:t>=180//</a:t>
            </a:r>
            <a:r>
              <a:rPr lang="zh-CN" altLang="en-US" sz="2400" dirty="0"/>
              <a:t>按钮透明度</a:t>
            </a:r>
          </a:p>
          <a:p>
            <a:pPr marL="0" indent="0">
              <a:lnSpc>
                <a:spcPct val="70000"/>
              </a:lnSpc>
              <a:buNone/>
            </a:pPr>
            <a:r>
              <a:rPr lang="en-GB" altLang="zh-CN" sz="2400" dirty="0" err="1"/>
              <a:t>button_rgb</a:t>
            </a:r>
            <a:r>
              <a:rPr lang="en-GB" altLang="zh-CN" sz="2400" dirty="0"/>
              <a:t>=0,0,0//</a:t>
            </a:r>
            <a:r>
              <a:rPr lang="zh-CN" altLang="en-US" sz="2400" dirty="0"/>
              <a:t>按钮颜色</a:t>
            </a:r>
          </a:p>
          <a:p>
            <a:pPr marL="0" indent="0">
              <a:lnSpc>
                <a:spcPct val="70000"/>
              </a:lnSpc>
              <a:buNone/>
            </a:pPr>
            <a:endParaRPr lang="zh-CN" altLang="en-US" sz="2400" dirty="0"/>
          </a:p>
          <a:p>
            <a:pPr marL="0" indent="0">
              <a:lnSpc>
                <a:spcPct val="70000"/>
              </a:lnSpc>
              <a:buNone/>
            </a:pPr>
            <a:r>
              <a:rPr lang="en-US" altLang="zh-CN" sz="2400"/>
              <a:t>//</a:t>
            </a:r>
            <a:r>
              <a:rPr lang="zh-CN" altLang="en-US" sz="2400" dirty="0"/>
              <a:t>你还可以定义自定义的参数</a:t>
            </a:r>
            <a:r>
              <a:rPr lang="en-US" altLang="zh-CN" sz="2400" dirty="0"/>
              <a:t>, </a:t>
            </a:r>
            <a:r>
              <a:rPr lang="zh-CN" altLang="en-US" sz="2400" dirty="0"/>
              <a:t>格式是</a:t>
            </a:r>
            <a:r>
              <a:rPr lang="en-GB" altLang="zh-CN" sz="2400"/>
              <a:t>key=value, </a:t>
            </a:r>
            <a:r>
              <a:rPr lang="zh-CN" altLang="en-US" sz="2400" dirty="0"/>
              <a:t>下面是一些推荐的参数命名</a:t>
            </a:r>
          </a:p>
          <a:p>
            <a:pPr marL="0" indent="0">
              <a:lnSpc>
                <a:spcPct val="70000"/>
              </a:lnSpc>
              <a:buNone/>
            </a:pPr>
            <a:r>
              <a:rPr lang="en-GB" altLang="zh-CN" sz="2400" dirty="0"/>
              <a:t>left=</a:t>
            </a:r>
          </a:p>
          <a:p>
            <a:pPr marL="0" indent="0">
              <a:lnSpc>
                <a:spcPct val="70000"/>
              </a:lnSpc>
              <a:buNone/>
            </a:pPr>
            <a:r>
              <a:rPr lang="en-GB" altLang="zh-CN" sz="2400" dirty="0"/>
              <a:t>right=</a:t>
            </a:r>
          </a:p>
          <a:p>
            <a:pPr marL="0" indent="0">
              <a:lnSpc>
                <a:spcPct val="70000"/>
              </a:lnSpc>
              <a:buNone/>
            </a:pPr>
            <a:r>
              <a:rPr lang="en-GB" altLang="zh-CN" sz="2400" dirty="0" smtClean="0"/>
              <a:t>//</a:t>
            </a:r>
            <a:r>
              <a:rPr lang="en-GB" altLang="zh-CN" sz="2400" dirty="0" err="1"/>
              <a:t>etc</a:t>
            </a:r>
            <a:endParaRPr lang="en-GB" altLang="zh-CN" sz="2400" dirty="0"/>
          </a:p>
          <a:p>
            <a:pPr marL="0" indent="0">
              <a:lnSpc>
                <a:spcPct val="70000"/>
              </a:lnSpc>
              <a:buNone/>
            </a:pPr>
            <a:r>
              <a:rPr lang="en-GB" altLang="zh-CN" sz="2400" dirty="0" smtClean="0"/>
              <a:t>```;</a:t>
            </a:r>
            <a:endParaRPr lang="zh-CN" altLang="en-US" sz="2400" dirty="0"/>
          </a:p>
        </p:txBody>
      </p:sp>
    </p:spTree>
    <p:extLst>
      <p:ext uri="{BB962C8B-B14F-4D97-AF65-F5344CB8AC3E}">
        <p14:creationId xmlns:p14="http://schemas.microsoft.com/office/powerpoint/2010/main" val="891329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Syntax</a:t>
            </a:r>
            <a:endParaRPr lang="zh-CN" altLang="en-US" dirty="0"/>
          </a:p>
        </p:txBody>
      </p:sp>
      <p:sp>
        <p:nvSpPr>
          <p:cNvPr id="3" name="内容占位符 2"/>
          <p:cNvSpPr>
            <a:spLocks noGrp="1"/>
          </p:cNvSpPr>
          <p:nvPr>
            <p:ph idx="1"/>
          </p:nvPr>
        </p:nvSpPr>
        <p:spPr/>
        <p:txBody>
          <a:bodyPr/>
          <a:lstStyle/>
          <a:p>
            <a:r>
              <a:rPr lang="zh-CN" altLang="en-US" dirty="0" smtClean="0"/>
              <a:t>源代码的语法采用了类似课上所学的</a:t>
            </a:r>
            <a:r>
              <a:rPr lang="en-US" altLang="zh-CN" dirty="0" smtClean="0"/>
              <a:t>typed lambda calculus</a:t>
            </a:r>
            <a:r>
              <a:rPr lang="zh-CN" altLang="en-US" dirty="0" smtClean="0"/>
              <a:t>的语法</a:t>
            </a:r>
            <a:r>
              <a:rPr lang="en-US" altLang="zh-CN" dirty="0" smtClean="0"/>
              <a:t>, </a:t>
            </a:r>
            <a:r>
              <a:rPr lang="zh-CN" altLang="en-US" dirty="0" smtClean="0"/>
              <a:t>用户将输入一个</a:t>
            </a:r>
            <a:r>
              <a:rPr lang="en-US" altLang="zh-CN" dirty="0" smtClean="0"/>
              <a:t>(</a:t>
            </a:r>
            <a:r>
              <a:rPr lang="zh-CN" altLang="en-US" dirty="0" smtClean="0"/>
              <a:t>或数个</a:t>
            </a:r>
            <a:r>
              <a:rPr lang="en-US" altLang="zh-CN" dirty="0" smtClean="0"/>
              <a:t>)</a:t>
            </a:r>
            <a:r>
              <a:rPr lang="zh-CN" altLang="en-US" dirty="0" smtClean="0"/>
              <a:t>表达式</a:t>
            </a:r>
            <a:r>
              <a:rPr lang="en-US" altLang="zh-CN" dirty="0" smtClean="0"/>
              <a:t>, </a:t>
            </a:r>
            <a:r>
              <a:rPr lang="zh-CN" altLang="en-US" dirty="0" smtClean="0"/>
              <a:t>最终名为</a:t>
            </a:r>
            <a:r>
              <a:rPr lang="en-US" altLang="zh-CN" dirty="0" smtClean="0"/>
              <a:t>”main”</a:t>
            </a:r>
            <a:r>
              <a:rPr lang="zh-CN" altLang="en-US" dirty="0" smtClean="0"/>
              <a:t>的表达式会被执行</a:t>
            </a:r>
            <a:r>
              <a:rPr lang="en-US" altLang="zh-CN" dirty="0" smtClean="0"/>
              <a:t>.</a:t>
            </a:r>
          </a:p>
          <a:p>
            <a:endParaRPr lang="en-US" altLang="zh-CN" dirty="0"/>
          </a:p>
          <a:p>
            <a:r>
              <a:rPr lang="zh-CN" altLang="en-US" dirty="0" smtClean="0"/>
              <a:t>可以使用的类型分为三个大类</a:t>
            </a:r>
            <a:r>
              <a:rPr lang="en-US" altLang="zh-CN" dirty="0" smtClean="0"/>
              <a:t>:</a:t>
            </a:r>
          </a:p>
          <a:p>
            <a:pPr lvl="1"/>
            <a:r>
              <a:rPr lang="en-GB" altLang="zh-CN" dirty="0"/>
              <a:t>atomic </a:t>
            </a:r>
            <a:r>
              <a:rPr lang="en-GB" altLang="zh-CN" dirty="0" smtClean="0"/>
              <a:t>types</a:t>
            </a:r>
          </a:p>
          <a:p>
            <a:pPr lvl="1"/>
            <a:r>
              <a:rPr lang="en-GB" altLang="zh-CN" dirty="0"/>
              <a:t>simple </a:t>
            </a:r>
            <a:r>
              <a:rPr lang="en-GB" altLang="zh-CN" dirty="0" smtClean="0"/>
              <a:t>types</a:t>
            </a:r>
          </a:p>
          <a:p>
            <a:pPr lvl="1"/>
            <a:r>
              <a:rPr lang="en-GB" altLang="zh-CN" dirty="0"/>
              <a:t>hybrid </a:t>
            </a:r>
            <a:r>
              <a:rPr lang="en-GB" altLang="zh-CN" dirty="0" smtClean="0"/>
              <a:t>types</a:t>
            </a:r>
          </a:p>
          <a:p>
            <a:r>
              <a:rPr lang="zh-CN" altLang="en-US" dirty="0" smtClean="0"/>
              <a:t>具体的语法可以参见</a:t>
            </a:r>
            <a:r>
              <a:rPr lang="en-US" altLang="zh-CN" dirty="0" smtClean="0"/>
              <a:t>”Code_specification.md”.</a:t>
            </a:r>
            <a:endParaRPr lang="zh-CN" altLang="en-US" dirty="0"/>
          </a:p>
        </p:txBody>
      </p:sp>
    </p:spTree>
    <p:extLst>
      <p:ext uri="{BB962C8B-B14F-4D97-AF65-F5344CB8AC3E}">
        <p14:creationId xmlns:p14="http://schemas.microsoft.com/office/powerpoint/2010/main" val="3424451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Atomic </a:t>
            </a:r>
            <a:r>
              <a:rPr lang="en-US" altLang="zh-CN" dirty="0"/>
              <a:t>types</a:t>
            </a:r>
          </a:p>
        </p:txBody>
      </p:sp>
      <p:sp>
        <p:nvSpPr>
          <p:cNvPr id="3" name="内容占位符 2"/>
          <p:cNvSpPr>
            <a:spLocks noGrp="1"/>
          </p:cNvSpPr>
          <p:nvPr>
            <p:ph idx="1"/>
          </p:nvPr>
        </p:nvSpPr>
        <p:spPr/>
        <p:txBody>
          <a:bodyPr/>
          <a:lstStyle/>
          <a:p>
            <a:r>
              <a:rPr lang="zh-CN" altLang="en-US" dirty="0"/>
              <a:t>程序员定义的原子类型变量本质上是一个</a:t>
            </a:r>
            <a:r>
              <a:rPr lang="en-US" altLang="zh-CN" dirty="0"/>
              <a:t>ref</a:t>
            </a:r>
            <a:r>
              <a:rPr lang="zh-CN" altLang="en-US" dirty="0"/>
              <a:t>类型</a:t>
            </a:r>
            <a:r>
              <a:rPr lang="en-US" altLang="zh-CN" dirty="0"/>
              <a:t>, </a:t>
            </a:r>
            <a:r>
              <a:rPr lang="zh-CN" altLang="en-US" dirty="0"/>
              <a:t>用一个语法糖处理</a:t>
            </a:r>
            <a:r>
              <a:rPr lang="en-US" altLang="zh-CN" dirty="0"/>
              <a:t>(subtyping), </a:t>
            </a:r>
            <a:r>
              <a:rPr lang="zh-CN" altLang="en-US" dirty="0"/>
              <a:t>让它看上去像</a:t>
            </a:r>
            <a:r>
              <a:rPr lang="en-US" altLang="zh-CN" dirty="0"/>
              <a:t>c/</a:t>
            </a:r>
            <a:r>
              <a:rPr lang="en-US" altLang="zh-CN" dirty="0" err="1"/>
              <a:t>c++</a:t>
            </a:r>
            <a:r>
              <a:rPr lang="zh-CN" altLang="en-US" dirty="0"/>
              <a:t>里面的变量</a:t>
            </a:r>
            <a:r>
              <a:rPr lang="en-US" altLang="zh-CN" dirty="0" smtClean="0"/>
              <a:t>.</a:t>
            </a:r>
          </a:p>
          <a:p>
            <a:r>
              <a:rPr lang="zh-CN" altLang="en-US" dirty="0" smtClean="0"/>
              <a:t>语言为这些原子类型提供了常用的操作</a:t>
            </a:r>
            <a:r>
              <a:rPr lang="en-US" altLang="zh-CN" dirty="0" smtClean="0"/>
              <a:t>.</a:t>
            </a:r>
            <a:endParaRPr lang="en-US" altLang="zh-CN" dirty="0"/>
          </a:p>
          <a:p>
            <a:r>
              <a:rPr lang="zh-CN" altLang="en-US" dirty="0"/>
              <a:t>特别的</a:t>
            </a:r>
            <a:r>
              <a:rPr lang="en-US" altLang="zh-CN" dirty="0"/>
              <a:t>, </a:t>
            </a:r>
            <a:r>
              <a:rPr lang="zh-CN" altLang="en-US" dirty="0"/>
              <a:t>所有原子类型变量都必须被定义在程序开始而且成为全局变量</a:t>
            </a:r>
            <a:r>
              <a:rPr lang="en-US" altLang="zh-CN" dirty="0"/>
              <a:t>, </a:t>
            </a:r>
            <a:r>
              <a:rPr lang="zh-CN" altLang="en-US" dirty="0"/>
              <a:t>就像早期的</a:t>
            </a:r>
            <a:r>
              <a:rPr lang="en-US" altLang="zh-CN" dirty="0"/>
              <a:t>c</a:t>
            </a:r>
            <a:r>
              <a:rPr lang="zh-CN" altLang="en-US" dirty="0"/>
              <a:t>语言</a:t>
            </a:r>
            <a:r>
              <a:rPr lang="zh-CN" altLang="en-US" dirty="0" smtClean="0"/>
              <a:t>一样</a:t>
            </a:r>
            <a:r>
              <a:rPr lang="en-US" altLang="zh-CN" dirty="0" smtClean="0"/>
              <a:t>.</a:t>
            </a:r>
          </a:p>
          <a:p>
            <a:endParaRPr lang="en-US" altLang="zh-CN" dirty="0"/>
          </a:p>
          <a:p>
            <a:r>
              <a:rPr lang="en-US" altLang="zh-CN" dirty="0" smtClean="0"/>
              <a:t>bool</a:t>
            </a:r>
          </a:p>
          <a:p>
            <a:r>
              <a:rPr lang="en-US" altLang="zh-CN" dirty="0" err="1" smtClean="0"/>
              <a:t>int</a:t>
            </a:r>
            <a:endParaRPr lang="en-US" altLang="zh-CN" dirty="0" smtClean="0"/>
          </a:p>
          <a:p>
            <a:r>
              <a:rPr lang="en-US" altLang="zh-CN" dirty="0"/>
              <a:t>string</a:t>
            </a:r>
            <a:endParaRPr lang="zh-CN" altLang="en-US" dirty="0"/>
          </a:p>
        </p:txBody>
      </p:sp>
    </p:spTree>
    <p:extLst>
      <p:ext uri="{BB962C8B-B14F-4D97-AF65-F5344CB8AC3E}">
        <p14:creationId xmlns:p14="http://schemas.microsoft.com/office/powerpoint/2010/main" val="3954935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Simple types</a:t>
            </a:r>
            <a:endParaRPr lang="zh-CN" altLang="en-US" dirty="0"/>
          </a:p>
        </p:txBody>
      </p:sp>
      <p:sp>
        <p:nvSpPr>
          <p:cNvPr id="3" name="内容占位符 2"/>
          <p:cNvSpPr>
            <a:spLocks noGrp="1"/>
          </p:cNvSpPr>
          <p:nvPr>
            <p:ph idx="1"/>
          </p:nvPr>
        </p:nvSpPr>
        <p:spPr>
          <a:xfrm>
            <a:off x="838200" y="1825624"/>
            <a:ext cx="10515600" cy="5032375"/>
          </a:xfrm>
        </p:spPr>
        <p:txBody>
          <a:bodyPr/>
          <a:lstStyle/>
          <a:p>
            <a:r>
              <a:rPr lang="zh-CN" altLang="en-US" dirty="0"/>
              <a:t>这些类型指向一个地址</a:t>
            </a:r>
            <a:r>
              <a:rPr lang="en-US" altLang="zh-CN" dirty="0"/>
              <a:t>, </a:t>
            </a:r>
            <a:r>
              <a:rPr lang="zh-CN" altLang="en-US" dirty="0"/>
              <a:t>代表着一个外部的</a:t>
            </a:r>
            <a:r>
              <a:rPr lang="zh-CN" altLang="en-US" dirty="0" smtClean="0"/>
              <a:t>内容</a:t>
            </a:r>
            <a:r>
              <a:rPr lang="en-US" altLang="zh-CN" dirty="0" smtClean="0"/>
              <a:t>, </a:t>
            </a:r>
            <a:r>
              <a:rPr lang="zh-CN" altLang="en-US" dirty="0" smtClean="0"/>
              <a:t>比如音乐和图像</a:t>
            </a:r>
            <a:r>
              <a:rPr lang="en-US" altLang="zh-CN" dirty="0" smtClean="0"/>
              <a:t>.</a:t>
            </a:r>
          </a:p>
          <a:p>
            <a:r>
              <a:rPr lang="zh-CN" altLang="en-US" dirty="0" smtClean="0"/>
              <a:t>理论上也可以指向一个视频或文档或别的什么东西</a:t>
            </a:r>
            <a:r>
              <a:rPr lang="en-US" altLang="zh-CN" dirty="0" smtClean="0"/>
              <a:t>, </a:t>
            </a:r>
            <a:r>
              <a:rPr lang="zh-CN" altLang="en-US" dirty="0" smtClean="0"/>
              <a:t>但是因为渲染的问题和使用频率过低没有加上这个功能</a:t>
            </a:r>
            <a:r>
              <a:rPr lang="en-US" altLang="zh-CN" dirty="0" smtClean="0"/>
              <a:t>.</a:t>
            </a:r>
          </a:p>
          <a:p>
            <a:endParaRPr lang="en-US" altLang="zh-CN" dirty="0"/>
          </a:p>
          <a:p>
            <a:r>
              <a:rPr lang="en-US" altLang="zh-CN" dirty="0" smtClean="0"/>
              <a:t>image</a:t>
            </a:r>
          </a:p>
          <a:p>
            <a:r>
              <a:rPr lang="en-US" altLang="zh-CN" dirty="0" smtClean="0"/>
              <a:t>music</a:t>
            </a:r>
          </a:p>
          <a:p>
            <a:r>
              <a:rPr lang="zh-CN" altLang="en-US" dirty="0"/>
              <a:t>这两</a:t>
            </a:r>
            <a:r>
              <a:rPr lang="zh-CN" altLang="en-US" dirty="0" smtClean="0"/>
              <a:t>个类型默认情况下和</a:t>
            </a:r>
            <a:r>
              <a:rPr lang="en-US" altLang="zh-CN" dirty="0" smtClean="0"/>
              <a:t>string</a:t>
            </a:r>
            <a:r>
              <a:rPr lang="zh-CN" altLang="en-US" dirty="0" smtClean="0"/>
              <a:t>有一个</a:t>
            </a:r>
            <a:r>
              <a:rPr lang="en-US" altLang="zh-CN" dirty="0" smtClean="0"/>
              <a:t>subtyping</a:t>
            </a:r>
            <a:r>
              <a:rPr lang="zh-CN" altLang="en-US" dirty="0" smtClean="0"/>
              <a:t>关系</a:t>
            </a:r>
            <a:r>
              <a:rPr lang="en-US" altLang="zh-CN" dirty="0" smtClean="0"/>
              <a:t>, </a:t>
            </a:r>
            <a:r>
              <a:rPr lang="zh-CN" altLang="en-US" dirty="0" smtClean="0"/>
              <a:t>为程序员在需要填入音乐</a:t>
            </a:r>
            <a:r>
              <a:rPr lang="en-US" altLang="zh-CN" dirty="0" smtClean="0"/>
              <a:t>/</a:t>
            </a:r>
            <a:r>
              <a:rPr lang="zh-CN" altLang="en-US" dirty="0" smtClean="0"/>
              <a:t>图像类型的地方直接填写地址提供方便</a:t>
            </a:r>
            <a:r>
              <a:rPr lang="en-US" altLang="zh-CN" dirty="0" smtClean="0"/>
              <a:t>, </a:t>
            </a:r>
            <a:r>
              <a:rPr lang="zh-CN" altLang="en-US" dirty="0" smtClean="0"/>
              <a:t>但这是不安全的</a:t>
            </a:r>
            <a:r>
              <a:rPr lang="en-US" altLang="zh-CN" dirty="0" smtClean="0"/>
              <a:t>. </a:t>
            </a:r>
            <a:r>
              <a:rPr lang="zh-CN" altLang="en-US" dirty="0" smtClean="0"/>
              <a:t>提供了一个编译选项</a:t>
            </a:r>
            <a:r>
              <a:rPr lang="en-US" altLang="zh-CN" dirty="0" smtClean="0"/>
              <a:t>”safe”</a:t>
            </a:r>
            <a:r>
              <a:rPr lang="zh-CN" altLang="en-US" dirty="0" smtClean="0"/>
              <a:t>来对这种行为报错</a:t>
            </a:r>
            <a:r>
              <a:rPr lang="en-US" altLang="zh-CN" dirty="0" smtClean="0"/>
              <a:t>.</a:t>
            </a:r>
            <a:endParaRPr lang="zh-CN" altLang="en-US" dirty="0"/>
          </a:p>
        </p:txBody>
      </p:sp>
    </p:spTree>
    <p:extLst>
      <p:ext uri="{BB962C8B-B14F-4D97-AF65-F5344CB8AC3E}">
        <p14:creationId xmlns:p14="http://schemas.microsoft.com/office/powerpoint/2010/main" val="1898965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t>
            </a:r>
            <a:r>
              <a:rPr lang="en-GB" altLang="zh-CN" dirty="0" err="1" smtClean="0"/>
              <a:t>ybrid</a:t>
            </a:r>
            <a:r>
              <a:rPr lang="en-GB" altLang="zh-CN" dirty="0" smtClean="0"/>
              <a:t> </a:t>
            </a:r>
            <a:r>
              <a:rPr lang="en-GB" altLang="zh-CN" dirty="0"/>
              <a:t>types</a:t>
            </a:r>
            <a:endParaRPr lang="zh-CN" altLang="en-US" dirty="0"/>
          </a:p>
        </p:txBody>
      </p:sp>
      <p:sp>
        <p:nvSpPr>
          <p:cNvPr id="3" name="内容占位符 2"/>
          <p:cNvSpPr>
            <a:spLocks noGrp="1"/>
          </p:cNvSpPr>
          <p:nvPr>
            <p:ph idx="1"/>
          </p:nvPr>
        </p:nvSpPr>
        <p:spPr>
          <a:xfrm>
            <a:off x="838200" y="1825624"/>
            <a:ext cx="10515600" cy="5032375"/>
          </a:xfrm>
        </p:spPr>
        <p:txBody>
          <a:bodyPr/>
          <a:lstStyle/>
          <a:p>
            <a:r>
              <a:rPr lang="zh-CN" altLang="en-US" dirty="0"/>
              <a:t>这些类型</a:t>
            </a:r>
            <a:r>
              <a:rPr lang="zh-CN" altLang="en-US" dirty="0" smtClean="0"/>
              <a:t>将</a:t>
            </a:r>
            <a:r>
              <a:rPr lang="zh-CN" altLang="en-US" dirty="0"/>
              <a:t>从简单到</a:t>
            </a:r>
            <a:r>
              <a:rPr lang="zh-CN" altLang="en-US" dirty="0" smtClean="0"/>
              <a:t>复杂地形成你构建视频</a:t>
            </a:r>
            <a:r>
              <a:rPr lang="zh-CN" altLang="en-US" dirty="0"/>
              <a:t>小说的进程</a:t>
            </a:r>
            <a:r>
              <a:rPr lang="en-US" altLang="zh-CN" dirty="0" smtClean="0"/>
              <a:t>.</a:t>
            </a:r>
          </a:p>
          <a:p>
            <a:endParaRPr lang="en-US" altLang="zh-CN" dirty="0"/>
          </a:p>
          <a:p>
            <a:r>
              <a:rPr lang="en-US" altLang="zh-CN" dirty="0" smtClean="0"/>
              <a:t>action: </a:t>
            </a:r>
            <a:r>
              <a:rPr lang="zh-CN" altLang="en-US" dirty="0" smtClean="0"/>
              <a:t>一</a:t>
            </a:r>
            <a:r>
              <a:rPr lang="zh-CN" altLang="en-US" dirty="0"/>
              <a:t>个</a:t>
            </a:r>
            <a:r>
              <a:rPr lang="en-US" altLang="zh-CN" dirty="0"/>
              <a:t>, </a:t>
            </a:r>
            <a:r>
              <a:rPr lang="zh-CN" altLang="en-US" dirty="0"/>
              <a:t>或者若干个连续的</a:t>
            </a:r>
            <a:r>
              <a:rPr lang="zh-CN" altLang="en-US" dirty="0" smtClean="0"/>
              <a:t>动作</a:t>
            </a:r>
            <a:endParaRPr lang="en-US" altLang="zh-CN" dirty="0" smtClean="0"/>
          </a:p>
          <a:p>
            <a:r>
              <a:rPr lang="en-US" altLang="zh-CN" dirty="0" smtClean="0"/>
              <a:t>character: </a:t>
            </a:r>
            <a:r>
              <a:rPr lang="zh-CN" altLang="en-US" dirty="0" smtClean="0"/>
              <a:t>表示</a:t>
            </a:r>
            <a:r>
              <a:rPr lang="zh-CN" altLang="en-US" dirty="0"/>
              <a:t>一个</a:t>
            </a:r>
            <a:r>
              <a:rPr lang="zh-CN" altLang="en-US" dirty="0" smtClean="0"/>
              <a:t>角色</a:t>
            </a:r>
            <a:endParaRPr lang="en-US" altLang="zh-CN" dirty="0" smtClean="0"/>
          </a:p>
          <a:p>
            <a:r>
              <a:rPr lang="en-US" altLang="zh-CN" dirty="0" smtClean="0"/>
              <a:t>scene: </a:t>
            </a:r>
            <a:r>
              <a:rPr lang="zh-CN" altLang="en-US" dirty="0" smtClean="0"/>
              <a:t>表示一个场景</a:t>
            </a:r>
            <a:endParaRPr lang="en-US" altLang="zh-CN" dirty="0" smtClean="0"/>
          </a:p>
          <a:p>
            <a:r>
              <a:rPr lang="en-US" altLang="zh-CN" dirty="0" smtClean="0"/>
              <a:t>option: </a:t>
            </a:r>
            <a:r>
              <a:rPr lang="zh-CN" altLang="en-US" dirty="0" smtClean="0"/>
              <a:t>表示一个选项</a:t>
            </a:r>
            <a:endParaRPr lang="en-US" altLang="zh-CN" dirty="0" smtClean="0"/>
          </a:p>
          <a:p>
            <a:pPr lvl="1"/>
            <a:r>
              <a:rPr lang="zh-CN" altLang="en-US" dirty="0"/>
              <a:t>通过</a:t>
            </a:r>
            <a:r>
              <a:rPr lang="en-US" altLang="zh-CN" dirty="0"/>
              <a:t>menu(option,...)</a:t>
            </a:r>
            <a:r>
              <a:rPr lang="zh-CN" altLang="en-US" dirty="0"/>
              <a:t>形成一个</a:t>
            </a:r>
            <a:r>
              <a:rPr lang="en-US" altLang="zh-CN" dirty="0"/>
              <a:t>action</a:t>
            </a:r>
            <a:r>
              <a:rPr lang="zh-CN" altLang="en-US" dirty="0"/>
              <a:t>供给玩家在若干个选项中选择</a:t>
            </a:r>
            <a:endParaRPr lang="en-US" altLang="zh-CN" dirty="0" smtClean="0"/>
          </a:p>
          <a:p>
            <a:r>
              <a:rPr lang="en-US" altLang="zh-CN" dirty="0" smtClean="0"/>
              <a:t>frame: </a:t>
            </a:r>
            <a:r>
              <a:rPr lang="zh-CN" altLang="en-US" dirty="0" smtClean="0"/>
              <a:t>游戏</a:t>
            </a:r>
            <a:r>
              <a:rPr lang="zh-CN" altLang="en-US" dirty="0"/>
              <a:t>的框架</a:t>
            </a:r>
            <a:r>
              <a:rPr lang="en-US" altLang="zh-CN" dirty="0"/>
              <a:t>, </a:t>
            </a:r>
            <a:r>
              <a:rPr lang="zh-CN" altLang="en-US" dirty="0"/>
              <a:t>由场景和分支连接而</a:t>
            </a:r>
            <a:r>
              <a:rPr lang="zh-CN" altLang="en-US" dirty="0" smtClean="0"/>
              <a:t>成</a:t>
            </a:r>
            <a:endParaRPr lang="en-US" altLang="zh-CN" dirty="0"/>
          </a:p>
          <a:p>
            <a:pPr lvl="1"/>
            <a:r>
              <a:rPr lang="zh-CN" altLang="en-US" dirty="0" smtClean="0"/>
              <a:t>名</a:t>
            </a:r>
            <a:r>
              <a:rPr lang="zh-CN" altLang="en-US" dirty="0"/>
              <a:t>为</a:t>
            </a:r>
            <a:r>
              <a:rPr lang="en-US" altLang="zh-CN" dirty="0"/>
              <a:t>"main"</a:t>
            </a:r>
            <a:r>
              <a:rPr lang="zh-CN" altLang="en-US" dirty="0"/>
              <a:t>的</a:t>
            </a:r>
            <a:r>
              <a:rPr lang="en-US" altLang="zh-CN" dirty="0"/>
              <a:t>frame</a:t>
            </a:r>
            <a:r>
              <a:rPr lang="zh-CN" altLang="en-US" dirty="0"/>
              <a:t>会最终被执行</a:t>
            </a:r>
            <a:r>
              <a:rPr lang="en-US" altLang="zh-CN" dirty="0"/>
              <a:t>.</a:t>
            </a:r>
            <a:endParaRPr lang="zh-CN" altLang="en-US" dirty="0"/>
          </a:p>
        </p:txBody>
      </p:sp>
    </p:spTree>
    <p:extLst>
      <p:ext uri="{BB962C8B-B14F-4D97-AF65-F5344CB8AC3E}">
        <p14:creationId xmlns:p14="http://schemas.microsoft.com/office/powerpoint/2010/main" val="883561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Sample.gal</a:t>
            </a:r>
            <a:endParaRPr lang="zh-CN" altLang="en-US" dirty="0"/>
          </a:p>
        </p:txBody>
      </p:sp>
      <p:sp>
        <p:nvSpPr>
          <p:cNvPr id="3" name="内容占位符 2"/>
          <p:cNvSpPr>
            <a:spLocks noGrp="1"/>
          </p:cNvSpPr>
          <p:nvPr>
            <p:ph idx="1"/>
          </p:nvPr>
        </p:nvSpPr>
        <p:spPr/>
        <p:txBody>
          <a:bodyPr/>
          <a:lstStyle/>
          <a:p>
            <a:r>
              <a:rPr lang="en-US" altLang="zh-CN" dirty="0" err="1" smtClean="0"/>
              <a:t>sample.gal</a:t>
            </a:r>
            <a:r>
              <a:rPr lang="zh-CN" altLang="en-US" dirty="0" smtClean="0"/>
              <a:t>提供了一个源代码的示例</a:t>
            </a:r>
            <a:r>
              <a:rPr lang="en-US" altLang="zh-CN" dirty="0" smtClean="0"/>
              <a:t>, </a:t>
            </a:r>
            <a:r>
              <a:rPr lang="zh-CN" altLang="en-US" dirty="0" smtClean="0"/>
              <a:t>我们之后将以它作为例子来演示这个语言的行为</a:t>
            </a:r>
            <a:r>
              <a:rPr lang="en-US" altLang="zh-CN" dirty="0" smtClean="0"/>
              <a:t>.</a:t>
            </a:r>
          </a:p>
          <a:p>
            <a:endParaRPr lang="en-US" altLang="zh-CN" dirty="0" smtClean="0"/>
          </a:p>
          <a:p>
            <a:r>
              <a:rPr lang="zh-CN" altLang="en-US" dirty="0" smtClean="0"/>
              <a:t>这个代码不是那么短所以要切出播放模式看</a:t>
            </a:r>
            <a:r>
              <a:rPr lang="en-US" altLang="zh-CN" dirty="0" smtClean="0"/>
              <a:t>, </a:t>
            </a:r>
            <a:r>
              <a:rPr lang="zh-CN" altLang="en-US" dirty="0" smtClean="0"/>
              <a:t>请稍等</a:t>
            </a:r>
            <a:r>
              <a:rPr lang="en-US" altLang="zh-CN" dirty="0" smtClean="0"/>
              <a:t>.</a:t>
            </a:r>
            <a:endParaRPr lang="zh-CN" altLang="en-US" dirty="0"/>
          </a:p>
        </p:txBody>
      </p:sp>
    </p:spTree>
    <p:extLst>
      <p:ext uri="{BB962C8B-B14F-4D97-AF65-F5344CB8AC3E}">
        <p14:creationId xmlns:p14="http://schemas.microsoft.com/office/powerpoint/2010/main" val="25978167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2998</TotalTime>
  <Words>1027</Words>
  <Application>Microsoft Office PowerPoint</Application>
  <PresentationFormat>宽屏</PresentationFormat>
  <Paragraphs>103</Paragraphs>
  <Slides>16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等线</vt:lpstr>
      <vt:lpstr>等线 Light</vt:lpstr>
      <vt:lpstr>Arial</vt:lpstr>
      <vt:lpstr>Office 主题​​</vt:lpstr>
      <vt:lpstr>Scripted visual novel design language 结题报告</vt:lpstr>
      <vt:lpstr>Outline</vt:lpstr>
      <vt:lpstr>Source code</vt:lpstr>
      <vt:lpstr>Sample header</vt:lpstr>
      <vt:lpstr>Syntax</vt:lpstr>
      <vt:lpstr>Atomic types</vt:lpstr>
      <vt:lpstr>Simple types</vt:lpstr>
      <vt:lpstr>Hybrid types</vt:lpstr>
      <vt:lpstr>Sample.gal</vt:lpstr>
      <vt:lpstr>Lexer+Parser</vt:lpstr>
      <vt:lpstr>Syntax_tree.txt</vt:lpstr>
      <vt:lpstr>Intermediate code generator</vt:lpstr>
      <vt:lpstr>Intermediate_code.txt</vt:lpstr>
      <vt:lpstr>Player</vt:lpstr>
      <vt:lpstr>Package</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 Falsyta</dc:creator>
  <cp:lastModifiedBy>yx_lu@qq.com</cp:lastModifiedBy>
  <cp:revision>84</cp:revision>
  <dcterms:created xsi:type="dcterms:W3CDTF">2019-04-06T05:00:59Z</dcterms:created>
  <dcterms:modified xsi:type="dcterms:W3CDTF">2020-05-28T08:57:02Z</dcterms:modified>
</cp:coreProperties>
</file>