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9"/>
  </p:notesMasterIdLst>
  <p:handoutMasterIdLst>
    <p:handoutMasterId r:id="rId30"/>
  </p:handoutMasterIdLst>
  <p:sldIdLst>
    <p:sldId id="256" r:id="rId2"/>
    <p:sldId id="261" r:id="rId3"/>
    <p:sldId id="257" r:id="rId4"/>
    <p:sldId id="258" r:id="rId5"/>
    <p:sldId id="260" r:id="rId6"/>
    <p:sldId id="262" r:id="rId7"/>
    <p:sldId id="259" r:id="rId8"/>
    <p:sldId id="263" r:id="rId9"/>
    <p:sldId id="264" r:id="rId10"/>
    <p:sldId id="265" r:id="rId11"/>
    <p:sldId id="266" r:id="rId12"/>
    <p:sldId id="267" r:id="rId13"/>
    <p:sldId id="268" r:id="rId14"/>
    <p:sldId id="269" r:id="rId15"/>
    <p:sldId id="270" r:id="rId16"/>
    <p:sldId id="274" r:id="rId17"/>
    <p:sldId id="275" r:id="rId18"/>
    <p:sldId id="276" r:id="rId19"/>
    <p:sldId id="277" r:id="rId20"/>
    <p:sldId id="279" r:id="rId21"/>
    <p:sldId id="280" r:id="rId22"/>
    <p:sldId id="281" r:id="rId23"/>
    <p:sldId id="282" r:id="rId24"/>
    <p:sldId id="284" r:id="rId25"/>
    <p:sldId id="285" r:id="rId26"/>
    <p:sldId id="286" r:id="rId27"/>
    <p:sldId id="287" r:id="rId28"/>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42"/>
    <p:restoredTop sz="95588"/>
  </p:normalViewPr>
  <p:slideViewPr>
    <p:cSldViewPr snapToGrid="0" snapToObjects="1">
      <p:cViewPr varScale="1">
        <p:scale>
          <a:sx n="134" d="100"/>
          <a:sy n="134" d="100"/>
        </p:scale>
        <p:origin x="360" y="17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7" d="100"/>
          <a:sy n="97" d="100"/>
        </p:scale>
        <p:origin x="3120"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D28E56D-85E3-0749-9635-D0B0D10C50F3}"/>
              </a:ext>
            </a:extLst>
          </p:cNvPr>
          <p:cNvSpPr>
            <a:spLocks noGrp="1"/>
          </p:cNvSpPr>
          <p:nvPr>
            <p:ph type="hdr" sz="quarter"/>
          </p:nvPr>
        </p:nvSpPr>
        <p:spPr>
          <a:xfrm>
            <a:off x="0" y="2"/>
            <a:ext cx="3962400" cy="344091"/>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75171AAA-6FE7-CF40-8DDD-0B3DEDDED41C}"/>
              </a:ext>
            </a:extLst>
          </p:cNvPr>
          <p:cNvSpPr>
            <a:spLocks noGrp="1"/>
          </p:cNvSpPr>
          <p:nvPr>
            <p:ph type="dt" sz="quarter" idx="1"/>
          </p:nvPr>
        </p:nvSpPr>
        <p:spPr>
          <a:xfrm>
            <a:off x="5179484" y="2"/>
            <a:ext cx="3962400" cy="344091"/>
          </a:xfrm>
          <a:prstGeom prst="rect">
            <a:avLst/>
          </a:prstGeom>
        </p:spPr>
        <p:txBody>
          <a:bodyPr vert="horz" lIns="91440" tIns="45720" rIns="91440" bIns="45720" rtlCol="0"/>
          <a:lstStyle>
            <a:lvl1pPr algn="r">
              <a:defRPr sz="1200"/>
            </a:lvl1pPr>
          </a:lstStyle>
          <a:p>
            <a:fld id="{50B7CFEE-C48D-0E42-871C-2AAACEA70E36}" type="datetimeFigureOut">
              <a:rPr kumimoji="1" lang="zh-CN" altLang="en-US" smtClean="0"/>
              <a:t>2023/3/25</a:t>
            </a:fld>
            <a:endParaRPr kumimoji="1" lang="zh-CN" altLang="en-US"/>
          </a:p>
        </p:txBody>
      </p:sp>
      <p:sp>
        <p:nvSpPr>
          <p:cNvPr id="4" name="页脚占位符 3">
            <a:extLst>
              <a:ext uri="{FF2B5EF4-FFF2-40B4-BE49-F238E27FC236}">
                <a16:creationId xmlns:a16="http://schemas.microsoft.com/office/drawing/2014/main" id="{F5EC9727-E293-5746-89FA-28A3D8C3BBE0}"/>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92D97FFF-C257-3D4C-ADB5-0F8ADBE99AE5}"/>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F1B8969E-B4DE-A44C-BD6E-A5D5DF1C0AC3}" type="slidenum">
              <a:rPr kumimoji="1" lang="zh-CN" altLang="en-US" smtClean="0"/>
              <a:t>‹#›</a:t>
            </a:fld>
            <a:endParaRPr kumimoji="1" lang="zh-CN" altLang="en-US"/>
          </a:p>
        </p:txBody>
      </p:sp>
    </p:spTree>
    <p:extLst>
      <p:ext uri="{BB962C8B-B14F-4D97-AF65-F5344CB8AC3E}">
        <p14:creationId xmlns:p14="http://schemas.microsoft.com/office/powerpoint/2010/main" val="2848392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5179484" y="1"/>
            <a:ext cx="3962400" cy="344091"/>
          </a:xfrm>
          <a:prstGeom prst="rect">
            <a:avLst/>
          </a:prstGeom>
        </p:spPr>
        <p:txBody>
          <a:bodyPr vert="horz" lIns="91440" tIns="45720" rIns="91440" bIns="45720" rtlCol="0"/>
          <a:lstStyle>
            <a:lvl1pPr algn="r">
              <a:defRPr sz="1200"/>
            </a:lvl1pPr>
          </a:lstStyle>
          <a:p>
            <a:fld id="{209D7E69-D261-5A40-A1B2-75B29DBB0F5E}" type="datetimeFigureOut">
              <a:rPr kumimoji="1" lang="zh-CN" altLang="en-US" smtClean="0"/>
              <a:t>2023/3/25</a:t>
            </a:fld>
            <a:endParaRPr kumimoji="1" lang="zh-CN" altLang="en-US"/>
          </a:p>
        </p:txBody>
      </p:sp>
      <p:sp>
        <p:nvSpPr>
          <p:cNvPr id="4" name="幻灯片图像占位符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B2D30A54-1F29-8140-A0B5-B04423161DB3}" type="slidenum">
              <a:rPr kumimoji="1" lang="zh-CN" altLang="en-US" smtClean="0"/>
              <a:t>‹#›</a:t>
            </a:fld>
            <a:endParaRPr kumimoji="1" lang="zh-CN" altLang="en-US"/>
          </a:p>
        </p:txBody>
      </p:sp>
    </p:spTree>
    <p:extLst>
      <p:ext uri="{BB962C8B-B14F-4D97-AF65-F5344CB8AC3E}">
        <p14:creationId xmlns:p14="http://schemas.microsoft.com/office/powerpoint/2010/main" val="4082449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514600" y="857250"/>
            <a:ext cx="4114800" cy="231457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2D30A54-1F29-8140-A0B5-B04423161DB3}" type="slidenum">
              <a:rPr kumimoji="1" lang="zh-CN" altLang="en-US" smtClean="0"/>
              <a:t>4</a:t>
            </a:fld>
            <a:endParaRPr kumimoji="1" lang="zh-CN" altLang="en-US"/>
          </a:p>
        </p:txBody>
      </p:sp>
    </p:spTree>
    <p:extLst>
      <p:ext uri="{BB962C8B-B14F-4D97-AF65-F5344CB8AC3E}">
        <p14:creationId xmlns:p14="http://schemas.microsoft.com/office/powerpoint/2010/main" val="1604335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66106AB-6FBA-064F-8A0A-DD32FFB83307}" type="datetimeFigureOut">
              <a:rPr kumimoji="1" lang="zh-CN" altLang="en-US" smtClean="0"/>
              <a:t>2023/3/25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4A65091-D91A-834F-9779-4F1998703F15}" type="slidenum">
              <a:rPr kumimoji="1" lang="zh-CN" altLang="en-US" smtClean="0"/>
              <a:t>‹#›</a:t>
            </a:fld>
            <a:endParaRPr kumimoji="1" lang="zh-CN" altLang="en-US"/>
          </a:p>
        </p:txBody>
      </p:sp>
    </p:spTree>
    <p:extLst>
      <p:ext uri="{BB962C8B-B14F-4D97-AF65-F5344CB8AC3E}">
        <p14:creationId xmlns:p14="http://schemas.microsoft.com/office/powerpoint/2010/main" val="2475245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66106AB-6FBA-064F-8A0A-DD32FFB83307}" type="datetimeFigureOut">
              <a:rPr kumimoji="1" lang="zh-CN" altLang="en-US" smtClean="0"/>
              <a:t>2023/3/25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4A65091-D91A-834F-9779-4F1998703F15}" type="slidenum">
              <a:rPr kumimoji="1" lang="zh-CN" altLang="en-US" smtClean="0"/>
              <a:t>‹#›</a:t>
            </a:fld>
            <a:endParaRPr kumimoji="1" lang="zh-CN" altLang="en-US"/>
          </a:p>
        </p:txBody>
      </p:sp>
    </p:spTree>
    <p:extLst>
      <p:ext uri="{BB962C8B-B14F-4D97-AF65-F5344CB8AC3E}">
        <p14:creationId xmlns:p14="http://schemas.microsoft.com/office/powerpoint/2010/main" val="3600018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66106AB-6FBA-064F-8A0A-DD32FFB83307}" type="datetimeFigureOut">
              <a:rPr kumimoji="1" lang="zh-CN" altLang="en-US" smtClean="0"/>
              <a:t>2023/3/25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4A65091-D91A-834F-9779-4F1998703F15}" type="slidenum">
              <a:rPr kumimoji="1" lang="zh-CN" altLang="en-US" smtClean="0"/>
              <a:t>‹#›</a:t>
            </a:fld>
            <a:endParaRPr kumimoji="1" lang="zh-CN" altLang="en-US"/>
          </a:p>
        </p:txBody>
      </p:sp>
    </p:spTree>
    <p:extLst>
      <p:ext uri="{BB962C8B-B14F-4D97-AF65-F5344CB8AC3E}">
        <p14:creationId xmlns:p14="http://schemas.microsoft.com/office/powerpoint/2010/main" val="2445614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66106AB-6FBA-064F-8A0A-DD32FFB83307}" type="datetimeFigureOut">
              <a:rPr kumimoji="1" lang="zh-CN" altLang="en-US" smtClean="0"/>
              <a:t>2023/3/25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4A65091-D91A-834F-9779-4F1998703F15}" type="slidenum">
              <a:rPr kumimoji="1" lang="zh-CN" altLang="en-US" smtClean="0"/>
              <a:t>‹#›</a:t>
            </a:fld>
            <a:endParaRPr kumimoji="1" lang="zh-CN" altLang="en-US"/>
          </a:p>
        </p:txBody>
      </p:sp>
    </p:spTree>
    <p:extLst>
      <p:ext uri="{BB962C8B-B14F-4D97-AF65-F5344CB8AC3E}">
        <p14:creationId xmlns:p14="http://schemas.microsoft.com/office/powerpoint/2010/main" val="2652236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66106AB-6FBA-064F-8A0A-DD32FFB83307}" type="datetimeFigureOut">
              <a:rPr kumimoji="1" lang="zh-CN" altLang="en-US" smtClean="0"/>
              <a:t>2023/3/25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4A65091-D91A-834F-9779-4F1998703F15}" type="slidenum">
              <a:rPr kumimoji="1" lang="zh-CN" altLang="en-US" smtClean="0"/>
              <a:t>‹#›</a:t>
            </a:fld>
            <a:endParaRPr kumimoji="1" lang="zh-CN" altLang="en-US"/>
          </a:p>
        </p:txBody>
      </p:sp>
    </p:spTree>
    <p:extLst>
      <p:ext uri="{BB962C8B-B14F-4D97-AF65-F5344CB8AC3E}">
        <p14:creationId xmlns:p14="http://schemas.microsoft.com/office/powerpoint/2010/main" val="3046635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66106AB-6FBA-064F-8A0A-DD32FFB83307}" type="datetimeFigureOut">
              <a:rPr kumimoji="1" lang="zh-CN" altLang="en-US" smtClean="0"/>
              <a:t>2023/3/25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4A65091-D91A-834F-9779-4F1998703F15}" type="slidenum">
              <a:rPr kumimoji="1" lang="zh-CN" altLang="en-US" smtClean="0"/>
              <a:t>‹#›</a:t>
            </a:fld>
            <a:endParaRPr kumimoji="1" lang="zh-CN" altLang="en-US"/>
          </a:p>
        </p:txBody>
      </p:sp>
    </p:spTree>
    <p:extLst>
      <p:ext uri="{BB962C8B-B14F-4D97-AF65-F5344CB8AC3E}">
        <p14:creationId xmlns:p14="http://schemas.microsoft.com/office/powerpoint/2010/main" val="3240154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66106AB-6FBA-064F-8A0A-DD32FFB83307}" type="datetimeFigureOut">
              <a:rPr kumimoji="1" lang="zh-CN" altLang="en-US" smtClean="0"/>
              <a:t>2023/3/25</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84A65091-D91A-834F-9779-4F1998703F15}" type="slidenum">
              <a:rPr kumimoji="1" lang="zh-CN" altLang="en-US" smtClean="0"/>
              <a:t>‹#›</a:t>
            </a:fld>
            <a:endParaRPr kumimoji="1" lang="zh-CN" altLang="en-US"/>
          </a:p>
        </p:txBody>
      </p:sp>
    </p:spTree>
    <p:extLst>
      <p:ext uri="{BB962C8B-B14F-4D97-AF65-F5344CB8AC3E}">
        <p14:creationId xmlns:p14="http://schemas.microsoft.com/office/powerpoint/2010/main" val="1327357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66106AB-6FBA-064F-8A0A-DD32FFB83307}" type="datetimeFigureOut">
              <a:rPr kumimoji="1" lang="zh-CN" altLang="en-US" smtClean="0"/>
              <a:t>2023/3/25</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84A65091-D91A-834F-9779-4F1998703F15}" type="slidenum">
              <a:rPr kumimoji="1" lang="zh-CN" altLang="en-US" smtClean="0"/>
              <a:t>‹#›</a:t>
            </a:fld>
            <a:endParaRPr kumimoji="1" lang="zh-CN" altLang="en-US"/>
          </a:p>
        </p:txBody>
      </p:sp>
    </p:spTree>
    <p:extLst>
      <p:ext uri="{BB962C8B-B14F-4D97-AF65-F5344CB8AC3E}">
        <p14:creationId xmlns:p14="http://schemas.microsoft.com/office/powerpoint/2010/main" val="212861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6106AB-6FBA-064F-8A0A-DD32FFB83307}" type="datetimeFigureOut">
              <a:rPr kumimoji="1" lang="zh-CN" altLang="en-US" smtClean="0"/>
              <a:t>2023/3/25</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84A65091-D91A-834F-9779-4F1998703F15}" type="slidenum">
              <a:rPr kumimoji="1" lang="zh-CN" altLang="en-US" smtClean="0"/>
              <a:t>‹#›</a:t>
            </a:fld>
            <a:endParaRPr kumimoji="1" lang="zh-CN" altLang="en-US"/>
          </a:p>
        </p:txBody>
      </p:sp>
    </p:spTree>
    <p:extLst>
      <p:ext uri="{BB962C8B-B14F-4D97-AF65-F5344CB8AC3E}">
        <p14:creationId xmlns:p14="http://schemas.microsoft.com/office/powerpoint/2010/main" val="43313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66106AB-6FBA-064F-8A0A-DD32FFB83307}" type="datetimeFigureOut">
              <a:rPr kumimoji="1" lang="zh-CN" altLang="en-US" smtClean="0"/>
              <a:t>2023/3/25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4A65091-D91A-834F-9779-4F1998703F15}" type="slidenum">
              <a:rPr kumimoji="1" lang="zh-CN" altLang="en-US" smtClean="0"/>
              <a:t>‹#›</a:t>
            </a:fld>
            <a:endParaRPr kumimoji="1" lang="zh-CN" altLang="en-US"/>
          </a:p>
        </p:txBody>
      </p:sp>
    </p:spTree>
    <p:extLst>
      <p:ext uri="{BB962C8B-B14F-4D97-AF65-F5344CB8AC3E}">
        <p14:creationId xmlns:p14="http://schemas.microsoft.com/office/powerpoint/2010/main" val="3264478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66106AB-6FBA-064F-8A0A-DD32FFB83307}" type="datetimeFigureOut">
              <a:rPr kumimoji="1" lang="zh-CN" altLang="en-US" smtClean="0"/>
              <a:t>2023/3/25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4A65091-D91A-834F-9779-4F1998703F15}" type="slidenum">
              <a:rPr kumimoji="1" lang="zh-CN" altLang="en-US" smtClean="0"/>
              <a:t>‹#›</a:t>
            </a:fld>
            <a:endParaRPr kumimoji="1" lang="zh-CN" altLang="en-US"/>
          </a:p>
        </p:txBody>
      </p:sp>
    </p:spTree>
    <p:extLst>
      <p:ext uri="{BB962C8B-B14F-4D97-AF65-F5344CB8AC3E}">
        <p14:creationId xmlns:p14="http://schemas.microsoft.com/office/powerpoint/2010/main" val="3936865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66106AB-6FBA-064F-8A0A-DD32FFB83307}" type="datetimeFigureOut">
              <a:rPr kumimoji="1" lang="zh-CN" altLang="en-US" smtClean="0"/>
              <a:t>2023/3/25</a:t>
            </a:fld>
            <a:endParaRPr kumimoji="1"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4A65091-D91A-834F-9779-4F1998703F15}" type="slidenum">
              <a:rPr kumimoji="1" lang="zh-CN" altLang="en-US" smtClean="0"/>
              <a:t>‹#›</a:t>
            </a:fld>
            <a:endParaRPr kumimoji="1" lang="zh-CN" altLang="en-US"/>
          </a:p>
        </p:txBody>
      </p:sp>
    </p:spTree>
    <p:extLst>
      <p:ext uri="{BB962C8B-B14F-4D97-AF65-F5344CB8AC3E}">
        <p14:creationId xmlns:p14="http://schemas.microsoft.com/office/powerpoint/2010/main" val="4455956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C1F63BA-67FC-654F-9BAB-22EA082C1667}"/>
              </a:ext>
            </a:extLst>
          </p:cNvPr>
          <p:cNvPicPr>
            <a:picLocks noChangeAspect="1"/>
          </p:cNvPicPr>
          <p:nvPr/>
        </p:nvPicPr>
        <p:blipFill>
          <a:blip r:embed="rId2"/>
          <a:stretch>
            <a:fillRect/>
          </a:stretch>
        </p:blipFill>
        <p:spPr>
          <a:xfrm>
            <a:off x="638374" y="614852"/>
            <a:ext cx="3082242" cy="2024868"/>
          </a:xfrm>
          <a:prstGeom prst="rect">
            <a:avLst/>
          </a:prstGeom>
        </p:spPr>
      </p:pic>
      <p:sp>
        <p:nvSpPr>
          <p:cNvPr id="5" name="文本框 4">
            <a:extLst>
              <a:ext uri="{FF2B5EF4-FFF2-40B4-BE49-F238E27FC236}">
                <a16:creationId xmlns:a16="http://schemas.microsoft.com/office/drawing/2014/main" id="{B0D27F6F-8961-0143-AA6D-0E505E6B889D}"/>
              </a:ext>
            </a:extLst>
          </p:cNvPr>
          <p:cNvSpPr txBox="1"/>
          <p:nvPr/>
        </p:nvSpPr>
        <p:spPr>
          <a:xfrm>
            <a:off x="4646645" y="375094"/>
            <a:ext cx="4081311" cy="646331"/>
          </a:xfrm>
          <a:prstGeom prst="rect">
            <a:avLst/>
          </a:prstGeom>
          <a:noFill/>
        </p:spPr>
        <p:txBody>
          <a:bodyPr wrap="square" rtlCol="0">
            <a:spAutoFit/>
          </a:bodyPr>
          <a:lstStyle/>
          <a:p>
            <a:r>
              <a:rPr kumimoji="1" lang="en-US" altLang="zh-CN" dirty="0"/>
              <a:t>1. The array is shown as array[], and the maxheap is as shown</a:t>
            </a:r>
            <a:endParaRPr kumimoji="1" lang="zh-CN" altLang="en-US" dirty="0"/>
          </a:p>
        </p:txBody>
      </p:sp>
      <p:sp>
        <p:nvSpPr>
          <p:cNvPr id="10" name="左弧形箭头 9">
            <a:extLst>
              <a:ext uri="{FF2B5EF4-FFF2-40B4-BE49-F238E27FC236}">
                <a16:creationId xmlns:a16="http://schemas.microsoft.com/office/drawing/2014/main" id="{5CF13E2B-0031-B341-9CF6-9035F2813C1C}"/>
              </a:ext>
            </a:extLst>
          </p:cNvPr>
          <p:cNvSpPr/>
          <p:nvPr/>
        </p:nvSpPr>
        <p:spPr>
          <a:xfrm>
            <a:off x="3798628" y="1532540"/>
            <a:ext cx="625687" cy="185074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solidFill>
                <a:schemeClr val="tx1"/>
              </a:solidFill>
            </a:endParaRPr>
          </a:p>
        </p:txBody>
      </p:sp>
      <p:pic>
        <p:nvPicPr>
          <p:cNvPr id="11" name="图片 10">
            <a:extLst>
              <a:ext uri="{FF2B5EF4-FFF2-40B4-BE49-F238E27FC236}">
                <a16:creationId xmlns:a16="http://schemas.microsoft.com/office/drawing/2014/main" id="{8D555434-77B4-844B-AD4C-CE3921C7BE47}"/>
              </a:ext>
            </a:extLst>
          </p:cNvPr>
          <p:cNvPicPr>
            <a:picLocks noChangeAspect="1"/>
          </p:cNvPicPr>
          <p:nvPr/>
        </p:nvPicPr>
        <p:blipFill>
          <a:blip r:embed="rId3"/>
          <a:stretch>
            <a:fillRect/>
          </a:stretch>
        </p:blipFill>
        <p:spPr>
          <a:xfrm>
            <a:off x="633419" y="2807617"/>
            <a:ext cx="3082242" cy="1719666"/>
          </a:xfrm>
          <a:prstGeom prst="rect">
            <a:avLst/>
          </a:prstGeom>
        </p:spPr>
      </p:pic>
      <p:sp>
        <p:nvSpPr>
          <p:cNvPr id="12" name="文本框 11">
            <a:extLst>
              <a:ext uri="{FF2B5EF4-FFF2-40B4-BE49-F238E27FC236}">
                <a16:creationId xmlns:a16="http://schemas.microsoft.com/office/drawing/2014/main" id="{6078DF0A-9A85-904E-8BA2-E911F84E8E47}"/>
              </a:ext>
            </a:extLst>
          </p:cNvPr>
          <p:cNvSpPr txBox="1"/>
          <p:nvPr/>
        </p:nvSpPr>
        <p:spPr>
          <a:xfrm>
            <a:off x="4572000" y="1811579"/>
            <a:ext cx="4683967" cy="646331"/>
          </a:xfrm>
          <a:prstGeom prst="rect">
            <a:avLst/>
          </a:prstGeom>
          <a:noFill/>
        </p:spPr>
        <p:txBody>
          <a:bodyPr wrap="square" rtlCol="0">
            <a:spAutoFit/>
          </a:bodyPr>
          <a:lstStyle/>
          <a:p>
            <a:r>
              <a:rPr kumimoji="1" lang="en-US" altLang="zh-CN" dirty="0"/>
              <a:t>2. Adding 35 to the end of the array[];</a:t>
            </a:r>
            <a:r>
              <a:rPr kumimoji="1" lang="zh-CN" altLang="en-US" dirty="0"/>
              <a:t> </a:t>
            </a:r>
            <a:r>
              <a:rPr kumimoji="1" lang="en-US" altLang="zh-CN" dirty="0"/>
              <a:t>35 is the left node of the node 15;</a:t>
            </a:r>
            <a:endParaRPr kumimoji="1" lang="zh-CN" altLang="en-US" dirty="0"/>
          </a:p>
        </p:txBody>
      </p:sp>
      <p:sp>
        <p:nvSpPr>
          <p:cNvPr id="15" name="左弧形箭头 14">
            <a:extLst>
              <a:ext uri="{FF2B5EF4-FFF2-40B4-BE49-F238E27FC236}">
                <a16:creationId xmlns:a16="http://schemas.microsoft.com/office/drawing/2014/main" id="{8BB1C38D-E9A5-EB43-8770-A40099522AEE}"/>
              </a:ext>
            </a:extLst>
          </p:cNvPr>
          <p:cNvSpPr/>
          <p:nvPr/>
        </p:nvSpPr>
        <p:spPr>
          <a:xfrm>
            <a:off x="3886551" y="3914147"/>
            <a:ext cx="445420" cy="122935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22" name="文本框 21">
            <a:extLst>
              <a:ext uri="{FF2B5EF4-FFF2-40B4-BE49-F238E27FC236}">
                <a16:creationId xmlns:a16="http://schemas.microsoft.com/office/drawing/2014/main" id="{B20DC7E4-40C5-D34D-9E74-F98336391610}"/>
              </a:ext>
            </a:extLst>
          </p:cNvPr>
          <p:cNvSpPr txBox="1"/>
          <p:nvPr/>
        </p:nvSpPr>
        <p:spPr>
          <a:xfrm>
            <a:off x="0" y="144262"/>
            <a:ext cx="1545359" cy="461665"/>
          </a:xfrm>
          <a:prstGeom prst="rect">
            <a:avLst/>
          </a:prstGeom>
          <a:noFill/>
        </p:spPr>
        <p:txBody>
          <a:bodyPr wrap="none" rtlCol="0">
            <a:spAutoFit/>
          </a:bodyPr>
          <a:lstStyle/>
          <a:p>
            <a:r>
              <a:rPr kumimoji="1" lang="en-US" altLang="zh-CN" sz="2400" dirty="0"/>
              <a:t>Question 1</a:t>
            </a:r>
            <a:endParaRPr kumimoji="1" lang="zh-CN" altLang="en-US" sz="2400" dirty="0"/>
          </a:p>
        </p:txBody>
      </p:sp>
    </p:spTree>
    <p:extLst>
      <p:ext uri="{BB962C8B-B14F-4D97-AF65-F5344CB8AC3E}">
        <p14:creationId xmlns:p14="http://schemas.microsoft.com/office/powerpoint/2010/main" val="4210971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1891A6-EBC0-8642-B1A2-2D376C33D026}"/>
              </a:ext>
            </a:extLst>
          </p:cNvPr>
          <p:cNvPicPr>
            <a:picLocks noChangeAspect="1"/>
          </p:cNvPicPr>
          <p:nvPr/>
        </p:nvPicPr>
        <p:blipFill>
          <a:blip r:embed="rId2"/>
          <a:stretch>
            <a:fillRect/>
          </a:stretch>
        </p:blipFill>
        <p:spPr>
          <a:xfrm>
            <a:off x="304800" y="285750"/>
            <a:ext cx="2781300" cy="1757627"/>
          </a:xfrm>
          <a:prstGeom prst="rect">
            <a:avLst/>
          </a:prstGeom>
        </p:spPr>
      </p:pic>
      <p:pic>
        <p:nvPicPr>
          <p:cNvPr id="5" name="图片 4">
            <a:extLst>
              <a:ext uri="{FF2B5EF4-FFF2-40B4-BE49-F238E27FC236}">
                <a16:creationId xmlns:a16="http://schemas.microsoft.com/office/drawing/2014/main" id="{854584D9-8D36-7043-B938-83085C9671C3}"/>
              </a:ext>
            </a:extLst>
          </p:cNvPr>
          <p:cNvPicPr>
            <a:picLocks noChangeAspect="1"/>
          </p:cNvPicPr>
          <p:nvPr/>
        </p:nvPicPr>
        <p:blipFill>
          <a:blip r:embed="rId3"/>
          <a:stretch>
            <a:fillRect/>
          </a:stretch>
        </p:blipFill>
        <p:spPr>
          <a:xfrm>
            <a:off x="3217144" y="285750"/>
            <a:ext cx="2840758" cy="1757627"/>
          </a:xfrm>
          <a:prstGeom prst="rect">
            <a:avLst/>
          </a:prstGeom>
        </p:spPr>
      </p:pic>
      <p:pic>
        <p:nvPicPr>
          <p:cNvPr id="6" name="图片 5">
            <a:extLst>
              <a:ext uri="{FF2B5EF4-FFF2-40B4-BE49-F238E27FC236}">
                <a16:creationId xmlns:a16="http://schemas.microsoft.com/office/drawing/2014/main" id="{073FD736-920A-F949-AA9B-E2580801FB51}"/>
              </a:ext>
            </a:extLst>
          </p:cNvPr>
          <p:cNvPicPr>
            <a:picLocks noChangeAspect="1"/>
          </p:cNvPicPr>
          <p:nvPr/>
        </p:nvPicPr>
        <p:blipFill>
          <a:blip r:embed="rId4"/>
          <a:stretch>
            <a:fillRect/>
          </a:stretch>
        </p:blipFill>
        <p:spPr>
          <a:xfrm>
            <a:off x="6188946" y="285750"/>
            <a:ext cx="2812203" cy="1757627"/>
          </a:xfrm>
          <a:prstGeom prst="rect">
            <a:avLst/>
          </a:prstGeom>
        </p:spPr>
      </p:pic>
      <p:sp>
        <p:nvSpPr>
          <p:cNvPr id="7" name="文本框 6">
            <a:extLst>
              <a:ext uri="{FF2B5EF4-FFF2-40B4-BE49-F238E27FC236}">
                <a16:creationId xmlns:a16="http://schemas.microsoft.com/office/drawing/2014/main" id="{B0EB0E91-B117-AA47-AA4E-4F6D290F3354}"/>
              </a:ext>
            </a:extLst>
          </p:cNvPr>
          <p:cNvSpPr txBox="1"/>
          <p:nvPr/>
        </p:nvSpPr>
        <p:spPr>
          <a:xfrm>
            <a:off x="304800" y="2438400"/>
            <a:ext cx="2912344" cy="1569660"/>
          </a:xfrm>
          <a:prstGeom prst="rect">
            <a:avLst/>
          </a:prstGeom>
          <a:noFill/>
        </p:spPr>
        <p:txBody>
          <a:bodyPr wrap="square" rtlCol="0">
            <a:spAutoFit/>
          </a:bodyPr>
          <a:lstStyle/>
          <a:p>
            <a:r>
              <a:rPr kumimoji="1" lang="en-US" altLang="zh-CN" sz="1600" dirty="0"/>
              <a:t>5. Jump to node 5, the root node, it’s smaller than its child 84,  we swap them. But node 84 right now does satisfy the maxheap rules because its child node 5 breaks the rules.</a:t>
            </a:r>
            <a:endParaRPr kumimoji="1" lang="zh-CN" altLang="en-US" sz="1600" dirty="0"/>
          </a:p>
        </p:txBody>
      </p:sp>
      <p:sp>
        <p:nvSpPr>
          <p:cNvPr id="8" name="文本框 7">
            <a:extLst>
              <a:ext uri="{FF2B5EF4-FFF2-40B4-BE49-F238E27FC236}">
                <a16:creationId xmlns:a16="http://schemas.microsoft.com/office/drawing/2014/main" id="{4C90F7A9-5E14-ED4D-A543-7911F922D34B}"/>
              </a:ext>
            </a:extLst>
          </p:cNvPr>
          <p:cNvSpPr txBox="1"/>
          <p:nvPr/>
        </p:nvSpPr>
        <p:spPr>
          <a:xfrm>
            <a:off x="3297956" y="2472843"/>
            <a:ext cx="2759946" cy="1323439"/>
          </a:xfrm>
          <a:prstGeom prst="rect">
            <a:avLst/>
          </a:prstGeom>
          <a:noFill/>
        </p:spPr>
        <p:txBody>
          <a:bodyPr wrap="square" rtlCol="0">
            <a:spAutoFit/>
          </a:bodyPr>
          <a:lstStyle/>
          <a:p>
            <a:r>
              <a:rPr kumimoji="1" lang="en-US" altLang="zh-CN" sz="1600" dirty="0"/>
              <a:t>6. Node 5 is smaller than its child node, we swap them. Still, node 22 does not satisfy maxheap due to its child node 5 breaks the rules.</a:t>
            </a:r>
            <a:endParaRPr kumimoji="1" lang="zh-CN" altLang="en-US" sz="1600" dirty="0"/>
          </a:p>
        </p:txBody>
      </p:sp>
      <p:sp>
        <p:nvSpPr>
          <p:cNvPr id="9" name="文本框 8">
            <a:extLst>
              <a:ext uri="{FF2B5EF4-FFF2-40B4-BE49-F238E27FC236}">
                <a16:creationId xmlns:a16="http://schemas.microsoft.com/office/drawing/2014/main" id="{04558EA6-3C74-E941-B9DB-C57A79FD5F4C}"/>
              </a:ext>
            </a:extLst>
          </p:cNvPr>
          <p:cNvSpPr txBox="1"/>
          <p:nvPr/>
        </p:nvSpPr>
        <p:spPr>
          <a:xfrm>
            <a:off x="6331798" y="2504593"/>
            <a:ext cx="2717800" cy="1077218"/>
          </a:xfrm>
          <a:prstGeom prst="rect">
            <a:avLst/>
          </a:prstGeom>
          <a:noFill/>
        </p:spPr>
        <p:txBody>
          <a:bodyPr wrap="square" rtlCol="0">
            <a:spAutoFit/>
          </a:bodyPr>
          <a:lstStyle/>
          <a:p>
            <a:r>
              <a:rPr kumimoji="1" lang="en-US" altLang="zh-CN" sz="1600" dirty="0"/>
              <a:t>7. We then keep swap node 5 with its child node 10 (the larger one compared with node 9).</a:t>
            </a:r>
            <a:endParaRPr kumimoji="1" lang="zh-CN" altLang="en-US" sz="1600" dirty="0"/>
          </a:p>
        </p:txBody>
      </p:sp>
    </p:spTree>
    <p:extLst>
      <p:ext uri="{BB962C8B-B14F-4D97-AF65-F5344CB8AC3E}">
        <p14:creationId xmlns:p14="http://schemas.microsoft.com/office/powerpoint/2010/main" val="4133757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C464D8D-5EBC-7746-B3FB-743382FE37D8}"/>
              </a:ext>
            </a:extLst>
          </p:cNvPr>
          <p:cNvPicPr>
            <a:picLocks noChangeAspect="1"/>
          </p:cNvPicPr>
          <p:nvPr/>
        </p:nvPicPr>
        <p:blipFill>
          <a:blip r:embed="rId2"/>
          <a:stretch>
            <a:fillRect/>
          </a:stretch>
        </p:blipFill>
        <p:spPr>
          <a:xfrm>
            <a:off x="869950" y="279400"/>
            <a:ext cx="3035476" cy="1879600"/>
          </a:xfrm>
          <a:prstGeom prst="rect">
            <a:avLst/>
          </a:prstGeom>
        </p:spPr>
      </p:pic>
      <p:sp>
        <p:nvSpPr>
          <p:cNvPr id="5" name="圆角矩形 4">
            <a:extLst>
              <a:ext uri="{FF2B5EF4-FFF2-40B4-BE49-F238E27FC236}">
                <a16:creationId xmlns:a16="http://schemas.microsoft.com/office/drawing/2014/main" id="{2B25B59B-4682-C746-80BA-7E2D59E437D0}"/>
              </a:ext>
            </a:extLst>
          </p:cNvPr>
          <p:cNvSpPr/>
          <p:nvPr/>
        </p:nvSpPr>
        <p:spPr>
          <a:xfrm>
            <a:off x="3378200" y="1054100"/>
            <a:ext cx="431800" cy="3937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B2DC72F2-4CFC-9A4F-9140-CD6CD82743BF}"/>
              </a:ext>
            </a:extLst>
          </p:cNvPr>
          <p:cNvSpPr txBox="1"/>
          <p:nvPr/>
        </p:nvSpPr>
        <p:spPr>
          <a:xfrm>
            <a:off x="4851400" y="647700"/>
            <a:ext cx="4000500" cy="584775"/>
          </a:xfrm>
          <a:prstGeom prst="rect">
            <a:avLst/>
          </a:prstGeom>
          <a:noFill/>
        </p:spPr>
        <p:txBody>
          <a:bodyPr wrap="square" rtlCol="0">
            <a:spAutoFit/>
          </a:bodyPr>
          <a:lstStyle/>
          <a:p>
            <a:r>
              <a:rPr kumimoji="1" lang="en-US" altLang="zh-CN" sz="1600" dirty="0"/>
              <a:t>8. Now, each parent node in the heap complies with the maxheap rules.</a:t>
            </a:r>
            <a:endParaRPr kumimoji="1" lang="zh-CN" altLang="en-US" sz="1600" dirty="0"/>
          </a:p>
        </p:txBody>
      </p:sp>
      <p:sp>
        <p:nvSpPr>
          <p:cNvPr id="7" name="文本框 6">
            <a:extLst>
              <a:ext uri="{FF2B5EF4-FFF2-40B4-BE49-F238E27FC236}">
                <a16:creationId xmlns:a16="http://schemas.microsoft.com/office/drawing/2014/main" id="{60C392D6-1770-2C46-901D-96E7B76D8DE2}"/>
              </a:ext>
            </a:extLst>
          </p:cNvPr>
          <p:cNvSpPr txBox="1"/>
          <p:nvPr/>
        </p:nvSpPr>
        <p:spPr>
          <a:xfrm>
            <a:off x="609600" y="2571750"/>
            <a:ext cx="8343900" cy="2585323"/>
          </a:xfrm>
          <a:prstGeom prst="rect">
            <a:avLst/>
          </a:prstGeom>
          <a:noFill/>
        </p:spPr>
        <p:txBody>
          <a:bodyPr wrap="square" rtlCol="0">
            <a:spAutoFit/>
          </a:bodyPr>
          <a:lstStyle/>
          <a:p>
            <a:r>
              <a:rPr kumimoji="1" lang="en-US" altLang="zh-CN" dirty="0"/>
              <a:t>Complexity:</a:t>
            </a:r>
          </a:p>
          <a:p>
            <a:r>
              <a:rPr kumimoji="1" lang="en-US" altLang="zh-CN" dirty="0"/>
              <a:t>Using down to top method to build the maxheap, we can skip all the leaf nodes, and considering only the n/2  parent nodes. For the n/2 parent nodes, At the worst case, the root node need to swap log(n) times to bottom, and the second layer nodes need to swap log(n/2). Therefore the total swap times would be:</a:t>
            </a:r>
          </a:p>
          <a:p>
            <a:r>
              <a:rPr kumimoji="1" lang="en-US" altLang="zh-CN" dirty="0"/>
              <a:t>1*log(n) + 2*log(n/2) +4*log(n/4) +…+ n/4* 2 + n/2* 1 = O(n)</a:t>
            </a:r>
          </a:p>
          <a:p>
            <a:endParaRPr kumimoji="1" lang="en-US" altLang="zh-CN" dirty="0"/>
          </a:p>
          <a:p>
            <a:r>
              <a:rPr kumimoji="1" lang="en-US" altLang="zh-CN" dirty="0"/>
              <a:t>Therefore, the time complexity is O(n). Space complexity is theta(n).</a:t>
            </a:r>
            <a:endParaRPr kumimoji="1" lang="zh-CN" altLang="en-US" dirty="0"/>
          </a:p>
          <a:p>
            <a:endParaRPr kumimoji="1" lang="zh-CN" altLang="en-US" dirty="0"/>
          </a:p>
        </p:txBody>
      </p:sp>
    </p:spTree>
    <p:extLst>
      <p:ext uri="{BB962C8B-B14F-4D97-AF65-F5344CB8AC3E}">
        <p14:creationId xmlns:p14="http://schemas.microsoft.com/office/powerpoint/2010/main" val="3661536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24DE6CB-845D-4041-BCCE-DFEEE2D76598}"/>
              </a:ext>
            </a:extLst>
          </p:cNvPr>
          <p:cNvSpPr txBox="1"/>
          <p:nvPr/>
        </p:nvSpPr>
        <p:spPr>
          <a:xfrm>
            <a:off x="24388" y="50403"/>
            <a:ext cx="1545359" cy="461665"/>
          </a:xfrm>
          <a:prstGeom prst="rect">
            <a:avLst/>
          </a:prstGeom>
          <a:noFill/>
        </p:spPr>
        <p:txBody>
          <a:bodyPr wrap="none" rtlCol="0">
            <a:spAutoFit/>
          </a:bodyPr>
          <a:lstStyle/>
          <a:p>
            <a:r>
              <a:rPr kumimoji="1" lang="en-US" altLang="zh-CN" sz="2400" dirty="0"/>
              <a:t>Question 5</a:t>
            </a:r>
            <a:endParaRPr kumimoji="1" lang="zh-CN" altLang="en-US" sz="2400" dirty="0"/>
          </a:p>
        </p:txBody>
      </p:sp>
      <p:sp>
        <p:nvSpPr>
          <p:cNvPr id="5" name="文本框 4">
            <a:extLst>
              <a:ext uri="{FF2B5EF4-FFF2-40B4-BE49-F238E27FC236}">
                <a16:creationId xmlns:a16="http://schemas.microsoft.com/office/drawing/2014/main" id="{184BD3A4-4788-AB41-BD95-AE20B8427C19}"/>
              </a:ext>
            </a:extLst>
          </p:cNvPr>
          <p:cNvSpPr txBox="1"/>
          <p:nvPr/>
        </p:nvSpPr>
        <p:spPr>
          <a:xfrm>
            <a:off x="245264" y="512068"/>
            <a:ext cx="3234027" cy="461665"/>
          </a:xfrm>
          <a:prstGeom prst="rect">
            <a:avLst/>
          </a:prstGeom>
          <a:noFill/>
        </p:spPr>
        <p:txBody>
          <a:bodyPr wrap="none" rtlCol="0">
            <a:spAutoFit/>
          </a:bodyPr>
          <a:lstStyle/>
          <a:p>
            <a:r>
              <a:rPr kumimoji="1" lang="en-US" altLang="zh-CN" sz="2400" dirty="0"/>
              <a:t>Minheap----Top to down</a:t>
            </a:r>
            <a:endParaRPr kumimoji="1" lang="zh-CN" altLang="en-US" sz="2400" dirty="0"/>
          </a:p>
        </p:txBody>
      </p:sp>
      <p:sp>
        <p:nvSpPr>
          <p:cNvPr id="7" name="左弧形箭头 6">
            <a:extLst>
              <a:ext uri="{FF2B5EF4-FFF2-40B4-BE49-F238E27FC236}">
                <a16:creationId xmlns:a16="http://schemas.microsoft.com/office/drawing/2014/main" id="{394009DE-3B4E-504E-9502-064AF35040BA}"/>
              </a:ext>
            </a:extLst>
          </p:cNvPr>
          <p:cNvSpPr/>
          <p:nvPr/>
        </p:nvSpPr>
        <p:spPr>
          <a:xfrm>
            <a:off x="4509787" y="1583900"/>
            <a:ext cx="578093" cy="176815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8" name="文本框 7">
            <a:extLst>
              <a:ext uri="{FF2B5EF4-FFF2-40B4-BE49-F238E27FC236}">
                <a16:creationId xmlns:a16="http://schemas.microsoft.com/office/drawing/2014/main" id="{473AD622-2382-4140-BE2C-2CD77EAA668D}"/>
              </a:ext>
            </a:extLst>
          </p:cNvPr>
          <p:cNvSpPr txBox="1"/>
          <p:nvPr/>
        </p:nvSpPr>
        <p:spPr>
          <a:xfrm>
            <a:off x="5291224" y="694883"/>
            <a:ext cx="1181734" cy="369332"/>
          </a:xfrm>
          <a:prstGeom prst="rect">
            <a:avLst/>
          </a:prstGeom>
          <a:noFill/>
        </p:spPr>
        <p:txBody>
          <a:bodyPr wrap="none" rtlCol="0">
            <a:spAutoFit/>
          </a:bodyPr>
          <a:lstStyle/>
          <a:p>
            <a:r>
              <a:rPr kumimoji="1" lang="en-US" altLang="zh-CN" dirty="0"/>
              <a:t>1. Insert 5.</a:t>
            </a:r>
            <a:endParaRPr kumimoji="1" lang="zh-CN" altLang="en-US" dirty="0"/>
          </a:p>
        </p:txBody>
      </p:sp>
      <p:sp>
        <p:nvSpPr>
          <p:cNvPr id="10" name="文本框 9">
            <a:extLst>
              <a:ext uri="{FF2B5EF4-FFF2-40B4-BE49-F238E27FC236}">
                <a16:creationId xmlns:a16="http://schemas.microsoft.com/office/drawing/2014/main" id="{D7531FA3-E671-8344-B9BF-C8316838D0E7}"/>
              </a:ext>
            </a:extLst>
          </p:cNvPr>
          <p:cNvSpPr txBox="1"/>
          <p:nvPr/>
        </p:nvSpPr>
        <p:spPr>
          <a:xfrm>
            <a:off x="5291224" y="1949695"/>
            <a:ext cx="3383400" cy="923330"/>
          </a:xfrm>
          <a:prstGeom prst="rect">
            <a:avLst/>
          </a:prstGeom>
          <a:noFill/>
        </p:spPr>
        <p:txBody>
          <a:bodyPr wrap="square" rtlCol="0">
            <a:spAutoFit/>
          </a:bodyPr>
          <a:lstStyle/>
          <a:p>
            <a:r>
              <a:rPr kumimoji="1" lang="en-US" altLang="zh-CN" dirty="0"/>
              <a:t>2. Insert 13 as the leaf node of minheap, since 13 is larger than 5,  minheap is satisfied.</a:t>
            </a:r>
            <a:endParaRPr kumimoji="1" lang="zh-CN" altLang="en-US" dirty="0"/>
          </a:p>
        </p:txBody>
      </p:sp>
      <p:sp>
        <p:nvSpPr>
          <p:cNvPr id="12" name="左弧形箭头 11">
            <a:extLst>
              <a:ext uri="{FF2B5EF4-FFF2-40B4-BE49-F238E27FC236}">
                <a16:creationId xmlns:a16="http://schemas.microsoft.com/office/drawing/2014/main" id="{A11C1A44-871C-B046-B301-CF643BC78B4B}"/>
              </a:ext>
            </a:extLst>
          </p:cNvPr>
          <p:cNvSpPr/>
          <p:nvPr/>
        </p:nvSpPr>
        <p:spPr>
          <a:xfrm>
            <a:off x="4518839" y="3503945"/>
            <a:ext cx="569041" cy="147445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18" name="文本框 17">
            <a:extLst>
              <a:ext uri="{FF2B5EF4-FFF2-40B4-BE49-F238E27FC236}">
                <a16:creationId xmlns:a16="http://schemas.microsoft.com/office/drawing/2014/main" id="{0780DDEC-E088-A64B-9A2E-E9F816ED9BFA}"/>
              </a:ext>
            </a:extLst>
          </p:cNvPr>
          <p:cNvSpPr txBox="1"/>
          <p:nvPr/>
        </p:nvSpPr>
        <p:spPr>
          <a:xfrm>
            <a:off x="5291224" y="3943171"/>
            <a:ext cx="3852776" cy="1200329"/>
          </a:xfrm>
          <a:prstGeom prst="rect">
            <a:avLst/>
          </a:prstGeom>
          <a:noFill/>
        </p:spPr>
        <p:txBody>
          <a:bodyPr wrap="square" rtlCol="0">
            <a:spAutoFit/>
          </a:bodyPr>
          <a:lstStyle/>
          <a:p>
            <a:r>
              <a:rPr kumimoji="1" lang="en-US" altLang="zh-CN" dirty="0"/>
              <a:t>3. Insert 2 as the leaf node of minheap, since 5 is larger than its child node 2, we need to swap them. Now minheap is satisfied</a:t>
            </a:r>
            <a:endParaRPr kumimoji="1" lang="zh-CN" altLang="en-US" dirty="0"/>
          </a:p>
        </p:txBody>
      </p:sp>
      <p:pic>
        <p:nvPicPr>
          <p:cNvPr id="2" name="图片 1">
            <a:extLst>
              <a:ext uri="{FF2B5EF4-FFF2-40B4-BE49-F238E27FC236}">
                <a16:creationId xmlns:a16="http://schemas.microsoft.com/office/drawing/2014/main" id="{C337FBA5-7252-774C-A01B-FAE439E272D4}"/>
              </a:ext>
            </a:extLst>
          </p:cNvPr>
          <p:cNvPicPr>
            <a:picLocks noChangeAspect="1"/>
          </p:cNvPicPr>
          <p:nvPr/>
        </p:nvPicPr>
        <p:blipFill>
          <a:blip r:embed="rId2"/>
          <a:stretch>
            <a:fillRect/>
          </a:stretch>
        </p:blipFill>
        <p:spPr>
          <a:xfrm>
            <a:off x="1862277" y="1064215"/>
            <a:ext cx="1960548" cy="1288675"/>
          </a:xfrm>
          <a:prstGeom prst="rect">
            <a:avLst/>
          </a:prstGeom>
        </p:spPr>
      </p:pic>
      <p:pic>
        <p:nvPicPr>
          <p:cNvPr id="3" name="图片 2">
            <a:extLst>
              <a:ext uri="{FF2B5EF4-FFF2-40B4-BE49-F238E27FC236}">
                <a16:creationId xmlns:a16="http://schemas.microsoft.com/office/drawing/2014/main" id="{7F422244-8A6F-A344-88ED-1FE0988962D5}"/>
              </a:ext>
            </a:extLst>
          </p:cNvPr>
          <p:cNvPicPr>
            <a:picLocks noChangeAspect="1"/>
          </p:cNvPicPr>
          <p:nvPr/>
        </p:nvPicPr>
        <p:blipFill>
          <a:blip r:embed="rId3"/>
          <a:stretch>
            <a:fillRect/>
          </a:stretch>
        </p:blipFill>
        <p:spPr>
          <a:xfrm>
            <a:off x="1786077" y="2467979"/>
            <a:ext cx="2112948" cy="1937728"/>
          </a:xfrm>
          <a:prstGeom prst="rect">
            <a:avLst/>
          </a:prstGeom>
        </p:spPr>
      </p:pic>
    </p:spTree>
    <p:extLst>
      <p:ext uri="{BB962C8B-B14F-4D97-AF65-F5344CB8AC3E}">
        <p14:creationId xmlns:p14="http://schemas.microsoft.com/office/powerpoint/2010/main" val="3477650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左弧形箭头 6">
            <a:extLst>
              <a:ext uri="{FF2B5EF4-FFF2-40B4-BE49-F238E27FC236}">
                <a16:creationId xmlns:a16="http://schemas.microsoft.com/office/drawing/2014/main" id="{996F6E46-336C-7D4A-B551-AA34503E5AB5}"/>
              </a:ext>
            </a:extLst>
          </p:cNvPr>
          <p:cNvSpPr/>
          <p:nvPr/>
        </p:nvSpPr>
        <p:spPr>
          <a:xfrm>
            <a:off x="4640193" y="823123"/>
            <a:ext cx="452607" cy="150195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8" name="文本框 7">
            <a:extLst>
              <a:ext uri="{FF2B5EF4-FFF2-40B4-BE49-F238E27FC236}">
                <a16:creationId xmlns:a16="http://schemas.microsoft.com/office/drawing/2014/main" id="{E7A82BBE-D113-B343-BB4A-3B2F81025536}"/>
              </a:ext>
            </a:extLst>
          </p:cNvPr>
          <p:cNvSpPr txBox="1"/>
          <p:nvPr/>
        </p:nvSpPr>
        <p:spPr>
          <a:xfrm>
            <a:off x="5406772" y="1035489"/>
            <a:ext cx="3117183" cy="830997"/>
          </a:xfrm>
          <a:prstGeom prst="rect">
            <a:avLst/>
          </a:prstGeom>
          <a:noFill/>
        </p:spPr>
        <p:txBody>
          <a:bodyPr wrap="square" rtlCol="0">
            <a:spAutoFit/>
          </a:bodyPr>
          <a:lstStyle/>
          <a:p>
            <a:r>
              <a:rPr kumimoji="1" lang="en-US" altLang="zh-CN" sz="1600" dirty="0"/>
              <a:t>4. Insert 25 as the leaf node of minheap, now minheap is satisfied. No swap.</a:t>
            </a:r>
            <a:endParaRPr kumimoji="1" lang="zh-CN" altLang="en-US" sz="1600" dirty="0"/>
          </a:p>
        </p:txBody>
      </p:sp>
      <p:sp>
        <p:nvSpPr>
          <p:cNvPr id="9" name="左弧形箭头 8">
            <a:extLst>
              <a:ext uri="{FF2B5EF4-FFF2-40B4-BE49-F238E27FC236}">
                <a16:creationId xmlns:a16="http://schemas.microsoft.com/office/drawing/2014/main" id="{6212ECE7-5310-284B-BDE5-2F9A4683769C}"/>
              </a:ext>
            </a:extLst>
          </p:cNvPr>
          <p:cNvSpPr/>
          <p:nvPr/>
        </p:nvSpPr>
        <p:spPr>
          <a:xfrm>
            <a:off x="4950837" y="2685302"/>
            <a:ext cx="452607" cy="137093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13" name="文本框 12">
            <a:extLst>
              <a:ext uri="{FF2B5EF4-FFF2-40B4-BE49-F238E27FC236}">
                <a16:creationId xmlns:a16="http://schemas.microsoft.com/office/drawing/2014/main" id="{ADE11731-34AA-F946-8FCF-10A5534E9879}"/>
              </a:ext>
            </a:extLst>
          </p:cNvPr>
          <p:cNvSpPr txBox="1"/>
          <p:nvPr/>
        </p:nvSpPr>
        <p:spPr>
          <a:xfrm>
            <a:off x="5462253" y="2862481"/>
            <a:ext cx="3467100" cy="1077218"/>
          </a:xfrm>
          <a:prstGeom prst="rect">
            <a:avLst/>
          </a:prstGeom>
          <a:noFill/>
        </p:spPr>
        <p:txBody>
          <a:bodyPr wrap="square" rtlCol="0">
            <a:spAutoFit/>
          </a:bodyPr>
          <a:lstStyle/>
          <a:p>
            <a:r>
              <a:rPr kumimoji="1" lang="en-US" altLang="zh-CN" sz="1600" dirty="0"/>
              <a:t>5. Insert 7 as the leaf node of minheap. Since 7 is smaller than its parent node 13, we need to swap them. Now minheap is satisfied.</a:t>
            </a:r>
            <a:endParaRPr kumimoji="1" lang="zh-CN" altLang="en-US" sz="1600" dirty="0"/>
          </a:p>
        </p:txBody>
      </p:sp>
      <p:pic>
        <p:nvPicPr>
          <p:cNvPr id="2" name="图片 1">
            <a:extLst>
              <a:ext uri="{FF2B5EF4-FFF2-40B4-BE49-F238E27FC236}">
                <a16:creationId xmlns:a16="http://schemas.microsoft.com/office/drawing/2014/main" id="{BB443845-E21E-0745-941F-059EC357CCB5}"/>
              </a:ext>
            </a:extLst>
          </p:cNvPr>
          <p:cNvPicPr>
            <a:picLocks noChangeAspect="1"/>
          </p:cNvPicPr>
          <p:nvPr/>
        </p:nvPicPr>
        <p:blipFill>
          <a:blip r:embed="rId2"/>
          <a:stretch>
            <a:fillRect/>
          </a:stretch>
        </p:blipFill>
        <p:spPr>
          <a:xfrm>
            <a:off x="620045" y="240865"/>
            <a:ext cx="3881721" cy="1164516"/>
          </a:xfrm>
          <a:prstGeom prst="rect">
            <a:avLst/>
          </a:prstGeom>
        </p:spPr>
      </p:pic>
      <p:pic>
        <p:nvPicPr>
          <p:cNvPr id="3" name="图片 2">
            <a:extLst>
              <a:ext uri="{FF2B5EF4-FFF2-40B4-BE49-F238E27FC236}">
                <a16:creationId xmlns:a16="http://schemas.microsoft.com/office/drawing/2014/main" id="{47C6D762-723A-2F44-A93E-95A0A2D06E9C}"/>
              </a:ext>
            </a:extLst>
          </p:cNvPr>
          <p:cNvPicPr>
            <a:picLocks noChangeAspect="1"/>
          </p:cNvPicPr>
          <p:nvPr/>
        </p:nvPicPr>
        <p:blipFill>
          <a:blip r:embed="rId3"/>
          <a:stretch>
            <a:fillRect/>
          </a:stretch>
        </p:blipFill>
        <p:spPr>
          <a:xfrm>
            <a:off x="2349607" y="1616930"/>
            <a:ext cx="2133600" cy="1670050"/>
          </a:xfrm>
          <a:prstGeom prst="rect">
            <a:avLst/>
          </a:prstGeom>
        </p:spPr>
      </p:pic>
      <p:pic>
        <p:nvPicPr>
          <p:cNvPr id="5" name="图片 4">
            <a:extLst>
              <a:ext uri="{FF2B5EF4-FFF2-40B4-BE49-F238E27FC236}">
                <a16:creationId xmlns:a16="http://schemas.microsoft.com/office/drawing/2014/main" id="{77C1F54D-8A29-B244-ACFF-05EA9E7FEEB7}"/>
              </a:ext>
            </a:extLst>
          </p:cNvPr>
          <p:cNvPicPr>
            <a:picLocks noChangeAspect="1"/>
          </p:cNvPicPr>
          <p:nvPr/>
        </p:nvPicPr>
        <p:blipFill>
          <a:blip r:embed="rId4"/>
          <a:stretch>
            <a:fillRect/>
          </a:stretch>
        </p:blipFill>
        <p:spPr>
          <a:xfrm>
            <a:off x="371404" y="3400685"/>
            <a:ext cx="4130362" cy="1501950"/>
          </a:xfrm>
          <a:prstGeom prst="rect">
            <a:avLst/>
          </a:prstGeom>
        </p:spPr>
      </p:pic>
    </p:spTree>
    <p:extLst>
      <p:ext uri="{BB962C8B-B14F-4D97-AF65-F5344CB8AC3E}">
        <p14:creationId xmlns:p14="http://schemas.microsoft.com/office/powerpoint/2010/main" val="2089433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E604100-520F-494A-A767-22B3B066E52B}"/>
              </a:ext>
            </a:extLst>
          </p:cNvPr>
          <p:cNvSpPr txBox="1"/>
          <p:nvPr/>
        </p:nvSpPr>
        <p:spPr>
          <a:xfrm>
            <a:off x="4834599" y="-6842173"/>
            <a:ext cx="4548999" cy="3046988"/>
          </a:xfrm>
          <a:prstGeom prst="rect">
            <a:avLst/>
          </a:prstGeom>
          <a:noFill/>
        </p:spPr>
        <p:txBody>
          <a:bodyPr wrap="square" rtlCol="0">
            <a:spAutoFit/>
          </a:bodyPr>
          <a:lstStyle/>
          <a:p>
            <a:r>
              <a:rPr kumimoji="1" lang="en-US" altLang="zh-CN" sz="2400" dirty="0"/>
              <a:t>5. Insert 84 as the leaf node of maxheap, since 84 is larger than its root node 10, we need to swap them. And when keep examining, 84, as the child node, is larger than its parent node 17, we need to swap them. Now maxheap is satisfied.</a:t>
            </a:r>
            <a:endParaRPr kumimoji="1" lang="zh-CN" altLang="en-US" sz="2400" dirty="0"/>
          </a:p>
        </p:txBody>
      </p:sp>
      <p:sp>
        <p:nvSpPr>
          <p:cNvPr id="8" name="左弧形箭头 7">
            <a:extLst>
              <a:ext uri="{FF2B5EF4-FFF2-40B4-BE49-F238E27FC236}">
                <a16:creationId xmlns:a16="http://schemas.microsoft.com/office/drawing/2014/main" id="{2CC8FFB5-AEF4-AA49-8D74-55DD71924DCB}"/>
              </a:ext>
            </a:extLst>
          </p:cNvPr>
          <p:cNvSpPr/>
          <p:nvPr/>
        </p:nvSpPr>
        <p:spPr>
          <a:xfrm>
            <a:off x="4550803" y="214413"/>
            <a:ext cx="402197" cy="10682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11" name="文本框 10">
            <a:extLst>
              <a:ext uri="{FF2B5EF4-FFF2-40B4-BE49-F238E27FC236}">
                <a16:creationId xmlns:a16="http://schemas.microsoft.com/office/drawing/2014/main" id="{93F03688-D253-0644-8268-3830F170C49D}"/>
              </a:ext>
            </a:extLst>
          </p:cNvPr>
          <p:cNvSpPr txBox="1"/>
          <p:nvPr/>
        </p:nvSpPr>
        <p:spPr>
          <a:xfrm>
            <a:off x="4953000" y="333057"/>
            <a:ext cx="3848100" cy="830997"/>
          </a:xfrm>
          <a:prstGeom prst="rect">
            <a:avLst/>
          </a:prstGeom>
          <a:noFill/>
        </p:spPr>
        <p:txBody>
          <a:bodyPr wrap="square" rtlCol="0">
            <a:spAutoFit/>
          </a:bodyPr>
          <a:lstStyle/>
          <a:p>
            <a:r>
              <a:rPr kumimoji="1" lang="en-US" altLang="zh-CN" sz="1600" dirty="0"/>
              <a:t>6. Insert 17 as the leaf node of the minheap, since 17 is larger than 5, minheap is satisfied. No swap.</a:t>
            </a:r>
            <a:endParaRPr kumimoji="1" lang="zh-CN" altLang="en-US" sz="1600" dirty="0"/>
          </a:p>
        </p:txBody>
      </p:sp>
      <p:sp>
        <p:nvSpPr>
          <p:cNvPr id="13" name="左弧形箭头 12">
            <a:extLst>
              <a:ext uri="{FF2B5EF4-FFF2-40B4-BE49-F238E27FC236}">
                <a16:creationId xmlns:a16="http://schemas.microsoft.com/office/drawing/2014/main" id="{0A13BD58-EA1F-7343-A235-85FC0CB63C1F}"/>
              </a:ext>
            </a:extLst>
          </p:cNvPr>
          <p:cNvSpPr/>
          <p:nvPr/>
        </p:nvSpPr>
        <p:spPr>
          <a:xfrm>
            <a:off x="4540203" y="1503463"/>
            <a:ext cx="402197" cy="10682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14" name="文本框 13">
            <a:extLst>
              <a:ext uri="{FF2B5EF4-FFF2-40B4-BE49-F238E27FC236}">
                <a16:creationId xmlns:a16="http://schemas.microsoft.com/office/drawing/2014/main" id="{E5A0251D-A626-314D-8F3C-3635E38EA8C8}"/>
              </a:ext>
            </a:extLst>
          </p:cNvPr>
          <p:cNvSpPr txBox="1"/>
          <p:nvPr/>
        </p:nvSpPr>
        <p:spPr>
          <a:xfrm>
            <a:off x="5041900" y="1866900"/>
            <a:ext cx="4013200" cy="584775"/>
          </a:xfrm>
          <a:prstGeom prst="rect">
            <a:avLst/>
          </a:prstGeom>
          <a:noFill/>
        </p:spPr>
        <p:txBody>
          <a:bodyPr wrap="square" rtlCol="0">
            <a:spAutoFit/>
          </a:bodyPr>
          <a:lstStyle/>
          <a:p>
            <a:r>
              <a:rPr kumimoji="1" lang="en-US" altLang="zh-CN" sz="1600" dirty="0"/>
              <a:t>7. Insert 20 as the leaf node of the minheap, now minheap is satisfied. No swap.</a:t>
            </a:r>
            <a:endParaRPr kumimoji="1" lang="zh-CN" altLang="en-US" sz="1600" dirty="0"/>
          </a:p>
        </p:txBody>
      </p:sp>
      <p:sp>
        <p:nvSpPr>
          <p:cNvPr id="17" name="左弧形箭头 16">
            <a:extLst>
              <a:ext uri="{FF2B5EF4-FFF2-40B4-BE49-F238E27FC236}">
                <a16:creationId xmlns:a16="http://schemas.microsoft.com/office/drawing/2014/main" id="{273A57B7-EE74-F340-80F1-CCE0ECB98BCA}"/>
              </a:ext>
            </a:extLst>
          </p:cNvPr>
          <p:cNvSpPr/>
          <p:nvPr/>
        </p:nvSpPr>
        <p:spPr>
          <a:xfrm>
            <a:off x="5081122" y="3040644"/>
            <a:ext cx="402197" cy="10682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18" name="文本框 17">
            <a:extLst>
              <a:ext uri="{FF2B5EF4-FFF2-40B4-BE49-F238E27FC236}">
                <a16:creationId xmlns:a16="http://schemas.microsoft.com/office/drawing/2014/main" id="{5BD26240-1A4F-5145-8F1D-1FDFACE3F9BE}"/>
              </a:ext>
            </a:extLst>
          </p:cNvPr>
          <p:cNvSpPr txBox="1"/>
          <p:nvPr/>
        </p:nvSpPr>
        <p:spPr>
          <a:xfrm>
            <a:off x="5676901" y="3040644"/>
            <a:ext cx="3378200" cy="738664"/>
          </a:xfrm>
          <a:prstGeom prst="rect">
            <a:avLst/>
          </a:prstGeom>
          <a:noFill/>
        </p:spPr>
        <p:txBody>
          <a:bodyPr wrap="square" rtlCol="0">
            <a:spAutoFit/>
          </a:bodyPr>
          <a:lstStyle/>
          <a:p>
            <a:r>
              <a:rPr kumimoji="1" lang="en-US" altLang="zh-CN" sz="1400" dirty="0"/>
              <a:t>8. Insert 8 as the leaf node of the minheap, since 8 is smaller than 25, swap them.  Now minheap is satisfied.  </a:t>
            </a:r>
            <a:endParaRPr kumimoji="1" lang="zh-CN" altLang="en-US" sz="1400" dirty="0"/>
          </a:p>
        </p:txBody>
      </p:sp>
      <p:pic>
        <p:nvPicPr>
          <p:cNvPr id="2" name="图片 1">
            <a:extLst>
              <a:ext uri="{FF2B5EF4-FFF2-40B4-BE49-F238E27FC236}">
                <a16:creationId xmlns:a16="http://schemas.microsoft.com/office/drawing/2014/main" id="{C74CEBA6-CEF7-0B4F-AD8B-C546694645D2}"/>
              </a:ext>
            </a:extLst>
          </p:cNvPr>
          <p:cNvPicPr>
            <a:picLocks noChangeAspect="1"/>
          </p:cNvPicPr>
          <p:nvPr/>
        </p:nvPicPr>
        <p:blipFill>
          <a:blip r:embed="rId2"/>
          <a:stretch>
            <a:fillRect/>
          </a:stretch>
        </p:blipFill>
        <p:spPr>
          <a:xfrm>
            <a:off x="2100389" y="415238"/>
            <a:ext cx="1931374" cy="1380275"/>
          </a:xfrm>
          <a:prstGeom prst="rect">
            <a:avLst/>
          </a:prstGeom>
        </p:spPr>
      </p:pic>
      <p:pic>
        <p:nvPicPr>
          <p:cNvPr id="3" name="图片 2">
            <a:extLst>
              <a:ext uri="{FF2B5EF4-FFF2-40B4-BE49-F238E27FC236}">
                <a16:creationId xmlns:a16="http://schemas.microsoft.com/office/drawing/2014/main" id="{BE715B93-40DB-E145-93D2-A9FF5832BCC1}"/>
              </a:ext>
            </a:extLst>
          </p:cNvPr>
          <p:cNvPicPr>
            <a:picLocks noChangeAspect="1"/>
          </p:cNvPicPr>
          <p:nvPr/>
        </p:nvPicPr>
        <p:blipFill>
          <a:blip r:embed="rId3"/>
          <a:stretch>
            <a:fillRect/>
          </a:stretch>
        </p:blipFill>
        <p:spPr>
          <a:xfrm>
            <a:off x="1986303" y="1900423"/>
            <a:ext cx="2159545" cy="1380275"/>
          </a:xfrm>
          <a:prstGeom prst="rect">
            <a:avLst/>
          </a:prstGeom>
        </p:spPr>
      </p:pic>
      <p:pic>
        <p:nvPicPr>
          <p:cNvPr id="4" name="图片 3">
            <a:extLst>
              <a:ext uri="{FF2B5EF4-FFF2-40B4-BE49-F238E27FC236}">
                <a16:creationId xmlns:a16="http://schemas.microsoft.com/office/drawing/2014/main" id="{D3D5FC2B-17DA-354B-911D-AF55621B4DF8}"/>
              </a:ext>
            </a:extLst>
          </p:cNvPr>
          <p:cNvPicPr>
            <a:picLocks noChangeAspect="1"/>
          </p:cNvPicPr>
          <p:nvPr/>
        </p:nvPicPr>
        <p:blipFill>
          <a:blip r:embed="rId4"/>
          <a:stretch>
            <a:fillRect/>
          </a:stretch>
        </p:blipFill>
        <p:spPr>
          <a:xfrm>
            <a:off x="1057378" y="3385608"/>
            <a:ext cx="3830162" cy="1606490"/>
          </a:xfrm>
          <a:prstGeom prst="rect">
            <a:avLst/>
          </a:prstGeom>
        </p:spPr>
      </p:pic>
    </p:spTree>
    <p:extLst>
      <p:ext uri="{BB962C8B-B14F-4D97-AF65-F5344CB8AC3E}">
        <p14:creationId xmlns:p14="http://schemas.microsoft.com/office/powerpoint/2010/main" val="149628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左弧形箭头 4">
            <a:extLst>
              <a:ext uri="{FF2B5EF4-FFF2-40B4-BE49-F238E27FC236}">
                <a16:creationId xmlns:a16="http://schemas.microsoft.com/office/drawing/2014/main" id="{6A323B43-4914-7044-84BA-309D073BF475}"/>
              </a:ext>
            </a:extLst>
          </p:cNvPr>
          <p:cNvSpPr/>
          <p:nvPr/>
        </p:nvSpPr>
        <p:spPr>
          <a:xfrm>
            <a:off x="6529946" y="69436"/>
            <a:ext cx="402197" cy="10682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6" name="文本框 5">
            <a:extLst>
              <a:ext uri="{FF2B5EF4-FFF2-40B4-BE49-F238E27FC236}">
                <a16:creationId xmlns:a16="http://schemas.microsoft.com/office/drawing/2014/main" id="{411B1E51-2A7F-D94E-98A9-B8111CEBE61A}"/>
              </a:ext>
            </a:extLst>
          </p:cNvPr>
          <p:cNvSpPr txBox="1"/>
          <p:nvPr/>
        </p:nvSpPr>
        <p:spPr>
          <a:xfrm>
            <a:off x="6932143" y="700912"/>
            <a:ext cx="2349143" cy="2062103"/>
          </a:xfrm>
          <a:prstGeom prst="rect">
            <a:avLst/>
          </a:prstGeom>
          <a:noFill/>
        </p:spPr>
        <p:txBody>
          <a:bodyPr wrap="square" rtlCol="0">
            <a:spAutoFit/>
          </a:bodyPr>
          <a:lstStyle/>
          <a:p>
            <a:r>
              <a:rPr kumimoji="1" lang="en-US" altLang="zh-CN" sz="1600" dirty="0"/>
              <a:t>9. Insert 4 as the leaf node of minheap. Since 4 smaller than its parent node 8, we swap them. And then 4 is smaller than its parent node 7, we swap them. Now the minheap is satisfied. </a:t>
            </a:r>
            <a:endParaRPr kumimoji="1" lang="zh-CN" altLang="en-US" sz="1600" dirty="0"/>
          </a:p>
        </p:txBody>
      </p:sp>
      <p:sp>
        <p:nvSpPr>
          <p:cNvPr id="7" name="文本框 6">
            <a:extLst>
              <a:ext uri="{FF2B5EF4-FFF2-40B4-BE49-F238E27FC236}">
                <a16:creationId xmlns:a16="http://schemas.microsoft.com/office/drawing/2014/main" id="{CDFD30BC-4E23-A547-A339-AC7F7D0E4DEC}"/>
              </a:ext>
            </a:extLst>
          </p:cNvPr>
          <p:cNvSpPr txBox="1"/>
          <p:nvPr/>
        </p:nvSpPr>
        <p:spPr>
          <a:xfrm>
            <a:off x="118816" y="2704069"/>
            <a:ext cx="8483600" cy="2585323"/>
          </a:xfrm>
          <a:prstGeom prst="rect">
            <a:avLst/>
          </a:prstGeom>
          <a:noFill/>
        </p:spPr>
        <p:txBody>
          <a:bodyPr wrap="square" rtlCol="0">
            <a:spAutoFit/>
          </a:bodyPr>
          <a:lstStyle/>
          <a:p>
            <a:r>
              <a:rPr kumimoji="1" lang="en-US" altLang="zh-CN" sz="1600" dirty="0"/>
              <a:t>Complexity:</a:t>
            </a:r>
            <a:r>
              <a:rPr kumimoji="1" lang="zh-CN" altLang="en-US" sz="1600" dirty="0"/>
              <a:t> </a:t>
            </a:r>
            <a:endParaRPr kumimoji="1" lang="en-US" altLang="zh-CN" sz="1600" dirty="0"/>
          </a:p>
          <a:p>
            <a:r>
              <a:rPr kumimoji="1" lang="en-US" altLang="zh-CN" sz="1600" dirty="0"/>
              <a:t>Using the top-down method, we need to insert n elements into the heap. Since the insert is adding elements into the end of array. The adding time complexity for each element is theta (1). Therefore, the insertion time complexity is theta(n).</a:t>
            </a:r>
          </a:p>
          <a:p>
            <a:r>
              <a:rPr kumimoji="1" lang="en-US" altLang="zh-CN" sz="1600" dirty="0"/>
              <a:t> And at the worst case, for the Nth element, after the insertion, we need to </a:t>
            </a:r>
            <a:r>
              <a:rPr kumimoji="1" lang="en-US" altLang="zh-CN" sz="1600" dirty="0" err="1"/>
              <a:t>heapify</a:t>
            </a:r>
            <a:r>
              <a:rPr kumimoji="1" lang="en-US" altLang="zh-CN" sz="1600" dirty="0"/>
              <a:t>/swap log(N) times to satisfy the minheap rules. And for each layer of the minheap, the sum of swap at the worst case is:</a:t>
            </a:r>
          </a:p>
          <a:p>
            <a:r>
              <a:rPr kumimoji="1" lang="en-US" altLang="zh-CN" sz="1600" dirty="0"/>
              <a:t>1*h0 + 2*h1 + 4*h2 +… n/4 *log(n/4) + n/2*log(n/2)=O(</a:t>
            </a:r>
            <a:r>
              <a:rPr kumimoji="1" lang="en-US" altLang="zh-CN" sz="1600" dirty="0" err="1"/>
              <a:t>nlogn</a:t>
            </a:r>
            <a:r>
              <a:rPr kumimoji="1" lang="en-US" altLang="zh-CN" sz="1600" dirty="0"/>
              <a:t>)</a:t>
            </a:r>
          </a:p>
          <a:p>
            <a:r>
              <a:rPr kumimoji="1" lang="en-US" altLang="zh-CN" sz="1600" dirty="0"/>
              <a:t>Therefore, the time complexity is theta(N) + O(</a:t>
            </a:r>
            <a:r>
              <a:rPr kumimoji="1" lang="en-US" altLang="zh-CN" sz="1600" dirty="0" err="1"/>
              <a:t>NlogN</a:t>
            </a:r>
            <a:r>
              <a:rPr kumimoji="1" lang="en-US" altLang="zh-CN" sz="1600" dirty="0"/>
              <a:t>) = O(</a:t>
            </a:r>
            <a:r>
              <a:rPr kumimoji="1" lang="en-US" altLang="zh-CN" sz="1600" dirty="0" err="1"/>
              <a:t>NlogN</a:t>
            </a:r>
            <a:r>
              <a:rPr kumimoji="1" lang="en-US" altLang="zh-CN" sz="1600" dirty="0"/>
              <a:t>) . Space complexity is theta(n).</a:t>
            </a:r>
          </a:p>
          <a:p>
            <a:endParaRPr kumimoji="1" lang="zh-CN" altLang="en-US" dirty="0"/>
          </a:p>
        </p:txBody>
      </p:sp>
      <p:pic>
        <p:nvPicPr>
          <p:cNvPr id="2" name="图片 1">
            <a:extLst>
              <a:ext uri="{FF2B5EF4-FFF2-40B4-BE49-F238E27FC236}">
                <a16:creationId xmlns:a16="http://schemas.microsoft.com/office/drawing/2014/main" id="{491A72E4-BF3F-2B47-A64E-5AEDE5F482C8}"/>
              </a:ext>
            </a:extLst>
          </p:cNvPr>
          <p:cNvPicPr>
            <a:picLocks noChangeAspect="1"/>
          </p:cNvPicPr>
          <p:nvPr/>
        </p:nvPicPr>
        <p:blipFill>
          <a:blip r:embed="rId2"/>
          <a:stretch>
            <a:fillRect/>
          </a:stretch>
        </p:blipFill>
        <p:spPr>
          <a:xfrm>
            <a:off x="17216" y="603580"/>
            <a:ext cx="4140199" cy="1386463"/>
          </a:xfrm>
          <a:prstGeom prst="rect">
            <a:avLst/>
          </a:prstGeom>
        </p:spPr>
      </p:pic>
      <p:pic>
        <p:nvPicPr>
          <p:cNvPr id="3" name="图片 2">
            <a:extLst>
              <a:ext uri="{FF2B5EF4-FFF2-40B4-BE49-F238E27FC236}">
                <a16:creationId xmlns:a16="http://schemas.microsoft.com/office/drawing/2014/main" id="{83DBE3D1-00C8-9B44-B5FF-8537BE7B2E70}"/>
              </a:ext>
            </a:extLst>
          </p:cNvPr>
          <p:cNvPicPr>
            <a:picLocks noChangeAspect="1"/>
          </p:cNvPicPr>
          <p:nvPr/>
        </p:nvPicPr>
        <p:blipFill>
          <a:blip r:embed="rId3"/>
          <a:stretch>
            <a:fillRect/>
          </a:stretch>
        </p:blipFill>
        <p:spPr>
          <a:xfrm>
            <a:off x="4157414" y="603580"/>
            <a:ext cx="2357685" cy="1506150"/>
          </a:xfrm>
          <a:prstGeom prst="rect">
            <a:avLst/>
          </a:prstGeom>
        </p:spPr>
      </p:pic>
    </p:spTree>
    <p:extLst>
      <p:ext uri="{BB962C8B-B14F-4D97-AF65-F5344CB8AC3E}">
        <p14:creationId xmlns:p14="http://schemas.microsoft.com/office/powerpoint/2010/main" val="2744284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F210A52-317F-6443-8A9F-01B869A81B77}"/>
              </a:ext>
            </a:extLst>
          </p:cNvPr>
          <p:cNvSpPr txBox="1"/>
          <p:nvPr/>
        </p:nvSpPr>
        <p:spPr>
          <a:xfrm>
            <a:off x="113288" y="101203"/>
            <a:ext cx="1545359" cy="461665"/>
          </a:xfrm>
          <a:prstGeom prst="rect">
            <a:avLst/>
          </a:prstGeom>
          <a:noFill/>
        </p:spPr>
        <p:txBody>
          <a:bodyPr wrap="none" rtlCol="0">
            <a:spAutoFit/>
          </a:bodyPr>
          <a:lstStyle/>
          <a:p>
            <a:r>
              <a:rPr kumimoji="1" lang="en-US" altLang="zh-CN" sz="2400" dirty="0"/>
              <a:t>Question 5</a:t>
            </a:r>
            <a:endParaRPr kumimoji="1" lang="zh-CN" altLang="en-US" sz="2400" dirty="0"/>
          </a:p>
        </p:txBody>
      </p:sp>
      <p:sp>
        <p:nvSpPr>
          <p:cNvPr id="5" name="文本框 4">
            <a:extLst>
              <a:ext uri="{FF2B5EF4-FFF2-40B4-BE49-F238E27FC236}">
                <a16:creationId xmlns:a16="http://schemas.microsoft.com/office/drawing/2014/main" id="{540B7C82-91DF-8C4A-9BAD-5A7D4AA1E4D4}"/>
              </a:ext>
            </a:extLst>
          </p:cNvPr>
          <p:cNvSpPr txBox="1"/>
          <p:nvPr/>
        </p:nvSpPr>
        <p:spPr>
          <a:xfrm>
            <a:off x="619267" y="562868"/>
            <a:ext cx="1681358" cy="369332"/>
          </a:xfrm>
          <a:prstGeom prst="rect">
            <a:avLst/>
          </a:prstGeom>
          <a:noFill/>
        </p:spPr>
        <p:txBody>
          <a:bodyPr wrap="none" rtlCol="0">
            <a:spAutoFit/>
          </a:bodyPr>
          <a:lstStyle/>
          <a:p>
            <a:r>
              <a:rPr kumimoji="1" lang="en-US" altLang="zh-CN" dirty="0"/>
              <a:t>Delete minheap</a:t>
            </a:r>
            <a:endParaRPr kumimoji="1" lang="zh-CN" altLang="en-US" dirty="0"/>
          </a:p>
        </p:txBody>
      </p:sp>
      <p:pic>
        <p:nvPicPr>
          <p:cNvPr id="7" name="图片 6">
            <a:extLst>
              <a:ext uri="{FF2B5EF4-FFF2-40B4-BE49-F238E27FC236}">
                <a16:creationId xmlns:a16="http://schemas.microsoft.com/office/drawing/2014/main" id="{F0CD5DED-E9B4-B043-907F-FE458EFC1D5E}"/>
              </a:ext>
            </a:extLst>
          </p:cNvPr>
          <p:cNvPicPr>
            <a:picLocks noChangeAspect="1"/>
          </p:cNvPicPr>
          <p:nvPr/>
        </p:nvPicPr>
        <p:blipFill>
          <a:blip r:embed="rId2"/>
          <a:stretch>
            <a:fillRect/>
          </a:stretch>
        </p:blipFill>
        <p:spPr>
          <a:xfrm>
            <a:off x="670067" y="1024533"/>
            <a:ext cx="4679950" cy="543962"/>
          </a:xfrm>
          <a:prstGeom prst="rect">
            <a:avLst/>
          </a:prstGeom>
        </p:spPr>
      </p:pic>
      <p:sp>
        <p:nvSpPr>
          <p:cNvPr id="8" name="文本框 7">
            <a:extLst>
              <a:ext uri="{FF2B5EF4-FFF2-40B4-BE49-F238E27FC236}">
                <a16:creationId xmlns:a16="http://schemas.microsoft.com/office/drawing/2014/main" id="{0E2CA10B-36A7-0743-8D86-236E7D868643}"/>
              </a:ext>
            </a:extLst>
          </p:cNvPr>
          <p:cNvSpPr txBox="1"/>
          <p:nvPr/>
        </p:nvSpPr>
        <p:spPr>
          <a:xfrm>
            <a:off x="619267" y="1971585"/>
            <a:ext cx="6721333" cy="1754326"/>
          </a:xfrm>
          <a:prstGeom prst="rect">
            <a:avLst/>
          </a:prstGeom>
          <a:noFill/>
        </p:spPr>
        <p:txBody>
          <a:bodyPr wrap="square" rtlCol="0">
            <a:spAutoFit/>
          </a:bodyPr>
          <a:lstStyle/>
          <a:p>
            <a:r>
              <a:rPr kumimoji="1" lang="en-US" altLang="zh-CN" dirty="0"/>
              <a:t>1.</a:t>
            </a:r>
            <a:r>
              <a:rPr kumimoji="1" lang="zh-CN" altLang="en-US" dirty="0"/>
              <a:t> </a:t>
            </a:r>
            <a:r>
              <a:rPr kumimoji="1" lang="en-US" altLang="zh-CN" dirty="0"/>
              <a:t>For the minheap, when we delete min until the minheap is empty, we always do the below steps:</a:t>
            </a:r>
            <a:br>
              <a:rPr kumimoji="1" lang="en-US" altLang="zh-CN" dirty="0"/>
            </a:br>
            <a:r>
              <a:rPr kumimoji="1" lang="en-US" altLang="zh-CN" dirty="0"/>
              <a:t>(1) swap the root and the last leaf node, which is array[0] and array[end];</a:t>
            </a:r>
          </a:p>
          <a:p>
            <a:r>
              <a:rPr kumimoji="1" lang="en-US" altLang="zh-CN" dirty="0"/>
              <a:t>(2) Delete the array[end], which is the target min.</a:t>
            </a:r>
          </a:p>
          <a:p>
            <a:r>
              <a:rPr kumimoji="1" lang="en-US" altLang="zh-CN" dirty="0"/>
              <a:t>(3) Sippy down the root node, until it satisfies the minheap.</a:t>
            </a:r>
            <a:endParaRPr kumimoji="1" lang="zh-CN" altLang="en-US" dirty="0"/>
          </a:p>
        </p:txBody>
      </p:sp>
    </p:spTree>
    <p:extLst>
      <p:ext uri="{BB962C8B-B14F-4D97-AF65-F5344CB8AC3E}">
        <p14:creationId xmlns:p14="http://schemas.microsoft.com/office/powerpoint/2010/main" val="593147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EAE4BEB-E250-9047-A97C-2F7CC0BB7666}"/>
              </a:ext>
            </a:extLst>
          </p:cNvPr>
          <p:cNvPicPr>
            <a:picLocks noChangeAspect="1"/>
          </p:cNvPicPr>
          <p:nvPr/>
        </p:nvPicPr>
        <p:blipFill>
          <a:blip r:embed="rId2"/>
          <a:stretch>
            <a:fillRect/>
          </a:stretch>
        </p:blipFill>
        <p:spPr>
          <a:xfrm>
            <a:off x="174767" y="356930"/>
            <a:ext cx="5805876" cy="3643570"/>
          </a:xfrm>
          <a:prstGeom prst="rect">
            <a:avLst/>
          </a:prstGeom>
        </p:spPr>
      </p:pic>
      <p:sp>
        <p:nvSpPr>
          <p:cNvPr id="5" name="文本框 4">
            <a:extLst>
              <a:ext uri="{FF2B5EF4-FFF2-40B4-BE49-F238E27FC236}">
                <a16:creationId xmlns:a16="http://schemas.microsoft.com/office/drawing/2014/main" id="{D08F5254-E72E-C749-B6C8-581F92F7FDB7}"/>
              </a:ext>
            </a:extLst>
          </p:cNvPr>
          <p:cNvSpPr txBox="1"/>
          <p:nvPr/>
        </p:nvSpPr>
        <p:spPr>
          <a:xfrm>
            <a:off x="6261100" y="482600"/>
            <a:ext cx="2708133" cy="1754326"/>
          </a:xfrm>
          <a:prstGeom prst="rect">
            <a:avLst/>
          </a:prstGeom>
          <a:noFill/>
        </p:spPr>
        <p:txBody>
          <a:bodyPr wrap="square" rtlCol="0">
            <a:spAutoFit/>
          </a:bodyPr>
          <a:lstStyle/>
          <a:p>
            <a:r>
              <a:rPr kumimoji="1" lang="en-US" altLang="zh-CN" dirty="0"/>
              <a:t>2. When root is 2, we swap 2 and 8; Delete 2 from the minheap; swap 8 with its child node down until it follows the minheap again.</a:t>
            </a:r>
          </a:p>
          <a:p>
            <a:endParaRPr kumimoji="1" lang="zh-CN" altLang="en-US" dirty="0"/>
          </a:p>
        </p:txBody>
      </p:sp>
      <p:sp>
        <p:nvSpPr>
          <p:cNvPr id="6" name="文本框 5">
            <a:extLst>
              <a:ext uri="{FF2B5EF4-FFF2-40B4-BE49-F238E27FC236}">
                <a16:creationId xmlns:a16="http://schemas.microsoft.com/office/drawing/2014/main" id="{182711CB-187E-7540-B261-D6162C80B4B3}"/>
              </a:ext>
            </a:extLst>
          </p:cNvPr>
          <p:cNvSpPr txBox="1"/>
          <p:nvPr/>
        </p:nvSpPr>
        <p:spPr>
          <a:xfrm>
            <a:off x="6261099" y="2413000"/>
            <a:ext cx="2708133" cy="2031325"/>
          </a:xfrm>
          <a:prstGeom prst="rect">
            <a:avLst/>
          </a:prstGeom>
          <a:noFill/>
        </p:spPr>
        <p:txBody>
          <a:bodyPr wrap="square" rtlCol="0">
            <a:spAutoFit/>
          </a:bodyPr>
          <a:lstStyle/>
          <a:p>
            <a:r>
              <a:rPr kumimoji="1" lang="en-US" altLang="zh-CN" dirty="0"/>
              <a:t>3. When root is 4, we swap 4 and 25; Delete 4 from the minheap; swap 25 with its child node down until it follows the minheap again.</a:t>
            </a:r>
          </a:p>
          <a:p>
            <a:endParaRPr kumimoji="1" lang="zh-CN" altLang="en-US" dirty="0"/>
          </a:p>
        </p:txBody>
      </p:sp>
    </p:spTree>
    <p:extLst>
      <p:ext uri="{BB962C8B-B14F-4D97-AF65-F5344CB8AC3E}">
        <p14:creationId xmlns:p14="http://schemas.microsoft.com/office/powerpoint/2010/main" val="1621684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C85203-48A9-D94A-A20E-3F67BA046309}"/>
              </a:ext>
            </a:extLst>
          </p:cNvPr>
          <p:cNvSpPr txBox="1"/>
          <p:nvPr/>
        </p:nvSpPr>
        <p:spPr>
          <a:xfrm>
            <a:off x="6186714" y="431800"/>
            <a:ext cx="2708133" cy="2031325"/>
          </a:xfrm>
          <a:prstGeom prst="rect">
            <a:avLst/>
          </a:prstGeom>
          <a:noFill/>
        </p:spPr>
        <p:txBody>
          <a:bodyPr wrap="square" rtlCol="0">
            <a:spAutoFit/>
          </a:bodyPr>
          <a:lstStyle/>
          <a:p>
            <a:r>
              <a:rPr kumimoji="1" lang="en-US" altLang="zh-CN" dirty="0"/>
              <a:t>4. When root is 5, we swap 5 and 20; Delete 5 from the minheap; swap 20 with its child node down until it follows the minheap again.</a:t>
            </a:r>
          </a:p>
          <a:p>
            <a:endParaRPr kumimoji="1" lang="zh-CN" altLang="en-US" dirty="0"/>
          </a:p>
        </p:txBody>
      </p:sp>
      <p:sp>
        <p:nvSpPr>
          <p:cNvPr id="6" name="文本框 5">
            <a:extLst>
              <a:ext uri="{FF2B5EF4-FFF2-40B4-BE49-F238E27FC236}">
                <a16:creationId xmlns:a16="http://schemas.microsoft.com/office/drawing/2014/main" id="{FBAB7C63-D283-844A-B0EF-4037C5DD0576}"/>
              </a:ext>
            </a:extLst>
          </p:cNvPr>
          <p:cNvSpPr txBox="1"/>
          <p:nvPr/>
        </p:nvSpPr>
        <p:spPr>
          <a:xfrm>
            <a:off x="6186714" y="2463125"/>
            <a:ext cx="2708133" cy="2031325"/>
          </a:xfrm>
          <a:prstGeom prst="rect">
            <a:avLst/>
          </a:prstGeom>
          <a:noFill/>
        </p:spPr>
        <p:txBody>
          <a:bodyPr wrap="square" rtlCol="0">
            <a:spAutoFit/>
          </a:bodyPr>
          <a:lstStyle/>
          <a:p>
            <a:r>
              <a:rPr kumimoji="1" lang="en-US" altLang="zh-CN" dirty="0"/>
              <a:t>5. When root is 7, we swap 7 and 25; Delete 7 from the minheap; swap 25 with its child node down until it follows the minheap again.</a:t>
            </a:r>
          </a:p>
          <a:p>
            <a:endParaRPr kumimoji="1" lang="zh-CN" altLang="en-US" dirty="0"/>
          </a:p>
        </p:txBody>
      </p:sp>
      <p:pic>
        <p:nvPicPr>
          <p:cNvPr id="2" name="图片 1">
            <a:extLst>
              <a:ext uri="{FF2B5EF4-FFF2-40B4-BE49-F238E27FC236}">
                <a16:creationId xmlns:a16="http://schemas.microsoft.com/office/drawing/2014/main" id="{3709E157-778B-904F-B637-74E267C5F541}"/>
              </a:ext>
            </a:extLst>
          </p:cNvPr>
          <p:cNvPicPr>
            <a:picLocks noChangeAspect="1"/>
          </p:cNvPicPr>
          <p:nvPr/>
        </p:nvPicPr>
        <p:blipFill>
          <a:blip r:embed="rId2"/>
          <a:stretch>
            <a:fillRect/>
          </a:stretch>
        </p:blipFill>
        <p:spPr>
          <a:xfrm>
            <a:off x="944667" y="649050"/>
            <a:ext cx="5242047" cy="3324225"/>
          </a:xfrm>
          <a:prstGeom prst="rect">
            <a:avLst/>
          </a:prstGeom>
        </p:spPr>
      </p:pic>
    </p:spTree>
    <p:extLst>
      <p:ext uri="{BB962C8B-B14F-4D97-AF65-F5344CB8AC3E}">
        <p14:creationId xmlns:p14="http://schemas.microsoft.com/office/powerpoint/2010/main" val="1575854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5245D57-45C7-AF45-ACBB-F9CF0862FBC1}"/>
              </a:ext>
            </a:extLst>
          </p:cNvPr>
          <p:cNvSpPr txBox="1"/>
          <p:nvPr/>
        </p:nvSpPr>
        <p:spPr>
          <a:xfrm>
            <a:off x="4572000" y="275252"/>
            <a:ext cx="3770086" cy="646331"/>
          </a:xfrm>
          <a:prstGeom prst="rect">
            <a:avLst/>
          </a:prstGeom>
          <a:noFill/>
        </p:spPr>
        <p:txBody>
          <a:bodyPr wrap="square" rtlCol="0">
            <a:spAutoFit/>
          </a:bodyPr>
          <a:lstStyle/>
          <a:p>
            <a:r>
              <a:rPr kumimoji="1" lang="en-US" altLang="zh-CN" dirty="0"/>
              <a:t>6. The rest follows the same pattern.</a:t>
            </a:r>
          </a:p>
          <a:p>
            <a:endParaRPr kumimoji="1" lang="zh-CN" altLang="en-US" dirty="0"/>
          </a:p>
        </p:txBody>
      </p:sp>
      <p:sp>
        <p:nvSpPr>
          <p:cNvPr id="6" name="文本框 5">
            <a:extLst>
              <a:ext uri="{FF2B5EF4-FFF2-40B4-BE49-F238E27FC236}">
                <a16:creationId xmlns:a16="http://schemas.microsoft.com/office/drawing/2014/main" id="{32F67040-BF02-5840-ACC2-514A80412CEF}"/>
              </a:ext>
            </a:extLst>
          </p:cNvPr>
          <p:cNvSpPr txBox="1"/>
          <p:nvPr/>
        </p:nvSpPr>
        <p:spPr>
          <a:xfrm>
            <a:off x="4572000" y="896183"/>
            <a:ext cx="4267200" cy="3785652"/>
          </a:xfrm>
          <a:prstGeom prst="rect">
            <a:avLst/>
          </a:prstGeom>
          <a:noFill/>
        </p:spPr>
        <p:txBody>
          <a:bodyPr wrap="square" rtlCol="0">
            <a:spAutoFit/>
          </a:bodyPr>
          <a:lstStyle/>
          <a:p>
            <a:r>
              <a:rPr kumimoji="1" lang="en-US" altLang="zh-CN" sz="1600" dirty="0"/>
              <a:t>Complexity:</a:t>
            </a:r>
          </a:p>
          <a:p>
            <a:endParaRPr kumimoji="1" lang="en-US" altLang="zh-CN" sz="1600" dirty="0"/>
          </a:p>
          <a:p>
            <a:r>
              <a:rPr kumimoji="1" lang="en-US" altLang="zh-CN" sz="1600" dirty="0"/>
              <a:t>To delete N elements from the minheap, since each element is deleted from the end of the array, the time is O(1) for each one element, the total time is theta(n);</a:t>
            </a:r>
          </a:p>
          <a:p>
            <a:endParaRPr kumimoji="1" lang="en-US" altLang="zh-CN" sz="1600" dirty="0"/>
          </a:p>
          <a:p>
            <a:r>
              <a:rPr kumimoji="1" lang="en-US" altLang="zh-CN" sz="1600" dirty="0"/>
              <a:t> However, after each delete, we need to    sippy down the root element to maintain the minheap, at the worst case, each element might need log(n) swaps. Therefore, the time complexity is O(</a:t>
            </a:r>
            <a:r>
              <a:rPr kumimoji="1" lang="en-US" altLang="zh-CN" sz="1600" dirty="0" err="1"/>
              <a:t>nlog</a:t>
            </a:r>
            <a:r>
              <a:rPr kumimoji="1" lang="en-US" altLang="zh-CN" sz="1600" dirty="0"/>
              <a:t>(n)).</a:t>
            </a:r>
          </a:p>
          <a:p>
            <a:endParaRPr kumimoji="1" lang="en-US" altLang="zh-CN" sz="1600" dirty="0"/>
          </a:p>
          <a:p>
            <a:r>
              <a:rPr kumimoji="1" lang="en-US" altLang="zh-CN" sz="1600" dirty="0"/>
              <a:t>The total time complexity is:</a:t>
            </a:r>
          </a:p>
          <a:p>
            <a:r>
              <a:rPr kumimoji="1" lang="en-US" altLang="zh-CN" sz="1600" dirty="0"/>
              <a:t>Theta(n)+O(</a:t>
            </a:r>
            <a:r>
              <a:rPr kumimoji="1" lang="en-US" altLang="zh-CN" sz="1600" dirty="0" err="1"/>
              <a:t>nlog</a:t>
            </a:r>
            <a:r>
              <a:rPr kumimoji="1" lang="en-US" altLang="zh-CN" sz="1600" dirty="0"/>
              <a:t>(n))=O(</a:t>
            </a:r>
            <a:r>
              <a:rPr kumimoji="1" lang="en-US" altLang="zh-CN" sz="1600" dirty="0" err="1"/>
              <a:t>nlogn</a:t>
            </a:r>
            <a:r>
              <a:rPr kumimoji="1" lang="en-US" altLang="zh-CN" sz="1600" dirty="0"/>
              <a:t>)</a:t>
            </a:r>
          </a:p>
        </p:txBody>
      </p:sp>
      <p:pic>
        <p:nvPicPr>
          <p:cNvPr id="2" name="图片 1">
            <a:extLst>
              <a:ext uri="{FF2B5EF4-FFF2-40B4-BE49-F238E27FC236}">
                <a16:creationId xmlns:a16="http://schemas.microsoft.com/office/drawing/2014/main" id="{DC5D3700-4A9C-174A-9677-A49E33EDF204}"/>
              </a:ext>
            </a:extLst>
          </p:cNvPr>
          <p:cNvPicPr>
            <a:picLocks noChangeAspect="1"/>
          </p:cNvPicPr>
          <p:nvPr/>
        </p:nvPicPr>
        <p:blipFill>
          <a:blip r:embed="rId2"/>
          <a:stretch>
            <a:fillRect/>
          </a:stretch>
        </p:blipFill>
        <p:spPr>
          <a:xfrm>
            <a:off x="487588" y="390616"/>
            <a:ext cx="3874862" cy="4362267"/>
          </a:xfrm>
          <a:prstGeom prst="rect">
            <a:avLst/>
          </a:prstGeom>
        </p:spPr>
      </p:pic>
    </p:spTree>
    <p:extLst>
      <p:ext uri="{BB962C8B-B14F-4D97-AF65-F5344CB8AC3E}">
        <p14:creationId xmlns:p14="http://schemas.microsoft.com/office/powerpoint/2010/main" val="665989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7F3EE12-47E4-C244-AE86-4E22A04820D4}"/>
              </a:ext>
            </a:extLst>
          </p:cNvPr>
          <p:cNvPicPr>
            <a:picLocks noChangeAspect="1"/>
          </p:cNvPicPr>
          <p:nvPr/>
        </p:nvPicPr>
        <p:blipFill>
          <a:blip r:embed="rId2"/>
          <a:stretch>
            <a:fillRect/>
          </a:stretch>
        </p:blipFill>
        <p:spPr>
          <a:xfrm>
            <a:off x="1183178" y="67167"/>
            <a:ext cx="3663960" cy="1990919"/>
          </a:xfrm>
          <a:prstGeom prst="rect">
            <a:avLst/>
          </a:prstGeom>
        </p:spPr>
      </p:pic>
      <p:pic>
        <p:nvPicPr>
          <p:cNvPr id="6" name="图片 5">
            <a:extLst>
              <a:ext uri="{FF2B5EF4-FFF2-40B4-BE49-F238E27FC236}">
                <a16:creationId xmlns:a16="http://schemas.microsoft.com/office/drawing/2014/main" id="{786B5B15-4AA7-2C4A-BEEB-0713D9831929}"/>
              </a:ext>
            </a:extLst>
          </p:cNvPr>
          <p:cNvPicPr>
            <a:picLocks noChangeAspect="1"/>
          </p:cNvPicPr>
          <p:nvPr/>
        </p:nvPicPr>
        <p:blipFill>
          <a:blip r:embed="rId3"/>
          <a:stretch>
            <a:fillRect/>
          </a:stretch>
        </p:blipFill>
        <p:spPr>
          <a:xfrm>
            <a:off x="1183178" y="2121510"/>
            <a:ext cx="3663960" cy="2109010"/>
          </a:xfrm>
          <a:prstGeom prst="rect">
            <a:avLst/>
          </a:prstGeom>
        </p:spPr>
      </p:pic>
      <p:sp>
        <p:nvSpPr>
          <p:cNvPr id="7" name="左弧形箭头 6">
            <a:extLst>
              <a:ext uri="{FF2B5EF4-FFF2-40B4-BE49-F238E27FC236}">
                <a16:creationId xmlns:a16="http://schemas.microsoft.com/office/drawing/2014/main" id="{C18386FF-B509-674E-BD5A-B3AC5A63510A}"/>
              </a:ext>
            </a:extLst>
          </p:cNvPr>
          <p:cNvSpPr/>
          <p:nvPr/>
        </p:nvSpPr>
        <p:spPr>
          <a:xfrm>
            <a:off x="4937695" y="1284099"/>
            <a:ext cx="551236" cy="185315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8" name="文本框 7">
            <a:extLst>
              <a:ext uri="{FF2B5EF4-FFF2-40B4-BE49-F238E27FC236}">
                <a16:creationId xmlns:a16="http://schemas.microsoft.com/office/drawing/2014/main" id="{8EBA3E8F-A220-1E43-A6CA-661FE7510C4F}"/>
              </a:ext>
            </a:extLst>
          </p:cNvPr>
          <p:cNvSpPr txBox="1"/>
          <p:nvPr/>
        </p:nvSpPr>
        <p:spPr>
          <a:xfrm>
            <a:off x="5643007" y="1833086"/>
            <a:ext cx="2777052" cy="923330"/>
          </a:xfrm>
          <a:prstGeom prst="rect">
            <a:avLst/>
          </a:prstGeom>
          <a:noFill/>
        </p:spPr>
        <p:txBody>
          <a:bodyPr wrap="square" rtlCol="0">
            <a:spAutoFit/>
          </a:bodyPr>
          <a:lstStyle/>
          <a:p>
            <a:r>
              <a:rPr kumimoji="1" lang="en-US" altLang="zh-CN" dirty="0"/>
              <a:t>4. As the left child of 30, 35 is larger than 30, we need to swap their position. </a:t>
            </a:r>
            <a:endParaRPr kumimoji="1" lang="zh-CN" altLang="en-US" dirty="0"/>
          </a:p>
        </p:txBody>
      </p:sp>
      <p:sp>
        <p:nvSpPr>
          <p:cNvPr id="9" name="文本框 8">
            <a:extLst>
              <a:ext uri="{FF2B5EF4-FFF2-40B4-BE49-F238E27FC236}">
                <a16:creationId xmlns:a16="http://schemas.microsoft.com/office/drawing/2014/main" id="{AFC3F413-A2FA-B243-AF65-B1AFE80D724A}"/>
              </a:ext>
            </a:extLst>
          </p:cNvPr>
          <p:cNvSpPr txBox="1"/>
          <p:nvPr/>
        </p:nvSpPr>
        <p:spPr>
          <a:xfrm>
            <a:off x="240100" y="4153003"/>
            <a:ext cx="8903900" cy="923330"/>
          </a:xfrm>
          <a:prstGeom prst="rect">
            <a:avLst/>
          </a:prstGeom>
          <a:noFill/>
        </p:spPr>
        <p:txBody>
          <a:bodyPr wrap="square" rtlCol="0">
            <a:spAutoFit/>
          </a:bodyPr>
          <a:lstStyle/>
          <a:p>
            <a:r>
              <a:rPr kumimoji="1" lang="en-US" altLang="zh-CN" dirty="0"/>
              <a:t>Complexity: Since every time we need to compare and swap the inserted node with its parent node, at the worst case, the maximum times we need to swap is the layers of the maxheap. Therefore, the insertion time complexity is O(</a:t>
            </a:r>
            <a:r>
              <a:rPr kumimoji="1" lang="en-US" altLang="zh-CN" dirty="0" err="1"/>
              <a:t>logN</a:t>
            </a:r>
            <a:r>
              <a:rPr kumimoji="1" lang="en-US" altLang="zh-CN" dirty="0"/>
              <a:t>). </a:t>
            </a:r>
            <a:endParaRPr kumimoji="1" lang="zh-CN" altLang="en-US" dirty="0"/>
          </a:p>
        </p:txBody>
      </p:sp>
      <p:sp>
        <p:nvSpPr>
          <p:cNvPr id="11" name="文本框 10">
            <a:extLst>
              <a:ext uri="{FF2B5EF4-FFF2-40B4-BE49-F238E27FC236}">
                <a16:creationId xmlns:a16="http://schemas.microsoft.com/office/drawing/2014/main" id="{4C59669C-4590-B940-8E75-E55C088DFD73}"/>
              </a:ext>
            </a:extLst>
          </p:cNvPr>
          <p:cNvSpPr txBox="1"/>
          <p:nvPr/>
        </p:nvSpPr>
        <p:spPr>
          <a:xfrm>
            <a:off x="5643007" y="-32069"/>
            <a:ext cx="3272394" cy="1200329"/>
          </a:xfrm>
          <a:prstGeom prst="rect">
            <a:avLst/>
          </a:prstGeom>
          <a:noFill/>
        </p:spPr>
        <p:txBody>
          <a:bodyPr wrap="square" rtlCol="0">
            <a:spAutoFit/>
          </a:bodyPr>
          <a:lstStyle/>
          <a:p>
            <a:r>
              <a:rPr kumimoji="1" lang="en-US" altLang="zh-CN" dirty="0"/>
              <a:t>3. As a left child, 35 is larger than 15, we need to swap their positions; now 35 becomes the parent node of 15.</a:t>
            </a:r>
            <a:endParaRPr kumimoji="1" lang="zh-CN" altLang="en-US" dirty="0"/>
          </a:p>
        </p:txBody>
      </p:sp>
      <p:sp>
        <p:nvSpPr>
          <p:cNvPr id="12" name="文本框 11">
            <a:extLst>
              <a:ext uri="{FF2B5EF4-FFF2-40B4-BE49-F238E27FC236}">
                <a16:creationId xmlns:a16="http://schemas.microsoft.com/office/drawing/2014/main" id="{A0D84BB9-7DC3-5B41-B086-27376E4D4232}"/>
              </a:ext>
            </a:extLst>
          </p:cNvPr>
          <p:cNvSpPr txBox="1"/>
          <p:nvPr/>
        </p:nvSpPr>
        <p:spPr>
          <a:xfrm>
            <a:off x="5773437" y="3307190"/>
            <a:ext cx="3011534" cy="646331"/>
          </a:xfrm>
          <a:prstGeom prst="rect">
            <a:avLst/>
          </a:prstGeom>
          <a:noFill/>
        </p:spPr>
        <p:txBody>
          <a:bodyPr wrap="square" rtlCol="0">
            <a:spAutoFit/>
          </a:bodyPr>
          <a:lstStyle/>
          <a:p>
            <a:r>
              <a:rPr kumimoji="1" lang="en-US" altLang="zh-CN" dirty="0"/>
              <a:t>5. Now it complies with the heap order, we stop here.</a:t>
            </a:r>
            <a:endParaRPr kumimoji="1" lang="zh-CN" altLang="en-US" dirty="0"/>
          </a:p>
        </p:txBody>
      </p:sp>
    </p:spTree>
    <p:extLst>
      <p:ext uri="{BB962C8B-B14F-4D97-AF65-F5344CB8AC3E}">
        <p14:creationId xmlns:p14="http://schemas.microsoft.com/office/powerpoint/2010/main" val="279040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24DE6CB-845D-4041-BCCE-DFEEE2D76598}"/>
              </a:ext>
            </a:extLst>
          </p:cNvPr>
          <p:cNvSpPr txBox="1"/>
          <p:nvPr/>
        </p:nvSpPr>
        <p:spPr>
          <a:xfrm>
            <a:off x="24388" y="50403"/>
            <a:ext cx="1545359" cy="461665"/>
          </a:xfrm>
          <a:prstGeom prst="rect">
            <a:avLst/>
          </a:prstGeom>
          <a:noFill/>
        </p:spPr>
        <p:txBody>
          <a:bodyPr wrap="none" rtlCol="0">
            <a:spAutoFit/>
          </a:bodyPr>
          <a:lstStyle/>
          <a:p>
            <a:r>
              <a:rPr kumimoji="1" lang="en-US" altLang="zh-CN" sz="2400" dirty="0"/>
              <a:t>Question 5</a:t>
            </a:r>
            <a:endParaRPr kumimoji="1" lang="zh-CN" altLang="en-US" sz="2400" dirty="0"/>
          </a:p>
        </p:txBody>
      </p:sp>
      <p:sp>
        <p:nvSpPr>
          <p:cNvPr id="5" name="文本框 4">
            <a:extLst>
              <a:ext uri="{FF2B5EF4-FFF2-40B4-BE49-F238E27FC236}">
                <a16:creationId xmlns:a16="http://schemas.microsoft.com/office/drawing/2014/main" id="{184BD3A4-4788-AB41-BD95-AE20B8427C19}"/>
              </a:ext>
            </a:extLst>
          </p:cNvPr>
          <p:cNvSpPr txBox="1"/>
          <p:nvPr/>
        </p:nvSpPr>
        <p:spPr>
          <a:xfrm>
            <a:off x="245264" y="512068"/>
            <a:ext cx="3279231" cy="461665"/>
          </a:xfrm>
          <a:prstGeom prst="rect">
            <a:avLst/>
          </a:prstGeom>
          <a:noFill/>
        </p:spPr>
        <p:txBody>
          <a:bodyPr wrap="none" rtlCol="0">
            <a:spAutoFit/>
          </a:bodyPr>
          <a:lstStyle/>
          <a:p>
            <a:r>
              <a:rPr kumimoji="1" lang="en-US" altLang="zh-CN" sz="2400" dirty="0"/>
              <a:t>Maxheap----Top to down</a:t>
            </a:r>
            <a:endParaRPr kumimoji="1" lang="zh-CN" altLang="en-US" sz="2400" dirty="0"/>
          </a:p>
        </p:txBody>
      </p:sp>
      <p:sp>
        <p:nvSpPr>
          <p:cNvPr id="7" name="左弧形箭头 6">
            <a:extLst>
              <a:ext uri="{FF2B5EF4-FFF2-40B4-BE49-F238E27FC236}">
                <a16:creationId xmlns:a16="http://schemas.microsoft.com/office/drawing/2014/main" id="{394009DE-3B4E-504E-9502-064AF35040BA}"/>
              </a:ext>
            </a:extLst>
          </p:cNvPr>
          <p:cNvSpPr/>
          <p:nvPr/>
        </p:nvSpPr>
        <p:spPr>
          <a:xfrm>
            <a:off x="4509787" y="1583900"/>
            <a:ext cx="578093" cy="176815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8" name="文本框 7">
            <a:extLst>
              <a:ext uri="{FF2B5EF4-FFF2-40B4-BE49-F238E27FC236}">
                <a16:creationId xmlns:a16="http://schemas.microsoft.com/office/drawing/2014/main" id="{473AD622-2382-4140-BE2C-2CD77EAA668D}"/>
              </a:ext>
            </a:extLst>
          </p:cNvPr>
          <p:cNvSpPr txBox="1"/>
          <p:nvPr/>
        </p:nvSpPr>
        <p:spPr>
          <a:xfrm>
            <a:off x="5291224" y="694883"/>
            <a:ext cx="1181734" cy="369332"/>
          </a:xfrm>
          <a:prstGeom prst="rect">
            <a:avLst/>
          </a:prstGeom>
          <a:noFill/>
        </p:spPr>
        <p:txBody>
          <a:bodyPr wrap="none" rtlCol="0">
            <a:spAutoFit/>
          </a:bodyPr>
          <a:lstStyle/>
          <a:p>
            <a:r>
              <a:rPr kumimoji="1" lang="en-US" altLang="zh-CN" dirty="0"/>
              <a:t>1. Insert 5.</a:t>
            </a:r>
            <a:endParaRPr kumimoji="1" lang="zh-CN" altLang="en-US" dirty="0"/>
          </a:p>
        </p:txBody>
      </p:sp>
      <p:sp>
        <p:nvSpPr>
          <p:cNvPr id="10" name="文本框 9">
            <a:extLst>
              <a:ext uri="{FF2B5EF4-FFF2-40B4-BE49-F238E27FC236}">
                <a16:creationId xmlns:a16="http://schemas.microsoft.com/office/drawing/2014/main" id="{D7531FA3-E671-8344-B9BF-C8316838D0E7}"/>
              </a:ext>
            </a:extLst>
          </p:cNvPr>
          <p:cNvSpPr txBox="1"/>
          <p:nvPr/>
        </p:nvSpPr>
        <p:spPr>
          <a:xfrm>
            <a:off x="5291224" y="1949695"/>
            <a:ext cx="3383400" cy="1200329"/>
          </a:xfrm>
          <a:prstGeom prst="rect">
            <a:avLst/>
          </a:prstGeom>
          <a:noFill/>
        </p:spPr>
        <p:txBody>
          <a:bodyPr wrap="square" rtlCol="0">
            <a:spAutoFit/>
          </a:bodyPr>
          <a:lstStyle/>
          <a:p>
            <a:r>
              <a:rPr kumimoji="1" lang="en-US" altLang="zh-CN" dirty="0"/>
              <a:t>2. Insert 13 as the leaf node of maxheap, since 13 is larger than 5, we need to swap them. Then maxheap is satisfied.</a:t>
            </a:r>
            <a:endParaRPr kumimoji="1" lang="zh-CN" altLang="en-US" dirty="0"/>
          </a:p>
        </p:txBody>
      </p:sp>
      <p:sp>
        <p:nvSpPr>
          <p:cNvPr id="12" name="左弧形箭头 11">
            <a:extLst>
              <a:ext uri="{FF2B5EF4-FFF2-40B4-BE49-F238E27FC236}">
                <a16:creationId xmlns:a16="http://schemas.microsoft.com/office/drawing/2014/main" id="{A11C1A44-871C-B046-B301-CF643BC78B4B}"/>
              </a:ext>
            </a:extLst>
          </p:cNvPr>
          <p:cNvSpPr/>
          <p:nvPr/>
        </p:nvSpPr>
        <p:spPr>
          <a:xfrm>
            <a:off x="4518839" y="3503945"/>
            <a:ext cx="569041" cy="147445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18" name="文本框 17">
            <a:extLst>
              <a:ext uri="{FF2B5EF4-FFF2-40B4-BE49-F238E27FC236}">
                <a16:creationId xmlns:a16="http://schemas.microsoft.com/office/drawing/2014/main" id="{0780DDEC-E088-A64B-9A2E-E9F816ED9BFA}"/>
              </a:ext>
            </a:extLst>
          </p:cNvPr>
          <p:cNvSpPr txBox="1"/>
          <p:nvPr/>
        </p:nvSpPr>
        <p:spPr>
          <a:xfrm>
            <a:off x="5291224" y="3943171"/>
            <a:ext cx="3852776" cy="923330"/>
          </a:xfrm>
          <a:prstGeom prst="rect">
            <a:avLst/>
          </a:prstGeom>
          <a:noFill/>
        </p:spPr>
        <p:txBody>
          <a:bodyPr wrap="square" rtlCol="0">
            <a:spAutoFit/>
          </a:bodyPr>
          <a:lstStyle/>
          <a:p>
            <a:r>
              <a:rPr kumimoji="1" lang="en-US" altLang="zh-CN" dirty="0"/>
              <a:t>3. Insert 2 as the leaf node of maxheap, since 13 is larger than its child node 2, maxheap is satisfied. No swap</a:t>
            </a:r>
            <a:endParaRPr kumimoji="1" lang="zh-CN" altLang="en-US" dirty="0"/>
          </a:p>
        </p:txBody>
      </p:sp>
      <p:pic>
        <p:nvPicPr>
          <p:cNvPr id="6" name="图片 5">
            <a:extLst>
              <a:ext uri="{FF2B5EF4-FFF2-40B4-BE49-F238E27FC236}">
                <a16:creationId xmlns:a16="http://schemas.microsoft.com/office/drawing/2014/main" id="{8AAE15BB-B5A5-4743-A264-C208C6B4E46D}"/>
              </a:ext>
            </a:extLst>
          </p:cNvPr>
          <p:cNvPicPr>
            <a:picLocks noChangeAspect="1"/>
          </p:cNvPicPr>
          <p:nvPr/>
        </p:nvPicPr>
        <p:blipFill>
          <a:blip r:embed="rId2"/>
          <a:stretch>
            <a:fillRect/>
          </a:stretch>
        </p:blipFill>
        <p:spPr>
          <a:xfrm>
            <a:off x="1817709" y="956818"/>
            <a:ext cx="1910130" cy="1299276"/>
          </a:xfrm>
          <a:prstGeom prst="rect">
            <a:avLst/>
          </a:prstGeom>
        </p:spPr>
      </p:pic>
      <p:pic>
        <p:nvPicPr>
          <p:cNvPr id="9" name="图片 8">
            <a:extLst>
              <a:ext uri="{FF2B5EF4-FFF2-40B4-BE49-F238E27FC236}">
                <a16:creationId xmlns:a16="http://schemas.microsoft.com/office/drawing/2014/main" id="{FA84FF16-BD61-2940-9EEF-4998B465D229}"/>
              </a:ext>
            </a:extLst>
          </p:cNvPr>
          <p:cNvPicPr>
            <a:picLocks noChangeAspect="1"/>
          </p:cNvPicPr>
          <p:nvPr/>
        </p:nvPicPr>
        <p:blipFill>
          <a:blip r:embed="rId3"/>
          <a:stretch>
            <a:fillRect/>
          </a:stretch>
        </p:blipFill>
        <p:spPr>
          <a:xfrm>
            <a:off x="778545" y="2355921"/>
            <a:ext cx="3536950" cy="1419016"/>
          </a:xfrm>
          <a:prstGeom prst="rect">
            <a:avLst/>
          </a:prstGeom>
        </p:spPr>
      </p:pic>
    </p:spTree>
    <p:extLst>
      <p:ext uri="{BB962C8B-B14F-4D97-AF65-F5344CB8AC3E}">
        <p14:creationId xmlns:p14="http://schemas.microsoft.com/office/powerpoint/2010/main" val="561840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左弧形箭头 6">
            <a:extLst>
              <a:ext uri="{FF2B5EF4-FFF2-40B4-BE49-F238E27FC236}">
                <a16:creationId xmlns:a16="http://schemas.microsoft.com/office/drawing/2014/main" id="{996F6E46-336C-7D4A-B551-AA34503E5AB5}"/>
              </a:ext>
            </a:extLst>
          </p:cNvPr>
          <p:cNvSpPr/>
          <p:nvPr/>
        </p:nvSpPr>
        <p:spPr>
          <a:xfrm>
            <a:off x="5849345" y="787882"/>
            <a:ext cx="452607" cy="150195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8" name="文本框 7">
            <a:extLst>
              <a:ext uri="{FF2B5EF4-FFF2-40B4-BE49-F238E27FC236}">
                <a16:creationId xmlns:a16="http://schemas.microsoft.com/office/drawing/2014/main" id="{E7A82BBE-D113-B343-BB4A-3B2F81025536}"/>
              </a:ext>
            </a:extLst>
          </p:cNvPr>
          <p:cNvSpPr txBox="1"/>
          <p:nvPr/>
        </p:nvSpPr>
        <p:spPr>
          <a:xfrm>
            <a:off x="6365409" y="522153"/>
            <a:ext cx="2659983" cy="1569660"/>
          </a:xfrm>
          <a:prstGeom prst="rect">
            <a:avLst/>
          </a:prstGeom>
          <a:noFill/>
        </p:spPr>
        <p:txBody>
          <a:bodyPr wrap="square" rtlCol="0">
            <a:spAutoFit/>
          </a:bodyPr>
          <a:lstStyle/>
          <a:p>
            <a:r>
              <a:rPr kumimoji="1" lang="en-US" altLang="zh-CN" sz="1600" dirty="0"/>
              <a:t>4. Insert 25 as the leaf node of minheap, since 25 is larger than 5, we need to swap them. Then 25 is larger than 13, we need to keep swap until maxheap is satisfied. </a:t>
            </a:r>
            <a:endParaRPr kumimoji="1" lang="zh-CN" altLang="en-US" sz="1600" dirty="0"/>
          </a:p>
        </p:txBody>
      </p:sp>
      <p:sp>
        <p:nvSpPr>
          <p:cNvPr id="9" name="左弧形箭头 8">
            <a:extLst>
              <a:ext uri="{FF2B5EF4-FFF2-40B4-BE49-F238E27FC236}">
                <a16:creationId xmlns:a16="http://schemas.microsoft.com/office/drawing/2014/main" id="{6212ECE7-5310-284B-BDE5-2F9A4683769C}"/>
              </a:ext>
            </a:extLst>
          </p:cNvPr>
          <p:cNvSpPr/>
          <p:nvPr/>
        </p:nvSpPr>
        <p:spPr>
          <a:xfrm>
            <a:off x="5956846" y="2814986"/>
            <a:ext cx="452607" cy="137093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13" name="文本框 12">
            <a:extLst>
              <a:ext uri="{FF2B5EF4-FFF2-40B4-BE49-F238E27FC236}">
                <a16:creationId xmlns:a16="http://schemas.microsoft.com/office/drawing/2014/main" id="{ADE11731-34AA-F946-8FCF-10A5534E9879}"/>
              </a:ext>
            </a:extLst>
          </p:cNvPr>
          <p:cNvSpPr txBox="1"/>
          <p:nvPr/>
        </p:nvSpPr>
        <p:spPr>
          <a:xfrm>
            <a:off x="6365409" y="2862481"/>
            <a:ext cx="2563944" cy="1323439"/>
          </a:xfrm>
          <a:prstGeom prst="rect">
            <a:avLst/>
          </a:prstGeom>
          <a:noFill/>
        </p:spPr>
        <p:txBody>
          <a:bodyPr wrap="square" rtlCol="0">
            <a:spAutoFit/>
          </a:bodyPr>
          <a:lstStyle/>
          <a:p>
            <a:r>
              <a:rPr kumimoji="1" lang="en-US" altLang="zh-CN" sz="1600" dirty="0"/>
              <a:t>5. Insert 7 as the leaf node of maxheap. Since 7 is smaller than its parent node 13, maxheap is satisfied. No swap.</a:t>
            </a:r>
            <a:endParaRPr kumimoji="1" lang="zh-CN" altLang="en-US" sz="1600" dirty="0"/>
          </a:p>
        </p:txBody>
      </p:sp>
      <p:pic>
        <p:nvPicPr>
          <p:cNvPr id="4" name="图片 3">
            <a:extLst>
              <a:ext uri="{FF2B5EF4-FFF2-40B4-BE49-F238E27FC236}">
                <a16:creationId xmlns:a16="http://schemas.microsoft.com/office/drawing/2014/main" id="{F9C11BA3-2D73-514E-B846-868DD76BE08A}"/>
              </a:ext>
            </a:extLst>
          </p:cNvPr>
          <p:cNvPicPr>
            <a:picLocks noChangeAspect="1"/>
          </p:cNvPicPr>
          <p:nvPr/>
        </p:nvPicPr>
        <p:blipFill>
          <a:blip r:embed="rId2"/>
          <a:stretch>
            <a:fillRect/>
          </a:stretch>
        </p:blipFill>
        <p:spPr>
          <a:xfrm>
            <a:off x="3928577" y="207417"/>
            <a:ext cx="1885950" cy="1244600"/>
          </a:xfrm>
          <a:prstGeom prst="rect">
            <a:avLst/>
          </a:prstGeom>
        </p:spPr>
      </p:pic>
      <p:pic>
        <p:nvPicPr>
          <p:cNvPr id="6" name="图片 5">
            <a:extLst>
              <a:ext uri="{FF2B5EF4-FFF2-40B4-BE49-F238E27FC236}">
                <a16:creationId xmlns:a16="http://schemas.microsoft.com/office/drawing/2014/main" id="{28DB4984-E7D5-B943-89B4-0000AEE40D95}"/>
              </a:ext>
            </a:extLst>
          </p:cNvPr>
          <p:cNvPicPr>
            <a:picLocks noChangeAspect="1"/>
          </p:cNvPicPr>
          <p:nvPr/>
        </p:nvPicPr>
        <p:blipFill>
          <a:blip r:embed="rId3"/>
          <a:stretch>
            <a:fillRect/>
          </a:stretch>
        </p:blipFill>
        <p:spPr>
          <a:xfrm>
            <a:off x="214647" y="1621254"/>
            <a:ext cx="3641247" cy="1462144"/>
          </a:xfrm>
          <a:prstGeom prst="rect">
            <a:avLst/>
          </a:prstGeom>
        </p:spPr>
      </p:pic>
      <p:pic>
        <p:nvPicPr>
          <p:cNvPr id="10" name="图片 9">
            <a:extLst>
              <a:ext uri="{FF2B5EF4-FFF2-40B4-BE49-F238E27FC236}">
                <a16:creationId xmlns:a16="http://schemas.microsoft.com/office/drawing/2014/main" id="{EA3C5BB7-0D56-674A-89F7-BE2429210FB4}"/>
              </a:ext>
            </a:extLst>
          </p:cNvPr>
          <p:cNvPicPr>
            <a:picLocks noChangeAspect="1"/>
          </p:cNvPicPr>
          <p:nvPr/>
        </p:nvPicPr>
        <p:blipFill>
          <a:blip r:embed="rId4"/>
          <a:stretch>
            <a:fillRect/>
          </a:stretch>
        </p:blipFill>
        <p:spPr>
          <a:xfrm>
            <a:off x="3908694" y="1680281"/>
            <a:ext cx="1966452" cy="1370934"/>
          </a:xfrm>
          <a:prstGeom prst="rect">
            <a:avLst/>
          </a:prstGeom>
        </p:spPr>
      </p:pic>
      <p:pic>
        <p:nvPicPr>
          <p:cNvPr id="11" name="图片 10">
            <a:extLst>
              <a:ext uri="{FF2B5EF4-FFF2-40B4-BE49-F238E27FC236}">
                <a16:creationId xmlns:a16="http://schemas.microsoft.com/office/drawing/2014/main" id="{90B8AC5E-2F2A-A34F-833B-317F01D6D99E}"/>
              </a:ext>
            </a:extLst>
          </p:cNvPr>
          <p:cNvPicPr>
            <a:picLocks noChangeAspect="1"/>
          </p:cNvPicPr>
          <p:nvPr/>
        </p:nvPicPr>
        <p:blipFill>
          <a:blip r:embed="rId5"/>
          <a:stretch>
            <a:fillRect/>
          </a:stretch>
        </p:blipFill>
        <p:spPr>
          <a:xfrm>
            <a:off x="3607795" y="3279479"/>
            <a:ext cx="2254250" cy="1416050"/>
          </a:xfrm>
          <a:prstGeom prst="rect">
            <a:avLst/>
          </a:prstGeom>
        </p:spPr>
      </p:pic>
    </p:spTree>
    <p:extLst>
      <p:ext uri="{BB962C8B-B14F-4D97-AF65-F5344CB8AC3E}">
        <p14:creationId xmlns:p14="http://schemas.microsoft.com/office/powerpoint/2010/main" val="590519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E604100-520F-494A-A767-22B3B066E52B}"/>
              </a:ext>
            </a:extLst>
          </p:cNvPr>
          <p:cNvSpPr txBox="1"/>
          <p:nvPr/>
        </p:nvSpPr>
        <p:spPr>
          <a:xfrm>
            <a:off x="4834599" y="-6842173"/>
            <a:ext cx="4548999" cy="3046988"/>
          </a:xfrm>
          <a:prstGeom prst="rect">
            <a:avLst/>
          </a:prstGeom>
          <a:noFill/>
        </p:spPr>
        <p:txBody>
          <a:bodyPr wrap="square" rtlCol="0">
            <a:spAutoFit/>
          </a:bodyPr>
          <a:lstStyle/>
          <a:p>
            <a:r>
              <a:rPr kumimoji="1" lang="en-US" altLang="zh-CN" sz="2400" dirty="0"/>
              <a:t>5. Insert 84 as the leaf node of maxheap, since 84 is larger than its root node 10, we need to swap them. And when keep examining, 84, as the child node, is larger than its parent node 17, we need to swap them. Now maxheap is satisfied.</a:t>
            </a:r>
            <a:endParaRPr kumimoji="1" lang="zh-CN" altLang="en-US" sz="2400" dirty="0"/>
          </a:p>
        </p:txBody>
      </p:sp>
      <p:sp>
        <p:nvSpPr>
          <p:cNvPr id="8" name="左弧形箭头 7">
            <a:extLst>
              <a:ext uri="{FF2B5EF4-FFF2-40B4-BE49-F238E27FC236}">
                <a16:creationId xmlns:a16="http://schemas.microsoft.com/office/drawing/2014/main" id="{2CC8FFB5-AEF4-AA49-8D74-55DD71924DCB}"/>
              </a:ext>
            </a:extLst>
          </p:cNvPr>
          <p:cNvSpPr/>
          <p:nvPr/>
        </p:nvSpPr>
        <p:spPr>
          <a:xfrm>
            <a:off x="4550803" y="214413"/>
            <a:ext cx="402197" cy="10682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11" name="文本框 10">
            <a:extLst>
              <a:ext uri="{FF2B5EF4-FFF2-40B4-BE49-F238E27FC236}">
                <a16:creationId xmlns:a16="http://schemas.microsoft.com/office/drawing/2014/main" id="{93F03688-D253-0644-8268-3830F170C49D}"/>
              </a:ext>
            </a:extLst>
          </p:cNvPr>
          <p:cNvSpPr txBox="1"/>
          <p:nvPr/>
        </p:nvSpPr>
        <p:spPr>
          <a:xfrm>
            <a:off x="4953000" y="333057"/>
            <a:ext cx="3848100" cy="830997"/>
          </a:xfrm>
          <a:prstGeom prst="rect">
            <a:avLst/>
          </a:prstGeom>
          <a:noFill/>
        </p:spPr>
        <p:txBody>
          <a:bodyPr wrap="square" rtlCol="0">
            <a:spAutoFit/>
          </a:bodyPr>
          <a:lstStyle/>
          <a:p>
            <a:r>
              <a:rPr kumimoji="1" lang="en-US" altLang="zh-CN" sz="1600" dirty="0"/>
              <a:t>6. Insert 17 as the leaf node of the maxheap, since 17 is larger than 2, we need to swap them. Now maxheap is satisfied. </a:t>
            </a:r>
            <a:endParaRPr kumimoji="1" lang="zh-CN" altLang="en-US" sz="1600" dirty="0"/>
          </a:p>
        </p:txBody>
      </p:sp>
      <p:sp>
        <p:nvSpPr>
          <p:cNvPr id="13" name="左弧形箭头 12">
            <a:extLst>
              <a:ext uri="{FF2B5EF4-FFF2-40B4-BE49-F238E27FC236}">
                <a16:creationId xmlns:a16="http://schemas.microsoft.com/office/drawing/2014/main" id="{0A13BD58-EA1F-7343-A235-85FC0CB63C1F}"/>
              </a:ext>
            </a:extLst>
          </p:cNvPr>
          <p:cNvSpPr/>
          <p:nvPr/>
        </p:nvSpPr>
        <p:spPr>
          <a:xfrm>
            <a:off x="4540203" y="1503463"/>
            <a:ext cx="402197" cy="10682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14" name="文本框 13">
            <a:extLst>
              <a:ext uri="{FF2B5EF4-FFF2-40B4-BE49-F238E27FC236}">
                <a16:creationId xmlns:a16="http://schemas.microsoft.com/office/drawing/2014/main" id="{E5A0251D-A626-314D-8F3C-3635E38EA8C8}"/>
              </a:ext>
            </a:extLst>
          </p:cNvPr>
          <p:cNvSpPr txBox="1"/>
          <p:nvPr/>
        </p:nvSpPr>
        <p:spPr>
          <a:xfrm>
            <a:off x="5041900" y="1866900"/>
            <a:ext cx="4013200" cy="830997"/>
          </a:xfrm>
          <a:prstGeom prst="rect">
            <a:avLst/>
          </a:prstGeom>
          <a:noFill/>
        </p:spPr>
        <p:txBody>
          <a:bodyPr wrap="square" rtlCol="0">
            <a:spAutoFit/>
          </a:bodyPr>
          <a:lstStyle/>
          <a:p>
            <a:r>
              <a:rPr kumimoji="1" lang="en-US" altLang="zh-CN" sz="1600" dirty="0"/>
              <a:t>7. Insert 20 as the leaf node of the maxheap, since 20 is larger than 17, we need to swap. now maxheap is satisfied. </a:t>
            </a:r>
            <a:endParaRPr kumimoji="1" lang="zh-CN" altLang="en-US" sz="1600" dirty="0"/>
          </a:p>
        </p:txBody>
      </p:sp>
      <p:sp>
        <p:nvSpPr>
          <p:cNvPr id="17" name="左弧形箭头 16">
            <a:extLst>
              <a:ext uri="{FF2B5EF4-FFF2-40B4-BE49-F238E27FC236}">
                <a16:creationId xmlns:a16="http://schemas.microsoft.com/office/drawing/2014/main" id="{273A57B7-EE74-F340-80F1-CCE0ECB98BCA}"/>
              </a:ext>
            </a:extLst>
          </p:cNvPr>
          <p:cNvSpPr/>
          <p:nvPr/>
        </p:nvSpPr>
        <p:spPr>
          <a:xfrm>
            <a:off x="4751901" y="3020709"/>
            <a:ext cx="402197" cy="10682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18" name="文本框 17">
            <a:extLst>
              <a:ext uri="{FF2B5EF4-FFF2-40B4-BE49-F238E27FC236}">
                <a16:creationId xmlns:a16="http://schemas.microsoft.com/office/drawing/2014/main" id="{5BD26240-1A4F-5145-8F1D-1FDFACE3F9BE}"/>
              </a:ext>
            </a:extLst>
          </p:cNvPr>
          <p:cNvSpPr txBox="1"/>
          <p:nvPr/>
        </p:nvSpPr>
        <p:spPr>
          <a:xfrm>
            <a:off x="5154098" y="3144965"/>
            <a:ext cx="3378200" cy="738664"/>
          </a:xfrm>
          <a:prstGeom prst="rect">
            <a:avLst/>
          </a:prstGeom>
          <a:noFill/>
        </p:spPr>
        <p:txBody>
          <a:bodyPr wrap="square" rtlCol="0">
            <a:spAutoFit/>
          </a:bodyPr>
          <a:lstStyle/>
          <a:p>
            <a:r>
              <a:rPr kumimoji="1" lang="en-US" altLang="zh-CN" sz="1400" dirty="0"/>
              <a:t>8. Insert 8 as the leaf node of the maxheap, since 8 is larger than 5, swap them.  Now maxheap is satisfied.  </a:t>
            </a:r>
            <a:endParaRPr kumimoji="1" lang="zh-CN" altLang="en-US" sz="1400" dirty="0"/>
          </a:p>
        </p:txBody>
      </p:sp>
      <p:pic>
        <p:nvPicPr>
          <p:cNvPr id="5" name="图片 4">
            <a:extLst>
              <a:ext uri="{FF2B5EF4-FFF2-40B4-BE49-F238E27FC236}">
                <a16:creationId xmlns:a16="http://schemas.microsoft.com/office/drawing/2014/main" id="{EC36244B-BC1C-8A4A-93EC-6B408B08465B}"/>
              </a:ext>
            </a:extLst>
          </p:cNvPr>
          <p:cNvPicPr>
            <a:picLocks noChangeAspect="1"/>
          </p:cNvPicPr>
          <p:nvPr/>
        </p:nvPicPr>
        <p:blipFill>
          <a:blip r:embed="rId2"/>
          <a:stretch>
            <a:fillRect/>
          </a:stretch>
        </p:blipFill>
        <p:spPr>
          <a:xfrm>
            <a:off x="247603" y="640748"/>
            <a:ext cx="4292600" cy="1167465"/>
          </a:xfrm>
          <a:prstGeom prst="rect">
            <a:avLst/>
          </a:prstGeom>
        </p:spPr>
      </p:pic>
      <p:pic>
        <p:nvPicPr>
          <p:cNvPr id="7" name="图片 6">
            <a:extLst>
              <a:ext uri="{FF2B5EF4-FFF2-40B4-BE49-F238E27FC236}">
                <a16:creationId xmlns:a16="http://schemas.microsoft.com/office/drawing/2014/main" id="{72DCE73B-B028-AA4C-931C-196DEB5E8AEC}"/>
              </a:ext>
            </a:extLst>
          </p:cNvPr>
          <p:cNvPicPr>
            <a:picLocks noChangeAspect="1"/>
          </p:cNvPicPr>
          <p:nvPr/>
        </p:nvPicPr>
        <p:blipFill>
          <a:blip r:embed="rId3"/>
          <a:stretch>
            <a:fillRect/>
          </a:stretch>
        </p:blipFill>
        <p:spPr>
          <a:xfrm>
            <a:off x="31799" y="1898910"/>
            <a:ext cx="4508404" cy="1326961"/>
          </a:xfrm>
          <a:prstGeom prst="rect">
            <a:avLst/>
          </a:prstGeom>
        </p:spPr>
      </p:pic>
      <p:pic>
        <p:nvPicPr>
          <p:cNvPr id="9" name="图片 8">
            <a:extLst>
              <a:ext uri="{FF2B5EF4-FFF2-40B4-BE49-F238E27FC236}">
                <a16:creationId xmlns:a16="http://schemas.microsoft.com/office/drawing/2014/main" id="{6ECC9FC2-3D0D-CF43-8D4C-02296147D112}"/>
              </a:ext>
            </a:extLst>
          </p:cNvPr>
          <p:cNvPicPr>
            <a:picLocks noChangeAspect="1"/>
          </p:cNvPicPr>
          <p:nvPr/>
        </p:nvPicPr>
        <p:blipFill>
          <a:blip r:embed="rId4"/>
          <a:stretch>
            <a:fillRect/>
          </a:stretch>
        </p:blipFill>
        <p:spPr>
          <a:xfrm>
            <a:off x="88899" y="3409976"/>
            <a:ext cx="4572002" cy="1478716"/>
          </a:xfrm>
          <a:prstGeom prst="rect">
            <a:avLst/>
          </a:prstGeom>
        </p:spPr>
      </p:pic>
    </p:spTree>
    <p:extLst>
      <p:ext uri="{BB962C8B-B14F-4D97-AF65-F5344CB8AC3E}">
        <p14:creationId xmlns:p14="http://schemas.microsoft.com/office/powerpoint/2010/main" val="2870376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左弧形箭头 4">
            <a:extLst>
              <a:ext uri="{FF2B5EF4-FFF2-40B4-BE49-F238E27FC236}">
                <a16:creationId xmlns:a16="http://schemas.microsoft.com/office/drawing/2014/main" id="{6A323B43-4914-7044-84BA-309D073BF475}"/>
              </a:ext>
            </a:extLst>
          </p:cNvPr>
          <p:cNvSpPr/>
          <p:nvPr/>
        </p:nvSpPr>
        <p:spPr>
          <a:xfrm>
            <a:off x="6529946" y="69436"/>
            <a:ext cx="402197" cy="10682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6" name="文本框 5">
            <a:extLst>
              <a:ext uri="{FF2B5EF4-FFF2-40B4-BE49-F238E27FC236}">
                <a16:creationId xmlns:a16="http://schemas.microsoft.com/office/drawing/2014/main" id="{411B1E51-2A7F-D94E-98A9-B8111CEBE61A}"/>
              </a:ext>
            </a:extLst>
          </p:cNvPr>
          <p:cNvSpPr txBox="1"/>
          <p:nvPr/>
        </p:nvSpPr>
        <p:spPr>
          <a:xfrm>
            <a:off x="6932143" y="700912"/>
            <a:ext cx="2349143" cy="1077218"/>
          </a:xfrm>
          <a:prstGeom prst="rect">
            <a:avLst/>
          </a:prstGeom>
          <a:noFill/>
        </p:spPr>
        <p:txBody>
          <a:bodyPr wrap="square" rtlCol="0">
            <a:spAutoFit/>
          </a:bodyPr>
          <a:lstStyle/>
          <a:p>
            <a:r>
              <a:rPr kumimoji="1" lang="en-US" altLang="zh-CN" sz="1600" dirty="0"/>
              <a:t>9. Insert 4 as the leaf node of maxheap. Now the maxheap is satisfied. No swap. </a:t>
            </a:r>
            <a:endParaRPr kumimoji="1" lang="zh-CN" altLang="en-US" sz="1600" dirty="0"/>
          </a:p>
        </p:txBody>
      </p:sp>
      <p:sp>
        <p:nvSpPr>
          <p:cNvPr id="7" name="文本框 6">
            <a:extLst>
              <a:ext uri="{FF2B5EF4-FFF2-40B4-BE49-F238E27FC236}">
                <a16:creationId xmlns:a16="http://schemas.microsoft.com/office/drawing/2014/main" id="{CDFD30BC-4E23-A547-A339-AC7F7D0E4DEC}"/>
              </a:ext>
            </a:extLst>
          </p:cNvPr>
          <p:cNvSpPr txBox="1"/>
          <p:nvPr/>
        </p:nvSpPr>
        <p:spPr>
          <a:xfrm>
            <a:off x="241300" y="2409606"/>
            <a:ext cx="8483600" cy="2616101"/>
          </a:xfrm>
          <a:prstGeom prst="rect">
            <a:avLst/>
          </a:prstGeom>
          <a:noFill/>
        </p:spPr>
        <p:txBody>
          <a:bodyPr wrap="square" rtlCol="0">
            <a:spAutoFit/>
          </a:bodyPr>
          <a:lstStyle/>
          <a:p>
            <a:r>
              <a:rPr kumimoji="1" lang="en-US" altLang="zh-CN" dirty="0"/>
              <a:t>Complexity:</a:t>
            </a:r>
            <a:r>
              <a:rPr kumimoji="1" lang="zh-CN" altLang="en-US" dirty="0"/>
              <a:t> </a:t>
            </a:r>
            <a:endParaRPr kumimoji="1" lang="en-US" altLang="zh-CN" dirty="0"/>
          </a:p>
          <a:p>
            <a:r>
              <a:rPr kumimoji="1" lang="en-US" altLang="zh-CN" sz="1600" dirty="0"/>
              <a:t>Using the top-down method, we need to insert n elements into the heap. Since the insert is adding elements into the end of array. The adding time complexity for each element is theta (1). Therefore, the insertion time complexity is theta(n).</a:t>
            </a:r>
          </a:p>
          <a:p>
            <a:r>
              <a:rPr kumimoji="1" lang="en-US" altLang="zh-CN" sz="1600" dirty="0"/>
              <a:t>And at the worst case, for the Nth element, after the insertion, we need to </a:t>
            </a:r>
            <a:r>
              <a:rPr kumimoji="1" lang="en-US" altLang="zh-CN" sz="1600" dirty="0" err="1"/>
              <a:t>heapify</a:t>
            </a:r>
            <a:r>
              <a:rPr kumimoji="1" lang="en-US" altLang="zh-CN" sz="1600" dirty="0"/>
              <a:t>/swap log(N) times to satisfy the minheap rules. And for each layer of the minheap, the sum of swap at the worst case is:</a:t>
            </a:r>
          </a:p>
          <a:p>
            <a:r>
              <a:rPr kumimoji="1" lang="en-US" altLang="zh-CN" sz="1600" dirty="0"/>
              <a:t>1*h0 + 2*h1 + 4*h2 +… n/4 *log(n/4) + n/2*log(n/2)=O(</a:t>
            </a:r>
            <a:r>
              <a:rPr kumimoji="1" lang="en-US" altLang="zh-CN" sz="1600" dirty="0" err="1"/>
              <a:t>nlogn</a:t>
            </a:r>
            <a:r>
              <a:rPr kumimoji="1" lang="en-US" altLang="zh-CN" sz="1600" dirty="0"/>
              <a:t>)</a:t>
            </a:r>
          </a:p>
          <a:p>
            <a:r>
              <a:rPr kumimoji="1" lang="en-US" altLang="zh-CN" sz="1600" dirty="0"/>
              <a:t>Therefore, the time complexity is theta(N) + O(</a:t>
            </a:r>
            <a:r>
              <a:rPr kumimoji="1" lang="en-US" altLang="zh-CN" sz="1600" dirty="0" err="1"/>
              <a:t>NlogN</a:t>
            </a:r>
            <a:r>
              <a:rPr kumimoji="1" lang="en-US" altLang="zh-CN" sz="1600" dirty="0"/>
              <a:t>)= O(</a:t>
            </a:r>
            <a:r>
              <a:rPr kumimoji="1" lang="en-US" altLang="zh-CN" sz="1600" dirty="0" err="1"/>
              <a:t>NlogN</a:t>
            </a:r>
            <a:r>
              <a:rPr kumimoji="1" lang="en-US" altLang="zh-CN" sz="1600" dirty="0"/>
              <a:t>) .</a:t>
            </a:r>
          </a:p>
          <a:p>
            <a:r>
              <a:rPr kumimoji="1" lang="en-US" altLang="zh-CN" sz="1600" dirty="0"/>
              <a:t>Space complexity is theta(n).</a:t>
            </a:r>
            <a:endParaRPr kumimoji="1" lang="zh-CN" altLang="en-US" sz="1600" dirty="0"/>
          </a:p>
        </p:txBody>
      </p:sp>
      <p:pic>
        <p:nvPicPr>
          <p:cNvPr id="4" name="图片 3">
            <a:extLst>
              <a:ext uri="{FF2B5EF4-FFF2-40B4-BE49-F238E27FC236}">
                <a16:creationId xmlns:a16="http://schemas.microsoft.com/office/drawing/2014/main" id="{9B75427D-8187-FF40-949E-471EC92E1C1C}"/>
              </a:ext>
            </a:extLst>
          </p:cNvPr>
          <p:cNvPicPr>
            <a:picLocks noChangeAspect="1"/>
          </p:cNvPicPr>
          <p:nvPr/>
        </p:nvPicPr>
        <p:blipFill>
          <a:blip r:embed="rId2"/>
          <a:stretch>
            <a:fillRect/>
          </a:stretch>
        </p:blipFill>
        <p:spPr>
          <a:xfrm>
            <a:off x="3288475" y="493351"/>
            <a:ext cx="3212160" cy="1814973"/>
          </a:xfrm>
          <a:prstGeom prst="rect">
            <a:avLst/>
          </a:prstGeom>
        </p:spPr>
      </p:pic>
    </p:spTree>
    <p:extLst>
      <p:ext uri="{BB962C8B-B14F-4D97-AF65-F5344CB8AC3E}">
        <p14:creationId xmlns:p14="http://schemas.microsoft.com/office/powerpoint/2010/main" val="34714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F210A52-317F-6443-8A9F-01B869A81B77}"/>
              </a:ext>
            </a:extLst>
          </p:cNvPr>
          <p:cNvSpPr txBox="1"/>
          <p:nvPr/>
        </p:nvSpPr>
        <p:spPr>
          <a:xfrm>
            <a:off x="113288" y="101203"/>
            <a:ext cx="1545359" cy="461665"/>
          </a:xfrm>
          <a:prstGeom prst="rect">
            <a:avLst/>
          </a:prstGeom>
          <a:noFill/>
        </p:spPr>
        <p:txBody>
          <a:bodyPr wrap="none" rtlCol="0">
            <a:spAutoFit/>
          </a:bodyPr>
          <a:lstStyle/>
          <a:p>
            <a:r>
              <a:rPr kumimoji="1" lang="en-US" altLang="zh-CN" sz="2400" dirty="0"/>
              <a:t>Question 5</a:t>
            </a:r>
            <a:endParaRPr kumimoji="1" lang="zh-CN" altLang="en-US" sz="2400" dirty="0"/>
          </a:p>
        </p:txBody>
      </p:sp>
      <p:sp>
        <p:nvSpPr>
          <p:cNvPr id="5" name="文本框 4">
            <a:extLst>
              <a:ext uri="{FF2B5EF4-FFF2-40B4-BE49-F238E27FC236}">
                <a16:creationId xmlns:a16="http://schemas.microsoft.com/office/drawing/2014/main" id="{540B7C82-91DF-8C4A-9BAD-5A7D4AA1E4D4}"/>
              </a:ext>
            </a:extLst>
          </p:cNvPr>
          <p:cNvSpPr txBox="1"/>
          <p:nvPr/>
        </p:nvSpPr>
        <p:spPr>
          <a:xfrm>
            <a:off x="619267" y="562868"/>
            <a:ext cx="1714508" cy="369332"/>
          </a:xfrm>
          <a:prstGeom prst="rect">
            <a:avLst/>
          </a:prstGeom>
          <a:noFill/>
        </p:spPr>
        <p:txBody>
          <a:bodyPr wrap="none" rtlCol="0">
            <a:spAutoFit/>
          </a:bodyPr>
          <a:lstStyle/>
          <a:p>
            <a:r>
              <a:rPr kumimoji="1" lang="en-US" altLang="zh-CN" dirty="0"/>
              <a:t>Delete maxheap</a:t>
            </a:r>
            <a:endParaRPr kumimoji="1" lang="zh-CN" altLang="en-US" dirty="0"/>
          </a:p>
        </p:txBody>
      </p:sp>
      <p:sp>
        <p:nvSpPr>
          <p:cNvPr id="8" name="文本框 7">
            <a:extLst>
              <a:ext uri="{FF2B5EF4-FFF2-40B4-BE49-F238E27FC236}">
                <a16:creationId xmlns:a16="http://schemas.microsoft.com/office/drawing/2014/main" id="{0E2CA10B-36A7-0743-8D86-236E7D868643}"/>
              </a:ext>
            </a:extLst>
          </p:cNvPr>
          <p:cNvSpPr txBox="1"/>
          <p:nvPr/>
        </p:nvSpPr>
        <p:spPr>
          <a:xfrm>
            <a:off x="619267" y="1971585"/>
            <a:ext cx="6721333" cy="1754326"/>
          </a:xfrm>
          <a:prstGeom prst="rect">
            <a:avLst/>
          </a:prstGeom>
          <a:noFill/>
        </p:spPr>
        <p:txBody>
          <a:bodyPr wrap="square" rtlCol="0">
            <a:spAutoFit/>
          </a:bodyPr>
          <a:lstStyle/>
          <a:p>
            <a:r>
              <a:rPr kumimoji="1" lang="en-US" altLang="zh-CN" dirty="0"/>
              <a:t>1.</a:t>
            </a:r>
            <a:r>
              <a:rPr kumimoji="1" lang="zh-CN" altLang="en-US" dirty="0"/>
              <a:t> </a:t>
            </a:r>
            <a:r>
              <a:rPr kumimoji="1" lang="en-US" altLang="zh-CN" dirty="0"/>
              <a:t>For the maxheap, when we delete max until the maxheap is empty, we always do the below steps:</a:t>
            </a:r>
            <a:br>
              <a:rPr kumimoji="1" lang="en-US" altLang="zh-CN" dirty="0"/>
            </a:br>
            <a:r>
              <a:rPr kumimoji="1" lang="en-US" altLang="zh-CN" dirty="0"/>
              <a:t>(1) swap the root and the last leaf node, which is array[0] and array[end];</a:t>
            </a:r>
          </a:p>
          <a:p>
            <a:r>
              <a:rPr kumimoji="1" lang="en-US" altLang="zh-CN" dirty="0"/>
              <a:t>(2) Delete the array[end], which is the target max.</a:t>
            </a:r>
          </a:p>
          <a:p>
            <a:r>
              <a:rPr kumimoji="1" lang="en-US" altLang="zh-CN" dirty="0"/>
              <a:t>(3) Sippy down the root node, until it satisfies the maxheap.</a:t>
            </a:r>
            <a:endParaRPr kumimoji="1" lang="zh-CN" altLang="en-US" dirty="0"/>
          </a:p>
        </p:txBody>
      </p:sp>
      <p:pic>
        <p:nvPicPr>
          <p:cNvPr id="2" name="图片 1">
            <a:extLst>
              <a:ext uri="{FF2B5EF4-FFF2-40B4-BE49-F238E27FC236}">
                <a16:creationId xmlns:a16="http://schemas.microsoft.com/office/drawing/2014/main" id="{03F52233-323C-BA4C-918C-1E1F1E7E1B47}"/>
              </a:ext>
            </a:extLst>
          </p:cNvPr>
          <p:cNvPicPr>
            <a:picLocks noChangeAspect="1"/>
          </p:cNvPicPr>
          <p:nvPr/>
        </p:nvPicPr>
        <p:blipFill>
          <a:blip r:embed="rId2"/>
          <a:stretch>
            <a:fillRect/>
          </a:stretch>
        </p:blipFill>
        <p:spPr>
          <a:xfrm>
            <a:off x="711200" y="1024533"/>
            <a:ext cx="5664200" cy="609600"/>
          </a:xfrm>
          <a:prstGeom prst="rect">
            <a:avLst/>
          </a:prstGeom>
        </p:spPr>
      </p:pic>
    </p:spTree>
    <p:extLst>
      <p:ext uri="{BB962C8B-B14F-4D97-AF65-F5344CB8AC3E}">
        <p14:creationId xmlns:p14="http://schemas.microsoft.com/office/powerpoint/2010/main" val="2586599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08F5254-E72E-C749-B6C8-581F92F7FDB7}"/>
              </a:ext>
            </a:extLst>
          </p:cNvPr>
          <p:cNvSpPr txBox="1"/>
          <p:nvPr/>
        </p:nvSpPr>
        <p:spPr>
          <a:xfrm>
            <a:off x="6261100" y="482600"/>
            <a:ext cx="2708133" cy="2031325"/>
          </a:xfrm>
          <a:prstGeom prst="rect">
            <a:avLst/>
          </a:prstGeom>
          <a:noFill/>
        </p:spPr>
        <p:txBody>
          <a:bodyPr wrap="square" rtlCol="0">
            <a:spAutoFit/>
          </a:bodyPr>
          <a:lstStyle/>
          <a:p>
            <a:r>
              <a:rPr kumimoji="1" lang="en-US" altLang="zh-CN" dirty="0"/>
              <a:t>2. When root is 25, we swap 25 and 4; Delete 25 from the minheap; swap 4 with its child node down until it follows the minheap again.</a:t>
            </a:r>
          </a:p>
          <a:p>
            <a:endParaRPr kumimoji="1" lang="zh-CN" altLang="en-US" dirty="0"/>
          </a:p>
        </p:txBody>
      </p:sp>
      <p:sp>
        <p:nvSpPr>
          <p:cNvPr id="6" name="文本框 5">
            <a:extLst>
              <a:ext uri="{FF2B5EF4-FFF2-40B4-BE49-F238E27FC236}">
                <a16:creationId xmlns:a16="http://schemas.microsoft.com/office/drawing/2014/main" id="{182711CB-187E-7540-B261-D6162C80B4B3}"/>
              </a:ext>
            </a:extLst>
          </p:cNvPr>
          <p:cNvSpPr txBox="1"/>
          <p:nvPr/>
        </p:nvSpPr>
        <p:spPr>
          <a:xfrm>
            <a:off x="6261099" y="2413000"/>
            <a:ext cx="2708133" cy="2031325"/>
          </a:xfrm>
          <a:prstGeom prst="rect">
            <a:avLst/>
          </a:prstGeom>
          <a:noFill/>
        </p:spPr>
        <p:txBody>
          <a:bodyPr wrap="square" rtlCol="0">
            <a:spAutoFit/>
          </a:bodyPr>
          <a:lstStyle/>
          <a:p>
            <a:r>
              <a:rPr kumimoji="1" lang="en-US" altLang="zh-CN" dirty="0"/>
              <a:t>3. When root is 20, we swap 20 and 5; Delete 20 from the minheap; swap 5 with its child node down until it follows the minheap again.</a:t>
            </a:r>
          </a:p>
          <a:p>
            <a:endParaRPr kumimoji="1" lang="zh-CN" altLang="en-US" dirty="0"/>
          </a:p>
        </p:txBody>
      </p:sp>
      <p:pic>
        <p:nvPicPr>
          <p:cNvPr id="2" name="图片 1">
            <a:extLst>
              <a:ext uri="{FF2B5EF4-FFF2-40B4-BE49-F238E27FC236}">
                <a16:creationId xmlns:a16="http://schemas.microsoft.com/office/drawing/2014/main" id="{84674097-34DD-AB4F-B6E6-645211BE797E}"/>
              </a:ext>
            </a:extLst>
          </p:cNvPr>
          <p:cNvPicPr>
            <a:picLocks noChangeAspect="1"/>
          </p:cNvPicPr>
          <p:nvPr/>
        </p:nvPicPr>
        <p:blipFill>
          <a:blip r:embed="rId2"/>
          <a:stretch>
            <a:fillRect/>
          </a:stretch>
        </p:blipFill>
        <p:spPr>
          <a:xfrm>
            <a:off x="635000" y="582751"/>
            <a:ext cx="5352836" cy="3308350"/>
          </a:xfrm>
          <a:prstGeom prst="rect">
            <a:avLst/>
          </a:prstGeom>
        </p:spPr>
      </p:pic>
    </p:spTree>
    <p:extLst>
      <p:ext uri="{BB962C8B-B14F-4D97-AF65-F5344CB8AC3E}">
        <p14:creationId xmlns:p14="http://schemas.microsoft.com/office/powerpoint/2010/main" val="378910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C85203-48A9-D94A-A20E-3F67BA046309}"/>
              </a:ext>
            </a:extLst>
          </p:cNvPr>
          <p:cNvSpPr txBox="1"/>
          <p:nvPr/>
        </p:nvSpPr>
        <p:spPr>
          <a:xfrm>
            <a:off x="6186714" y="431800"/>
            <a:ext cx="2708133" cy="2031325"/>
          </a:xfrm>
          <a:prstGeom prst="rect">
            <a:avLst/>
          </a:prstGeom>
          <a:noFill/>
        </p:spPr>
        <p:txBody>
          <a:bodyPr wrap="square" rtlCol="0">
            <a:spAutoFit/>
          </a:bodyPr>
          <a:lstStyle/>
          <a:p>
            <a:r>
              <a:rPr kumimoji="1" lang="en-US" altLang="zh-CN" dirty="0"/>
              <a:t>4. When root is 17, we swap 17 and 4; Delete 17 from the minheap; swap 4 with its child node down until it follows the minheap again.</a:t>
            </a:r>
          </a:p>
          <a:p>
            <a:endParaRPr kumimoji="1" lang="zh-CN" altLang="en-US" dirty="0"/>
          </a:p>
        </p:txBody>
      </p:sp>
      <p:sp>
        <p:nvSpPr>
          <p:cNvPr id="6" name="文本框 5">
            <a:extLst>
              <a:ext uri="{FF2B5EF4-FFF2-40B4-BE49-F238E27FC236}">
                <a16:creationId xmlns:a16="http://schemas.microsoft.com/office/drawing/2014/main" id="{FBAB7C63-D283-844A-B0EF-4037C5DD0576}"/>
              </a:ext>
            </a:extLst>
          </p:cNvPr>
          <p:cNvSpPr txBox="1"/>
          <p:nvPr/>
        </p:nvSpPr>
        <p:spPr>
          <a:xfrm>
            <a:off x="6186714" y="2463125"/>
            <a:ext cx="2708133" cy="2031325"/>
          </a:xfrm>
          <a:prstGeom prst="rect">
            <a:avLst/>
          </a:prstGeom>
          <a:noFill/>
        </p:spPr>
        <p:txBody>
          <a:bodyPr wrap="square" rtlCol="0">
            <a:spAutoFit/>
          </a:bodyPr>
          <a:lstStyle/>
          <a:p>
            <a:r>
              <a:rPr kumimoji="1" lang="en-US" altLang="zh-CN" dirty="0"/>
              <a:t>5. When root is 13, we swap 13 and 2; Delete 13 from the minheap; swap 2 with its child node down until it follows the minheap again.</a:t>
            </a:r>
          </a:p>
          <a:p>
            <a:endParaRPr kumimoji="1" lang="zh-CN" altLang="en-US" dirty="0"/>
          </a:p>
        </p:txBody>
      </p:sp>
      <p:pic>
        <p:nvPicPr>
          <p:cNvPr id="2" name="图片 1">
            <a:extLst>
              <a:ext uri="{FF2B5EF4-FFF2-40B4-BE49-F238E27FC236}">
                <a16:creationId xmlns:a16="http://schemas.microsoft.com/office/drawing/2014/main" id="{24AF7F60-3E6D-1942-9990-C241A9CC5283}"/>
              </a:ext>
            </a:extLst>
          </p:cNvPr>
          <p:cNvPicPr>
            <a:picLocks noChangeAspect="1"/>
          </p:cNvPicPr>
          <p:nvPr/>
        </p:nvPicPr>
        <p:blipFill>
          <a:blip r:embed="rId2"/>
          <a:stretch>
            <a:fillRect/>
          </a:stretch>
        </p:blipFill>
        <p:spPr>
          <a:xfrm>
            <a:off x="1322614" y="323850"/>
            <a:ext cx="4214586" cy="2038427"/>
          </a:xfrm>
          <a:prstGeom prst="rect">
            <a:avLst/>
          </a:prstGeom>
        </p:spPr>
      </p:pic>
      <p:pic>
        <p:nvPicPr>
          <p:cNvPr id="3" name="图片 2">
            <a:extLst>
              <a:ext uri="{FF2B5EF4-FFF2-40B4-BE49-F238E27FC236}">
                <a16:creationId xmlns:a16="http://schemas.microsoft.com/office/drawing/2014/main" id="{DA798C02-D857-F044-9FC4-B742FA5413FE}"/>
              </a:ext>
            </a:extLst>
          </p:cNvPr>
          <p:cNvPicPr>
            <a:picLocks noChangeAspect="1"/>
          </p:cNvPicPr>
          <p:nvPr/>
        </p:nvPicPr>
        <p:blipFill>
          <a:blip r:embed="rId3"/>
          <a:stretch>
            <a:fillRect/>
          </a:stretch>
        </p:blipFill>
        <p:spPr>
          <a:xfrm>
            <a:off x="1322614" y="2509469"/>
            <a:ext cx="4214586" cy="2036260"/>
          </a:xfrm>
          <a:prstGeom prst="rect">
            <a:avLst/>
          </a:prstGeom>
        </p:spPr>
      </p:pic>
    </p:spTree>
    <p:extLst>
      <p:ext uri="{BB962C8B-B14F-4D97-AF65-F5344CB8AC3E}">
        <p14:creationId xmlns:p14="http://schemas.microsoft.com/office/powerpoint/2010/main" val="3206631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5245D57-45C7-AF45-ACBB-F9CF0862FBC1}"/>
              </a:ext>
            </a:extLst>
          </p:cNvPr>
          <p:cNvSpPr txBox="1"/>
          <p:nvPr/>
        </p:nvSpPr>
        <p:spPr>
          <a:xfrm>
            <a:off x="4572000" y="275252"/>
            <a:ext cx="3770086" cy="646331"/>
          </a:xfrm>
          <a:prstGeom prst="rect">
            <a:avLst/>
          </a:prstGeom>
          <a:noFill/>
        </p:spPr>
        <p:txBody>
          <a:bodyPr wrap="square" rtlCol="0">
            <a:spAutoFit/>
          </a:bodyPr>
          <a:lstStyle/>
          <a:p>
            <a:r>
              <a:rPr kumimoji="1" lang="en-US" altLang="zh-CN" dirty="0"/>
              <a:t>6. The rest follows the same pattern.</a:t>
            </a:r>
          </a:p>
          <a:p>
            <a:endParaRPr kumimoji="1" lang="zh-CN" altLang="en-US" dirty="0"/>
          </a:p>
        </p:txBody>
      </p:sp>
      <p:sp>
        <p:nvSpPr>
          <p:cNvPr id="6" name="文本框 5">
            <a:extLst>
              <a:ext uri="{FF2B5EF4-FFF2-40B4-BE49-F238E27FC236}">
                <a16:creationId xmlns:a16="http://schemas.microsoft.com/office/drawing/2014/main" id="{32F67040-BF02-5840-ACC2-514A80412CEF}"/>
              </a:ext>
            </a:extLst>
          </p:cNvPr>
          <p:cNvSpPr txBox="1"/>
          <p:nvPr/>
        </p:nvSpPr>
        <p:spPr>
          <a:xfrm>
            <a:off x="4572000" y="896183"/>
            <a:ext cx="4267200" cy="4247317"/>
          </a:xfrm>
          <a:prstGeom prst="rect">
            <a:avLst/>
          </a:prstGeom>
          <a:noFill/>
        </p:spPr>
        <p:txBody>
          <a:bodyPr wrap="square" rtlCol="0">
            <a:spAutoFit/>
          </a:bodyPr>
          <a:lstStyle/>
          <a:p>
            <a:r>
              <a:rPr kumimoji="1" lang="en-US" altLang="zh-CN" dirty="0"/>
              <a:t>Complexity:</a:t>
            </a:r>
          </a:p>
          <a:p>
            <a:endParaRPr kumimoji="1" lang="en-US" altLang="zh-CN" dirty="0"/>
          </a:p>
          <a:p>
            <a:r>
              <a:rPr kumimoji="1" lang="en-US" altLang="zh-CN" dirty="0"/>
              <a:t>To delete N elements from the maxheap, since each element is deleted from the end of the array, the time is O(1) for each one element, the total time is theta(n);</a:t>
            </a:r>
          </a:p>
          <a:p>
            <a:endParaRPr kumimoji="1" lang="en-US" altLang="zh-CN" dirty="0"/>
          </a:p>
          <a:p>
            <a:r>
              <a:rPr kumimoji="1" lang="en-US" altLang="zh-CN" dirty="0"/>
              <a:t> However, after each delete, we need to    sippy down the root element to maintain the maxheap, at the worst case, each element might need log(n) swaps. Therefore, the time complexity is O(</a:t>
            </a:r>
            <a:r>
              <a:rPr kumimoji="1" lang="en-US" altLang="zh-CN" dirty="0" err="1"/>
              <a:t>nlog</a:t>
            </a:r>
            <a:r>
              <a:rPr kumimoji="1" lang="en-US" altLang="zh-CN" dirty="0"/>
              <a:t>(n)).</a:t>
            </a:r>
          </a:p>
          <a:p>
            <a:endParaRPr kumimoji="1" lang="en-US" altLang="zh-CN" dirty="0"/>
          </a:p>
          <a:p>
            <a:r>
              <a:rPr kumimoji="1" lang="en-US" altLang="zh-CN" dirty="0"/>
              <a:t>The total time complexity is:</a:t>
            </a:r>
          </a:p>
          <a:p>
            <a:r>
              <a:rPr kumimoji="1" lang="en-US" altLang="zh-CN" dirty="0"/>
              <a:t>Theta(n)+O(</a:t>
            </a:r>
            <a:r>
              <a:rPr kumimoji="1" lang="en-US" altLang="zh-CN" dirty="0" err="1"/>
              <a:t>nlog</a:t>
            </a:r>
            <a:r>
              <a:rPr kumimoji="1" lang="en-US" altLang="zh-CN" dirty="0"/>
              <a:t>(n))=</a:t>
            </a:r>
            <a:r>
              <a:rPr kumimoji="1" lang="en-US" altLang="zh-CN" dirty="0" err="1"/>
              <a:t>nlogn</a:t>
            </a:r>
            <a:endParaRPr kumimoji="1" lang="zh-CN" altLang="en-US" dirty="0"/>
          </a:p>
        </p:txBody>
      </p:sp>
      <p:pic>
        <p:nvPicPr>
          <p:cNvPr id="2" name="图片 1">
            <a:extLst>
              <a:ext uri="{FF2B5EF4-FFF2-40B4-BE49-F238E27FC236}">
                <a16:creationId xmlns:a16="http://schemas.microsoft.com/office/drawing/2014/main" id="{D1EFF627-E6D2-B34C-A034-13911D860E40}"/>
              </a:ext>
            </a:extLst>
          </p:cNvPr>
          <p:cNvPicPr>
            <a:picLocks noChangeAspect="1"/>
          </p:cNvPicPr>
          <p:nvPr/>
        </p:nvPicPr>
        <p:blipFill>
          <a:blip r:embed="rId2"/>
          <a:stretch>
            <a:fillRect/>
          </a:stretch>
        </p:blipFill>
        <p:spPr>
          <a:xfrm>
            <a:off x="801914" y="274979"/>
            <a:ext cx="3386453" cy="1766845"/>
          </a:xfrm>
          <a:prstGeom prst="rect">
            <a:avLst/>
          </a:prstGeom>
        </p:spPr>
      </p:pic>
      <p:pic>
        <p:nvPicPr>
          <p:cNvPr id="3" name="图片 2">
            <a:extLst>
              <a:ext uri="{FF2B5EF4-FFF2-40B4-BE49-F238E27FC236}">
                <a16:creationId xmlns:a16="http://schemas.microsoft.com/office/drawing/2014/main" id="{106D7B07-88DF-394B-A8B0-BCA74DEE5E00}"/>
              </a:ext>
            </a:extLst>
          </p:cNvPr>
          <p:cNvPicPr>
            <a:picLocks noChangeAspect="1"/>
          </p:cNvPicPr>
          <p:nvPr/>
        </p:nvPicPr>
        <p:blipFill>
          <a:blip r:embed="rId3"/>
          <a:stretch>
            <a:fillRect/>
          </a:stretch>
        </p:blipFill>
        <p:spPr>
          <a:xfrm>
            <a:off x="981029" y="2041824"/>
            <a:ext cx="3003210" cy="2974676"/>
          </a:xfrm>
          <a:prstGeom prst="rect">
            <a:avLst/>
          </a:prstGeom>
        </p:spPr>
      </p:pic>
    </p:spTree>
    <p:extLst>
      <p:ext uri="{BB962C8B-B14F-4D97-AF65-F5344CB8AC3E}">
        <p14:creationId xmlns:p14="http://schemas.microsoft.com/office/powerpoint/2010/main" val="392098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FD13A4B-16B7-8145-9FB0-B5404C9BA665}"/>
              </a:ext>
            </a:extLst>
          </p:cNvPr>
          <p:cNvSpPr txBox="1"/>
          <p:nvPr/>
        </p:nvSpPr>
        <p:spPr>
          <a:xfrm>
            <a:off x="155589" y="1090404"/>
            <a:ext cx="7371471" cy="2585323"/>
          </a:xfrm>
          <a:prstGeom prst="rect">
            <a:avLst/>
          </a:prstGeom>
          <a:noFill/>
        </p:spPr>
        <p:txBody>
          <a:bodyPr wrap="square" rtlCol="0">
            <a:spAutoFit/>
          </a:bodyPr>
          <a:lstStyle/>
          <a:p>
            <a:r>
              <a:rPr kumimoji="1" lang="en-US" altLang="zh-CN" dirty="0"/>
              <a:t>The time complexity to find the smallest element in a maxheap containing n elements is O(n).</a:t>
            </a:r>
          </a:p>
          <a:p>
            <a:br>
              <a:rPr kumimoji="1" lang="en-US" altLang="zh-CN" dirty="0"/>
            </a:br>
            <a:r>
              <a:rPr kumimoji="1" lang="en-US" altLang="zh-CN" dirty="0"/>
              <a:t>Due to the property of Maxheap, the parent node is always larger than the child node, which means that the leaf nodes is always not larger than their parent nodes. As a complete binary tree, there are around n/2 leaf nodes. To find the smallest element in the maxheap, we just need to search it in the later half of the array, which has a length of n/2. Therefore, the time complexity is O(n/2)=O(n).</a:t>
            </a:r>
            <a:endParaRPr kumimoji="1" lang="zh-CN" altLang="en-US" dirty="0"/>
          </a:p>
        </p:txBody>
      </p:sp>
      <p:sp>
        <p:nvSpPr>
          <p:cNvPr id="6" name="文本框 5">
            <a:extLst>
              <a:ext uri="{FF2B5EF4-FFF2-40B4-BE49-F238E27FC236}">
                <a16:creationId xmlns:a16="http://schemas.microsoft.com/office/drawing/2014/main" id="{94CB8C77-36DF-5149-A379-37093A04987A}"/>
              </a:ext>
            </a:extLst>
          </p:cNvPr>
          <p:cNvSpPr txBox="1"/>
          <p:nvPr/>
        </p:nvSpPr>
        <p:spPr>
          <a:xfrm>
            <a:off x="39600" y="448091"/>
            <a:ext cx="1545359" cy="461665"/>
          </a:xfrm>
          <a:prstGeom prst="rect">
            <a:avLst/>
          </a:prstGeom>
          <a:noFill/>
        </p:spPr>
        <p:txBody>
          <a:bodyPr wrap="none" rtlCol="0">
            <a:spAutoFit/>
          </a:bodyPr>
          <a:lstStyle/>
          <a:p>
            <a:r>
              <a:rPr kumimoji="1" lang="en-US" altLang="zh-CN" sz="2400" dirty="0"/>
              <a:t>Question 2</a:t>
            </a:r>
            <a:endParaRPr kumimoji="1" lang="zh-CN" altLang="en-US" sz="2400" dirty="0"/>
          </a:p>
        </p:txBody>
      </p:sp>
    </p:spTree>
    <p:extLst>
      <p:ext uri="{BB962C8B-B14F-4D97-AF65-F5344CB8AC3E}">
        <p14:creationId xmlns:p14="http://schemas.microsoft.com/office/powerpoint/2010/main" val="76175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82CE8EB-C5CA-C94F-8E71-C1E9FB357591}"/>
              </a:ext>
            </a:extLst>
          </p:cNvPr>
          <p:cNvPicPr>
            <a:picLocks noChangeAspect="1"/>
          </p:cNvPicPr>
          <p:nvPr/>
        </p:nvPicPr>
        <p:blipFill>
          <a:blip r:embed="rId3"/>
          <a:stretch>
            <a:fillRect/>
          </a:stretch>
        </p:blipFill>
        <p:spPr>
          <a:xfrm>
            <a:off x="155977" y="1289965"/>
            <a:ext cx="3402672" cy="2196185"/>
          </a:xfrm>
          <a:prstGeom prst="rect">
            <a:avLst/>
          </a:prstGeom>
        </p:spPr>
      </p:pic>
      <p:sp>
        <p:nvSpPr>
          <p:cNvPr id="5" name="文本框 4">
            <a:extLst>
              <a:ext uri="{FF2B5EF4-FFF2-40B4-BE49-F238E27FC236}">
                <a16:creationId xmlns:a16="http://schemas.microsoft.com/office/drawing/2014/main" id="{4BB663FA-9CC2-974D-86DE-4EE16C69CEC8}"/>
              </a:ext>
            </a:extLst>
          </p:cNvPr>
          <p:cNvSpPr txBox="1"/>
          <p:nvPr/>
        </p:nvSpPr>
        <p:spPr>
          <a:xfrm>
            <a:off x="3273179" y="417445"/>
            <a:ext cx="5870821" cy="4062651"/>
          </a:xfrm>
          <a:prstGeom prst="rect">
            <a:avLst/>
          </a:prstGeom>
          <a:noFill/>
        </p:spPr>
        <p:txBody>
          <a:bodyPr wrap="square" rtlCol="0">
            <a:spAutoFit/>
          </a:bodyPr>
          <a:lstStyle/>
          <a:p>
            <a:r>
              <a:rPr kumimoji="1" lang="en-US" altLang="zh-CN" dirty="0"/>
              <a:t>No, it’s not a maxheap.</a:t>
            </a:r>
          </a:p>
          <a:p>
            <a:endParaRPr kumimoji="1" lang="en-US" altLang="zh-CN" dirty="0"/>
          </a:p>
          <a:p>
            <a:r>
              <a:rPr kumimoji="1" lang="en-US" altLang="zh-CN" dirty="0"/>
              <a:t>When we build the maxheap according to the array, we need to satisfy the rules of a heap which is a complete binary tree. </a:t>
            </a:r>
          </a:p>
          <a:p>
            <a:endParaRPr kumimoji="1" lang="en-US" altLang="zh-CN" dirty="0"/>
          </a:p>
          <a:p>
            <a:r>
              <a:rPr kumimoji="1" lang="en-US" altLang="zh-CN" dirty="0"/>
              <a:t>For the complete binary tree, every level is completely filled except for the last leaf nodes, and all nodes are filled from left to right.</a:t>
            </a:r>
            <a:br>
              <a:rPr kumimoji="1" lang="en-US" altLang="zh-CN" dirty="0"/>
            </a:br>
            <a:br>
              <a:rPr kumimoji="1" lang="en-US" altLang="zh-CN" dirty="0"/>
            </a:br>
            <a:r>
              <a:rPr kumimoji="1" lang="en-US" altLang="zh-CN" dirty="0"/>
              <a:t>When examine the heap as below, we find that node 6 is a parent node of node 7 but it’s smaller than node 7, which is not complied with rules of a maxheap (parent node is always no smaller than child node).  Therefore, it’s not a maxheap.</a:t>
            </a:r>
          </a:p>
          <a:p>
            <a:endParaRPr kumimoji="1" lang="zh-CN" altLang="en-US" sz="2400" dirty="0"/>
          </a:p>
        </p:txBody>
      </p:sp>
      <p:sp>
        <p:nvSpPr>
          <p:cNvPr id="6" name="文本框 5">
            <a:extLst>
              <a:ext uri="{FF2B5EF4-FFF2-40B4-BE49-F238E27FC236}">
                <a16:creationId xmlns:a16="http://schemas.microsoft.com/office/drawing/2014/main" id="{955B2DBD-9430-4B40-94D0-59498421EDD2}"/>
              </a:ext>
            </a:extLst>
          </p:cNvPr>
          <p:cNvSpPr txBox="1"/>
          <p:nvPr/>
        </p:nvSpPr>
        <p:spPr>
          <a:xfrm>
            <a:off x="342793" y="186613"/>
            <a:ext cx="1545359" cy="461665"/>
          </a:xfrm>
          <a:prstGeom prst="rect">
            <a:avLst/>
          </a:prstGeom>
          <a:noFill/>
        </p:spPr>
        <p:txBody>
          <a:bodyPr wrap="none" rtlCol="0">
            <a:spAutoFit/>
          </a:bodyPr>
          <a:lstStyle/>
          <a:p>
            <a:r>
              <a:rPr kumimoji="1" lang="en-US" altLang="zh-CN" sz="2400" dirty="0"/>
              <a:t>Question 3</a:t>
            </a:r>
            <a:endParaRPr kumimoji="1" lang="zh-CN" altLang="en-US" sz="2400" dirty="0"/>
          </a:p>
        </p:txBody>
      </p:sp>
    </p:spTree>
    <p:extLst>
      <p:ext uri="{BB962C8B-B14F-4D97-AF65-F5344CB8AC3E}">
        <p14:creationId xmlns:p14="http://schemas.microsoft.com/office/powerpoint/2010/main" val="394042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24DE6CB-845D-4041-BCCE-DFEEE2D76598}"/>
              </a:ext>
            </a:extLst>
          </p:cNvPr>
          <p:cNvSpPr txBox="1"/>
          <p:nvPr/>
        </p:nvSpPr>
        <p:spPr>
          <a:xfrm>
            <a:off x="24388" y="50403"/>
            <a:ext cx="1545359" cy="461665"/>
          </a:xfrm>
          <a:prstGeom prst="rect">
            <a:avLst/>
          </a:prstGeom>
          <a:noFill/>
        </p:spPr>
        <p:txBody>
          <a:bodyPr wrap="none" rtlCol="0">
            <a:spAutoFit/>
          </a:bodyPr>
          <a:lstStyle/>
          <a:p>
            <a:r>
              <a:rPr kumimoji="1" lang="en-US" altLang="zh-CN" sz="2400" dirty="0"/>
              <a:t>Question 4</a:t>
            </a:r>
            <a:endParaRPr kumimoji="1" lang="zh-CN" altLang="en-US" sz="2400" dirty="0"/>
          </a:p>
        </p:txBody>
      </p:sp>
      <p:sp>
        <p:nvSpPr>
          <p:cNvPr id="5" name="文本框 4">
            <a:extLst>
              <a:ext uri="{FF2B5EF4-FFF2-40B4-BE49-F238E27FC236}">
                <a16:creationId xmlns:a16="http://schemas.microsoft.com/office/drawing/2014/main" id="{184BD3A4-4788-AB41-BD95-AE20B8427C19}"/>
              </a:ext>
            </a:extLst>
          </p:cNvPr>
          <p:cNvSpPr txBox="1"/>
          <p:nvPr/>
        </p:nvSpPr>
        <p:spPr>
          <a:xfrm>
            <a:off x="245264" y="512068"/>
            <a:ext cx="3279231" cy="461665"/>
          </a:xfrm>
          <a:prstGeom prst="rect">
            <a:avLst/>
          </a:prstGeom>
          <a:noFill/>
        </p:spPr>
        <p:txBody>
          <a:bodyPr wrap="none" rtlCol="0">
            <a:spAutoFit/>
          </a:bodyPr>
          <a:lstStyle/>
          <a:p>
            <a:r>
              <a:rPr kumimoji="1" lang="en-US" altLang="zh-CN" sz="2400" dirty="0"/>
              <a:t>Maxheap----Top to down</a:t>
            </a:r>
            <a:endParaRPr kumimoji="1" lang="zh-CN" altLang="en-US" sz="2400" dirty="0"/>
          </a:p>
        </p:txBody>
      </p:sp>
      <p:pic>
        <p:nvPicPr>
          <p:cNvPr id="6" name="图片 5">
            <a:extLst>
              <a:ext uri="{FF2B5EF4-FFF2-40B4-BE49-F238E27FC236}">
                <a16:creationId xmlns:a16="http://schemas.microsoft.com/office/drawing/2014/main" id="{402254B8-C82F-E042-B059-42511974E4DD}"/>
              </a:ext>
            </a:extLst>
          </p:cNvPr>
          <p:cNvPicPr>
            <a:picLocks noChangeAspect="1"/>
          </p:cNvPicPr>
          <p:nvPr/>
        </p:nvPicPr>
        <p:blipFill>
          <a:blip r:embed="rId2"/>
          <a:stretch>
            <a:fillRect/>
          </a:stretch>
        </p:blipFill>
        <p:spPr>
          <a:xfrm>
            <a:off x="2331747" y="973733"/>
            <a:ext cx="1954748" cy="1768158"/>
          </a:xfrm>
          <a:prstGeom prst="rect">
            <a:avLst/>
          </a:prstGeom>
        </p:spPr>
      </p:pic>
      <p:sp>
        <p:nvSpPr>
          <p:cNvPr id="7" name="左弧形箭头 6">
            <a:extLst>
              <a:ext uri="{FF2B5EF4-FFF2-40B4-BE49-F238E27FC236}">
                <a16:creationId xmlns:a16="http://schemas.microsoft.com/office/drawing/2014/main" id="{394009DE-3B4E-504E-9502-064AF35040BA}"/>
              </a:ext>
            </a:extLst>
          </p:cNvPr>
          <p:cNvSpPr/>
          <p:nvPr/>
        </p:nvSpPr>
        <p:spPr>
          <a:xfrm>
            <a:off x="4509787" y="1583900"/>
            <a:ext cx="578093" cy="176815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8" name="文本框 7">
            <a:extLst>
              <a:ext uri="{FF2B5EF4-FFF2-40B4-BE49-F238E27FC236}">
                <a16:creationId xmlns:a16="http://schemas.microsoft.com/office/drawing/2014/main" id="{473AD622-2382-4140-BE2C-2CD77EAA668D}"/>
              </a:ext>
            </a:extLst>
          </p:cNvPr>
          <p:cNvSpPr txBox="1"/>
          <p:nvPr/>
        </p:nvSpPr>
        <p:spPr>
          <a:xfrm>
            <a:off x="5291224" y="694883"/>
            <a:ext cx="1181734" cy="369332"/>
          </a:xfrm>
          <a:prstGeom prst="rect">
            <a:avLst/>
          </a:prstGeom>
          <a:noFill/>
        </p:spPr>
        <p:txBody>
          <a:bodyPr wrap="none" rtlCol="0">
            <a:spAutoFit/>
          </a:bodyPr>
          <a:lstStyle/>
          <a:p>
            <a:r>
              <a:rPr kumimoji="1" lang="en-US" altLang="zh-CN" dirty="0"/>
              <a:t>1. Insert 5.</a:t>
            </a:r>
            <a:endParaRPr kumimoji="1" lang="zh-CN" altLang="en-US" dirty="0"/>
          </a:p>
        </p:txBody>
      </p:sp>
      <p:pic>
        <p:nvPicPr>
          <p:cNvPr id="9" name="图片 8">
            <a:extLst>
              <a:ext uri="{FF2B5EF4-FFF2-40B4-BE49-F238E27FC236}">
                <a16:creationId xmlns:a16="http://schemas.microsoft.com/office/drawing/2014/main" id="{2D95A9C0-72AB-1140-8325-F66B83545F4C}"/>
              </a:ext>
            </a:extLst>
          </p:cNvPr>
          <p:cNvPicPr>
            <a:picLocks noChangeAspect="1"/>
          </p:cNvPicPr>
          <p:nvPr/>
        </p:nvPicPr>
        <p:blipFill>
          <a:blip r:embed="rId3"/>
          <a:stretch>
            <a:fillRect/>
          </a:stretch>
        </p:blipFill>
        <p:spPr>
          <a:xfrm>
            <a:off x="2302747" y="2873025"/>
            <a:ext cx="2012748" cy="1474454"/>
          </a:xfrm>
          <a:prstGeom prst="rect">
            <a:avLst/>
          </a:prstGeom>
        </p:spPr>
      </p:pic>
      <p:sp>
        <p:nvSpPr>
          <p:cNvPr id="10" name="文本框 9">
            <a:extLst>
              <a:ext uri="{FF2B5EF4-FFF2-40B4-BE49-F238E27FC236}">
                <a16:creationId xmlns:a16="http://schemas.microsoft.com/office/drawing/2014/main" id="{D7531FA3-E671-8344-B9BF-C8316838D0E7}"/>
              </a:ext>
            </a:extLst>
          </p:cNvPr>
          <p:cNvSpPr txBox="1"/>
          <p:nvPr/>
        </p:nvSpPr>
        <p:spPr>
          <a:xfrm>
            <a:off x="5291224" y="1949695"/>
            <a:ext cx="3383400" cy="923330"/>
          </a:xfrm>
          <a:prstGeom prst="rect">
            <a:avLst/>
          </a:prstGeom>
          <a:noFill/>
        </p:spPr>
        <p:txBody>
          <a:bodyPr wrap="square" rtlCol="0">
            <a:spAutoFit/>
          </a:bodyPr>
          <a:lstStyle/>
          <a:p>
            <a:r>
              <a:rPr kumimoji="1" lang="en-US" altLang="zh-CN" dirty="0"/>
              <a:t>2. Insert 3 as the leaf node of maxheap, since 3 is smaller than 5,  maxheap is satisfied.</a:t>
            </a:r>
            <a:endParaRPr kumimoji="1" lang="zh-CN" altLang="en-US" dirty="0"/>
          </a:p>
        </p:txBody>
      </p:sp>
      <p:sp>
        <p:nvSpPr>
          <p:cNvPr id="12" name="左弧形箭头 11">
            <a:extLst>
              <a:ext uri="{FF2B5EF4-FFF2-40B4-BE49-F238E27FC236}">
                <a16:creationId xmlns:a16="http://schemas.microsoft.com/office/drawing/2014/main" id="{A11C1A44-871C-B046-B301-CF643BC78B4B}"/>
              </a:ext>
            </a:extLst>
          </p:cNvPr>
          <p:cNvSpPr/>
          <p:nvPr/>
        </p:nvSpPr>
        <p:spPr>
          <a:xfrm>
            <a:off x="4518839" y="3503945"/>
            <a:ext cx="569041" cy="147445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18" name="文本框 17">
            <a:extLst>
              <a:ext uri="{FF2B5EF4-FFF2-40B4-BE49-F238E27FC236}">
                <a16:creationId xmlns:a16="http://schemas.microsoft.com/office/drawing/2014/main" id="{0780DDEC-E088-A64B-9A2E-E9F816ED9BFA}"/>
              </a:ext>
            </a:extLst>
          </p:cNvPr>
          <p:cNvSpPr txBox="1"/>
          <p:nvPr/>
        </p:nvSpPr>
        <p:spPr>
          <a:xfrm>
            <a:off x="5291224" y="3943171"/>
            <a:ext cx="3852776" cy="1200329"/>
          </a:xfrm>
          <a:prstGeom prst="rect">
            <a:avLst/>
          </a:prstGeom>
          <a:noFill/>
        </p:spPr>
        <p:txBody>
          <a:bodyPr wrap="square" rtlCol="0">
            <a:spAutoFit/>
          </a:bodyPr>
          <a:lstStyle/>
          <a:p>
            <a:r>
              <a:rPr kumimoji="1" lang="en-US" altLang="zh-CN" dirty="0"/>
              <a:t>3. Insert 17 as the leaf node of maxheap, since 17 is larger than its root 5, we need to </a:t>
            </a:r>
            <a:r>
              <a:rPr kumimoji="1" lang="en-US" altLang="zh-CN" dirty="0" err="1"/>
              <a:t>heapify</a:t>
            </a:r>
            <a:r>
              <a:rPr kumimoji="1" lang="en-US" altLang="zh-CN" dirty="0"/>
              <a:t> and swap them. Now maxheap is satisfied</a:t>
            </a:r>
            <a:endParaRPr kumimoji="1" lang="zh-CN" altLang="en-US" dirty="0"/>
          </a:p>
        </p:txBody>
      </p:sp>
    </p:spTree>
    <p:extLst>
      <p:ext uri="{BB962C8B-B14F-4D97-AF65-F5344CB8AC3E}">
        <p14:creationId xmlns:p14="http://schemas.microsoft.com/office/powerpoint/2010/main" val="942234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4D4B6B3-1627-614B-8AFB-8B8A9BE42D0B}"/>
              </a:ext>
            </a:extLst>
          </p:cNvPr>
          <p:cNvPicPr>
            <a:picLocks noChangeAspect="1"/>
          </p:cNvPicPr>
          <p:nvPr/>
        </p:nvPicPr>
        <p:blipFill>
          <a:blip r:embed="rId2"/>
          <a:stretch>
            <a:fillRect/>
          </a:stretch>
        </p:blipFill>
        <p:spPr>
          <a:xfrm>
            <a:off x="243651" y="187315"/>
            <a:ext cx="4260158" cy="1463686"/>
          </a:xfrm>
          <a:prstGeom prst="rect">
            <a:avLst/>
          </a:prstGeom>
        </p:spPr>
      </p:pic>
      <p:pic>
        <p:nvPicPr>
          <p:cNvPr id="6" name="图片 5">
            <a:extLst>
              <a:ext uri="{FF2B5EF4-FFF2-40B4-BE49-F238E27FC236}">
                <a16:creationId xmlns:a16="http://schemas.microsoft.com/office/drawing/2014/main" id="{5410DFCA-7181-BC4B-A13F-3D0D39D815AD}"/>
              </a:ext>
            </a:extLst>
          </p:cNvPr>
          <p:cNvPicPr>
            <a:picLocks noChangeAspect="1"/>
          </p:cNvPicPr>
          <p:nvPr/>
        </p:nvPicPr>
        <p:blipFill>
          <a:blip r:embed="rId3"/>
          <a:stretch>
            <a:fillRect/>
          </a:stretch>
        </p:blipFill>
        <p:spPr>
          <a:xfrm>
            <a:off x="396557" y="1868820"/>
            <a:ext cx="4107252" cy="1501949"/>
          </a:xfrm>
          <a:prstGeom prst="rect">
            <a:avLst/>
          </a:prstGeom>
        </p:spPr>
      </p:pic>
      <p:sp>
        <p:nvSpPr>
          <p:cNvPr id="7" name="左弧形箭头 6">
            <a:extLst>
              <a:ext uri="{FF2B5EF4-FFF2-40B4-BE49-F238E27FC236}">
                <a16:creationId xmlns:a16="http://schemas.microsoft.com/office/drawing/2014/main" id="{996F6E46-336C-7D4A-B551-AA34503E5AB5}"/>
              </a:ext>
            </a:extLst>
          </p:cNvPr>
          <p:cNvSpPr/>
          <p:nvPr/>
        </p:nvSpPr>
        <p:spPr>
          <a:xfrm>
            <a:off x="4640193" y="823123"/>
            <a:ext cx="452607" cy="150195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8" name="文本框 7">
            <a:extLst>
              <a:ext uri="{FF2B5EF4-FFF2-40B4-BE49-F238E27FC236}">
                <a16:creationId xmlns:a16="http://schemas.microsoft.com/office/drawing/2014/main" id="{E7A82BBE-D113-B343-BB4A-3B2F81025536}"/>
              </a:ext>
            </a:extLst>
          </p:cNvPr>
          <p:cNvSpPr txBox="1"/>
          <p:nvPr/>
        </p:nvSpPr>
        <p:spPr>
          <a:xfrm>
            <a:off x="5406772" y="1035489"/>
            <a:ext cx="3117183" cy="1077218"/>
          </a:xfrm>
          <a:prstGeom prst="rect">
            <a:avLst/>
          </a:prstGeom>
          <a:noFill/>
        </p:spPr>
        <p:txBody>
          <a:bodyPr wrap="square" rtlCol="0">
            <a:spAutoFit/>
          </a:bodyPr>
          <a:lstStyle/>
          <a:p>
            <a:r>
              <a:rPr kumimoji="1" lang="en-US" altLang="zh-CN" sz="1600" dirty="0"/>
              <a:t>4. Insert 10 as the leaf node of maxheap, since 10 is larger than its root 3, we need to swap them. Now maxheap is satisfied.</a:t>
            </a:r>
            <a:endParaRPr kumimoji="1" lang="zh-CN" altLang="en-US" sz="1600" dirty="0"/>
          </a:p>
        </p:txBody>
      </p:sp>
      <p:sp>
        <p:nvSpPr>
          <p:cNvPr id="9" name="左弧形箭头 8">
            <a:extLst>
              <a:ext uri="{FF2B5EF4-FFF2-40B4-BE49-F238E27FC236}">
                <a16:creationId xmlns:a16="http://schemas.microsoft.com/office/drawing/2014/main" id="{6212ECE7-5310-284B-BDE5-2F9A4683769C}"/>
              </a:ext>
            </a:extLst>
          </p:cNvPr>
          <p:cNvSpPr/>
          <p:nvPr/>
        </p:nvSpPr>
        <p:spPr>
          <a:xfrm>
            <a:off x="4950837" y="2685302"/>
            <a:ext cx="452607" cy="137093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solidFill>
                <a:schemeClr val="tx1"/>
              </a:solidFill>
            </a:endParaRPr>
          </a:p>
        </p:txBody>
      </p:sp>
      <p:grpSp>
        <p:nvGrpSpPr>
          <p:cNvPr id="10" name="组合 9">
            <a:extLst>
              <a:ext uri="{FF2B5EF4-FFF2-40B4-BE49-F238E27FC236}">
                <a16:creationId xmlns:a16="http://schemas.microsoft.com/office/drawing/2014/main" id="{15BF5D2E-97E3-CC48-A7DF-446EF9D3A0B0}"/>
              </a:ext>
            </a:extLst>
          </p:cNvPr>
          <p:cNvGrpSpPr/>
          <p:nvPr/>
        </p:nvGrpSpPr>
        <p:grpSpPr>
          <a:xfrm>
            <a:off x="109190" y="3498530"/>
            <a:ext cx="4849149" cy="1367597"/>
            <a:chOff x="196948" y="1003600"/>
            <a:chExt cx="5452989" cy="1269009"/>
          </a:xfrm>
        </p:grpSpPr>
        <p:pic>
          <p:nvPicPr>
            <p:cNvPr id="11" name="图片 10">
              <a:extLst>
                <a:ext uri="{FF2B5EF4-FFF2-40B4-BE49-F238E27FC236}">
                  <a16:creationId xmlns:a16="http://schemas.microsoft.com/office/drawing/2014/main" id="{4037076D-68EF-4C45-83C5-28E2AA1031A2}"/>
                </a:ext>
              </a:extLst>
            </p:cNvPr>
            <p:cNvPicPr>
              <a:picLocks noChangeAspect="1"/>
            </p:cNvPicPr>
            <p:nvPr/>
          </p:nvPicPr>
          <p:blipFill>
            <a:blip r:embed="rId4"/>
            <a:stretch>
              <a:fillRect/>
            </a:stretch>
          </p:blipFill>
          <p:spPr>
            <a:xfrm>
              <a:off x="196948" y="1003600"/>
              <a:ext cx="3429000" cy="1245726"/>
            </a:xfrm>
            <a:prstGeom prst="rect">
              <a:avLst/>
            </a:prstGeom>
          </p:spPr>
        </p:pic>
        <p:pic>
          <p:nvPicPr>
            <p:cNvPr id="12" name="图片 11">
              <a:extLst>
                <a:ext uri="{FF2B5EF4-FFF2-40B4-BE49-F238E27FC236}">
                  <a16:creationId xmlns:a16="http://schemas.microsoft.com/office/drawing/2014/main" id="{44EAF557-F15B-FA4D-891A-7B482D339B71}"/>
                </a:ext>
              </a:extLst>
            </p:cNvPr>
            <p:cNvPicPr>
              <a:picLocks noChangeAspect="1"/>
            </p:cNvPicPr>
            <p:nvPr/>
          </p:nvPicPr>
          <p:blipFill>
            <a:blip r:embed="rId5"/>
            <a:stretch>
              <a:fillRect/>
            </a:stretch>
          </p:blipFill>
          <p:spPr>
            <a:xfrm>
              <a:off x="3625948" y="1003600"/>
              <a:ext cx="2023989" cy="1269009"/>
            </a:xfrm>
            <a:prstGeom prst="rect">
              <a:avLst/>
            </a:prstGeom>
          </p:spPr>
        </p:pic>
      </p:grpSp>
      <p:sp>
        <p:nvSpPr>
          <p:cNvPr id="13" name="文本框 12">
            <a:extLst>
              <a:ext uri="{FF2B5EF4-FFF2-40B4-BE49-F238E27FC236}">
                <a16:creationId xmlns:a16="http://schemas.microsoft.com/office/drawing/2014/main" id="{ADE11731-34AA-F946-8FCF-10A5534E9879}"/>
              </a:ext>
            </a:extLst>
          </p:cNvPr>
          <p:cNvSpPr txBox="1"/>
          <p:nvPr/>
        </p:nvSpPr>
        <p:spPr>
          <a:xfrm>
            <a:off x="5462253" y="2862481"/>
            <a:ext cx="3467100" cy="1569660"/>
          </a:xfrm>
          <a:prstGeom prst="rect">
            <a:avLst/>
          </a:prstGeom>
          <a:noFill/>
        </p:spPr>
        <p:txBody>
          <a:bodyPr wrap="square" rtlCol="0">
            <a:spAutoFit/>
          </a:bodyPr>
          <a:lstStyle/>
          <a:p>
            <a:r>
              <a:rPr kumimoji="1" lang="en-US" altLang="zh-CN" sz="1600" dirty="0"/>
              <a:t>5. Insert 84 as the leaf node of maxheap. Since 84 is larger than its parent node 10, we need to swap them. And then 84 is larger than its parent node 17, we need further to swap them. Now maxheap is satisfied.</a:t>
            </a:r>
            <a:endParaRPr kumimoji="1" lang="zh-CN" altLang="en-US" sz="1600" dirty="0"/>
          </a:p>
        </p:txBody>
      </p:sp>
    </p:spTree>
    <p:extLst>
      <p:ext uri="{BB962C8B-B14F-4D97-AF65-F5344CB8AC3E}">
        <p14:creationId xmlns:p14="http://schemas.microsoft.com/office/powerpoint/2010/main" val="1844308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E604100-520F-494A-A767-22B3B066E52B}"/>
              </a:ext>
            </a:extLst>
          </p:cNvPr>
          <p:cNvSpPr txBox="1"/>
          <p:nvPr/>
        </p:nvSpPr>
        <p:spPr>
          <a:xfrm>
            <a:off x="4834599" y="-6842173"/>
            <a:ext cx="4548999" cy="3046988"/>
          </a:xfrm>
          <a:prstGeom prst="rect">
            <a:avLst/>
          </a:prstGeom>
          <a:noFill/>
        </p:spPr>
        <p:txBody>
          <a:bodyPr wrap="square" rtlCol="0">
            <a:spAutoFit/>
          </a:bodyPr>
          <a:lstStyle/>
          <a:p>
            <a:r>
              <a:rPr kumimoji="1" lang="en-US" altLang="zh-CN" sz="2400" dirty="0"/>
              <a:t>5. Insert 84 as the leaf node of maxheap, since 84 is larger than its root node 10, we need to swap them. And when keep examining, 84, as the child node, is larger than its parent node 17, we need to swap them. Now maxheap is satisfied.</a:t>
            </a:r>
            <a:endParaRPr kumimoji="1" lang="zh-CN" altLang="en-US" sz="2400" dirty="0"/>
          </a:p>
        </p:txBody>
      </p:sp>
      <p:sp>
        <p:nvSpPr>
          <p:cNvPr id="8" name="左弧形箭头 7">
            <a:extLst>
              <a:ext uri="{FF2B5EF4-FFF2-40B4-BE49-F238E27FC236}">
                <a16:creationId xmlns:a16="http://schemas.microsoft.com/office/drawing/2014/main" id="{2CC8FFB5-AEF4-AA49-8D74-55DD71924DCB}"/>
              </a:ext>
            </a:extLst>
          </p:cNvPr>
          <p:cNvSpPr/>
          <p:nvPr/>
        </p:nvSpPr>
        <p:spPr>
          <a:xfrm>
            <a:off x="4550803" y="214413"/>
            <a:ext cx="402197" cy="10682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solidFill>
                <a:schemeClr val="tx1"/>
              </a:solidFill>
            </a:endParaRPr>
          </a:p>
        </p:txBody>
      </p:sp>
      <p:pic>
        <p:nvPicPr>
          <p:cNvPr id="9" name="图片 8">
            <a:extLst>
              <a:ext uri="{FF2B5EF4-FFF2-40B4-BE49-F238E27FC236}">
                <a16:creationId xmlns:a16="http://schemas.microsoft.com/office/drawing/2014/main" id="{1605E7A1-076A-9246-A3D7-D76EE4CF514E}"/>
              </a:ext>
            </a:extLst>
          </p:cNvPr>
          <p:cNvPicPr>
            <a:picLocks noChangeAspect="1"/>
          </p:cNvPicPr>
          <p:nvPr/>
        </p:nvPicPr>
        <p:blipFill>
          <a:blip r:embed="rId2"/>
          <a:stretch>
            <a:fillRect/>
          </a:stretch>
        </p:blipFill>
        <p:spPr>
          <a:xfrm>
            <a:off x="518357" y="739945"/>
            <a:ext cx="3685343" cy="1174647"/>
          </a:xfrm>
          <a:prstGeom prst="rect">
            <a:avLst/>
          </a:prstGeom>
        </p:spPr>
      </p:pic>
      <p:sp>
        <p:nvSpPr>
          <p:cNvPr id="11" name="文本框 10">
            <a:extLst>
              <a:ext uri="{FF2B5EF4-FFF2-40B4-BE49-F238E27FC236}">
                <a16:creationId xmlns:a16="http://schemas.microsoft.com/office/drawing/2014/main" id="{93F03688-D253-0644-8268-3830F170C49D}"/>
              </a:ext>
            </a:extLst>
          </p:cNvPr>
          <p:cNvSpPr txBox="1"/>
          <p:nvPr/>
        </p:nvSpPr>
        <p:spPr>
          <a:xfrm>
            <a:off x="4953000" y="333057"/>
            <a:ext cx="3848100" cy="830997"/>
          </a:xfrm>
          <a:prstGeom prst="rect">
            <a:avLst/>
          </a:prstGeom>
          <a:noFill/>
        </p:spPr>
        <p:txBody>
          <a:bodyPr wrap="square" rtlCol="0">
            <a:spAutoFit/>
          </a:bodyPr>
          <a:lstStyle/>
          <a:p>
            <a:r>
              <a:rPr kumimoji="1" lang="en-US" altLang="zh-CN" sz="1600" dirty="0"/>
              <a:t>6. Insert 19 as the leaf node of the maxheap, since 19 is larger than 5, we need to swap them.</a:t>
            </a:r>
            <a:endParaRPr kumimoji="1" lang="zh-CN" altLang="en-US" sz="1600" dirty="0"/>
          </a:p>
        </p:txBody>
      </p:sp>
      <p:pic>
        <p:nvPicPr>
          <p:cNvPr id="12" name="图片 11">
            <a:extLst>
              <a:ext uri="{FF2B5EF4-FFF2-40B4-BE49-F238E27FC236}">
                <a16:creationId xmlns:a16="http://schemas.microsoft.com/office/drawing/2014/main" id="{31865F5E-D01F-C442-8359-02ED5DEFA09C}"/>
              </a:ext>
            </a:extLst>
          </p:cNvPr>
          <p:cNvPicPr>
            <a:picLocks noChangeAspect="1"/>
          </p:cNvPicPr>
          <p:nvPr/>
        </p:nvPicPr>
        <p:blipFill>
          <a:blip r:embed="rId3"/>
          <a:stretch>
            <a:fillRect/>
          </a:stretch>
        </p:blipFill>
        <p:spPr>
          <a:xfrm>
            <a:off x="1974852" y="1942159"/>
            <a:ext cx="2228848" cy="1380275"/>
          </a:xfrm>
          <a:prstGeom prst="rect">
            <a:avLst/>
          </a:prstGeom>
        </p:spPr>
      </p:pic>
      <p:sp>
        <p:nvSpPr>
          <p:cNvPr id="13" name="左弧形箭头 12">
            <a:extLst>
              <a:ext uri="{FF2B5EF4-FFF2-40B4-BE49-F238E27FC236}">
                <a16:creationId xmlns:a16="http://schemas.microsoft.com/office/drawing/2014/main" id="{0A13BD58-EA1F-7343-A235-85FC0CB63C1F}"/>
              </a:ext>
            </a:extLst>
          </p:cNvPr>
          <p:cNvSpPr/>
          <p:nvPr/>
        </p:nvSpPr>
        <p:spPr>
          <a:xfrm>
            <a:off x="4550802" y="1711761"/>
            <a:ext cx="402197" cy="10682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14" name="文本框 13">
            <a:extLst>
              <a:ext uri="{FF2B5EF4-FFF2-40B4-BE49-F238E27FC236}">
                <a16:creationId xmlns:a16="http://schemas.microsoft.com/office/drawing/2014/main" id="{E5A0251D-A626-314D-8F3C-3635E38EA8C8}"/>
              </a:ext>
            </a:extLst>
          </p:cNvPr>
          <p:cNvSpPr txBox="1"/>
          <p:nvPr/>
        </p:nvSpPr>
        <p:spPr>
          <a:xfrm>
            <a:off x="5041900" y="1866900"/>
            <a:ext cx="4013200" cy="584775"/>
          </a:xfrm>
          <a:prstGeom prst="rect">
            <a:avLst/>
          </a:prstGeom>
          <a:noFill/>
        </p:spPr>
        <p:txBody>
          <a:bodyPr wrap="square" rtlCol="0">
            <a:spAutoFit/>
          </a:bodyPr>
          <a:lstStyle/>
          <a:p>
            <a:r>
              <a:rPr kumimoji="1" lang="en-US" altLang="zh-CN" sz="1600" dirty="0"/>
              <a:t>7. Insert 6 as the leaf node of the maxheap, now maxheap is satisfied. No swap.</a:t>
            </a:r>
            <a:endParaRPr kumimoji="1" lang="zh-CN" altLang="en-US" sz="1600" dirty="0"/>
          </a:p>
        </p:txBody>
      </p:sp>
      <p:pic>
        <p:nvPicPr>
          <p:cNvPr id="15" name="图片 14">
            <a:extLst>
              <a:ext uri="{FF2B5EF4-FFF2-40B4-BE49-F238E27FC236}">
                <a16:creationId xmlns:a16="http://schemas.microsoft.com/office/drawing/2014/main" id="{4B0C93DC-386F-B54B-B51D-87D50C35BF43}"/>
              </a:ext>
            </a:extLst>
          </p:cNvPr>
          <p:cNvPicPr>
            <a:picLocks noChangeAspect="1"/>
          </p:cNvPicPr>
          <p:nvPr/>
        </p:nvPicPr>
        <p:blipFill>
          <a:blip r:embed="rId4"/>
          <a:stretch>
            <a:fillRect/>
          </a:stretch>
        </p:blipFill>
        <p:spPr>
          <a:xfrm>
            <a:off x="114300" y="3385608"/>
            <a:ext cx="3342102" cy="1363175"/>
          </a:xfrm>
          <a:prstGeom prst="rect">
            <a:avLst/>
          </a:prstGeom>
        </p:spPr>
      </p:pic>
      <p:pic>
        <p:nvPicPr>
          <p:cNvPr id="16" name="图片 15">
            <a:extLst>
              <a:ext uri="{FF2B5EF4-FFF2-40B4-BE49-F238E27FC236}">
                <a16:creationId xmlns:a16="http://schemas.microsoft.com/office/drawing/2014/main" id="{B25EA512-A684-D54D-B7D7-6828467D23BB}"/>
              </a:ext>
            </a:extLst>
          </p:cNvPr>
          <p:cNvPicPr>
            <a:picLocks noChangeAspect="1"/>
          </p:cNvPicPr>
          <p:nvPr/>
        </p:nvPicPr>
        <p:blipFill>
          <a:blip r:embed="rId5"/>
          <a:stretch>
            <a:fillRect/>
          </a:stretch>
        </p:blipFill>
        <p:spPr>
          <a:xfrm>
            <a:off x="3456401" y="3469080"/>
            <a:ext cx="1825819" cy="1279703"/>
          </a:xfrm>
          <a:prstGeom prst="rect">
            <a:avLst/>
          </a:prstGeom>
        </p:spPr>
      </p:pic>
      <p:sp>
        <p:nvSpPr>
          <p:cNvPr id="17" name="左弧形箭头 16">
            <a:extLst>
              <a:ext uri="{FF2B5EF4-FFF2-40B4-BE49-F238E27FC236}">
                <a16:creationId xmlns:a16="http://schemas.microsoft.com/office/drawing/2014/main" id="{273A57B7-EE74-F340-80F1-CCE0ECB98BCA}"/>
              </a:ext>
            </a:extLst>
          </p:cNvPr>
          <p:cNvSpPr/>
          <p:nvPr/>
        </p:nvSpPr>
        <p:spPr>
          <a:xfrm>
            <a:off x="5081122" y="3040644"/>
            <a:ext cx="402197" cy="10682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18" name="文本框 17">
            <a:extLst>
              <a:ext uri="{FF2B5EF4-FFF2-40B4-BE49-F238E27FC236}">
                <a16:creationId xmlns:a16="http://schemas.microsoft.com/office/drawing/2014/main" id="{5BD26240-1A4F-5145-8F1D-1FDFACE3F9BE}"/>
              </a:ext>
            </a:extLst>
          </p:cNvPr>
          <p:cNvSpPr txBox="1"/>
          <p:nvPr/>
        </p:nvSpPr>
        <p:spPr>
          <a:xfrm>
            <a:off x="5676901" y="3040644"/>
            <a:ext cx="3378200" cy="954107"/>
          </a:xfrm>
          <a:prstGeom prst="rect">
            <a:avLst/>
          </a:prstGeom>
          <a:noFill/>
        </p:spPr>
        <p:txBody>
          <a:bodyPr wrap="square" rtlCol="0">
            <a:spAutoFit/>
          </a:bodyPr>
          <a:lstStyle/>
          <a:p>
            <a:r>
              <a:rPr kumimoji="1" lang="en-US" altLang="zh-CN" sz="1400" dirty="0"/>
              <a:t>8. Insert 22 as the leaf node of the maxheap, since 22 is larger than 3, swap them. Then 22 is larger than 17, swap them.  Now maxheap is satisfied.  </a:t>
            </a:r>
            <a:endParaRPr kumimoji="1" lang="zh-CN" altLang="en-US" sz="1400" dirty="0"/>
          </a:p>
        </p:txBody>
      </p:sp>
    </p:spTree>
    <p:extLst>
      <p:ext uri="{BB962C8B-B14F-4D97-AF65-F5344CB8AC3E}">
        <p14:creationId xmlns:p14="http://schemas.microsoft.com/office/powerpoint/2010/main" val="3784669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831491E-29E7-C543-840E-C0D54F4A9B6C}"/>
              </a:ext>
            </a:extLst>
          </p:cNvPr>
          <p:cNvPicPr>
            <a:picLocks noChangeAspect="1"/>
          </p:cNvPicPr>
          <p:nvPr/>
        </p:nvPicPr>
        <p:blipFill>
          <a:blip r:embed="rId2"/>
          <a:stretch>
            <a:fillRect/>
          </a:stretch>
        </p:blipFill>
        <p:spPr>
          <a:xfrm>
            <a:off x="1221346" y="584809"/>
            <a:ext cx="2918853" cy="1957556"/>
          </a:xfrm>
          <a:prstGeom prst="rect">
            <a:avLst/>
          </a:prstGeom>
        </p:spPr>
      </p:pic>
      <p:sp>
        <p:nvSpPr>
          <p:cNvPr id="5" name="左弧形箭头 4">
            <a:extLst>
              <a:ext uri="{FF2B5EF4-FFF2-40B4-BE49-F238E27FC236}">
                <a16:creationId xmlns:a16="http://schemas.microsoft.com/office/drawing/2014/main" id="{6A323B43-4914-7044-84BA-309D073BF475}"/>
              </a:ext>
            </a:extLst>
          </p:cNvPr>
          <p:cNvSpPr/>
          <p:nvPr/>
        </p:nvSpPr>
        <p:spPr>
          <a:xfrm>
            <a:off x="4370901" y="208806"/>
            <a:ext cx="402197" cy="10682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6" name="文本框 5">
            <a:extLst>
              <a:ext uri="{FF2B5EF4-FFF2-40B4-BE49-F238E27FC236}">
                <a16:creationId xmlns:a16="http://schemas.microsoft.com/office/drawing/2014/main" id="{411B1E51-2A7F-D94E-98A9-B8111CEBE61A}"/>
              </a:ext>
            </a:extLst>
          </p:cNvPr>
          <p:cNvSpPr txBox="1"/>
          <p:nvPr/>
        </p:nvSpPr>
        <p:spPr>
          <a:xfrm>
            <a:off x="5003800" y="495300"/>
            <a:ext cx="3886200" cy="584775"/>
          </a:xfrm>
          <a:prstGeom prst="rect">
            <a:avLst/>
          </a:prstGeom>
          <a:noFill/>
        </p:spPr>
        <p:txBody>
          <a:bodyPr wrap="square" rtlCol="0">
            <a:spAutoFit/>
          </a:bodyPr>
          <a:lstStyle/>
          <a:p>
            <a:r>
              <a:rPr kumimoji="1" lang="en-US" altLang="zh-CN" sz="1600" dirty="0"/>
              <a:t>9. Insert 9 as the leaf node of maxheap. Now the maxheap is satisfied. No swap.</a:t>
            </a:r>
            <a:endParaRPr kumimoji="1" lang="zh-CN" altLang="en-US" sz="1600" dirty="0"/>
          </a:p>
        </p:txBody>
      </p:sp>
      <p:sp>
        <p:nvSpPr>
          <p:cNvPr id="7" name="文本框 6">
            <a:extLst>
              <a:ext uri="{FF2B5EF4-FFF2-40B4-BE49-F238E27FC236}">
                <a16:creationId xmlns:a16="http://schemas.microsoft.com/office/drawing/2014/main" id="{CDFD30BC-4E23-A547-A339-AC7F7D0E4DEC}"/>
              </a:ext>
            </a:extLst>
          </p:cNvPr>
          <p:cNvSpPr txBox="1"/>
          <p:nvPr/>
        </p:nvSpPr>
        <p:spPr>
          <a:xfrm>
            <a:off x="406400" y="2908300"/>
            <a:ext cx="8483600" cy="2308324"/>
          </a:xfrm>
          <a:prstGeom prst="rect">
            <a:avLst/>
          </a:prstGeom>
          <a:noFill/>
        </p:spPr>
        <p:txBody>
          <a:bodyPr wrap="square" rtlCol="0">
            <a:spAutoFit/>
          </a:bodyPr>
          <a:lstStyle/>
          <a:p>
            <a:r>
              <a:rPr kumimoji="1" lang="en-US" altLang="zh-CN" dirty="0"/>
              <a:t>Complexity:</a:t>
            </a:r>
            <a:r>
              <a:rPr kumimoji="1" lang="zh-CN" altLang="en-US" dirty="0"/>
              <a:t> </a:t>
            </a:r>
            <a:endParaRPr kumimoji="1" lang="en-US" altLang="zh-CN" dirty="0"/>
          </a:p>
          <a:p>
            <a:r>
              <a:rPr kumimoji="1" lang="en-US" altLang="zh-CN" dirty="0"/>
              <a:t>Using the top-down method, we need to insert n elements into the heap. And at the worst case, for the Nth element, after the insertion, we need to </a:t>
            </a:r>
            <a:r>
              <a:rPr kumimoji="1" lang="en-US" altLang="zh-CN" dirty="0" err="1"/>
              <a:t>heapify</a:t>
            </a:r>
            <a:r>
              <a:rPr kumimoji="1" lang="en-US" altLang="zh-CN" dirty="0"/>
              <a:t> log(N) to satisfy the maxheap rules. And for each layer of the maxheap, the sum of swap at the worst case is:</a:t>
            </a:r>
          </a:p>
          <a:p>
            <a:r>
              <a:rPr kumimoji="1" lang="en-US" altLang="zh-CN" dirty="0"/>
              <a:t>1*h0 + 2*h1 + 4*h2 +… n/4 *log(n/4) + n/2*log(n/2)=O(</a:t>
            </a:r>
            <a:r>
              <a:rPr kumimoji="1" lang="en-US" altLang="zh-CN" dirty="0" err="1"/>
              <a:t>nlogn</a:t>
            </a:r>
            <a:r>
              <a:rPr kumimoji="1" lang="en-US" altLang="zh-CN" dirty="0"/>
              <a:t>)</a:t>
            </a:r>
          </a:p>
          <a:p>
            <a:r>
              <a:rPr kumimoji="1" lang="en-US" altLang="zh-CN" dirty="0"/>
              <a:t>Therefore, the time complexity is O(</a:t>
            </a:r>
            <a:r>
              <a:rPr kumimoji="1" lang="en-US" altLang="zh-CN" dirty="0" err="1"/>
              <a:t>NlogN</a:t>
            </a:r>
            <a:r>
              <a:rPr kumimoji="1" lang="en-US" altLang="zh-CN" dirty="0"/>
              <a:t>).</a:t>
            </a:r>
          </a:p>
          <a:p>
            <a:r>
              <a:rPr kumimoji="1" lang="en-US" altLang="zh-CN" dirty="0"/>
              <a:t>Space complexity is theta(n).</a:t>
            </a:r>
            <a:endParaRPr kumimoji="1" lang="zh-CN" altLang="en-US" dirty="0"/>
          </a:p>
        </p:txBody>
      </p:sp>
    </p:spTree>
    <p:extLst>
      <p:ext uri="{BB962C8B-B14F-4D97-AF65-F5344CB8AC3E}">
        <p14:creationId xmlns:p14="http://schemas.microsoft.com/office/powerpoint/2010/main" val="1231645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757693A-B766-FE42-8134-09F4CFCF0DAF}"/>
              </a:ext>
            </a:extLst>
          </p:cNvPr>
          <p:cNvSpPr txBox="1"/>
          <p:nvPr/>
        </p:nvSpPr>
        <p:spPr>
          <a:xfrm>
            <a:off x="24388" y="50403"/>
            <a:ext cx="1545359" cy="461665"/>
          </a:xfrm>
          <a:prstGeom prst="rect">
            <a:avLst/>
          </a:prstGeom>
          <a:noFill/>
        </p:spPr>
        <p:txBody>
          <a:bodyPr wrap="none" rtlCol="0">
            <a:spAutoFit/>
          </a:bodyPr>
          <a:lstStyle/>
          <a:p>
            <a:r>
              <a:rPr kumimoji="1" lang="en-US" altLang="zh-CN" sz="2400" dirty="0"/>
              <a:t>Question 4</a:t>
            </a:r>
            <a:endParaRPr kumimoji="1" lang="zh-CN" altLang="en-US" sz="2400" dirty="0"/>
          </a:p>
        </p:txBody>
      </p:sp>
      <p:sp>
        <p:nvSpPr>
          <p:cNvPr id="5" name="文本框 4">
            <a:extLst>
              <a:ext uri="{FF2B5EF4-FFF2-40B4-BE49-F238E27FC236}">
                <a16:creationId xmlns:a16="http://schemas.microsoft.com/office/drawing/2014/main" id="{C009469C-0CF1-8A40-B640-94F8DFC527EA}"/>
              </a:ext>
            </a:extLst>
          </p:cNvPr>
          <p:cNvSpPr txBox="1"/>
          <p:nvPr/>
        </p:nvSpPr>
        <p:spPr>
          <a:xfrm>
            <a:off x="245264" y="512068"/>
            <a:ext cx="3306483" cy="461665"/>
          </a:xfrm>
          <a:prstGeom prst="rect">
            <a:avLst/>
          </a:prstGeom>
          <a:noFill/>
        </p:spPr>
        <p:txBody>
          <a:bodyPr wrap="none" rtlCol="0">
            <a:spAutoFit/>
          </a:bodyPr>
          <a:lstStyle/>
          <a:p>
            <a:r>
              <a:rPr kumimoji="1" lang="en-US" altLang="zh-CN" sz="2400" dirty="0"/>
              <a:t>Maxheap----Down to Top</a:t>
            </a:r>
            <a:endParaRPr kumimoji="1" lang="zh-CN" altLang="en-US" sz="2400" dirty="0"/>
          </a:p>
        </p:txBody>
      </p:sp>
      <p:pic>
        <p:nvPicPr>
          <p:cNvPr id="6" name="图片 5">
            <a:extLst>
              <a:ext uri="{FF2B5EF4-FFF2-40B4-BE49-F238E27FC236}">
                <a16:creationId xmlns:a16="http://schemas.microsoft.com/office/drawing/2014/main" id="{553477FF-2DF2-3043-B477-3D327CFA7295}"/>
              </a:ext>
            </a:extLst>
          </p:cNvPr>
          <p:cNvPicPr>
            <a:picLocks noChangeAspect="1"/>
          </p:cNvPicPr>
          <p:nvPr/>
        </p:nvPicPr>
        <p:blipFill>
          <a:blip r:embed="rId2"/>
          <a:stretch>
            <a:fillRect/>
          </a:stretch>
        </p:blipFill>
        <p:spPr>
          <a:xfrm>
            <a:off x="66355" y="1130978"/>
            <a:ext cx="3067528" cy="1843641"/>
          </a:xfrm>
          <a:prstGeom prst="rect">
            <a:avLst/>
          </a:prstGeom>
        </p:spPr>
      </p:pic>
      <p:pic>
        <p:nvPicPr>
          <p:cNvPr id="7" name="图片 6">
            <a:extLst>
              <a:ext uri="{FF2B5EF4-FFF2-40B4-BE49-F238E27FC236}">
                <a16:creationId xmlns:a16="http://schemas.microsoft.com/office/drawing/2014/main" id="{7B5FBC14-5181-BE4C-B230-CE0C7D64489E}"/>
              </a:ext>
            </a:extLst>
          </p:cNvPr>
          <p:cNvPicPr>
            <a:picLocks noChangeAspect="1"/>
          </p:cNvPicPr>
          <p:nvPr/>
        </p:nvPicPr>
        <p:blipFill>
          <a:blip r:embed="rId3"/>
          <a:stretch>
            <a:fillRect/>
          </a:stretch>
        </p:blipFill>
        <p:spPr>
          <a:xfrm>
            <a:off x="3193746" y="1130977"/>
            <a:ext cx="2946762" cy="1843641"/>
          </a:xfrm>
          <a:prstGeom prst="rect">
            <a:avLst/>
          </a:prstGeom>
        </p:spPr>
      </p:pic>
      <p:pic>
        <p:nvPicPr>
          <p:cNvPr id="8" name="图片 7">
            <a:extLst>
              <a:ext uri="{FF2B5EF4-FFF2-40B4-BE49-F238E27FC236}">
                <a16:creationId xmlns:a16="http://schemas.microsoft.com/office/drawing/2014/main" id="{1FD44ED4-5A91-3346-8DBF-CAD3BFEBAEC6}"/>
              </a:ext>
            </a:extLst>
          </p:cNvPr>
          <p:cNvPicPr>
            <a:picLocks noChangeAspect="1"/>
          </p:cNvPicPr>
          <p:nvPr/>
        </p:nvPicPr>
        <p:blipFill>
          <a:blip r:embed="rId4"/>
          <a:stretch>
            <a:fillRect/>
          </a:stretch>
        </p:blipFill>
        <p:spPr>
          <a:xfrm>
            <a:off x="6200372" y="1130978"/>
            <a:ext cx="2877273" cy="1843641"/>
          </a:xfrm>
          <a:prstGeom prst="rect">
            <a:avLst/>
          </a:prstGeom>
        </p:spPr>
      </p:pic>
      <p:sp>
        <p:nvSpPr>
          <p:cNvPr id="9" name="文本框 8">
            <a:extLst>
              <a:ext uri="{FF2B5EF4-FFF2-40B4-BE49-F238E27FC236}">
                <a16:creationId xmlns:a16="http://schemas.microsoft.com/office/drawing/2014/main" id="{6091F5EE-2295-1B4B-9411-44187146EF36}"/>
              </a:ext>
            </a:extLst>
          </p:cNvPr>
          <p:cNvSpPr txBox="1"/>
          <p:nvPr/>
        </p:nvSpPr>
        <p:spPr>
          <a:xfrm>
            <a:off x="4216400" y="281234"/>
            <a:ext cx="4682336" cy="830997"/>
          </a:xfrm>
          <a:prstGeom prst="rect">
            <a:avLst/>
          </a:prstGeom>
          <a:noFill/>
        </p:spPr>
        <p:txBody>
          <a:bodyPr wrap="square" rtlCol="0">
            <a:spAutoFit/>
          </a:bodyPr>
          <a:lstStyle/>
          <a:p>
            <a:r>
              <a:rPr kumimoji="1" lang="en-US" altLang="zh-CN" sz="1600" dirty="0"/>
              <a:t>1.  First of all, we need to build a complete binary tree according to the array. Then we iterate from the last parent node to the root in a reverse way.</a:t>
            </a:r>
            <a:endParaRPr kumimoji="1" lang="zh-CN" altLang="en-US" sz="1600" dirty="0"/>
          </a:p>
        </p:txBody>
      </p:sp>
      <p:sp>
        <p:nvSpPr>
          <p:cNvPr id="10" name="文本框 9">
            <a:extLst>
              <a:ext uri="{FF2B5EF4-FFF2-40B4-BE49-F238E27FC236}">
                <a16:creationId xmlns:a16="http://schemas.microsoft.com/office/drawing/2014/main" id="{1D179544-6877-3B43-A99C-137DE1DC4327}"/>
              </a:ext>
            </a:extLst>
          </p:cNvPr>
          <p:cNvSpPr txBox="1"/>
          <p:nvPr/>
        </p:nvSpPr>
        <p:spPr>
          <a:xfrm>
            <a:off x="125437" y="3081397"/>
            <a:ext cx="2888619" cy="1815882"/>
          </a:xfrm>
          <a:prstGeom prst="rect">
            <a:avLst/>
          </a:prstGeom>
          <a:noFill/>
        </p:spPr>
        <p:txBody>
          <a:bodyPr wrap="square" rtlCol="0">
            <a:spAutoFit/>
          </a:bodyPr>
          <a:lstStyle/>
          <a:p>
            <a:r>
              <a:rPr kumimoji="1" lang="en-US" altLang="zh-CN" sz="1600" dirty="0"/>
              <a:t>2. Start from the last parent node, skip over all the leaf nodes, starting from the last parent node 10, we find that 10 is smaller than its child node 22, we swap them. Now node 22 satisfies maxheap rules.</a:t>
            </a:r>
            <a:endParaRPr kumimoji="1" lang="zh-CN" altLang="en-US" sz="1600" dirty="0"/>
          </a:p>
        </p:txBody>
      </p:sp>
      <p:sp>
        <p:nvSpPr>
          <p:cNvPr id="11" name="文本框 10">
            <a:extLst>
              <a:ext uri="{FF2B5EF4-FFF2-40B4-BE49-F238E27FC236}">
                <a16:creationId xmlns:a16="http://schemas.microsoft.com/office/drawing/2014/main" id="{B4C8226B-1E10-B343-83EC-499807EB6531}"/>
              </a:ext>
            </a:extLst>
          </p:cNvPr>
          <p:cNvSpPr txBox="1"/>
          <p:nvPr/>
        </p:nvSpPr>
        <p:spPr>
          <a:xfrm>
            <a:off x="3289300" y="3340100"/>
            <a:ext cx="2888619" cy="1323439"/>
          </a:xfrm>
          <a:prstGeom prst="rect">
            <a:avLst/>
          </a:prstGeom>
          <a:noFill/>
        </p:spPr>
        <p:txBody>
          <a:bodyPr wrap="square" rtlCol="0">
            <a:spAutoFit/>
          </a:bodyPr>
          <a:lstStyle/>
          <a:p>
            <a:r>
              <a:rPr kumimoji="1" lang="en-US" altLang="zh-CN" sz="1600" dirty="0"/>
              <a:t>3. Jump to the next last parent node 17, it is smaller than its child node 19, we swap them. Now node 19 satisfies maxheap rules</a:t>
            </a:r>
            <a:endParaRPr kumimoji="1" lang="zh-CN" altLang="en-US" sz="1600" dirty="0"/>
          </a:p>
        </p:txBody>
      </p:sp>
      <p:sp>
        <p:nvSpPr>
          <p:cNvPr id="12" name="文本框 11">
            <a:extLst>
              <a:ext uri="{FF2B5EF4-FFF2-40B4-BE49-F238E27FC236}">
                <a16:creationId xmlns:a16="http://schemas.microsoft.com/office/drawing/2014/main" id="{DFBFF596-94CF-FF47-BCC0-B16CE075EB97}"/>
              </a:ext>
            </a:extLst>
          </p:cNvPr>
          <p:cNvSpPr txBox="1"/>
          <p:nvPr/>
        </p:nvSpPr>
        <p:spPr>
          <a:xfrm>
            <a:off x="6438900" y="3429000"/>
            <a:ext cx="2579663" cy="1323439"/>
          </a:xfrm>
          <a:prstGeom prst="rect">
            <a:avLst/>
          </a:prstGeom>
          <a:noFill/>
        </p:spPr>
        <p:txBody>
          <a:bodyPr wrap="square" rtlCol="0">
            <a:spAutoFit/>
          </a:bodyPr>
          <a:lstStyle/>
          <a:p>
            <a:r>
              <a:rPr kumimoji="1" lang="en-US" altLang="zh-CN" sz="1600" dirty="0"/>
              <a:t>4. Jump to the next last parent node 3, it is smaller than its child node 84, swap them. Now node 84 satisfies maxheap rules.</a:t>
            </a:r>
            <a:endParaRPr kumimoji="1" lang="zh-CN" altLang="en-US" sz="1600" dirty="0"/>
          </a:p>
        </p:txBody>
      </p:sp>
    </p:spTree>
    <p:extLst>
      <p:ext uri="{BB962C8B-B14F-4D97-AF65-F5344CB8AC3E}">
        <p14:creationId xmlns:p14="http://schemas.microsoft.com/office/powerpoint/2010/main" val="286138334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1702</TotalTime>
  <Words>2798</Words>
  <Application>Microsoft Macintosh PowerPoint</Application>
  <PresentationFormat>全屏显示(16:9)</PresentationFormat>
  <Paragraphs>120</Paragraphs>
  <Slides>27</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等线</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聂 永星</dc:creator>
  <cp:lastModifiedBy>聂 永星</cp:lastModifiedBy>
  <cp:revision>3</cp:revision>
  <dcterms:created xsi:type="dcterms:W3CDTF">2023-03-24T04:15:03Z</dcterms:created>
  <dcterms:modified xsi:type="dcterms:W3CDTF">2023-03-25T21:21:58Z</dcterms:modified>
</cp:coreProperties>
</file>