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761F-8ACD-B27B-B35A-CAB5B8835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25329C-A398-5CD6-822F-0A42B6BF4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F6E12-A665-DE04-6039-5D1EC342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50D4F-E2BA-CAB7-48E9-45FFF802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22086-ED64-06D9-D19D-22AF211F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9579A-9944-DD9C-CEA3-32302CF6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627E2-B3ED-F5A7-8E29-E4902595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D892D-09CC-186A-060A-02461675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E28F2-504F-90B8-9AEA-80198028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86A54-8740-6D17-0AE5-22CA0BCD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6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B7F4CC-C83E-5768-6A2B-F914C92B3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93F80-F2FB-4C23-57A0-E13D9CA1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ED644-F752-02A5-3174-543CC79F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0E806-E435-BCE2-B342-34055810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191A2-3F89-9802-D78A-4A9FA1E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1529B-5944-8ECD-D6E7-9E98FD1E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4B2ED-D8E7-391A-D51A-0A52D18A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8310C-C5B5-2785-00DB-BE93A831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875E8-6C00-F44B-0423-932B238D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E9D3B-D8AE-7C25-EB60-DCD8C113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7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D5857-3F4C-EB88-7209-10B8CF2B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8DDC5-EF3A-C5B4-65B1-E8086E35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57B97-2A55-A432-A68B-FA71E939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5932A-2D54-B606-A0D5-048782CA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00995-A2D2-5168-BC00-87A4E604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1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EFA7B-21A4-DA4E-E30B-48E6377F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16BE0-A307-DD3A-AC99-A522DDBAB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E5AA6-C399-3B64-B496-ED629823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04D74-4086-2135-F623-1B41EFAE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450E1-486F-1E94-2C7A-5A3E975C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16D85-9E95-1408-A045-7F6B2EFF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8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C5BB2-98CD-5294-B0DD-D63B419B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772E3-E2EF-1EE5-FC21-8CABF5B6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D02C-EC74-C5E8-2E71-555FABD10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C7AD2D-8FCC-7E71-3E34-F2D974BA7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A7973-D3A2-60E7-2C07-32F0F2259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251A1-D8FC-9B2B-0D95-97938684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57353-A5A5-3744-0796-62C3FA4C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DEBB38-2B65-FF2C-10CA-C96D05F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6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E6F7-677B-7A29-1CCE-3866FF04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67C1A0-0305-4114-5E6C-4960A812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0A12A7-1AF7-0906-9894-DAAC6BB0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403CB-0820-6135-18E5-ACC4F2E7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FBBA9A-29D4-B273-B046-1BB48738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13CB76-A956-8670-03FB-095225DC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38FD24-1FE2-3194-0846-4875BD34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2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752E1-0953-68F0-BD79-EB6B10B1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FA73D-CA2E-84D0-F1CF-E59B88D6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EF7E0-D472-3947-AB62-FCC4090AD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565526-28F6-02D6-E435-E5DE0C97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DA052-331B-7F62-FF56-589509DB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8F426-A7E5-CF83-43B7-350D8E3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7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F7946-45E9-B457-50FC-F1D2B095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AB17DA-AB42-9E6C-1334-1CC818B08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25ACA2-6304-E627-D6E7-375CB0CC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56C68-8DBB-701B-CCAA-A004B0AE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8D732-243E-FBF3-7698-8008A99E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D987F-38BD-2827-D5EA-2D4F91B7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7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ECE11-467A-D3E2-6E5B-A62BA746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E3412-76FE-AD55-9FD8-D3E025CB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87F81-B366-7067-E185-7732317A5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2BD9-41FD-426E-9436-C5C82CF488C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2ABB1-0BF6-F568-AA00-DF9B7AE29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DA68B-E1D8-CA78-A03A-1344BA84B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0047-260D-44CF-9BA1-39251DD5F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2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8C0D0C-90C2-3E48-C70A-A8785FAAC3E8}"/>
              </a:ext>
            </a:extLst>
          </p:cNvPr>
          <p:cNvSpPr txBox="1"/>
          <p:nvPr/>
        </p:nvSpPr>
        <p:spPr>
          <a:xfrm>
            <a:off x="906332" y="934213"/>
            <a:ext cx="46015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1. </a:t>
            </a:r>
            <a:r>
              <a:rPr lang="zh-CN" altLang="en-US" b="1" i="0" dirty="0">
                <a:effectLst/>
                <a:latin typeface="Söhne"/>
              </a:rPr>
              <a:t>数据分析与建模流程</a:t>
            </a:r>
          </a:p>
          <a:p>
            <a:pPr algn="l"/>
            <a:r>
              <a:rPr lang="en-US" altLang="zh-CN" b="1" i="0" dirty="0">
                <a:effectLst/>
                <a:latin typeface="Söhne"/>
              </a:rPr>
              <a:t>1.1 </a:t>
            </a:r>
            <a:r>
              <a:rPr lang="zh-CN" altLang="en-US" b="1" i="0" dirty="0">
                <a:effectLst/>
                <a:latin typeface="Söhne"/>
              </a:rPr>
              <a:t>数据预处理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解析前端传入条件，从数据库获取数据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根据业务转换数据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数据清洗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: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缺失值、重复值检测与处理</a:t>
            </a:r>
          </a:p>
          <a:p>
            <a:pPr algn="l"/>
            <a:r>
              <a:rPr lang="en-US" altLang="zh-CN" b="1" i="0" dirty="0">
                <a:effectLst/>
                <a:latin typeface="Söhne"/>
              </a:rPr>
              <a:t>1.2 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Söhne"/>
              </a:rPr>
              <a:t>共性分析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根据分组字段统计，得到共性机台、站点等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基础统计分析</a:t>
            </a:r>
          </a:p>
          <a:p>
            <a:pPr algn="l"/>
            <a:r>
              <a:rPr lang="en-US" altLang="zh-CN" b="1" i="0" dirty="0">
                <a:effectLst/>
                <a:latin typeface="Söhne"/>
              </a:rPr>
              <a:t>1.3 </a:t>
            </a:r>
            <a:r>
              <a:rPr lang="zh-CN" altLang="en-US" b="1" i="0" dirty="0">
                <a:effectLst/>
                <a:latin typeface="Söhne"/>
              </a:rPr>
              <a:t>大样本数据获取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基于共性分析结果筛选大样本数据</a:t>
            </a:r>
          </a:p>
          <a:p>
            <a:pPr algn="l"/>
            <a:r>
              <a:rPr lang="en-US" altLang="zh-CN" b="1" i="0" dirty="0">
                <a:effectLst/>
                <a:latin typeface="Söhne"/>
              </a:rPr>
              <a:t>1.4 </a:t>
            </a:r>
            <a:r>
              <a:rPr lang="zh-CN" altLang="en-US" b="1" i="0" dirty="0">
                <a:effectLst/>
                <a:latin typeface="Söhne"/>
              </a:rPr>
              <a:t>小样本数据获取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基于共性分析结果筛选小样本数据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35CCA6-D439-9E48-50D2-8335C4097DA1}"/>
              </a:ext>
            </a:extLst>
          </p:cNvPr>
          <p:cNvSpPr txBox="1"/>
          <p:nvPr/>
        </p:nvSpPr>
        <p:spPr>
          <a:xfrm>
            <a:off x="6005678" y="1098200"/>
            <a:ext cx="57212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2. </a:t>
            </a:r>
            <a:r>
              <a:rPr lang="zh-CN" altLang="en-US" b="1" i="0" dirty="0">
                <a:effectLst/>
                <a:latin typeface="Söhne"/>
              </a:rPr>
              <a:t>模型选择与应用</a:t>
            </a:r>
          </a:p>
          <a:p>
            <a:pPr algn="l"/>
            <a:r>
              <a:rPr lang="en-US" altLang="zh-CN" b="1" i="0" dirty="0">
                <a:effectLst/>
                <a:latin typeface="Söhne"/>
              </a:rPr>
              <a:t>2.1 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Söhne"/>
              </a:rPr>
              <a:t>随机森林模型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大样本数据模型训练与优化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获取特征重要度</a:t>
            </a:r>
          </a:p>
          <a:p>
            <a:pPr algn="l"/>
            <a:r>
              <a:rPr lang="en-US" altLang="zh-CN" b="1" i="0" dirty="0">
                <a:effectLst/>
                <a:latin typeface="Söhne"/>
              </a:rPr>
              <a:t>2.2 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Söhne"/>
              </a:rPr>
              <a:t>主成分分析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Söhne"/>
              </a:rPr>
              <a:t>(PCA</a:t>
            </a:r>
            <a:r>
              <a:rPr lang="en-US" altLang="zh-CN" b="1" i="0" dirty="0">
                <a:effectLst/>
                <a:latin typeface="Söhne"/>
              </a:rPr>
              <a:t>)</a:t>
            </a:r>
            <a:endParaRPr lang="zh-CN" alt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小样本数据模型训练与优化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获取因子载荷矩阵，分析其中关键变量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39A7DA-8A72-1428-6AAD-1606F3D5CB91}"/>
              </a:ext>
            </a:extLst>
          </p:cNvPr>
          <p:cNvSpPr txBox="1"/>
          <p:nvPr/>
        </p:nvSpPr>
        <p:spPr>
          <a:xfrm>
            <a:off x="6005678" y="3505582"/>
            <a:ext cx="50708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3. </a:t>
            </a:r>
            <a:r>
              <a:rPr lang="zh-CN" altLang="en-US" b="1" i="0" dirty="0">
                <a:effectLst/>
                <a:latin typeface="Söhne"/>
              </a:rPr>
              <a:t>结果融合与展示</a:t>
            </a:r>
          </a:p>
          <a:p>
            <a:pPr algn="l"/>
            <a:r>
              <a:rPr lang="en-US" altLang="zh-CN" b="1" i="0" dirty="0">
                <a:effectLst/>
                <a:latin typeface="Söhne"/>
              </a:rPr>
              <a:t>3.1 </a:t>
            </a:r>
            <a:r>
              <a:rPr lang="zh-CN" altLang="en-US" b="1" i="0" dirty="0">
                <a:effectLst/>
                <a:latin typeface="Söhne"/>
              </a:rPr>
              <a:t>随机森林模型结果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重要特征分析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模型效果评估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前端结果可视化</a:t>
            </a:r>
          </a:p>
          <a:p>
            <a:pPr algn="l"/>
            <a:r>
              <a:rPr lang="en-US" altLang="zh-CN" b="1" i="0" dirty="0">
                <a:effectLst/>
                <a:latin typeface="Söhne"/>
              </a:rPr>
              <a:t>3.2 PCA </a:t>
            </a:r>
            <a:r>
              <a:rPr lang="zh-CN" altLang="en-US" b="1" i="0" dirty="0">
                <a:effectLst/>
                <a:latin typeface="Söhne"/>
              </a:rPr>
              <a:t>模型结果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主成分解释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模型效果评估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前端结果可视化</a:t>
            </a:r>
          </a:p>
        </p:txBody>
      </p:sp>
    </p:spTree>
    <p:extLst>
      <p:ext uri="{BB962C8B-B14F-4D97-AF65-F5344CB8AC3E}">
        <p14:creationId xmlns:p14="http://schemas.microsoft.com/office/powerpoint/2010/main" val="31557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BD95D87-92EE-1D1E-626E-FF75837C5015}"/>
              </a:ext>
            </a:extLst>
          </p:cNvPr>
          <p:cNvSpPr txBox="1"/>
          <p:nvPr/>
        </p:nvSpPr>
        <p:spPr>
          <a:xfrm>
            <a:off x="765927" y="615893"/>
            <a:ext cx="9848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共性分析是在数据分析过程中，通过对不同样本的共同特征进行深入研究，揭示它们之间的普遍规律和潜在关联。共性分析有助于识别数据集中的共性趋势、关键特征，为建模和决策提供基础。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E9E688-7E82-3FDC-DDE4-340848F63483}"/>
              </a:ext>
            </a:extLst>
          </p:cNvPr>
          <p:cNvSpPr txBox="1"/>
          <p:nvPr/>
        </p:nvSpPr>
        <p:spPr>
          <a:xfrm>
            <a:off x="765927" y="1759515"/>
            <a:ext cx="10357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随机森林是一种集成学习方法，它通过构建多个决策树，然后整合它们的结果来提高模型的性能和泛化能力。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每个决策树都是通过对数据的不同子集进行训练而获得的，这种随机性有助于提高模型的多样性。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D64AAC-C460-7C46-7018-F7D2B9CAA68B}"/>
              </a:ext>
            </a:extLst>
          </p:cNvPr>
          <p:cNvSpPr txBox="1"/>
          <p:nvPr/>
        </p:nvSpPr>
        <p:spPr>
          <a:xfrm>
            <a:off x="847233" y="2964730"/>
            <a:ext cx="65433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随机森林的优势：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高准确性：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由于集成多个决策树，随机森林通常能够提供较高的准确性。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对过拟合的抵抗能力：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随机森林中的随机性减缓了过拟合的风险，使得模型对训练数据的变化更具鲁棒性。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特征重要性评估：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随机森林能够提供每个特征对于模型的重要性排序，帮助理解数据中的关键变量。</a:t>
            </a:r>
          </a:p>
        </p:txBody>
      </p:sp>
    </p:spTree>
    <p:extLst>
      <p:ext uri="{BB962C8B-B14F-4D97-AF65-F5344CB8AC3E}">
        <p14:creationId xmlns:p14="http://schemas.microsoft.com/office/powerpoint/2010/main" val="293141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822F4F-12D4-2A43-EC9B-0444363ABE8A}"/>
              </a:ext>
            </a:extLst>
          </p:cNvPr>
          <p:cNvSpPr txBox="1"/>
          <p:nvPr/>
        </p:nvSpPr>
        <p:spPr>
          <a:xfrm>
            <a:off x="712308" y="1592119"/>
            <a:ext cx="796977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i="0" dirty="0">
                <a:effectLst/>
                <a:latin typeface="Söhne"/>
              </a:rPr>
              <a:t>1. </a:t>
            </a:r>
            <a:r>
              <a:rPr lang="zh-CN" altLang="en-US" b="1" i="0" dirty="0">
                <a:effectLst/>
                <a:latin typeface="Söhne"/>
              </a:rPr>
              <a:t>数据中心化</a:t>
            </a:r>
          </a:p>
          <a:p>
            <a:pPr algn="just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PCA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的第一步是将原始数据进行中心化，即减去每个特征的均值，以确保数据的均值为零。</a:t>
            </a:r>
          </a:p>
          <a:p>
            <a:pPr algn="just"/>
            <a:r>
              <a:rPr lang="en-US" altLang="zh-CN" b="1" i="0" dirty="0">
                <a:effectLst/>
                <a:latin typeface="Söhne"/>
              </a:rPr>
              <a:t>2. </a:t>
            </a:r>
            <a:r>
              <a:rPr lang="zh-CN" altLang="en-US" b="1" i="0" dirty="0">
                <a:effectLst/>
                <a:latin typeface="Söhne"/>
              </a:rPr>
              <a:t>计算协方差矩阵</a:t>
            </a:r>
          </a:p>
          <a:p>
            <a:pPr algn="just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协方差矩阵用于度量不同特征之间的关联性。对于中心化后的数据，协方差矩阵的元素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C[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j]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表示第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个特征和第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j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个特征之间的协方差。</a:t>
            </a:r>
          </a:p>
          <a:p>
            <a:pPr algn="just"/>
            <a:r>
              <a:rPr lang="en-US" altLang="zh-CN" b="1" i="0" dirty="0">
                <a:effectLst/>
                <a:latin typeface="Söhne"/>
              </a:rPr>
              <a:t>3. </a:t>
            </a:r>
            <a:r>
              <a:rPr lang="zh-CN" altLang="en-US" b="1" i="0" dirty="0">
                <a:effectLst/>
                <a:latin typeface="Söhne"/>
              </a:rPr>
              <a:t>计算特征值和特征向量</a:t>
            </a:r>
          </a:p>
          <a:p>
            <a:pPr algn="just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对协方差矩阵进行特征值分解，得到特征值和对应的特征向量。特征向量表示数据中的主成分方向，而特征值表示在这些方向上的方差大小。</a:t>
            </a:r>
          </a:p>
          <a:p>
            <a:pPr algn="just"/>
            <a:r>
              <a:rPr lang="en-US" altLang="zh-CN" b="1" i="0" dirty="0">
                <a:effectLst/>
                <a:latin typeface="Söhne"/>
              </a:rPr>
              <a:t>4. </a:t>
            </a:r>
            <a:r>
              <a:rPr lang="zh-CN" altLang="en-US" b="1" i="0" dirty="0">
                <a:effectLst/>
                <a:latin typeface="Söhne"/>
              </a:rPr>
              <a:t>选择主成分</a:t>
            </a:r>
          </a:p>
          <a:p>
            <a:pPr algn="just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根据特征值的大小，选择最大的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k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个特征值对应的特征向量作为主成分，其中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k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是希望降维后的维度。通常，选择特征值贡献的方差较大的前几个主成分。</a:t>
            </a:r>
          </a:p>
          <a:p>
            <a:pPr algn="just"/>
            <a:r>
              <a:rPr lang="en-US" altLang="zh-CN" b="1" i="0" dirty="0">
                <a:effectLst/>
                <a:latin typeface="Söhne"/>
              </a:rPr>
              <a:t>5. </a:t>
            </a:r>
            <a:r>
              <a:rPr lang="zh-CN" altLang="en-US" b="1" i="0" dirty="0">
                <a:effectLst/>
                <a:latin typeface="Söhne"/>
              </a:rPr>
              <a:t>构建投影矩阵</a:t>
            </a:r>
          </a:p>
          <a:p>
            <a:pPr algn="just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将选定的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k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个特征向量按列排列成投影矩阵，用它来将原始数据投影到低维空间。</a:t>
            </a:r>
          </a:p>
          <a:p>
            <a:pPr algn="just"/>
            <a:r>
              <a:rPr lang="en-US" altLang="zh-CN" b="1" i="0" dirty="0">
                <a:effectLst/>
                <a:latin typeface="Söhne"/>
              </a:rPr>
              <a:t>6. </a:t>
            </a:r>
            <a:r>
              <a:rPr lang="zh-CN" altLang="en-US" b="1" i="0" dirty="0">
                <a:effectLst/>
                <a:latin typeface="Söhne"/>
              </a:rPr>
              <a:t>降维</a:t>
            </a:r>
          </a:p>
          <a:p>
            <a:pPr algn="just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使用投影矩阵将原始数据投影到低维空间，得到降维后的数据。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E774C1-3A73-923D-75BC-7C1063F4CDF8}"/>
              </a:ext>
            </a:extLst>
          </p:cNvPr>
          <p:cNvSpPr txBox="1"/>
          <p:nvPr/>
        </p:nvSpPr>
        <p:spPr>
          <a:xfrm>
            <a:off x="577392" y="257278"/>
            <a:ext cx="10565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主成分分析（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Principal Component Analysis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PCA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）是一种常用的数据降维技术，它通过线性变换将高维数据映射到低维空间，从而保留原始数据中最重要的信息。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PCA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的目标是找到数据中的主成分（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principal components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），它们是数据中方差最大的方向。通过计算每个主成分的方差解释比，即每个特征值与总特征值之比。选择解释比较高的主成分，获取数据中的关键特征。以下为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PCA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的步骤：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06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3361E-97A6-D057-26D6-70E18FE8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72148" cy="1198204"/>
          </a:xfrm>
        </p:spPr>
        <p:txBody>
          <a:bodyPr/>
          <a:lstStyle/>
          <a:p>
            <a:r>
              <a:rPr lang="en-US" altLang="zh-CN" dirty="0"/>
              <a:t>PCA: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F4338-3E0D-5920-20B1-5F12F35A38B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3871" y="1789010"/>
            <a:ext cx="11608517" cy="4311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AF5239-5D64-1FCB-AB0D-9D7A3613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78" y="2498393"/>
            <a:ext cx="5277004" cy="289301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5944F9D-A0BF-CFF3-0FF2-59967A2923F1}"/>
              </a:ext>
            </a:extLst>
          </p:cNvPr>
          <p:cNvSpPr txBox="1">
            <a:spLocks/>
          </p:cNvSpPr>
          <p:nvPr/>
        </p:nvSpPr>
        <p:spPr>
          <a:xfrm>
            <a:off x="6832498" y="753629"/>
            <a:ext cx="4081308" cy="9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随机森立分类模型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636</Words>
  <Application>Microsoft Office PowerPoint</Application>
  <PresentationFormat>宽屏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Söhne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PCA: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203 IKAS-NB-</dc:creator>
  <cp:lastModifiedBy>203 IKAS-NB-</cp:lastModifiedBy>
  <cp:revision>4</cp:revision>
  <dcterms:created xsi:type="dcterms:W3CDTF">2024-01-10T08:11:38Z</dcterms:created>
  <dcterms:modified xsi:type="dcterms:W3CDTF">2024-01-10T08:47:25Z</dcterms:modified>
</cp:coreProperties>
</file>