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4999808" r:id="rId2"/>
    <p:sldId id="14999820" r:id="rId3"/>
    <p:sldId id="14999809" r:id="rId4"/>
    <p:sldId id="15002260" r:id="rId5"/>
    <p:sldId id="15002264" r:id="rId6"/>
    <p:sldId id="15002262" r:id="rId7"/>
    <p:sldId id="15002292" r:id="rId8"/>
    <p:sldId id="15002301" r:id="rId9"/>
    <p:sldId id="1500229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0"/>
            <p14:sldId id="15002264"/>
            <p14:sldId id="15002262"/>
            <p14:sldId id="15002292"/>
            <p14:sldId id="15002301"/>
            <p14:sldId id="15002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7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0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17.xml"/><Relationship Id="rId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9253621" y="372552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Case1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Case1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1"/>
            <a:ext cx="8362861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Case1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16230"/>
            <a:ext cx="6489763" cy="2516202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异常发生时间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段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锁定异常机台及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chamber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对目标站点及机台进行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分析，确认异常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绘制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UVA and trace chart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直观展示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整理报告，输出结果并给出建议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1"/>
            <a:ext cx="1721400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6" y="1338362"/>
            <a:ext cx="6026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EKT72 O-ring damage induce L11/L15 QC shift @2023/3~2023/8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975948"/>
            <a:ext cx="8362861" cy="296300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Case1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25737" y="1088308"/>
            <a:ext cx="7789913" cy="2646878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异常发生时间段为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6/16—6/25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共性站点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1F.EEK10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,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机台为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EKT72 PM1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权重占比最高的是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LO RF VPP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疑似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6/18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前后机台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PM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或某个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parts run to fail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导致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LO RF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VPP mean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下降一个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level,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并且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slope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离散程度变大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推测用户提供的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bad wafer list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中存在一定量的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good wafer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1800" y="975947"/>
            <a:ext cx="1721400" cy="296300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1800" y="4151569"/>
            <a:ext cx="1721400" cy="1988393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建议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1239" y="4151570"/>
            <a:ext cx="8362861" cy="198839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125737" y="4262525"/>
            <a:ext cx="7989939" cy="184665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增加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PM check list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查看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history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异常没有触发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hold lot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，建议增加异常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 LO RF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VPP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卡控规则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机台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PM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后加量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leading lots inline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确认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tool performance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数据基座内无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9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月前的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PM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记录，建议完善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8431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Case1 </a:t>
            </a:r>
            <a:r>
              <a:rPr lang="zh-CN" altLang="en-US" dirty="0" smtClean="0"/>
              <a:t>共性机台分析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ETK72 UVA FDC</a:t>
            </a:r>
            <a:r>
              <a:rPr lang="zh-CN" altLang="en-US" dirty="0" smtClean="0"/>
              <a:t>权重分析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86283"/>
              </p:ext>
            </p:extLst>
          </p:nvPr>
        </p:nvGraphicFramePr>
        <p:xfrm>
          <a:off x="2933992" y="1950166"/>
          <a:ext cx="7721198" cy="443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工作表" r:id="rId5" imgW="6638856" imgH="3810013" progId="Excel.Sheet.12">
                  <p:embed/>
                </p:oleObj>
              </mc:Choice>
              <mc:Fallback>
                <p:oleObj name="工作表" r:id="rId5" imgW="6638856" imgH="38100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3992" y="1950166"/>
                        <a:ext cx="7721198" cy="443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76566"/>
              </p:ext>
            </p:extLst>
          </p:nvPr>
        </p:nvGraphicFramePr>
        <p:xfrm>
          <a:off x="6211037" y="652698"/>
          <a:ext cx="43719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工作表" r:id="rId7" imgW="4372116" imgH="1095426" progId="Excel.Sheet.12">
                  <p:embed/>
                </p:oleObj>
              </mc:Choice>
              <mc:Fallback>
                <p:oleObj name="工作表" r:id="rId7" imgW="4372116" imgH="10954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11037" y="652698"/>
                        <a:ext cx="437197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50" y="4781550"/>
            <a:ext cx="22764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权重最大的机台为：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EKT72</a:t>
            </a:r>
          </a:p>
          <a:p>
            <a:pPr marL="171450" indent="-1714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EKT72</a:t>
            </a:r>
            <a:r>
              <a:rPr lang="zh-CN" altLang="en-US" sz="1200" dirty="0" smtClean="0">
                <a:solidFill>
                  <a:schemeClr val="bg1"/>
                </a:solidFill>
              </a:rPr>
              <a:t>权重最大的</a:t>
            </a:r>
            <a:r>
              <a:rPr lang="en-US" altLang="zh-CN" sz="1200" dirty="0" smtClean="0">
                <a:solidFill>
                  <a:schemeClr val="bg1"/>
                </a:solidFill>
              </a:rPr>
              <a:t>sensor</a:t>
            </a:r>
            <a:r>
              <a:rPr lang="zh-CN" altLang="en-US" sz="1200" dirty="0" smtClean="0">
                <a:solidFill>
                  <a:schemeClr val="bg1"/>
                </a:solidFill>
              </a:rPr>
              <a:t>为：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LO_RF_VPP</a:t>
            </a:r>
            <a:endParaRPr lang="zh-CN" altLang="en-US" sz="1400" b="1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1037" y="289022"/>
            <a:ext cx="80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dirty="0" smtClean="0">
                <a:solidFill>
                  <a:schemeClr val="bg1"/>
                </a:solidFill>
              </a:rPr>
              <a:t>共性机台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876" y="6381270"/>
            <a:ext cx="2284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UVA FDC abnormal weight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5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EKT72_PM1 G/B wafer UVA data FDC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37" y="763332"/>
            <a:ext cx="7332418" cy="52854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5287" y="3146753"/>
            <a:ext cx="42460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结合</a:t>
            </a:r>
            <a:r>
              <a:rPr lang="en-US" altLang="zh-CN" sz="1200" dirty="0" smtClean="0">
                <a:solidFill>
                  <a:schemeClr val="bg1"/>
                </a:solidFill>
              </a:rPr>
              <a:t>RF_TIME</a:t>
            </a:r>
            <a:r>
              <a:rPr lang="zh-CN" altLang="en-US" sz="1200" dirty="0" smtClean="0">
                <a:solidFill>
                  <a:schemeClr val="bg1"/>
                </a:solidFill>
              </a:rPr>
              <a:t>趋势图可知，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6</a:t>
            </a:r>
            <a:r>
              <a:rPr lang="zh-CN" altLang="en-US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月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18</a:t>
            </a:r>
            <a:r>
              <a:rPr lang="zh-CN" altLang="en-US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号可能发生了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PM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6/18</a:t>
            </a:r>
            <a:r>
              <a:rPr lang="zh-CN" altLang="en-US" sz="1200" dirty="0" smtClean="0">
                <a:solidFill>
                  <a:schemeClr val="bg1"/>
                </a:solidFill>
              </a:rPr>
              <a:t>之后，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 LO RF VPP </a:t>
            </a:r>
            <a:r>
              <a:rPr lang="en-US" altLang="zh-CN" sz="1200" dirty="0" smtClean="0">
                <a:solidFill>
                  <a:schemeClr val="bg1"/>
                </a:solidFill>
              </a:rPr>
              <a:t>mean</a:t>
            </a:r>
            <a:r>
              <a:rPr lang="zh-CN" altLang="en-US" sz="1200" dirty="0" smtClean="0">
                <a:solidFill>
                  <a:schemeClr val="bg1"/>
                </a:solidFill>
              </a:rPr>
              <a:t>值降低了一个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level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</a:rPr>
              <a:t>slope</a:t>
            </a:r>
            <a:r>
              <a:rPr lang="zh-CN" altLang="en-US" sz="1200" dirty="0" smtClean="0">
                <a:solidFill>
                  <a:schemeClr val="bg1"/>
                </a:solidFill>
              </a:rPr>
              <a:t>更高了一个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level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Bad wafer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mean</a:t>
            </a:r>
            <a:r>
              <a:rPr lang="zh-CN" altLang="en-US" sz="1200" dirty="0" smtClean="0">
                <a:solidFill>
                  <a:schemeClr val="bg1"/>
                </a:solidFill>
              </a:rPr>
              <a:t>值存在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个区间的情况；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分析得知，不论</a:t>
            </a:r>
            <a:r>
              <a:rPr lang="en-US" altLang="zh-CN" sz="1200" dirty="0" smtClean="0">
                <a:solidFill>
                  <a:schemeClr val="bg1"/>
                </a:solidFill>
              </a:rPr>
              <a:t>G/B</a:t>
            </a:r>
            <a:r>
              <a:rPr lang="zh-CN" altLang="en-US" sz="1200" dirty="0" smtClean="0">
                <a:solidFill>
                  <a:schemeClr val="bg1"/>
                </a:solidFill>
              </a:rPr>
              <a:t>分类，</a:t>
            </a:r>
            <a:r>
              <a:rPr lang="en-US" altLang="zh-CN" sz="1200" dirty="0" smtClean="0">
                <a:solidFill>
                  <a:schemeClr val="bg1"/>
                </a:solidFill>
              </a:rPr>
              <a:t>mean</a:t>
            </a:r>
            <a:r>
              <a:rPr lang="zh-CN" altLang="en-US" sz="1200" dirty="0" smtClean="0">
                <a:solidFill>
                  <a:schemeClr val="bg1"/>
                </a:solidFill>
              </a:rPr>
              <a:t>低的都比</a:t>
            </a:r>
            <a:r>
              <a:rPr lang="en-US" altLang="zh-CN" sz="1200" dirty="0" smtClean="0">
                <a:solidFill>
                  <a:schemeClr val="bg1"/>
                </a:solidFill>
              </a:rPr>
              <a:t>mean</a:t>
            </a:r>
            <a:r>
              <a:rPr lang="zh-CN" altLang="en-US" sz="1200" dirty="0" smtClean="0">
                <a:solidFill>
                  <a:schemeClr val="bg1"/>
                </a:solidFill>
              </a:rPr>
              <a:t>高的</a:t>
            </a:r>
            <a:r>
              <a:rPr lang="en-US" altLang="zh-CN" sz="1200" dirty="0" smtClean="0">
                <a:solidFill>
                  <a:schemeClr val="bg1"/>
                </a:solidFill>
              </a:rPr>
              <a:t>slope</a:t>
            </a:r>
            <a:r>
              <a:rPr lang="zh-CN" altLang="en-US" sz="1200" dirty="0" smtClean="0">
                <a:solidFill>
                  <a:schemeClr val="bg1"/>
                </a:solidFill>
              </a:rPr>
              <a:t>更高一个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level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分析得知，用户给的</a:t>
            </a:r>
            <a:r>
              <a:rPr lang="en-US" altLang="zh-CN" sz="1200" dirty="0" smtClean="0">
                <a:solidFill>
                  <a:schemeClr val="bg1"/>
                </a:solidFill>
              </a:rPr>
              <a:t>bad wafer list</a:t>
            </a:r>
            <a:r>
              <a:rPr lang="zh-CN" altLang="en-US" sz="1200" dirty="0" smtClean="0">
                <a:solidFill>
                  <a:schemeClr val="bg1"/>
                </a:solidFill>
              </a:rPr>
              <a:t>可能存在部分</a:t>
            </a:r>
            <a:r>
              <a:rPr lang="en-US" altLang="zh-CN" sz="1200" dirty="0" smtClean="0">
                <a:solidFill>
                  <a:schemeClr val="bg1"/>
                </a:solidFill>
              </a:rPr>
              <a:t>good wafer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6/21</a:t>
            </a:r>
            <a:r>
              <a:rPr lang="zh-CN" altLang="en-US" sz="1200" dirty="0" smtClean="0">
                <a:solidFill>
                  <a:schemeClr val="bg1"/>
                </a:solidFill>
              </a:rPr>
              <a:t>至</a:t>
            </a:r>
            <a:r>
              <a:rPr lang="en-US" altLang="zh-CN" sz="1200" dirty="0" smtClean="0">
                <a:solidFill>
                  <a:schemeClr val="bg1"/>
                </a:solidFill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</a:rPr>
              <a:t>月底同</a:t>
            </a:r>
            <a:r>
              <a:rPr lang="en-US" altLang="zh-CN" sz="1200" dirty="0" smtClean="0">
                <a:solidFill>
                  <a:schemeClr val="bg1"/>
                </a:solidFill>
              </a:rPr>
              <a:t>chamber</a:t>
            </a:r>
            <a:r>
              <a:rPr lang="zh-CN" altLang="en-US" sz="1200" dirty="0" smtClean="0">
                <a:solidFill>
                  <a:schemeClr val="bg1"/>
                </a:solidFill>
              </a:rPr>
              <a:t>该产品无其他跑货数据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96225" y="981075"/>
            <a:ext cx="1952625" cy="5524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528540" y="376196"/>
            <a:ext cx="1680796" cy="287082"/>
          </a:xfrm>
          <a:prstGeom prst="wedgeRoundRectCallout">
            <a:avLst>
              <a:gd name="adj1" fmla="val -28216"/>
              <a:gd name="adj2" fmla="val 168672"/>
              <a:gd name="adj3" fmla="val 16667"/>
            </a:avLst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Bad wafer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区间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81pcs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41645" y="6048814"/>
            <a:ext cx="1373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UVA FDC Chart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3123" y="2593679"/>
            <a:ext cx="1465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RF _ Time </a:t>
            </a:r>
            <a:r>
              <a:rPr lang="zh-CN" altLang="en-US" sz="1200" dirty="0" smtClean="0">
                <a:solidFill>
                  <a:schemeClr val="bg1"/>
                </a:solidFill>
              </a:rPr>
              <a:t>趋势图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3332"/>
            <a:ext cx="4455137" cy="183034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781300" y="763332"/>
            <a:ext cx="0" cy="1736429"/>
          </a:xfrm>
          <a:prstGeom prst="line">
            <a:avLst/>
          </a:prstGeom>
          <a:ln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175" y="763332"/>
            <a:ext cx="0" cy="1736429"/>
          </a:xfrm>
          <a:prstGeom prst="line">
            <a:avLst/>
          </a:prstGeom>
          <a:ln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EKT72_PM1 G/B wafer raw data FDC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11" y="1027685"/>
            <a:ext cx="5928643" cy="25513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0" y="1027685"/>
            <a:ext cx="5149511" cy="25513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81725" y="2712279"/>
            <a:ext cx="4924425" cy="552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1" name="直接箭头连接符 20"/>
          <p:cNvCxnSpPr>
            <a:stCxn id="7" idx="1"/>
          </p:cNvCxnSpPr>
          <p:nvPr/>
        </p:nvCxnSpPr>
        <p:spPr>
          <a:xfrm flipH="1" flipV="1">
            <a:off x="1688203" y="2169553"/>
            <a:ext cx="4493522" cy="818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9614" y="3996631"/>
            <a:ext cx="542939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Raw data FDC check </a:t>
            </a:r>
            <a:r>
              <a:rPr lang="zh-CN" altLang="en-US" sz="1200" dirty="0" smtClean="0">
                <a:solidFill>
                  <a:schemeClr val="bg1"/>
                </a:solidFill>
              </a:rPr>
              <a:t>发现所有</a:t>
            </a:r>
            <a:r>
              <a:rPr lang="en-US" altLang="zh-CN" sz="1200" dirty="0" smtClean="0">
                <a:solidFill>
                  <a:schemeClr val="bg1"/>
                </a:solidFill>
              </a:rPr>
              <a:t>wafer</a:t>
            </a:r>
            <a:r>
              <a:rPr lang="zh-CN" altLang="en-US" sz="1200" dirty="0" smtClean="0">
                <a:solidFill>
                  <a:schemeClr val="bg1"/>
                </a:solidFill>
              </a:rPr>
              <a:t>分</a:t>
            </a:r>
            <a:r>
              <a:rPr lang="zh-CN" altLang="en-US" sz="1200" dirty="0">
                <a:solidFill>
                  <a:schemeClr val="bg1"/>
                </a:solidFill>
              </a:rPr>
              <a:t>成</a:t>
            </a:r>
            <a:r>
              <a:rPr lang="zh-CN" altLang="en-US" sz="1200" dirty="0" smtClean="0">
                <a:solidFill>
                  <a:schemeClr val="bg1"/>
                </a:solidFill>
              </a:rPr>
              <a:t>了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个</a:t>
            </a:r>
            <a:r>
              <a:rPr lang="en-US" altLang="zh-CN" sz="1200" dirty="0" smtClean="0">
                <a:solidFill>
                  <a:schemeClr val="bg1"/>
                </a:solidFill>
              </a:rPr>
              <a:t>level</a:t>
            </a:r>
            <a:r>
              <a:rPr lang="zh-CN" altLang="en-US" sz="1200" dirty="0" smtClean="0">
                <a:solidFill>
                  <a:schemeClr val="bg1"/>
                </a:solidFill>
              </a:rPr>
              <a:t>，同</a:t>
            </a:r>
            <a:r>
              <a:rPr lang="en-US" altLang="zh-CN" sz="1200" dirty="0" smtClean="0">
                <a:solidFill>
                  <a:schemeClr val="bg1"/>
                </a:solidFill>
              </a:rPr>
              <a:t>UVA data</a:t>
            </a:r>
            <a:r>
              <a:rPr lang="zh-CN" altLang="en-US" sz="1200" dirty="0" smtClean="0">
                <a:solidFill>
                  <a:schemeClr val="bg1"/>
                </a:solidFill>
              </a:rPr>
              <a:t>表现一致；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综合上述分析，</a:t>
            </a:r>
            <a:r>
              <a:rPr lang="zh-CN" altLang="en-US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疑似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bad wafer</a:t>
            </a:r>
            <a:r>
              <a:rPr lang="zh-CN" altLang="en-US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</a:t>
            </a:r>
            <a:r>
              <a:rPr lang="en-US" altLang="zh-CN" sz="1400" b="1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81pcs</a:t>
            </a:r>
          </a:p>
        </p:txBody>
      </p:sp>
      <p:sp>
        <p:nvSpPr>
          <p:cNvPr id="23" name="椭圆 22"/>
          <p:cNvSpPr/>
          <p:nvPr/>
        </p:nvSpPr>
        <p:spPr>
          <a:xfrm>
            <a:off x="762629" y="1485202"/>
            <a:ext cx="925574" cy="11466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1763641" y="1475210"/>
            <a:ext cx="1680796" cy="287082"/>
          </a:xfrm>
          <a:prstGeom prst="wedgeRoundRectCallout">
            <a:avLst>
              <a:gd name="adj1" fmla="val -57684"/>
              <a:gd name="adj2" fmla="val 78323"/>
              <a:gd name="adj3" fmla="val 16667"/>
            </a:avLst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Bad wafer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区间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81pcs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359" y="3919553"/>
            <a:ext cx="5795293" cy="26461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506308" y="4167554"/>
            <a:ext cx="3516923" cy="4626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 rot="16200000">
            <a:off x="8404556" y="3632999"/>
            <a:ext cx="350901" cy="306145"/>
          </a:xfrm>
          <a:prstGeom prst="rightArrow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53319" y="3556848"/>
            <a:ext cx="1061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T-Box chart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33079" y="3564820"/>
            <a:ext cx="1394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VPP chart</a:t>
            </a:r>
            <a:r>
              <a:rPr lang="zh-CN" altLang="en-US" sz="1200" dirty="0" smtClean="0">
                <a:solidFill>
                  <a:schemeClr val="bg1"/>
                </a:solidFill>
              </a:rPr>
              <a:t>局部图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33079" y="6536772"/>
            <a:ext cx="1394756" cy="3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VPP chart</a:t>
            </a:r>
            <a:r>
              <a:rPr lang="zh-CN" altLang="en-US" sz="1200" dirty="0">
                <a:solidFill>
                  <a:schemeClr val="bg1"/>
                </a:solidFill>
              </a:rPr>
              <a:t>完整</a:t>
            </a:r>
            <a:r>
              <a:rPr lang="zh-CN" altLang="en-US" sz="1200" dirty="0" smtClean="0">
                <a:solidFill>
                  <a:schemeClr val="bg1"/>
                </a:solidFill>
              </a:rPr>
              <a:t>图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EKT72_PM1</a:t>
            </a:r>
            <a:r>
              <a:rPr lang="zh-CN" altLang="en-US" dirty="0" smtClean="0"/>
              <a:t>第二个</a:t>
            </a:r>
            <a:r>
              <a:rPr lang="en-US" altLang="zh-CN" dirty="0" smtClean="0"/>
              <a:t>FDC</a:t>
            </a:r>
            <a:r>
              <a:rPr lang="zh-CN" altLang="en-US" smtClean="0"/>
              <a:t>因子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065655" y="1054468"/>
            <a:ext cx="470190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分析结果：</a:t>
            </a:r>
            <a:r>
              <a:rPr lang="zh-CN" altLang="en-US" sz="1200" dirty="0" smtClean="0">
                <a:solidFill>
                  <a:schemeClr val="bg1"/>
                </a:solidFill>
              </a:rPr>
              <a:t>重新</a:t>
            </a:r>
            <a:r>
              <a:rPr lang="en-US" altLang="zh-CN" sz="1200" dirty="0" smtClean="0">
                <a:solidFill>
                  <a:schemeClr val="bg1"/>
                </a:solidFill>
              </a:rPr>
              <a:t>review</a:t>
            </a:r>
            <a:r>
              <a:rPr lang="zh-CN" altLang="en-US" sz="1200" dirty="0" smtClean="0">
                <a:solidFill>
                  <a:schemeClr val="bg1"/>
                </a:solidFill>
              </a:rPr>
              <a:t>分析结果发现</a:t>
            </a:r>
            <a:r>
              <a:rPr lang="en-US" altLang="zh-CN" sz="1200" dirty="0" smtClean="0">
                <a:solidFill>
                  <a:schemeClr val="bg1"/>
                </a:solidFill>
              </a:rPr>
              <a:t>LO C1 VAR</a:t>
            </a:r>
            <a:r>
              <a:rPr lang="zh-CN" altLang="en-US" sz="1200" dirty="0" smtClean="0">
                <a:solidFill>
                  <a:schemeClr val="bg1"/>
                </a:solidFill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</a:rPr>
              <a:t>LO C2 VAR</a:t>
            </a:r>
            <a:r>
              <a:rPr lang="zh-CN" altLang="en-US" sz="1200" dirty="0" smtClean="0">
                <a:solidFill>
                  <a:schemeClr val="bg1"/>
                </a:solidFill>
              </a:rPr>
              <a:t>也有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个</a:t>
            </a:r>
            <a:r>
              <a:rPr lang="en-US" altLang="zh-CN" sz="1200" dirty="0" smtClean="0">
                <a:solidFill>
                  <a:schemeClr val="bg1"/>
                </a:solidFill>
              </a:rPr>
              <a:t>level</a:t>
            </a:r>
            <a:r>
              <a:rPr lang="zh-CN" altLang="en-US" sz="1200" dirty="0" smtClean="0">
                <a:solidFill>
                  <a:schemeClr val="bg1"/>
                </a:solidFill>
              </a:rPr>
              <a:t>差异情况。可以佐证</a:t>
            </a:r>
            <a:r>
              <a:rPr lang="en-US" altLang="zh-CN" sz="1200" dirty="0" smtClean="0">
                <a:solidFill>
                  <a:schemeClr val="bg1"/>
                </a:solidFill>
              </a:rPr>
              <a:t>LO RF VPP</a:t>
            </a:r>
            <a:r>
              <a:rPr lang="zh-CN" altLang="en-US" sz="1200" dirty="0" smtClean="0">
                <a:solidFill>
                  <a:schemeClr val="bg1"/>
                </a:solidFill>
              </a:rPr>
              <a:t>的结果；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缺失原因</a:t>
            </a:r>
            <a:r>
              <a:rPr lang="zh-CN" altLang="en-US" sz="1200" dirty="0" smtClean="0">
                <a:solidFill>
                  <a:schemeClr val="bg1"/>
                </a:solidFill>
              </a:rPr>
              <a:t>：该</a:t>
            </a:r>
            <a:r>
              <a:rPr lang="en-US" altLang="zh-CN" sz="1200" dirty="0" smtClean="0">
                <a:solidFill>
                  <a:schemeClr val="bg1"/>
                </a:solidFill>
              </a:rPr>
              <a:t>FDC data</a:t>
            </a:r>
            <a:r>
              <a:rPr lang="zh-CN" altLang="en-US" sz="1200" dirty="0" smtClean="0">
                <a:solidFill>
                  <a:schemeClr val="bg1"/>
                </a:solidFill>
              </a:rPr>
              <a:t>开启了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1s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收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个点</a:t>
            </a:r>
            <a:r>
              <a:rPr lang="zh-CN" altLang="en-US" sz="1200" dirty="0" smtClean="0">
                <a:solidFill>
                  <a:schemeClr val="bg1"/>
                </a:solidFill>
              </a:rPr>
              <a:t>的功能，但是实际只收取了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个点，所以缺失数据达</a:t>
            </a:r>
            <a:r>
              <a:rPr lang="en-US" altLang="zh-CN" sz="1200" dirty="0" smtClean="0">
                <a:solidFill>
                  <a:schemeClr val="bg1"/>
                </a:solidFill>
              </a:rPr>
              <a:t>90%</a:t>
            </a:r>
            <a:r>
              <a:rPr lang="zh-CN" altLang="en-US" sz="1200" dirty="0" smtClean="0">
                <a:solidFill>
                  <a:schemeClr val="bg1"/>
                </a:solidFill>
              </a:rPr>
              <a:t>，第一次分析时被过滤；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改善方向：</a:t>
            </a:r>
            <a:r>
              <a:rPr lang="zh-CN" altLang="en-US" sz="1200" dirty="0" smtClean="0">
                <a:solidFill>
                  <a:schemeClr val="bg1"/>
                </a:solidFill>
              </a:rPr>
              <a:t>优化数据缺失分析模组；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8" y="930305"/>
            <a:ext cx="6198750" cy="25963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8" y="3693672"/>
            <a:ext cx="61987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EKT72_PM1 ESC 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075702"/>
            <a:ext cx="8640381" cy="368668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5809" y="5074761"/>
            <a:ext cx="62493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在分析过程中，发现</a:t>
            </a:r>
            <a:r>
              <a:rPr lang="en-US" altLang="zh-CN" sz="1200" dirty="0" smtClean="0">
                <a:solidFill>
                  <a:schemeClr val="bg1"/>
                </a:solidFill>
              </a:rPr>
              <a:t>ESC current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data</a:t>
            </a:r>
            <a:r>
              <a:rPr lang="zh-CN" altLang="en-US" sz="1200" dirty="0" smtClean="0">
                <a:solidFill>
                  <a:schemeClr val="bg1"/>
                </a:solidFill>
              </a:rPr>
              <a:t>均值在</a:t>
            </a:r>
            <a:r>
              <a:rPr lang="en-US" altLang="zh-CN" sz="1200" dirty="0" smtClean="0">
                <a:solidFill>
                  <a:schemeClr val="bg1"/>
                </a:solidFill>
              </a:rPr>
              <a:t>62</a:t>
            </a:r>
            <a:r>
              <a:rPr lang="zh-CN" altLang="en-US" sz="1200" dirty="0" smtClean="0">
                <a:solidFill>
                  <a:schemeClr val="bg1"/>
                </a:solidFill>
              </a:rPr>
              <a:t>左右；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分析过程发现</a:t>
            </a:r>
            <a:r>
              <a:rPr lang="en-US" altLang="zh-CN" sz="1200" dirty="0" smtClean="0">
                <a:solidFill>
                  <a:schemeClr val="bg1"/>
                </a:solidFill>
              </a:rPr>
              <a:t>raw data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ESC_current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</a:rPr>
              <a:t>参数存在</a:t>
            </a:r>
            <a:r>
              <a:rPr lang="en-US" altLang="zh-CN" sz="1200" dirty="0" smtClean="0">
                <a:solidFill>
                  <a:schemeClr val="bg1"/>
                </a:solidFill>
              </a:rPr>
              <a:t>data loss.</a:t>
            </a:r>
          </a:p>
        </p:txBody>
      </p:sp>
    </p:spTree>
    <p:extLst>
      <p:ext uri="{BB962C8B-B14F-4D97-AF65-F5344CB8AC3E}">
        <p14:creationId xmlns:p14="http://schemas.microsoft.com/office/powerpoint/2010/main" val="2816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514</Words>
  <Application>Microsoft Office PowerPoint</Application>
  <PresentationFormat>宽屏</PresentationFormat>
  <Paragraphs>58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Wingdings</vt:lpstr>
      <vt:lpstr>1_IKAS-PPT-v2.0</vt:lpstr>
      <vt:lpstr>工作表</vt:lpstr>
      <vt:lpstr>PowerPoint 演示文稿</vt:lpstr>
      <vt:lpstr>PowerPoint 演示文稿</vt:lpstr>
      <vt:lpstr>Case1 MVA 分析目标</vt:lpstr>
      <vt:lpstr>Case1 MVA 分析结论</vt:lpstr>
      <vt:lpstr>Case1 共性机台分析 ETK72 UVA FDC权重分析</vt:lpstr>
      <vt:lpstr>EKT72_PM1 G/B wafer UVA data FDC</vt:lpstr>
      <vt:lpstr>EKT72_PM1 G/B wafer raw data FDC</vt:lpstr>
      <vt:lpstr>EKT72_PM1第二个FDC因子</vt:lpstr>
      <vt:lpstr>EKT72_PM1 ESC current data探讨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973</cp:revision>
  <dcterms:created xsi:type="dcterms:W3CDTF">2020-11-16T16:40:00Z</dcterms:created>
  <dcterms:modified xsi:type="dcterms:W3CDTF">2023-11-09T14:53:50Z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