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4999808" r:id="rId2"/>
    <p:sldId id="14999820" r:id="rId3"/>
    <p:sldId id="14999809" r:id="rId4"/>
    <p:sldId id="15002260" r:id="rId5"/>
    <p:sldId id="15002264" r:id="rId6"/>
    <p:sldId id="15002268" r:id="rId7"/>
    <p:sldId id="15002265" r:id="rId8"/>
    <p:sldId id="15002266" r:id="rId9"/>
    <p:sldId id="1500226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1" id="{09F0FC9A-2893-4A2C-B9D7-AF8709D0BAE1}">
          <p14:sldIdLst>
            <p14:sldId id="14999820"/>
            <p14:sldId id="14999809"/>
            <p14:sldId id="15002260"/>
            <p14:sldId id="15002264"/>
            <p14:sldId id="15002268"/>
            <p14:sldId id="15002265"/>
            <p14:sldId id="15002266"/>
            <p14:sldId id="15002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7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70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08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2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0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9253620" y="3725522"/>
            <a:ext cx="13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Case2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Case2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155700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39" y="1930311"/>
            <a:ext cx="8362861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Case2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2616230"/>
            <a:ext cx="6489763" cy="2516202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异常发生时间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段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锁定异常机台及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chamber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对目标站点及机台进行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分析，确认异常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权重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绘制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UVA and trace chart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直观展示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整理报告，输出结果并给出建议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155700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930311"/>
            <a:ext cx="1721400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936" y="1338362"/>
            <a:ext cx="6026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DSA02 O-ring damage induce WA12/15 defect NG@2023/6/1~2023/7/10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038545"/>
            <a:ext cx="6488731" cy="418448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对比找出异常原因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239" y="1411784"/>
            <a:ext cx="8362861" cy="142542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Case2 MVA </a:t>
            </a:r>
            <a:r>
              <a:rPr lang="zh-CN" altLang="en-US" dirty="0" smtClean="0"/>
              <a:t>分析</a:t>
            </a:r>
            <a:r>
              <a:rPr lang="zh-CN" altLang="en-US" dirty="0"/>
              <a:t>结论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25737" y="1524144"/>
            <a:ext cx="7804334" cy="1215717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共性站点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2F.CDS10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,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机台为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DSA02_B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  <a:p>
            <a:pPr marL="228600" indent="-228600" algn="just" latinLnBrk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异常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权重占比最高的是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CUSTOMEQUATION#CUSTOMEQUATION; WAFER_TEMPERATURE; 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RFREFLECTEDPOWER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411783"/>
            <a:ext cx="1721400" cy="1425421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1800" y="2900951"/>
            <a:ext cx="1721400" cy="961748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建议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46473" y="2900949"/>
            <a:ext cx="8362861" cy="96174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占位符 1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125737" y="3174074"/>
            <a:ext cx="7989939" cy="415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查看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history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异常没有触发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hold lot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，建议增加异常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卡控规则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8431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Case2 </a:t>
            </a:r>
            <a:r>
              <a:rPr lang="zh-CN" altLang="en-US" dirty="0" smtClean="0"/>
              <a:t>共性机台分析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ETK72 UVA FDC</a:t>
            </a:r>
            <a:r>
              <a:rPr lang="zh-CN" altLang="en-US" dirty="0" smtClean="0"/>
              <a:t>权重分析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290" y="4634754"/>
            <a:ext cx="39084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共性机台比重较大且</a:t>
            </a:r>
            <a:r>
              <a:rPr lang="en-US" altLang="zh-CN" sz="1200" dirty="0" smtClean="0">
                <a:solidFill>
                  <a:schemeClr val="bg1"/>
                </a:solidFill>
              </a:rPr>
              <a:t>FDC</a:t>
            </a:r>
            <a:r>
              <a:rPr lang="zh-CN" altLang="en-US" sz="1200" dirty="0" smtClean="0">
                <a:solidFill>
                  <a:schemeClr val="bg1"/>
                </a:solidFill>
              </a:rPr>
              <a:t>权重较大的机台为：</a:t>
            </a:r>
            <a:r>
              <a:rPr lang="en-US" altLang="zh-CN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DSA02</a:t>
            </a: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DSA02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有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50pcs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疑似使用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SRC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货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1037" y="289022"/>
            <a:ext cx="80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dirty="0" smtClean="0">
                <a:solidFill>
                  <a:schemeClr val="bg1"/>
                </a:solidFill>
              </a:rPr>
              <a:t>共性机台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876" y="6381270"/>
            <a:ext cx="2284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UVA FDC abnormal weight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28337"/>
              </p:ext>
            </p:extLst>
          </p:nvPr>
        </p:nvGraphicFramePr>
        <p:xfrm>
          <a:off x="4623338" y="698692"/>
          <a:ext cx="6363641" cy="4420025"/>
        </p:xfrm>
        <a:graphic>
          <a:graphicData uri="http://schemas.openxmlformats.org/drawingml/2006/table">
            <a:tbl>
              <a:tblPr/>
              <a:tblGrid>
                <a:gridCol w="833225">
                  <a:extLst>
                    <a:ext uri="{9D8B030D-6E8A-4147-A177-3AD203B41FA5}">
                      <a16:colId xmlns:a16="http://schemas.microsoft.com/office/drawing/2014/main" val="439859100"/>
                    </a:ext>
                  </a:extLst>
                </a:gridCol>
                <a:gridCol w="952257">
                  <a:extLst>
                    <a:ext uri="{9D8B030D-6E8A-4147-A177-3AD203B41FA5}">
                      <a16:colId xmlns:a16="http://schemas.microsoft.com/office/drawing/2014/main" val="572488949"/>
                    </a:ext>
                  </a:extLst>
                </a:gridCol>
                <a:gridCol w="1782430">
                  <a:extLst>
                    <a:ext uri="{9D8B030D-6E8A-4147-A177-3AD203B41FA5}">
                      <a16:colId xmlns:a16="http://schemas.microsoft.com/office/drawing/2014/main" val="785202107"/>
                    </a:ext>
                  </a:extLst>
                </a:gridCol>
                <a:gridCol w="744713">
                  <a:extLst>
                    <a:ext uri="{9D8B030D-6E8A-4147-A177-3AD203B41FA5}">
                      <a16:colId xmlns:a16="http://schemas.microsoft.com/office/drawing/2014/main" val="2759722853"/>
                    </a:ext>
                  </a:extLst>
                </a:gridCol>
                <a:gridCol w="940049">
                  <a:extLst>
                    <a:ext uri="{9D8B030D-6E8A-4147-A177-3AD203B41FA5}">
                      <a16:colId xmlns:a16="http://schemas.microsoft.com/office/drawing/2014/main" val="85371346"/>
                    </a:ext>
                  </a:extLst>
                </a:gridCol>
                <a:gridCol w="1110967">
                  <a:extLst>
                    <a:ext uri="{9D8B030D-6E8A-4147-A177-3AD203B41FA5}">
                      <a16:colId xmlns:a16="http://schemas.microsoft.com/office/drawing/2014/main" val="484387678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OPER_NO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EQP_NAME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TOOL_NAME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bad_count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bad_ratio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total_bad_count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212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0.789915966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663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CMA04_P3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558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CMA04_P2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824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CMA04_P1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934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CMA04_Mega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847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CMA04_Dryer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935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CMA04_Brush2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873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1M.ECM10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CMA04_Brush1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0.785714286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466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PB.ECI30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CIA10_P3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0720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PB.ECI30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CIA10_Mega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7253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PB.ECI30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CIA10_Dryer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103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PB.ECI30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CIA10_Brush2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258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PB.ECI30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CIA10_Brush1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312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GR.ECS10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CSD51_Z4_Process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106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GR.ECS10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CSD51_Z3_CMP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4893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GR.ECS10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CSD51_Z2_Grind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984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GR.ECS10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CSD51_Z1_Grind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69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GR.ECS10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CSD51_Spin_Unit_Cleaning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707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BV.PPU10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PDT03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PDT03_ISHU 6-20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933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BT.EEM10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EMA05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EMA05_C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087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BT.EEM10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EMA05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EMA05_A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453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BO.WPX10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PXE51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PXE51_DSFB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0.781512605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607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4A.IIA10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IAS01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IAS01_CH1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0.773109244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620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1M.CMA10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MAA01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MAA01_B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182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0.764705882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161" marR="9161" marT="9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6729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12831"/>
              </p:ext>
            </p:extLst>
          </p:nvPr>
        </p:nvGraphicFramePr>
        <p:xfrm>
          <a:off x="4623338" y="5305088"/>
          <a:ext cx="6363641" cy="536769"/>
        </p:xfrm>
        <a:graphic>
          <a:graphicData uri="http://schemas.openxmlformats.org/drawingml/2006/table">
            <a:tbl>
              <a:tblPr/>
              <a:tblGrid>
                <a:gridCol w="850973">
                  <a:extLst>
                    <a:ext uri="{9D8B030D-6E8A-4147-A177-3AD203B41FA5}">
                      <a16:colId xmlns:a16="http://schemas.microsoft.com/office/drawing/2014/main" val="245600289"/>
                    </a:ext>
                  </a:extLst>
                </a:gridCol>
                <a:gridCol w="985338">
                  <a:extLst>
                    <a:ext uri="{9D8B030D-6E8A-4147-A177-3AD203B41FA5}">
                      <a16:colId xmlns:a16="http://schemas.microsoft.com/office/drawing/2014/main" val="1245637590"/>
                    </a:ext>
                  </a:extLst>
                </a:gridCol>
                <a:gridCol w="1108505">
                  <a:extLst>
                    <a:ext uri="{9D8B030D-6E8A-4147-A177-3AD203B41FA5}">
                      <a16:colId xmlns:a16="http://schemas.microsoft.com/office/drawing/2014/main" val="1026042059"/>
                    </a:ext>
                  </a:extLst>
                </a:gridCol>
                <a:gridCol w="910692">
                  <a:extLst>
                    <a:ext uri="{9D8B030D-6E8A-4147-A177-3AD203B41FA5}">
                      <a16:colId xmlns:a16="http://schemas.microsoft.com/office/drawing/2014/main" val="3542803237"/>
                    </a:ext>
                  </a:extLst>
                </a:gridCol>
                <a:gridCol w="1149561">
                  <a:extLst>
                    <a:ext uri="{9D8B030D-6E8A-4147-A177-3AD203B41FA5}">
                      <a16:colId xmlns:a16="http://schemas.microsoft.com/office/drawing/2014/main" val="3288843820"/>
                    </a:ext>
                  </a:extLst>
                </a:gridCol>
                <a:gridCol w="1358572">
                  <a:extLst>
                    <a:ext uri="{9D8B030D-6E8A-4147-A177-3AD203B41FA5}">
                      <a16:colId xmlns:a16="http://schemas.microsoft.com/office/drawing/2014/main" val="3884322071"/>
                    </a:ext>
                  </a:extLst>
                </a:gridCol>
              </a:tblGrid>
              <a:tr h="17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EQP_NAME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TOOL_NAME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total_bad_count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48151"/>
                  </a:ext>
                </a:extLst>
              </a:tr>
              <a:tr h="17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0.789915966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2573"/>
                  </a:ext>
                </a:extLst>
              </a:tr>
              <a:tr h="178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XX.TDS01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0.210084034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671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15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8431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Case2 </a:t>
            </a:r>
            <a:r>
              <a:rPr lang="zh-CN" altLang="en-US" dirty="0" smtClean="0"/>
              <a:t>共性机台分析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ETK72 UVA FDC</a:t>
            </a:r>
            <a:r>
              <a:rPr lang="zh-CN" altLang="en-US" dirty="0" smtClean="0"/>
              <a:t>权重分析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290" y="4634754"/>
            <a:ext cx="504392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EKT72</a:t>
            </a:r>
            <a:r>
              <a:rPr lang="zh-CN" altLang="en-US" sz="1200" dirty="0" smtClean="0">
                <a:solidFill>
                  <a:schemeClr val="bg1"/>
                </a:solidFill>
              </a:rPr>
              <a:t>权重最大的</a:t>
            </a:r>
            <a:r>
              <a:rPr lang="en-US" altLang="zh-CN" sz="1200" dirty="0" smtClean="0">
                <a:solidFill>
                  <a:schemeClr val="bg1"/>
                </a:solidFill>
              </a:rPr>
              <a:t>sensor</a:t>
            </a:r>
            <a:r>
              <a:rPr lang="zh-CN" altLang="en-US" sz="1200" dirty="0" smtClean="0">
                <a:solidFill>
                  <a:schemeClr val="bg1"/>
                </a:solidFill>
              </a:rPr>
              <a:t>为：</a:t>
            </a:r>
            <a:r>
              <a:rPr lang="en-US" altLang="zh-CN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CUSTOMEQUATION#CUSTOMEQUATION</a:t>
            </a:r>
            <a:endParaRPr lang="en-US" altLang="zh-CN" sz="1400" b="1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876" y="6381270"/>
            <a:ext cx="2284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UVA FDC abnormal weight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824"/>
              </p:ext>
            </p:extLst>
          </p:nvPr>
        </p:nvGraphicFramePr>
        <p:xfrm>
          <a:off x="3265612" y="1501524"/>
          <a:ext cx="7327899" cy="2895600"/>
        </p:xfrm>
        <a:graphic>
          <a:graphicData uri="http://schemas.openxmlformats.org/drawingml/2006/table">
            <a:tbl>
              <a:tblPr/>
              <a:tblGrid>
                <a:gridCol w="342751">
                  <a:extLst>
                    <a:ext uri="{9D8B030D-6E8A-4147-A177-3AD203B41FA5}">
                      <a16:colId xmlns:a16="http://schemas.microsoft.com/office/drawing/2014/main" val="1935872684"/>
                    </a:ext>
                  </a:extLst>
                </a:gridCol>
                <a:gridCol w="837837">
                  <a:extLst>
                    <a:ext uri="{9D8B030D-6E8A-4147-A177-3AD203B41FA5}">
                      <a16:colId xmlns:a16="http://schemas.microsoft.com/office/drawing/2014/main" val="1586246365"/>
                    </a:ext>
                  </a:extLst>
                </a:gridCol>
                <a:gridCol w="723586">
                  <a:extLst>
                    <a:ext uri="{9D8B030D-6E8A-4147-A177-3AD203B41FA5}">
                      <a16:colId xmlns:a16="http://schemas.microsoft.com/office/drawing/2014/main" val="1855992743"/>
                    </a:ext>
                  </a:extLst>
                </a:gridCol>
                <a:gridCol w="942567">
                  <a:extLst>
                    <a:ext uri="{9D8B030D-6E8A-4147-A177-3AD203B41FA5}">
                      <a16:colId xmlns:a16="http://schemas.microsoft.com/office/drawing/2014/main" val="3858270827"/>
                    </a:ext>
                  </a:extLst>
                </a:gridCol>
                <a:gridCol w="3503682">
                  <a:extLst>
                    <a:ext uri="{9D8B030D-6E8A-4147-A177-3AD203B41FA5}">
                      <a16:colId xmlns:a16="http://schemas.microsoft.com/office/drawing/2014/main" val="2666384031"/>
                    </a:ext>
                  </a:extLst>
                </a:gridCol>
                <a:gridCol w="977476">
                  <a:extLst>
                    <a:ext uri="{9D8B030D-6E8A-4147-A177-3AD203B41FA5}">
                      <a16:colId xmlns:a16="http://schemas.microsoft.com/office/drawing/2014/main" val="281959881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PRODG1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TOOL_NAME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parametric_name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747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CUSTOMEQUATION#CUSTOMEQUATION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0.046081144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914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WAFER_TEMPERATURE#DEPO_03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0.03218773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8361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WAFER_TEMPERATURE#TEMPERATURE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0.031812884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81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0.028917305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9347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0.027251745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791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0.025646431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343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0.024862286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412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RFREFLECTEDPOWER_SIDE#DEPO_01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0.022402763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499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RFREFLECTEDPOWER_SIDE#DEPO_05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0.02172363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377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WAFER_TEMPERATURE#DEPO_09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0.021313634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907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0.021007676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151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0.020329203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51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0.019874873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287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RFREFLECTEDPOWER_SIDE#DEPO_09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0.01901718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83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C90WA12A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2F.CDS10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DSA02_B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CHAMBER_PRESSURE#DEPO_FINCAP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0.018392839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4346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22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96" y="2830514"/>
            <a:ext cx="5062049" cy="34829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996" y="753059"/>
            <a:ext cx="5062049" cy="20774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77" y="3724276"/>
            <a:ext cx="5443920" cy="25892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5077" y="472559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CUSTOMEQUATION#CUSTOMEQUATION</a:t>
            </a:r>
          </a:p>
          <a:p>
            <a:pPr fontAlgn="ctr"/>
            <a:r>
              <a:rPr lang="en-US" altLang="zh-CN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CHAMBER PRESSURE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077" y="1395898"/>
            <a:ext cx="3908455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发现存在部分明显的</a:t>
            </a:r>
            <a:r>
              <a:rPr lang="en-US" altLang="zh-CN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UVA MEAN</a:t>
            </a:r>
            <a:r>
              <a:rPr lang="zh-CN" altLang="en-US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偏离现象</a:t>
            </a:r>
            <a:endParaRPr lang="en-US" altLang="zh-CN" sz="1400" b="1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75634" y="957129"/>
            <a:ext cx="2065411" cy="10425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5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50343"/>
          <a:stretch/>
        </p:blipFill>
        <p:spPr>
          <a:xfrm>
            <a:off x="1034041" y="940037"/>
            <a:ext cx="5344879" cy="22036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919" y="940037"/>
            <a:ext cx="5072844" cy="22036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918" y="3145568"/>
            <a:ext cx="5066383" cy="26023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40" y="3145568"/>
            <a:ext cx="5344879" cy="26023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3400" y="31063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WAFER_TEMPERATURE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293" y="1281679"/>
            <a:ext cx="5249293" cy="2292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93" y="3573871"/>
            <a:ext cx="5249293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96" y="3573871"/>
            <a:ext cx="5239097" cy="252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5832" y="320159"/>
            <a:ext cx="230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RFREFLECTEDPOWER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077" y="1395898"/>
            <a:ext cx="39084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发现存在部分明显的</a:t>
            </a:r>
            <a:r>
              <a:rPr lang="en-US" altLang="zh-CN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UVA MEAN</a:t>
            </a:r>
            <a:r>
              <a:rPr lang="zh-CN" altLang="en-US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和</a:t>
            </a:r>
            <a:r>
              <a:rPr lang="en-US" altLang="zh-CN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RAW DATA</a:t>
            </a:r>
            <a:r>
              <a:rPr lang="zh-CN" altLang="en-US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偏离现象</a:t>
            </a:r>
            <a:endParaRPr lang="en-US" altLang="zh-CN" sz="1400" b="1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5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478</Words>
  <Application>Microsoft Office PowerPoint</Application>
  <PresentationFormat>宽屏</PresentationFormat>
  <Paragraphs>305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思源黑体 CN Bold</vt:lpstr>
      <vt:lpstr>思源黑体 CN Heavy</vt:lpstr>
      <vt:lpstr>思源黑体 CN Regular</vt:lpstr>
      <vt:lpstr>微软雅黑</vt:lpstr>
      <vt:lpstr>Arial</vt:lpstr>
      <vt:lpstr>Times New Roman</vt:lpstr>
      <vt:lpstr>Wingdings</vt:lpstr>
      <vt:lpstr>1_IKAS-PPT-v2.0</vt:lpstr>
      <vt:lpstr>PowerPoint 演示文稿</vt:lpstr>
      <vt:lpstr>PowerPoint 演示文稿</vt:lpstr>
      <vt:lpstr>Case2 MVA 分析目标</vt:lpstr>
      <vt:lpstr>Case2 MVA 分析结论</vt:lpstr>
      <vt:lpstr>Case2 共性机台分析 ETK72 UVA FDC权重分析</vt:lpstr>
      <vt:lpstr>Case2 共性机台分析 ETK72 UVA FDC权重分析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Vendor</cp:lastModifiedBy>
  <cp:revision>982</cp:revision>
  <dcterms:created xsi:type="dcterms:W3CDTF">2020-11-16T16:40:00Z</dcterms:created>
  <dcterms:modified xsi:type="dcterms:W3CDTF">2023-11-09T15:20:21Z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