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14999808" r:id="rId2"/>
    <p:sldId id="14999820" r:id="rId3"/>
    <p:sldId id="14999809" r:id="rId4"/>
    <p:sldId id="15002264" r:id="rId5"/>
    <p:sldId id="15002262" r:id="rId6"/>
    <p:sldId id="1500229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DF9B82-8596-430D-AF14-A2AD16B1084D}">
          <p14:sldIdLst>
            <p14:sldId id="14999808"/>
          </p14:sldIdLst>
        </p14:section>
        <p14:section name="CASE1" id="{09F0FC9A-2893-4A2C-B9D7-AF8709D0BAE1}">
          <p14:sldIdLst>
            <p14:sldId id="14999820"/>
            <p14:sldId id="14999809"/>
            <p14:sldId id="15002264"/>
            <p14:sldId id="15002262"/>
            <p14:sldId id="15002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AS" initials="I" lastIdx="6" clrIdx="0"/>
  <p:cmAuthor id="2" name="GD IKAS" initials="GI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CF7"/>
    <a:srgbClr val="EEB500"/>
    <a:srgbClr val="EA9F97"/>
    <a:srgbClr val="7489E2"/>
    <a:srgbClr val="CFDE08"/>
    <a:srgbClr val="E87618"/>
    <a:srgbClr val="002B96"/>
    <a:srgbClr val="002177"/>
    <a:srgbClr val="00DBE6"/>
    <a:srgbClr val="002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0270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BA6D-48CD-4309-A55D-874E6FFBBE76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55C-52EB-454A-AF4A-09D9FD3DB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70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2023. All rights reserved</a:t>
            </a:r>
          </a:p>
        </p:txBody>
      </p:sp>
      <p:grpSp>
        <p:nvGrpSpPr>
          <p:cNvPr id="21" name="组合 20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27" name="六边形 26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5" name="直接连接符 24"/>
            <p:cNvCxnSpPr>
              <a:stCxn id="27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7" idx="0"/>
              <a:endCxn id="27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3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79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-不带序号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2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标题 1"/>
          <p:cNvSpPr txBox="1"/>
          <p:nvPr userDrawn="1"/>
        </p:nvSpPr>
        <p:spPr>
          <a:xfrm>
            <a:off x="399500" y="276143"/>
            <a:ext cx="9216000" cy="48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auto">
              <a:lnSpc>
                <a:spcPct val="90000"/>
              </a:lnSpc>
              <a:spcBef>
                <a:spcPct val="0"/>
              </a:spcBef>
              <a:buNone/>
              <a:defRPr sz="2800" b="1" strike="noStrike" baseline="0">
                <a:solidFill>
                  <a:srgbClr val="00217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99600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399600" y="85087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半白半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顶角 14"/>
          <p:cNvSpPr/>
          <p:nvPr userDrawn="1"/>
        </p:nvSpPr>
        <p:spPr>
          <a:xfrm>
            <a:off x="0" y="4158106"/>
            <a:ext cx="12192000" cy="2699894"/>
          </a:xfrm>
          <a:prstGeom prst="round2SameRect">
            <a:avLst/>
          </a:prstGeom>
          <a:solidFill>
            <a:srgbClr val="00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3" name="六边形 12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6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蓝">
    <p:bg>
      <p:bgPr>
        <a:solidFill>
          <a:srgbClr val="002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4" name="六边形 13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chemeClr val="bg1"/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bg1">
                      <a:alpha val="0"/>
                    </a:schemeClr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446491" y="2395282"/>
            <a:ext cx="9640717" cy="938242"/>
          </a:xfrm>
        </p:spPr>
        <p:txBody>
          <a:bodyPr anchor="ctr"/>
          <a:lstStyle>
            <a:lvl1pPr mar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3600" b="1" kern="1200" baseline="0" dirty="0" smtClean="0">
                <a:gradFill>
                  <a:gsLst>
                    <a:gs pos="4000">
                      <a:schemeClr val="bg1">
                        <a:alpha val="40000"/>
                      </a:schemeClr>
                    </a:gs>
                    <a:gs pos="75000">
                      <a:srgbClr val="FFFFFF"/>
                    </a:gs>
                    <a:gs pos="100000">
                      <a:schemeClr val="bg1"/>
                    </a:gs>
                  </a:gsLst>
                  <a:lin ang="48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02" y="1484784"/>
            <a:ext cx="1654197" cy="598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+二维码+联系方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 userDrawn="1"/>
        </p:nvSpPr>
        <p:spPr>
          <a:xfrm>
            <a:off x="2521465" y="1365480"/>
            <a:ext cx="714907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4800" b="1" baseline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anose="02020603050405020304" pitchFamily="18" charset="0"/>
                <a:sym typeface="Arial" panose="020B0604020202020204"/>
              </a:rPr>
              <a:t>谢 谢 观 看</a:t>
            </a:r>
          </a:p>
        </p:txBody>
      </p:sp>
      <p:sp>
        <p:nvSpPr>
          <p:cNvPr id="5" name="文本框 3"/>
          <p:cNvSpPr txBox="1"/>
          <p:nvPr userDrawn="1"/>
        </p:nvSpPr>
        <p:spPr>
          <a:xfrm>
            <a:off x="5087231" y="2331954"/>
            <a:ext cx="2017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en-US" altLang="zh-CN" sz="3200" b="0" baseline="0" dirty="0">
                <a:solidFill>
                  <a:prstClr val="whit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/>
              </a:rPr>
              <a:t>THANKS</a:t>
            </a:r>
            <a:endParaRPr lang="zh-CN" altLang="en-US" sz="3200" b="0" baseline="0" dirty="0">
              <a:solidFill>
                <a:prstClr val="white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1699" y="5807179"/>
            <a:ext cx="265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0755-86520791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476403" y="5395915"/>
            <a:ext cx="309042" cy="309042"/>
            <a:chOff x="1262319" y="5119373"/>
            <a:chExt cx="309042" cy="309042"/>
          </a:xfrm>
        </p:grpSpPr>
        <p:sp>
          <p:nvSpPr>
            <p:cNvPr id="12" name="椭圆 11"/>
            <p:cNvSpPr/>
            <p:nvPr userDrawn="1"/>
          </p:nvSpPr>
          <p:spPr>
            <a:xfrm>
              <a:off x="1262319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123" y="5168716"/>
              <a:ext cx="204249" cy="20424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4364039" y="5395915"/>
            <a:ext cx="309042" cy="309042"/>
            <a:chOff x="4166097" y="5119373"/>
            <a:chExt cx="309042" cy="309042"/>
          </a:xfrm>
        </p:grpSpPr>
        <p:sp>
          <p:nvSpPr>
            <p:cNvPr id="19" name="椭圆 18"/>
            <p:cNvSpPr/>
            <p:nvPr userDrawn="1"/>
          </p:nvSpPr>
          <p:spPr>
            <a:xfrm>
              <a:off x="4166097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231" y="5191898"/>
              <a:ext cx="210774" cy="157883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 userDrawn="1"/>
        </p:nvSpPr>
        <p:spPr>
          <a:xfrm>
            <a:off x="3030142" y="5807179"/>
            <a:ext cx="2976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support@ikasinfo.com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5917779" y="5807179"/>
            <a:ext cx="29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251677" y="5395915"/>
            <a:ext cx="309042" cy="309042"/>
            <a:chOff x="7323045" y="5119373"/>
            <a:chExt cx="309042" cy="309042"/>
          </a:xfrm>
        </p:grpSpPr>
        <p:sp>
          <p:nvSpPr>
            <p:cNvPr id="33" name="椭圆 32"/>
            <p:cNvSpPr/>
            <p:nvPr userDrawn="1"/>
          </p:nvSpPr>
          <p:spPr>
            <a:xfrm>
              <a:off x="7323045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18" y="5157146"/>
              <a:ext cx="233496" cy="233496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 userDrawn="1"/>
        </p:nvSpPr>
        <p:spPr>
          <a:xfrm>
            <a:off x="9114839" y="5807179"/>
            <a:ext cx="265845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重庆市两江新区互联网产业园三期</a:t>
            </a: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号楼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10277287" y="5395915"/>
            <a:ext cx="309042" cy="309042"/>
            <a:chOff x="10105311" y="5119373"/>
            <a:chExt cx="309042" cy="309042"/>
          </a:xfrm>
        </p:grpSpPr>
        <p:sp>
          <p:nvSpPr>
            <p:cNvPr id="37" name="椭圆 36"/>
            <p:cNvSpPr/>
            <p:nvPr userDrawn="1"/>
          </p:nvSpPr>
          <p:spPr>
            <a:xfrm>
              <a:off x="10105311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483" y="5175625"/>
              <a:ext cx="196539" cy="196539"/>
            </a:xfrm>
            <a:prstGeom prst="rect">
              <a:avLst/>
            </a:prstGeom>
          </p:spPr>
        </p:pic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5709424" y="2251524"/>
            <a:ext cx="773152" cy="4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67" y="3154038"/>
            <a:ext cx="1274466" cy="1274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-暗蓝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9500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99500" y="276143"/>
            <a:ext cx="9216000" cy="48718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200" baseline="0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4" y="490782"/>
            <a:ext cx="1465451" cy="531579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2021. All rights reserved</a:t>
            </a:r>
          </a:p>
        </p:txBody>
      </p:sp>
      <p:grpSp>
        <p:nvGrpSpPr>
          <p:cNvPr id="35" name="组合 34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39" name="六边形 38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40" name="椭圆 39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>
              <a:stCxn id="39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9" idx="0"/>
              <a:endCxn id="39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44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过渡页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 rot="18000000">
            <a:off x="4429657" y="1762657"/>
            <a:ext cx="3332686" cy="3332686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093842" y="2426842"/>
            <a:ext cx="2004316" cy="2004316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 rot="2700000">
            <a:off x="3730319" y="1068621"/>
            <a:ext cx="4731362" cy="472075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 rot="18000000">
            <a:off x="3052814" y="417935"/>
            <a:ext cx="6035658" cy="6022130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 rot="9900000">
            <a:off x="2445434" y="-194816"/>
            <a:ext cx="7301132" cy="728476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34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2150448" y="2148188"/>
            <a:ext cx="406758" cy="406758"/>
          </a:xfrm>
          <a:prstGeom prst="ellipse">
            <a:avLst/>
          </a:prstGeom>
          <a:solidFill>
            <a:srgbClr val="57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5586969" y="2913856"/>
            <a:ext cx="1018062" cy="1030288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 rot="20066627">
            <a:off x="5897957" y="3228578"/>
            <a:ext cx="396086" cy="400844"/>
          </a:xfrm>
          <a:prstGeom prst="ellipse">
            <a:avLst/>
          </a:prstGeom>
          <a:solidFill>
            <a:srgbClr val="020132"/>
          </a:solidFill>
          <a:ln w="44450">
            <a:gradFill>
              <a:gsLst>
                <a:gs pos="0">
                  <a:srgbClr val="57AFFF">
                    <a:alpha val="40000"/>
                  </a:srgbClr>
                </a:gs>
                <a:gs pos="100000">
                  <a:srgbClr val="57AFFF">
                    <a:alpha val="40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401425" y="347255"/>
            <a:ext cx="455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 fontAlgn="auto"/>
            <a:fld id="{7D9BB5D0-35E4-459D-AEF3-FE4D7C45CC19}" type="slidenum">
              <a:rPr lang="zh-CN" altLang="en-US" sz="1000" baseline="0" noProof="1" smtClean="0"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000" baseline="0" noProof="1">
              <a:solidFill>
                <a:schemeClr val="accent1">
                  <a:lumMod val="40000"/>
                  <a:lumOff val="60000"/>
                  <a:alpha val="50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9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23" y="3458620"/>
            <a:ext cx="7558901" cy="584775"/>
          </a:xfr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defRPr lang="en-US" altLang="zh-CN" sz="3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Signature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99500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3" name="椭圆 32"/>
          <p:cNvSpPr/>
          <p:nvPr userDrawn="1"/>
        </p:nvSpPr>
        <p:spPr>
          <a:xfrm>
            <a:off x="-372487" y="-516145"/>
            <a:ext cx="1581327" cy="1581327"/>
          </a:xfrm>
          <a:prstGeom prst="ellipse">
            <a:avLst/>
          </a:prstGeom>
          <a:gradFill>
            <a:gsLst>
              <a:gs pos="49000">
                <a:srgbClr val="2993E3">
                  <a:alpha val="0"/>
                </a:srgbClr>
              </a:gs>
              <a:gs pos="100000">
                <a:srgbClr val="2993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473932" y="3077880"/>
            <a:ext cx="691602" cy="100721"/>
          </a:xfrm>
          <a:prstGeom prst="rect">
            <a:avLst/>
          </a:prstGeom>
          <a:solidFill>
            <a:srgbClr val="0DE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70423" y="2175069"/>
            <a:ext cx="7558901" cy="1280181"/>
          </a:xfrm>
        </p:spPr>
        <p:txBody>
          <a:bodyPr vert="horz" lIns="91440" tIns="45720" rIns="91440" bIns="45720" rtlCol="0" anchor="t">
            <a:normAutofit fontScale="90000"/>
          </a:bodyPr>
          <a:lstStyle>
            <a:lvl1pPr>
              <a:spcBef>
                <a:spcPts val="0"/>
              </a:spcBef>
              <a:defRPr lang="en-US" altLang="zh-CN" sz="53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标题</a:t>
            </a:r>
            <a:endParaRPr lang="en-US" altLang="zh-CN" dirty="0"/>
          </a:p>
        </p:txBody>
      </p:sp>
      <p:sp>
        <p:nvSpPr>
          <p:cNvPr id="37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61880" y="2147451"/>
            <a:ext cx="1079261" cy="857692"/>
          </a:xfr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altLang="zh-CN" sz="55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defRPr>
            </a:lvl1pPr>
          </a:lstStyle>
          <a:p>
            <a:pPr lvl="0" algn="ctr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01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ïSḻiḍ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2156" r="1493" b="19924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16265" y="1371984"/>
            <a:ext cx="9559471" cy="2558101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spcAft>
                <a:spcPts val="2000"/>
              </a:spcAft>
              <a:def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Tx/>
            </a:pPr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8839504" y="6342764"/>
            <a:ext cx="27646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rPr>
              <a:t>Copyright©IKAS Info 2023.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29410" y="2096974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29410" y="317896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29409" y="430049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3693161" y="2017919"/>
            <a:ext cx="579118" cy="2822163"/>
            <a:chOff x="3271521" y="1983246"/>
            <a:chExt cx="579118" cy="2822163"/>
          </a:xfrm>
        </p:grpSpPr>
        <p:sp>
          <p:nvSpPr>
            <p:cNvPr id="36" name="椭圆 35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42" name="文本框 41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65" name="组合 64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66" name="文本框 65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cxnSp>
        <p:nvCxnSpPr>
          <p:cNvPr id="68" name="直接连接符 6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522445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60443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725962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3676685" y="1457158"/>
            <a:ext cx="579118" cy="3943685"/>
            <a:chOff x="3271521" y="1983246"/>
            <a:chExt cx="579118" cy="3943685"/>
          </a:xfrm>
        </p:grpSpPr>
        <p:sp>
          <p:nvSpPr>
            <p:cNvPr id="42" name="椭圆 41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3" name="椭圆 42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椭圆 43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58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3" y="484748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69" name="矩形 68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-5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80" name="组合 79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81" name="文本框 80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82" name="文本框 81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43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89639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057445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4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1789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57" name="组合 56"/>
          <p:cNvGrpSpPr/>
          <p:nvPr userDrawn="1"/>
        </p:nvGrpSpPr>
        <p:grpSpPr>
          <a:xfrm>
            <a:off x="3676685" y="896397"/>
            <a:ext cx="579118" cy="5065207"/>
            <a:chOff x="3271521" y="1983246"/>
            <a:chExt cx="579118" cy="5065207"/>
          </a:xfrm>
        </p:grpSpPr>
        <p:sp>
          <p:nvSpPr>
            <p:cNvPr id="58" name="椭圆 57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0" name="椭圆 59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" name="椭圆 67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9" name="椭圆 68"/>
            <p:cNvSpPr/>
            <p:nvPr userDrawn="1"/>
          </p:nvSpPr>
          <p:spPr>
            <a:xfrm>
              <a:off x="3271521" y="6469335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425361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3" y="5382486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6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5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053168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58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86396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59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75380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676685" y="1013641"/>
            <a:ext cx="579118" cy="4830718"/>
            <a:chOff x="3271521" y="2254449"/>
            <a:chExt cx="579118" cy="4830718"/>
          </a:xfrm>
        </p:grpSpPr>
        <p:sp>
          <p:nvSpPr>
            <p:cNvPr id="61" name="椭圆 60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2" name="椭圆 61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3" name="椭圆 62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椭圆 69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1" name="椭圆 70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2" name="椭圆 71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3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56460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4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437539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5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53047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5" name="文本框 24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7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7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58848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39927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28912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3676685" y="588481"/>
            <a:ext cx="579118" cy="5681038"/>
            <a:chOff x="3271521" y="2254449"/>
            <a:chExt cx="579118" cy="5681038"/>
          </a:xfrm>
        </p:grpSpPr>
        <p:sp>
          <p:nvSpPr>
            <p:cNvPr id="74" name="椭圆 73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5" name="椭圆 74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7" name="椭圆 76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8" name="椭圆 77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9" name="椭圆 78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3" name="椭圆 82"/>
            <p:cNvSpPr/>
            <p:nvPr userDrawn="1"/>
          </p:nvSpPr>
          <p:spPr>
            <a:xfrm>
              <a:off x="3271521" y="73563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07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09991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391070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2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4811963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4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4512933" y="5732470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7" name="文本框 26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-cn">
    <p:bg>
      <p:bgPr>
        <a:solidFill>
          <a:srgbClr val="010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365C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365C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6738" y="1758508"/>
            <a:ext cx="1018523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5738174" y="4358013"/>
            <a:ext cx="715650" cy="715650"/>
            <a:chOff x="5459090" y="4120511"/>
            <a:chExt cx="715650" cy="715650"/>
          </a:xfrm>
        </p:grpSpPr>
        <p:sp>
          <p:nvSpPr>
            <p:cNvPr id="12" name="矩形: 圆角 11"/>
            <p:cNvSpPr/>
            <p:nvPr/>
          </p:nvSpPr>
          <p:spPr>
            <a:xfrm>
              <a:off x="5567188" y="4228609"/>
              <a:ext cx="499453" cy="49945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459090" y="4120511"/>
              <a:ext cx="715650" cy="7156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-c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rgbClr val="89898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rgbClr val="89898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54" name="直接连接符 53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0217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5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4532" y="1758508"/>
            <a:ext cx="1402936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8" name="矩形: 圆角 57"/>
          <p:cNvSpPr/>
          <p:nvPr userDrawn="1"/>
        </p:nvSpPr>
        <p:spPr>
          <a:xfrm>
            <a:off x="5738175" y="4308471"/>
            <a:ext cx="715650" cy="7156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2" y="4404947"/>
            <a:ext cx="545856" cy="545856"/>
          </a:xfrm>
          <a:prstGeom prst="rect">
            <a:avLst/>
          </a:prstGeom>
        </p:spPr>
      </p:pic>
      <p:sp>
        <p:nvSpPr>
          <p:cNvPr id="52" name="文本框 5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26446-5854-4DD3-81E0-74341FD5506B}" type="datetime5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2023/11/17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96CCB9-49F2-45A3-BEA3-9062A66C3D4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2" name="矩形 51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8" name="矩形 57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0" name="矩形 4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Tx/>
        <a:buNone/>
        <a:defRPr sz="2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4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ḻiḍé"/>
          <p:cNvSpPr txBox="1"/>
          <p:nvPr/>
        </p:nvSpPr>
        <p:spPr>
          <a:xfrm>
            <a:off x="1596345" y="2246231"/>
            <a:ext cx="8999310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000"/>
              </a:spcAft>
              <a:buNone/>
              <a:defRPr lang="zh-CN" altLang="en-US" sz="3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en-US" altLang="zh-CN" sz="5400" dirty="0" smtClean="0">
                <a:sym typeface="思源黑体 CN Regular" panose="020B0500000000000000" pitchFamily="34" charset="-122"/>
              </a:rPr>
              <a:t>IKAS--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sz="5400" dirty="0" smtClean="0">
                <a:sym typeface="思源黑体 CN Regular" panose="020B0500000000000000" pitchFamily="34" charset="-122"/>
              </a:rPr>
              <a:t>MVA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分析</a:t>
            </a:r>
            <a:r>
              <a:rPr lang="zh-CN" altLang="en-US" sz="5400" dirty="0">
                <a:sym typeface="思源黑体 CN Regular" panose="020B0500000000000000" pitchFamily="34" charset="-122"/>
              </a:rPr>
              <a:t>汇报</a:t>
            </a:r>
          </a:p>
        </p:txBody>
      </p:sp>
      <p:sp>
        <p:nvSpPr>
          <p:cNvPr id="9" name="iṧļiḑé"/>
          <p:cNvSpPr txBox="1"/>
          <p:nvPr/>
        </p:nvSpPr>
        <p:spPr>
          <a:xfrm>
            <a:off x="9253621" y="372552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—— 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Case3</a:t>
            </a:r>
            <a:endParaRPr lang="en-SG" altLang="zh-CN" b="1" dirty="0">
              <a:solidFill>
                <a:srgbClr val="2F8CFD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3370422" y="2175069"/>
            <a:ext cx="8569531" cy="1280181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ym typeface="思源黑体 CN Regular" panose="020B0500000000000000" pitchFamily="34" charset="-122"/>
              </a:rPr>
              <a:t>IKAS—</a:t>
            </a:r>
            <a:r>
              <a:rPr lang="zh-CN" altLang="en-US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dirty="0" smtClean="0">
                <a:sym typeface="思源黑体 CN Regular" panose="020B0500000000000000" pitchFamily="34" charset="-122"/>
              </a:rPr>
              <a:t>MVA Case3</a:t>
            </a:r>
            <a:endParaRPr lang="zh-CN" altLang="en-US" dirty="0">
              <a:sym typeface="思源黑体 CN Regular" panose="020B05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51240" y="1155700"/>
            <a:ext cx="8362862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1239" y="1930311"/>
            <a:ext cx="8362861" cy="370848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Case3 MVA </a:t>
            </a:r>
            <a:r>
              <a:rPr lang="zh-CN" altLang="en-US" dirty="0" smtClean="0"/>
              <a:t>分析目标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74936" y="2616230"/>
            <a:ext cx="6489763" cy="2516202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锁定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异常发生时间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段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锁定异常机台及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chamber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对目标站点及机台进行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FDC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分析，确认异常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sensor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权重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绘制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UVA and trace chart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直观展示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整理报告，输出结果并给出建议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800" y="1155700"/>
            <a:ext cx="1721400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背景</a:t>
            </a: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800" y="1930311"/>
            <a:ext cx="1721400" cy="370848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目标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4936" y="1338362"/>
            <a:ext cx="6026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DSA10 CHC </a:t>
            </a:r>
            <a:r>
              <a:rPr lang="zh-CN" altLang="en-US" sz="14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漏气导致</a:t>
            </a:r>
            <a:r>
              <a:rPr lang="en-US" altLang="zh-CN" sz="14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L11/15/90 product film </a:t>
            </a:r>
            <a:r>
              <a:rPr lang="en-US" altLang="zh-CN" sz="1400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abnormal@2023/7~2023/9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936" y="2038545"/>
            <a:ext cx="6488731" cy="418448"/>
          </a:xfrm>
          <a:prstGeom prst="rect">
            <a:avLst/>
          </a:prstGeom>
          <a:solidFill>
            <a:srgbClr val="002177"/>
          </a:solidFill>
          <a:ln>
            <a:solidFill>
              <a:srgbClr val="002177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通过</a:t>
            </a:r>
            <a:r>
              <a:rPr lang="en-US" altLang="zh-CN" sz="1600" b="0" u="sng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Good/Bad</a:t>
            </a:r>
            <a:r>
              <a:rPr lang="en-US" altLang="zh-CN" sz="1600" b="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</a:t>
            </a:r>
            <a:r>
              <a:rPr lang="en-US" altLang="zh-CN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Wafer</a:t>
            </a:r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进行</a:t>
            </a: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对比找出异常原因</a:t>
            </a:r>
            <a:endParaRPr lang="en-US" altLang="zh-CN" sz="1600" b="0" dirty="0" smtClean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52450" y="4781550"/>
            <a:ext cx="478867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权重最大的机台为：</a:t>
            </a:r>
            <a:r>
              <a:rPr lang="en-US" altLang="zh-CN" sz="1400" b="1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DSA10</a:t>
            </a:r>
          </a:p>
          <a:p>
            <a:pPr marL="171450" indent="-1714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前</a:t>
            </a:r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个站点的</a:t>
            </a:r>
            <a:r>
              <a:rPr lang="en-US" altLang="zh-CN" sz="1200" dirty="0" smtClean="0">
                <a:solidFill>
                  <a:schemeClr val="bg1"/>
                </a:solidFill>
              </a:rPr>
              <a:t>wafer</a:t>
            </a:r>
            <a:r>
              <a:rPr lang="zh-CN" altLang="en-US" sz="1200" dirty="0" smtClean="0">
                <a:solidFill>
                  <a:schemeClr val="bg1"/>
                </a:solidFill>
              </a:rPr>
              <a:t>不重复，合计正好是</a:t>
            </a:r>
            <a:r>
              <a:rPr lang="en-US" altLang="zh-CN" sz="1200" dirty="0" smtClean="0">
                <a:solidFill>
                  <a:schemeClr val="bg1"/>
                </a:solidFill>
              </a:rPr>
              <a:t>total bad wafer count</a:t>
            </a:r>
            <a:endParaRPr lang="en-US" altLang="zh-CN" sz="1400" b="1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876" y="6381270"/>
            <a:ext cx="2284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</a:rPr>
              <a:t>UVA FDC abnormal weight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709" y="306958"/>
            <a:ext cx="8464074" cy="4259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57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DSA10_C G/B wafer UVA data FDC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79" y="966133"/>
            <a:ext cx="6240704" cy="52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DSA10_C G/B wafer raw data FDC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0" y="908096"/>
            <a:ext cx="6490342" cy="29875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184" y="3122722"/>
            <a:ext cx="6440749" cy="29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0aa0e51-ca26-4b82-9e48-c222a635efa6"/>
  <p:tag name="COMMONDATA" val="eyJoZGlkIjoiN2Q5ZmRkNTQxZjNhMGVmYTUyMjc4MTdjOWM2OGY4M2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heme/theme1.xml><?xml version="1.0" encoding="utf-8"?>
<a:theme xmlns:a="http://schemas.openxmlformats.org/drawingml/2006/main" name="1_IKAS-PPT-v2.0">
  <a:themeElements>
    <a:clrScheme name="IKAS">
      <a:dk1>
        <a:srgbClr val="000000"/>
      </a:dk1>
      <a:lt1>
        <a:sysClr val="window" lastClr="FFFFFF"/>
      </a:lt1>
      <a:dk2>
        <a:srgbClr val="005F81"/>
      </a:dk2>
      <a:lt2>
        <a:srgbClr val="E7E6E6"/>
      </a:lt2>
      <a:accent1>
        <a:srgbClr val="2993E3"/>
      </a:accent1>
      <a:accent2>
        <a:srgbClr val="EF8B63"/>
      </a:accent2>
      <a:accent3>
        <a:srgbClr val="4DC885"/>
      </a:accent3>
      <a:accent4>
        <a:srgbClr val="EFC842"/>
      </a:accent4>
      <a:accent5>
        <a:srgbClr val="5BD4FF"/>
      </a:accent5>
      <a:accent6>
        <a:srgbClr val="C0C0C0"/>
      </a:accent6>
      <a:hlink>
        <a:srgbClr val="F3A98B"/>
      </a:hlink>
      <a:folHlink>
        <a:srgbClr val="D7B5C6"/>
      </a:folHlink>
    </a:clrScheme>
    <a:fontScheme name="思源黑体-免费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D690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no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思源黑体 CN Regular" panose="020B0500000000000000" pitchFamily="34" charset="-122"/>
            <a:ea typeface="思源黑体 CN Regular" panose="020B05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5000"/>
          </a:lnSpc>
          <a:spcAft>
            <a:spcPts val="600"/>
          </a:spcAft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118</Words>
  <Application>Microsoft Office PowerPoint</Application>
  <PresentationFormat>宽屏</PresentationFormat>
  <Paragraphs>21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黑体</vt:lpstr>
      <vt:lpstr>思源黑体 CN Bold</vt:lpstr>
      <vt:lpstr>思源黑体 CN Heavy</vt:lpstr>
      <vt:lpstr>思源黑体 CN Regular</vt:lpstr>
      <vt:lpstr>微软雅黑</vt:lpstr>
      <vt:lpstr>Arial</vt:lpstr>
      <vt:lpstr>Times New Roman</vt:lpstr>
      <vt:lpstr>Wingdings</vt:lpstr>
      <vt:lpstr>1_IKAS-PPT-v2.0</vt:lpstr>
      <vt:lpstr>PowerPoint 演示文稿</vt:lpstr>
      <vt:lpstr>PowerPoint 演示文稿</vt:lpstr>
      <vt:lpstr>Case3 MVA 分析目标</vt:lpstr>
      <vt:lpstr>PowerPoint 演示文稿</vt:lpstr>
      <vt:lpstr>DSA10_C G/B wafer UVA data FDC</vt:lpstr>
      <vt:lpstr>DSA10_C G/B wafer raw data FDC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IKAS</dc:creator>
  <cp:lastModifiedBy>Vendor</cp:lastModifiedBy>
  <cp:revision>983</cp:revision>
  <dcterms:created xsi:type="dcterms:W3CDTF">2020-11-16T16:40:00Z</dcterms:created>
  <dcterms:modified xsi:type="dcterms:W3CDTF">2023-11-17T02:16:31Z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C536DF7C1B06454D95D7B249A6438BEB_13</vt:lpwstr>
  </property>
  <property fmtid="{D5CDD505-2E9C-101B-9397-08002B2CF9AE}" pid="3" name="KSOProductBuildVer">
    <vt:lpwstr>2052-11.1.0.14309</vt:lpwstr>
  </property>
</Properties>
</file>