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4999808" r:id="rId2"/>
    <p:sldId id="14999820" r:id="rId3"/>
    <p:sldId id="14999809" r:id="rId4"/>
    <p:sldId id="15002260" r:id="rId5"/>
    <p:sldId id="15002264" r:id="rId6"/>
    <p:sldId id="15002265" r:id="rId7"/>
    <p:sldId id="15002266" r:id="rId8"/>
    <p:sldId id="15002269" r:id="rId9"/>
    <p:sldId id="15002270" r:id="rId10"/>
    <p:sldId id="15002271" r:id="rId11"/>
    <p:sldId id="15002267" r:id="rId12"/>
    <p:sldId id="15002268" r:id="rId13"/>
    <p:sldId id="15002272" r:id="rId14"/>
    <p:sldId id="15002273" r:id="rId15"/>
    <p:sldId id="1500227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0"/>
            <p14:sldId id="15002264"/>
            <p14:sldId id="15002265"/>
            <p14:sldId id="15002266"/>
            <p14:sldId id="15002269"/>
            <p14:sldId id="15002270"/>
            <p14:sldId id="15002271"/>
            <p14:sldId id="15002267"/>
            <p14:sldId id="15002268"/>
            <p14:sldId id="15002272"/>
            <p14:sldId id="15002273"/>
            <p14:sldId id="15002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41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62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3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56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4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7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0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26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96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0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9253620" y="3725522"/>
            <a:ext cx="13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Case4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10842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INLINE</a:t>
            </a:r>
            <a:r>
              <a:rPr lang="zh-CN" altLang="en-US" dirty="0" smtClean="0"/>
              <a:t>分析模块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1F.EQW10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49338"/>
            <a:ext cx="5587744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0702"/>
            <a:ext cx="5587744" cy="28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76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5413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FDC</a:t>
            </a:r>
            <a:r>
              <a:rPr lang="zh-CN" altLang="en-US" dirty="0" smtClean="0"/>
              <a:t>权重分析模块</a:t>
            </a:r>
            <a:endParaRPr lang="zh-CN" altLang="en-US" dirty="0"/>
          </a:p>
        </p:txBody>
      </p:sp>
      <p:sp>
        <p:nvSpPr>
          <p:cNvPr id="9" name="标题 11"/>
          <p:cNvSpPr txBox="1">
            <a:spLocks/>
          </p:cNvSpPr>
          <p:nvPr/>
        </p:nvSpPr>
        <p:spPr>
          <a:xfrm>
            <a:off x="408290" y="962025"/>
            <a:ext cx="10383535" cy="20748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b="0" dirty="0" smtClean="0"/>
              <a:t>输入：</a:t>
            </a:r>
            <a:endParaRPr lang="en-US" altLang="zh-CN" sz="1400" b="0" dirty="0" smtClean="0"/>
          </a:p>
          <a:p>
            <a:r>
              <a:rPr lang="en-US" altLang="zh-CN" sz="1400" b="0" dirty="0"/>
              <a:t>B</a:t>
            </a:r>
            <a:r>
              <a:rPr lang="en-US" altLang="zh-CN" sz="1400" b="0" dirty="0" smtClean="0"/>
              <a:t>ad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NBX005-14</a:t>
            </a:r>
            <a:r>
              <a:rPr lang="zh-CN" altLang="en-US" sz="1400" b="0" dirty="0"/>
              <a:t>，</a:t>
            </a:r>
            <a:r>
              <a:rPr lang="en-US" altLang="zh-CN" sz="1400" b="0" dirty="0" smtClean="0"/>
              <a:t>NBX277-18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NBX277</a:t>
            </a:r>
            <a:r>
              <a:rPr lang="en-US" altLang="zh-CN" sz="1400" b="0" dirty="0" smtClean="0"/>
              <a:t>-24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NBX278-02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NBX278-</a:t>
            </a:r>
            <a:r>
              <a:rPr lang="en-US" altLang="zh-CN" sz="1400" b="0" dirty="0" smtClean="0"/>
              <a:t>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NBX005-16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NBX005-18</a:t>
            </a:r>
          </a:p>
          <a:p>
            <a:r>
              <a:rPr lang="en-US" altLang="zh-CN" sz="1400" b="0" dirty="0" smtClean="0"/>
              <a:t>Good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NBX207-03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NBX207-05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NBX277-13</a:t>
            </a:r>
          </a:p>
          <a:p>
            <a:endParaRPr lang="en-US" altLang="zh-CN" sz="1400" b="0" dirty="0"/>
          </a:p>
          <a:p>
            <a:r>
              <a:rPr lang="zh-CN" altLang="en-US" sz="1400" b="0" dirty="0" smtClean="0"/>
              <a:t>输出：</a:t>
            </a:r>
            <a:endParaRPr lang="en-US" altLang="zh-CN" sz="1400" b="0" dirty="0" smtClean="0"/>
          </a:p>
          <a:p>
            <a:pPr marL="342900" indent="-342900">
              <a:buAutoNum type="arabicPeriod"/>
            </a:pPr>
            <a:r>
              <a:rPr lang="zh-CN" altLang="en-US" sz="1400" b="0" dirty="0" smtClean="0"/>
              <a:t>发现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个机台无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FDC data</a:t>
            </a:r>
            <a:r>
              <a:rPr lang="zh-CN" altLang="en-US" sz="1400" b="0" dirty="0" smtClean="0"/>
              <a:t>；</a:t>
            </a:r>
            <a:endParaRPr lang="en-US" altLang="zh-CN" sz="1400" b="0" dirty="0" smtClean="0"/>
          </a:p>
          <a:p>
            <a:pPr marL="342900" indent="-342900">
              <a:buAutoNum type="arabicPeriod"/>
            </a:pPr>
            <a:r>
              <a:rPr lang="en-US" altLang="zh-CN" sz="1400" b="0" dirty="0" smtClean="0"/>
              <a:t>9</a:t>
            </a:r>
            <a:r>
              <a:rPr lang="zh-CN" altLang="en-US" sz="1400" b="0" dirty="0" smtClean="0"/>
              <a:t>个机台存在</a:t>
            </a:r>
            <a:r>
              <a:rPr lang="en-US" altLang="zh-CN" sz="1400" b="0" dirty="0" smtClean="0"/>
              <a:t>FDC data</a:t>
            </a:r>
            <a:r>
              <a:rPr lang="zh-CN" altLang="en-US" sz="1400" b="0" dirty="0" smtClean="0"/>
              <a:t>；</a:t>
            </a:r>
            <a:endParaRPr lang="en-US" altLang="zh-CN" sz="1400" b="0" dirty="0" smtClean="0"/>
          </a:p>
          <a:p>
            <a:pPr marL="342900" indent="-342900">
              <a:buAutoNum type="arabicPeriod"/>
            </a:pPr>
            <a:r>
              <a:rPr lang="zh-CN" altLang="en-US" sz="1400" b="0" dirty="0" smtClean="0"/>
              <a:t>存在</a:t>
            </a:r>
            <a:r>
              <a:rPr lang="en-US" altLang="zh-CN" sz="1400" b="0" dirty="0" smtClean="0"/>
              <a:t>FDC data</a:t>
            </a:r>
            <a:r>
              <a:rPr lang="zh-CN" altLang="en-US" sz="1400" b="0" dirty="0" smtClean="0"/>
              <a:t>的进行权重分析，发现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1F.ECI10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CIA56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sz="1400" b="0" dirty="0" smtClean="0"/>
              <a:t>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1F.EEG10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EGL72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sz="1400" b="0" dirty="0" smtClean="0"/>
              <a:t>站点</a:t>
            </a:r>
            <a:r>
              <a:rPr lang="en-US" altLang="zh-CN" sz="1400" b="0" dirty="0" smtClean="0"/>
              <a:t>FDC</a:t>
            </a:r>
            <a:r>
              <a:rPr lang="zh-CN" altLang="en-US" sz="1400" b="0" dirty="0" smtClean="0"/>
              <a:t>比重较高</a:t>
            </a:r>
            <a:endParaRPr lang="zh-CN" altLang="en-US" sz="1400" b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42340"/>
              </p:ext>
            </p:extLst>
          </p:nvPr>
        </p:nvGraphicFramePr>
        <p:xfrm>
          <a:off x="5937250" y="3124201"/>
          <a:ext cx="4349751" cy="3282156"/>
        </p:xfrm>
        <a:graphic>
          <a:graphicData uri="http://schemas.openxmlformats.org/drawingml/2006/table">
            <a:tbl>
              <a:tblPr/>
              <a:tblGrid>
                <a:gridCol w="1298741">
                  <a:extLst>
                    <a:ext uri="{9D8B030D-6E8A-4147-A177-3AD203B41FA5}">
                      <a16:colId xmlns:a16="http://schemas.microsoft.com/office/drawing/2014/main" val="3035614158"/>
                    </a:ext>
                  </a:extLst>
                </a:gridCol>
                <a:gridCol w="1814114">
                  <a:extLst>
                    <a:ext uri="{9D8B030D-6E8A-4147-A177-3AD203B41FA5}">
                      <a16:colId xmlns:a16="http://schemas.microsoft.com/office/drawing/2014/main" val="467634855"/>
                    </a:ext>
                  </a:extLst>
                </a:gridCol>
                <a:gridCol w="1236896">
                  <a:extLst>
                    <a:ext uri="{9D8B030D-6E8A-4147-A177-3AD203B41FA5}">
                      <a16:colId xmlns:a16="http://schemas.microsoft.com/office/drawing/2014/main" val="3304242923"/>
                    </a:ext>
                  </a:extLst>
                </a:gridCol>
              </a:tblGrid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EQUIPMENT_ID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FDC 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335073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1I.PPU10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PUC02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07071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40374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87719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96475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7558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96098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1F.PPI10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PIN01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54843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RIA05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04057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RIA05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32727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1F.FFH10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FHK65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104275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1F.FFC10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FHK67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48466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59824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1F.ECI10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30933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1F.CDK10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DKA03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4071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1F.CDH10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871791"/>
                  </a:ext>
                </a:extLst>
              </a:tr>
              <a:tr h="193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959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77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89" y="420702"/>
            <a:ext cx="6478285" cy="541323"/>
          </a:xfrm>
        </p:spPr>
        <p:txBody>
          <a:bodyPr>
            <a:normAutofit/>
          </a:bodyPr>
          <a:lstStyle/>
          <a:p>
            <a:r>
              <a:rPr lang="en-US" altLang="zh-CN" dirty="0"/>
              <a:t>FDC</a:t>
            </a:r>
            <a:r>
              <a:rPr lang="zh-CN" altLang="en-US" dirty="0"/>
              <a:t>权重分析模块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1F.ECI10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CIA56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7" y="2052637"/>
            <a:ext cx="7648575" cy="2009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03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89" y="420702"/>
            <a:ext cx="6478285" cy="541323"/>
          </a:xfrm>
        </p:spPr>
        <p:txBody>
          <a:bodyPr>
            <a:normAutofit/>
          </a:bodyPr>
          <a:lstStyle/>
          <a:p>
            <a:r>
              <a:rPr lang="en-US" altLang="zh-CN" dirty="0"/>
              <a:t>FDC</a:t>
            </a:r>
            <a:r>
              <a:rPr lang="zh-CN" altLang="en-US" dirty="0"/>
              <a:t>权重分析模块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1F.ECI10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CIA56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68" y="2638694"/>
            <a:ext cx="3624107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4" y="1198694"/>
            <a:ext cx="3658469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69" y="1198694"/>
            <a:ext cx="3621322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9" y="2638694"/>
            <a:ext cx="3669144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3" y="4073389"/>
            <a:ext cx="3666360" cy="144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68" y="4078694"/>
            <a:ext cx="3621323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14" y="4070626"/>
            <a:ext cx="4008194" cy="144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49" y="2622641"/>
            <a:ext cx="3992059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55" y="1184612"/>
            <a:ext cx="3980753" cy="14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5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89" y="420702"/>
            <a:ext cx="6478285" cy="54132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FDC</a:t>
            </a:r>
            <a:r>
              <a:rPr lang="zh-CN" altLang="en-US" dirty="0"/>
              <a:t>权重分析模块</a:t>
            </a:r>
            <a:r>
              <a:rPr lang="en-US" altLang="zh-CN" dirty="0" smtClean="0"/>
              <a:t>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1F.EEG10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EGL72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02032"/>
              </p:ext>
            </p:extLst>
          </p:nvPr>
        </p:nvGraphicFramePr>
        <p:xfrm>
          <a:off x="2165349" y="1986756"/>
          <a:ext cx="7150100" cy="2309020"/>
        </p:xfrm>
        <a:graphic>
          <a:graphicData uri="http://schemas.openxmlformats.org/drawingml/2006/table">
            <a:tbl>
              <a:tblPr/>
              <a:tblGrid>
                <a:gridCol w="239134">
                  <a:extLst>
                    <a:ext uri="{9D8B030D-6E8A-4147-A177-3AD203B41FA5}">
                      <a16:colId xmlns:a16="http://schemas.microsoft.com/office/drawing/2014/main" val="4194646072"/>
                    </a:ext>
                  </a:extLst>
                </a:gridCol>
                <a:gridCol w="944578">
                  <a:extLst>
                    <a:ext uri="{9D8B030D-6E8A-4147-A177-3AD203B41FA5}">
                      <a16:colId xmlns:a16="http://schemas.microsoft.com/office/drawing/2014/main" val="1761378281"/>
                    </a:ext>
                  </a:extLst>
                </a:gridCol>
                <a:gridCol w="908708">
                  <a:extLst>
                    <a:ext uri="{9D8B030D-6E8A-4147-A177-3AD203B41FA5}">
                      <a16:colId xmlns:a16="http://schemas.microsoft.com/office/drawing/2014/main" val="1395372723"/>
                    </a:ext>
                  </a:extLst>
                </a:gridCol>
                <a:gridCol w="1183712">
                  <a:extLst>
                    <a:ext uri="{9D8B030D-6E8A-4147-A177-3AD203B41FA5}">
                      <a16:colId xmlns:a16="http://schemas.microsoft.com/office/drawing/2014/main" val="3867371672"/>
                    </a:ext>
                  </a:extLst>
                </a:gridCol>
                <a:gridCol w="2646414">
                  <a:extLst>
                    <a:ext uri="{9D8B030D-6E8A-4147-A177-3AD203B41FA5}">
                      <a16:colId xmlns:a16="http://schemas.microsoft.com/office/drawing/2014/main" val="2012005601"/>
                    </a:ext>
                  </a:extLst>
                </a:gridCol>
                <a:gridCol w="1227554">
                  <a:extLst>
                    <a:ext uri="{9D8B030D-6E8A-4147-A177-3AD203B41FA5}">
                      <a16:colId xmlns:a16="http://schemas.microsoft.com/office/drawing/2014/main" val="3272711533"/>
                    </a:ext>
                  </a:extLst>
                </a:gridCol>
              </a:tblGrid>
              <a:tr h="4618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PRODG1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OPER_NO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TOOL_NAME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parametric_name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91664"/>
                  </a:ext>
                </a:extLst>
              </a:tr>
              <a:tr h="461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EGL72_PM1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GAS1_N2#WINDOW_1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0.402777778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07306"/>
                  </a:ext>
                </a:extLst>
              </a:tr>
              <a:tr h="461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EGL72_PM2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TGV_POSITION#STEP_3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0.215281481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536"/>
                  </a:ext>
                </a:extLst>
              </a:tr>
              <a:tr h="461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EGL72_PM2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LEAK_RATE#STEP_3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0.11405551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15398"/>
                  </a:ext>
                </a:extLst>
              </a:tr>
              <a:tr h="461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L2800Z2N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EGL72_PM2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BASE_PRESSURE#WINDOW_1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0.059551897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624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18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89" y="420702"/>
            <a:ext cx="6478285" cy="54132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FDC</a:t>
            </a:r>
            <a:r>
              <a:rPr lang="zh-CN" altLang="en-US" dirty="0"/>
              <a:t>权重分析模块</a:t>
            </a:r>
            <a:r>
              <a:rPr lang="en-US" altLang="zh-CN" dirty="0" smtClean="0"/>
              <a:t>----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1F.EEG10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EGL72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484606"/>
            <a:ext cx="5135794" cy="216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644606"/>
            <a:ext cx="5135794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644606"/>
            <a:ext cx="5163384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1484606"/>
            <a:ext cx="5163384" cy="216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46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Case4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1240" y="1155700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1239" y="1930311"/>
            <a:ext cx="8362861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Case4 </a:t>
            </a:r>
            <a:r>
              <a:rPr lang="en-US" altLang="zh-CN" dirty="0" smtClean="0"/>
              <a:t>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74936" y="2616230"/>
            <a:ext cx="6489763" cy="2516202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异常发生时间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段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锁定异常机台及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chamber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对目标站点及机台进行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FDC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分析，确认异常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sensor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权重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绘制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UVA and trace chart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直观展示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整理报告，输出结果并给出建议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800" y="1155700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930311"/>
            <a:ext cx="1721400" cy="370848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936" y="1338362"/>
            <a:ext cx="6026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28HPC AA loop suffer  pattern fail defect@2023/09/08-2023/10/17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936" y="2038545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1411784"/>
            <a:ext cx="8362861" cy="276016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Case4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25737" y="1524144"/>
            <a:ext cx="7804334" cy="2323713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共性机台分析模块发现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多个共性机台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；</a:t>
            </a:r>
            <a:endParaRPr lang="en-US" altLang="zh-CN" sz="1400" dirty="0" smtClean="0">
              <a:solidFill>
                <a:schemeClr val="bg1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共性时间分析模块发现</a:t>
            </a: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bad wafer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无集中过货现象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；</a:t>
            </a:r>
            <a:endParaRPr lang="en-US" altLang="zh-CN" sz="1400" dirty="0" smtClean="0">
              <a:solidFill>
                <a:schemeClr val="bg1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INLINE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分析模块发现多个</a:t>
            </a: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G/B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区别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较明显量测站点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，待用户确认；</a:t>
            </a:r>
            <a:endParaRPr lang="en-US" altLang="zh-CN" sz="1400" dirty="0" smtClean="0">
              <a:solidFill>
                <a:schemeClr val="bg1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FDC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权重分析模块发现</a:t>
            </a: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1F.ECI10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CIA56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）和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1F.EEG10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EGL72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）比重较高；</a:t>
            </a:r>
            <a:endParaRPr lang="en-US" altLang="zh-CN" sz="1400" dirty="0" smtClean="0">
              <a:solidFill>
                <a:schemeClr val="bg1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sz="1400" dirty="0" smtClean="0">
                <a:solidFill>
                  <a:schemeClr val="bg1"/>
                </a:solidFill>
                <a:sym typeface="+mn-ea"/>
              </a:rPr>
              <a:t>FDC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权重分析模块绘图后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无明显异常</a:t>
            </a:r>
            <a:r>
              <a:rPr lang="zh-CN" altLang="en-US" sz="1400" dirty="0" smtClean="0">
                <a:solidFill>
                  <a:schemeClr val="bg1"/>
                </a:solidFill>
                <a:sym typeface="+mn-ea"/>
              </a:rPr>
              <a:t>；</a:t>
            </a:r>
            <a:endParaRPr lang="en-US" altLang="zh-CN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1800" y="1411783"/>
            <a:ext cx="1721400" cy="276016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5413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共性机台分析模块</a:t>
            </a:r>
            <a:endParaRPr lang="zh-CN" altLang="en-US" dirty="0"/>
          </a:p>
        </p:txBody>
      </p:sp>
      <p:sp>
        <p:nvSpPr>
          <p:cNvPr id="9" name="标题 11"/>
          <p:cNvSpPr txBox="1">
            <a:spLocks/>
          </p:cNvSpPr>
          <p:nvPr/>
        </p:nvSpPr>
        <p:spPr>
          <a:xfrm>
            <a:off x="408290" y="887023"/>
            <a:ext cx="10383535" cy="19605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b="0" dirty="0" smtClean="0"/>
              <a:t>输入：</a:t>
            </a:r>
            <a:endParaRPr lang="en-US" altLang="zh-CN" sz="1400" b="0" dirty="0" smtClean="0"/>
          </a:p>
          <a:p>
            <a:r>
              <a:rPr lang="en-US" altLang="zh-CN" sz="1400" b="0" dirty="0"/>
              <a:t>B</a:t>
            </a:r>
            <a:r>
              <a:rPr lang="en-US" altLang="zh-CN" sz="1400" b="0" dirty="0" smtClean="0"/>
              <a:t>ad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NBX005-14</a:t>
            </a:r>
            <a:r>
              <a:rPr lang="zh-CN" altLang="en-US" sz="1400" b="0" dirty="0"/>
              <a:t>，</a:t>
            </a:r>
            <a:r>
              <a:rPr lang="en-US" altLang="zh-CN" sz="1400" b="0" dirty="0" smtClean="0"/>
              <a:t>NBX277-18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NBX277</a:t>
            </a:r>
            <a:r>
              <a:rPr lang="en-US" altLang="zh-CN" sz="1400" b="0" dirty="0" smtClean="0"/>
              <a:t>-24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NBX278-02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NBX278-</a:t>
            </a:r>
            <a:r>
              <a:rPr lang="en-US" altLang="zh-CN" sz="1400" b="0" dirty="0" smtClean="0"/>
              <a:t>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NBX005-16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NBX005-18</a:t>
            </a:r>
          </a:p>
          <a:p>
            <a:r>
              <a:rPr lang="en-US" altLang="zh-CN" sz="1400" b="0" dirty="0" smtClean="0"/>
              <a:t>Good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NBX207-03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NBX207-05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NBX277-13</a:t>
            </a:r>
          </a:p>
          <a:p>
            <a:endParaRPr lang="en-US" altLang="zh-CN" sz="1400" b="0" dirty="0"/>
          </a:p>
          <a:p>
            <a:r>
              <a:rPr lang="zh-CN" altLang="en-US" sz="1400" b="0" dirty="0" smtClean="0"/>
              <a:t>输出：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共性机台为（</a:t>
            </a:r>
            <a:r>
              <a:rPr lang="zh-CN" altLang="en-US" sz="1400" b="0" dirty="0"/>
              <a:t>除去</a:t>
            </a:r>
            <a:r>
              <a:rPr lang="zh-CN" altLang="en-US" sz="1400" b="0" dirty="0" smtClean="0"/>
              <a:t>量测机台）：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PUC02,WFT51,WFT51,WAA01,WFT51,WAA01,PIN01,RIA05,RIA05,FHK65,FHK67,EGL72,CIA56,DKA03,DHA01,DAA01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74153"/>
              </p:ext>
            </p:extLst>
          </p:nvPr>
        </p:nvGraphicFramePr>
        <p:xfrm>
          <a:off x="4299438" y="2686844"/>
          <a:ext cx="4584700" cy="39814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40126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90221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88876899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0064473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EQUIPMENT_ID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BAD_wafer_count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GOOD_wafer_count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727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XX.YQS01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QSA51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511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XX.YQG01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QGK03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686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1I.PPU10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PUC02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014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681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65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9464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WFT51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616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858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1F.PQX10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QXK03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76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1F.PPI10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PIN01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8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RIA05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155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RIA05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513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1F.FQC10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QEN01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49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1F.FFH10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FHK65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3315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1F.FFC10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FHK67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36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1F.EQC10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QCK52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97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EGL72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0354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1F.ECI10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CIA56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483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1F.CDK10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DKA03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678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1F.CDH10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747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1F.CDA10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DAA01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51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15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5413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共性时间分析模块</a:t>
            </a:r>
            <a:endParaRPr lang="zh-CN" altLang="en-US" dirty="0"/>
          </a:p>
        </p:txBody>
      </p:sp>
      <p:sp>
        <p:nvSpPr>
          <p:cNvPr id="9" name="标题 11"/>
          <p:cNvSpPr txBox="1">
            <a:spLocks/>
          </p:cNvSpPr>
          <p:nvPr/>
        </p:nvSpPr>
        <p:spPr>
          <a:xfrm>
            <a:off x="408290" y="1039826"/>
            <a:ext cx="10383535" cy="18748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输入：</a:t>
            </a:r>
            <a:endParaRPr lang="en-US" altLang="zh-CN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 wafer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NBX005-14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NBX277-18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NBX277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-24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NBX278-02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NBX278-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13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NBX005-16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NBX005-18</a:t>
            </a:r>
          </a:p>
          <a:p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Good wafer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NBX207-03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NBX207-05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NBX005-13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NBX277-13</a:t>
            </a:r>
          </a:p>
          <a:p>
            <a:endParaRPr lang="en-US" altLang="zh-C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输出：</a:t>
            </a:r>
            <a:endParaRPr lang="en-US" altLang="zh-CN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 wafer</a:t>
            </a:r>
            <a:r>
              <a:rPr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无集中过货现象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4771"/>
              </p:ext>
            </p:extLst>
          </p:nvPr>
        </p:nvGraphicFramePr>
        <p:xfrm>
          <a:off x="790575" y="4095757"/>
          <a:ext cx="10791825" cy="1778393"/>
        </p:xfrm>
        <a:graphic>
          <a:graphicData uri="http://schemas.openxmlformats.org/drawingml/2006/table">
            <a:tbl>
              <a:tblPr/>
              <a:tblGrid>
                <a:gridCol w="306315">
                  <a:extLst>
                    <a:ext uri="{9D8B030D-6E8A-4147-A177-3AD203B41FA5}">
                      <a16:colId xmlns:a16="http://schemas.microsoft.com/office/drawing/2014/main" val="3809039273"/>
                    </a:ext>
                  </a:extLst>
                </a:gridCol>
                <a:gridCol w="2140729">
                  <a:extLst>
                    <a:ext uri="{9D8B030D-6E8A-4147-A177-3AD203B41FA5}">
                      <a16:colId xmlns:a16="http://schemas.microsoft.com/office/drawing/2014/main" val="2836550286"/>
                    </a:ext>
                  </a:extLst>
                </a:gridCol>
                <a:gridCol w="1225263">
                  <a:extLst>
                    <a:ext uri="{9D8B030D-6E8A-4147-A177-3AD203B41FA5}">
                      <a16:colId xmlns:a16="http://schemas.microsoft.com/office/drawing/2014/main" val="2840838277"/>
                    </a:ext>
                  </a:extLst>
                </a:gridCol>
                <a:gridCol w="7119518">
                  <a:extLst>
                    <a:ext uri="{9D8B030D-6E8A-4147-A177-3AD203B41FA5}">
                      <a16:colId xmlns:a16="http://schemas.microsoft.com/office/drawing/2014/main" val="291867188"/>
                    </a:ext>
                  </a:extLst>
                </a:gridCol>
              </a:tblGrid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BAD_wafer_string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GOOD_wafer_string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BAD_move_in_time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44667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XX.YQS01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2023-11-01 05:14:29|2023-11-01 05:14:29|2023-09-23 01:07:29|2023-09-23 01:33:46|2023-06-25 10:37:45|2023-06-20 22:49:43|2023-09-16 02:52:26|2023-07-01 19:55:32|2023-07-01 19:55:32|2023-10-04 23:14:20|2023-09-23 01:33:46|2023-10-04 23:14:20|2023-09-23 01:07:29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08271"/>
                  </a:ext>
                </a:extLst>
              </a:tr>
              <a:tr h="150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XX.YQG01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2023-09-22 07:45:14|2023-11-02 00:49:54|2023-11-08 23:04:56|2023-09-22 07:45:14|2023-10-17 08:14:05|2023-11-05 09:06:29|2023-09-22 06:10:08|2023-09-22 06:10:08|2023-10-31 04:19:54|2023-11-02 00:49:54|2023-10-31 04:19:54|2023-10-17 08:14:05|2023-10-04 01:36:16|2023-10-06 19:05:04|2023-10-04 01:36:16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470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1I.PPU10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2023-11-09 10:30:19|2023-11-01 16:30:08|2023-11-09 10:30:19|2023-10-05 18:14:53|2023-10-05 18:37:37|2023-10-05 18:14:53|2023-10-05 18:37:37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5002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1F.WWF20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2023-09-26 20:41:56|2023-10-28 18:16:54|2023-10-03 01:21:54|2023-10-03 01:50:19|2023-10-03 01:21:54|2023-10-03 01:50:19|2023-10-28 18:16:54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560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1F.WWF10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2023-10-02 17:55:13|2023-09-25 15:29:09|2023-10-02 17:55:13|2023-10-02 15:44:24|2023-10-02 15:44:24|2023-10-26 14:02:51|2023-10-26 14:02:51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13818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1F.WWA60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2023-09-27 17:56:34|2023-10-03 04:27:00|2023-10-03 03:47:25|2023-10-30 08:52:48|2023-10-03 04:27:00|2023-10-03 03:47:25|2023-10-30 08:52:48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37480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1F.WWA20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2023-09-19 21:11:33|2023-09-20 03:01:47|2023-10-15 12:18:15|2023-09-14 23:18:49|2023-09-20 03:01:47|2023-10-15 12:18:15|2023-09-19 21:11:33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93448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1F.WWA10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2023-06-14 18:12:32|2023-09-07 01:52:58|2023-09-07 02:15:41|2023-10-01 19:01:48|2023-09-22 01:49:39|2023-10-01 19:01:48|2023-09-07 02:15:41|2023-09-22 01:49:39|2023-09-07 01:52:58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94456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1F.PQX10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2023-09-18 13:02:52|2023-10-12 23:21:36|2023-09-18 13:02:52|2023-09-13 00:17:56|2023-10-12 23:21:36|2023-09-18 02:25:54|2023-09-18 02:25:54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90987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1F.PPI10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2023-09-17 19:28:00|2023-09-17 19:24:18|2023-09-17 19:28:00|2023-09-12 18:18:11|2023-10-12 10:52:27|2023-10-12 10:52:27|2023-09-17 19:24:18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4383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1F.FRI20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2023-11-02 10:25:40|2023-11-02 10:25:40|2023-10-05 14:30:24|2023-10-03 08:46:28|2023-10-05 14:30:24|2023-10-28 20:15:32|2023-10-03 08:46:28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5151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1F.FRI10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2023-09-25 00:25:52|2023-09-25 00:08:34|2023-09-17 10:33:00|2023-10-22 11:57:54|2023-10-22 11:57:54|2023-09-25 00:08:34|2023-09-25 00:25:52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50009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1F.FQC10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2023-09-07 19:05:03|2023-09-22 13:30:50|2023-09-22 13:30:50|2023-09-07 18:55:28|2023-09-07 19:05:03|2023-09-07 18:55:28|2023-06-15 18:52:33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1135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1F.FFH10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2023-09-18 15:47:15|2023-09-25 11:36:28|2023-09-25 11:36:28|2023-09-25 11:36:28|2023-09-25 11:36:28|2023-10-23 11:20:05|2023-10-23 11:20:05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15352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1F.FFC10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2023-09-07 07:42:58|2023-06-14 20:38:23|2023-09-07 07:42:58|2023-09-07 07:42:58|2023-10-01 21:32:45|2023-10-01 21:32:45|2023-09-07 07:42:58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42371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1F.EQC10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2023-09-17 00:06:54|2023-09-20 04:41:18|2023-09-20 04:41:18|2023-09-19 22:43:44|2023-10-21 06:20:49|2023-10-21 06:20:49|2023-09-19 22:43:44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151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1F.EEG10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2023-09-19 17:17:00|2023-09-19 21:23:39|2023-09-14 22:26:34|2023-09-19 17:17:00|2023-10-15 11:28:49|2023-10-15 11:28:49|2023-09-19 21:23:39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1034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1F.ECI10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2023-10-02 14:20:27|2023-10-02 11:12:12|2023-10-02 14:20:27|2023-10-26 13:21:14|2023-10-02 11:12:12|2023-10-26 13:21:14|2023-09-25 11:22:49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61412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1F.CDK10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2023-09-09 19:54:14|2023-09-11 17:22:34|2023-06-29 10:08:56|2023-10-11 18:06:18|2023-09-09 19:54:14|2023-10-11 18:06:18|2023-09-11 17:22:34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43485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1F.CDH10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2023-09-26 01:39:16|2023-09-26 11:15:54|2023-09-26 11:15:54|2023-10-23 22:51:53|2023-10-23 22:51:53|2023-09-19 06:52:31|2023-09-26 01:39:16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6140"/>
                  </a:ext>
                </a:extLst>
              </a:tr>
              <a:tr h="77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1F.CDA10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NBX005-14|NBX005-16|NBX278-13|NBX278-02|NBX277-24|NBX005-18|NBX277-18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NBX277-13|NBX207-03|NBX207-05|NBX005-13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2023-07-04 09:35:28|2023-09-12 08:40:04|2023-09-10 21:51:57|2023-10-11 22:24:28|2023-10-11 22:24:28|2023-09-10 21:51:57|2023-09-12 08:40:04</a:t>
                      </a:r>
                    </a:p>
                  </a:txBody>
                  <a:tcPr marL="3392" marR="3392" marT="33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892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912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5413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INLINE</a:t>
            </a:r>
            <a:r>
              <a:rPr lang="zh-CN" altLang="en-US" dirty="0" smtClean="0"/>
              <a:t>分析模块</a:t>
            </a:r>
            <a:endParaRPr lang="zh-CN" altLang="en-US" dirty="0"/>
          </a:p>
        </p:txBody>
      </p:sp>
      <p:sp>
        <p:nvSpPr>
          <p:cNvPr id="9" name="标题 11"/>
          <p:cNvSpPr txBox="1">
            <a:spLocks/>
          </p:cNvSpPr>
          <p:nvPr/>
        </p:nvSpPr>
        <p:spPr>
          <a:xfrm>
            <a:off x="408290" y="1039827"/>
            <a:ext cx="10383535" cy="8431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b="0" dirty="0" smtClean="0"/>
              <a:t>输入：</a:t>
            </a:r>
            <a:endParaRPr lang="en-US" altLang="zh-CN" sz="1400" b="0" dirty="0" smtClean="0"/>
          </a:p>
          <a:p>
            <a:r>
              <a:rPr lang="en-US" altLang="zh-CN" sz="1400" b="0" dirty="0"/>
              <a:t>B</a:t>
            </a:r>
            <a:r>
              <a:rPr lang="en-US" altLang="zh-CN" sz="1400" b="0" dirty="0" smtClean="0"/>
              <a:t>ad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NBX005-14</a:t>
            </a:r>
            <a:r>
              <a:rPr lang="zh-CN" altLang="en-US" sz="1400" b="0" dirty="0"/>
              <a:t>，</a:t>
            </a:r>
            <a:r>
              <a:rPr lang="en-US" altLang="zh-CN" sz="1400" b="0" dirty="0" smtClean="0"/>
              <a:t>NBX277-18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NBX277</a:t>
            </a:r>
            <a:r>
              <a:rPr lang="en-US" altLang="zh-CN" sz="1400" b="0" dirty="0" smtClean="0"/>
              <a:t>-24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NBX278-02</a:t>
            </a:r>
            <a:r>
              <a:rPr lang="zh-CN" altLang="en-US" sz="1400" b="0" dirty="0" smtClean="0"/>
              <a:t>，</a:t>
            </a:r>
            <a:r>
              <a:rPr lang="en-US" altLang="zh-CN" sz="1400" b="0" dirty="0"/>
              <a:t>NBX278-</a:t>
            </a:r>
            <a:r>
              <a:rPr lang="en-US" altLang="zh-CN" sz="1400" b="0" dirty="0" smtClean="0"/>
              <a:t>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NBX005-16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NBX005-18</a:t>
            </a:r>
          </a:p>
          <a:p>
            <a:r>
              <a:rPr lang="en-US" altLang="zh-CN" sz="1400" b="0" dirty="0" smtClean="0"/>
              <a:t>Good wafer</a:t>
            </a:r>
            <a:r>
              <a:rPr lang="zh-CN" altLang="en-US" sz="1400" b="0" dirty="0" smtClean="0"/>
              <a:t>：</a:t>
            </a:r>
            <a:r>
              <a:rPr lang="en-US" altLang="zh-CN" sz="1400" b="0" dirty="0" smtClean="0"/>
              <a:t>NBX207-03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NBX207-05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NBX005-13</a:t>
            </a:r>
            <a:r>
              <a:rPr lang="zh-CN" altLang="en-US" sz="1400" b="0" dirty="0" smtClean="0"/>
              <a:t>，</a:t>
            </a:r>
            <a:r>
              <a:rPr lang="en-US" altLang="zh-CN" sz="1400" b="0" dirty="0" smtClean="0"/>
              <a:t>NBX277-13</a:t>
            </a:r>
            <a:endParaRPr lang="zh-CN" altLang="en-US" sz="1400" b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4167"/>
              </p:ext>
            </p:extLst>
          </p:nvPr>
        </p:nvGraphicFramePr>
        <p:xfrm>
          <a:off x="2911475" y="2620169"/>
          <a:ext cx="5918200" cy="1913730"/>
        </p:xfrm>
        <a:graphic>
          <a:graphicData uri="http://schemas.openxmlformats.org/drawingml/2006/table">
            <a:tbl>
              <a:tblPr/>
              <a:tblGrid>
                <a:gridCol w="1008646">
                  <a:extLst>
                    <a:ext uri="{9D8B030D-6E8A-4147-A177-3AD203B41FA5}">
                      <a16:colId xmlns:a16="http://schemas.microsoft.com/office/drawing/2014/main" val="1508322157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878534381"/>
                    </a:ext>
                  </a:extLst>
                </a:gridCol>
                <a:gridCol w="3661911">
                  <a:extLst>
                    <a:ext uri="{9D8B030D-6E8A-4147-A177-3AD203B41FA5}">
                      <a16:colId xmlns:a16="http://schemas.microsoft.com/office/drawing/2014/main" val="69393667"/>
                    </a:ext>
                  </a:extLst>
                </a:gridCol>
              </a:tblGrid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INLINE_PARAMETER_ID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26890"/>
                  </a:ext>
                </a:extLst>
              </a:tr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XX.YQG01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0.077423169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IDW1|IDW0|WIW0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899767"/>
                  </a:ext>
                </a:extLst>
              </a:tr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XX.DQC01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0.047866304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TDS1|FDS1|TAW1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53177"/>
                  </a:ext>
                </a:extLst>
              </a:tr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1F.EQW10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0.04499496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01W0|67W0|53W0|04W0|41W0|03W0|02W0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48036"/>
                  </a:ext>
                </a:extLst>
              </a:tr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1F.PQW10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0.042295931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45W0|DNW04|YSIG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82172"/>
                  </a:ext>
                </a:extLst>
              </a:tr>
              <a:tr h="31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1F.EQC10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0.040321878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TUW1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04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11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10842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INLINE</a:t>
            </a:r>
            <a:r>
              <a:rPr lang="zh-CN" altLang="en-US" dirty="0" smtClean="0"/>
              <a:t>分析模块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XX.YQG01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" y="3652813"/>
            <a:ext cx="5587744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3652813"/>
            <a:ext cx="5587744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772813"/>
            <a:ext cx="5587744" cy="28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10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10842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INLINE</a:t>
            </a:r>
            <a:r>
              <a:rPr lang="zh-CN" altLang="en-US" dirty="0" smtClean="0"/>
              <a:t>分析模块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XX.DQC01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439813"/>
            <a:ext cx="5587744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20702"/>
            <a:ext cx="5587744" cy="28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6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842</Words>
  <Application>Microsoft Office PowerPoint</Application>
  <PresentationFormat>宽屏</PresentationFormat>
  <Paragraphs>343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1_IKAS-PPT-v2.0</vt:lpstr>
      <vt:lpstr>PowerPoint 演示文稿</vt:lpstr>
      <vt:lpstr>PowerPoint 演示文稿</vt:lpstr>
      <vt:lpstr>Case4 MVA 分析目标</vt:lpstr>
      <vt:lpstr>Case4 MVA 分析结论</vt:lpstr>
      <vt:lpstr>共性机台分析模块</vt:lpstr>
      <vt:lpstr>共性时间分析模块</vt:lpstr>
      <vt:lpstr>INLINE分析模块</vt:lpstr>
      <vt:lpstr>INLINE分析模块 XX.YQG01</vt:lpstr>
      <vt:lpstr>INLINE分析模块 XX.DQC01</vt:lpstr>
      <vt:lpstr>INLINE分析模块 1F.EQW10</vt:lpstr>
      <vt:lpstr>FDC权重分析模块</vt:lpstr>
      <vt:lpstr>FDC权重分析模块---- 1F.ECI10（CIA56）</vt:lpstr>
      <vt:lpstr>FDC权重分析模块---- 1F.ECI10（CIA56）</vt:lpstr>
      <vt:lpstr>FDC权重分析模块---- 1F.EEG10（EGL72）</vt:lpstr>
      <vt:lpstr>FDC权重分析模块---- 1F.EEG10（EGL72）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Vendor</cp:lastModifiedBy>
  <cp:revision>984</cp:revision>
  <dcterms:created xsi:type="dcterms:W3CDTF">2020-11-16T16:40:00Z</dcterms:created>
  <dcterms:modified xsi:type="dcterms:W3CDTF">2023-11-09T15:23:33Z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