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14999808" r:id="rId2"/>
    <p:sldId id="15002265" r:id="rId3"/>
    <p:sldId id="15002271" r:id="rId4"/>
    <p:sldId id="15002266" r:id="rId5"/>
    <p:sldId id="15002267" r:id="rId6"/>
    <p:sldId id="15002270" r:id="rId7"/>
    <p:sldId id="15002272" r:id="rId8"/>
    <p:sldId id="15002273" r:id="rId9"/>
    <p:sldId id="15002274" r:id="rId10"/>
    <p:sldId id="15002275" r:id="rId11"/>
    <p:sldId id="15002276" r:id="rId12"/>
    <p:sldId id="15002277" r:id="rId13"/>
    <p:sldId id="15002278" r:id="rId14"/>
    <p:sldId id="15002279" r:id="rId15"/>
    <p:sldId id="15002280" r:id="rId16"/>
    <p:sldId id="15002281" r:id="rId17"/>
    <p:sldId id="15002282" r:id="rId18"/>
    <p:sldId id="15002283" r:id="rId19"/>
    <p:sldId id="15002284" r:id="rId20"/>
    <p:sldId id="15002285" r:id="rId21"/>
    <p:sldId id="15002286" r:id="rId22"/>
    <p:sldId id="15002287" r:id="rId23"/>
    <p:sldId id="15002288" r:id="rId24"/>
    <p:sldId id="15002289" r:id="rId25"/>
    <p:sldId id="15002290" r:id="rId26"/>
    <p:sldId id="15002291" r:id="rId27"/>
    <p:sldId id="15002294" r:id="rId28"/>
    <p:sldId id="15002295" r:id="rId29"/>
    <p:sldId id="15002296" r:id="rId30"/>
    <p:sldId id="15002297" r:id="rId31"/>
    <p:sldId id="15002298" r:id="rId32"/>
    <p:sldId id="15002299" r:id="rId33"/>
    <p:sldId id="15002300" r:id="rId34"/>
    <p:sldId id="15002302" r:id="rId35"/>
    <p:sldId id="15002303" r:id="rId36"/>
    <p:sldId id="15002304" r:id="rId37"/>
    <p:sldId id="15002305" r:id="rId38"/>
    <p:sldId id="15002306" r:id="rId39"/>
    <p:sldId id="15002307" r:id="rId40"/>
    <p:sldId id="15002308" r:id="rId41"/>
    <p:sldId id="15002309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5/6" id="{D015FDE2-6459-4588-82B1-7B219AC9EDC4}">
          <p14:sldIdLst>
            <p14:sldId id="15002265"/>
            <p14:sldId id="15002271"/>
            <p14:sldId id="15002266"/>
            <p14:sldId id="15002267"/>
            <p14:sldId id="15002270"/>
            <p14:sldId id="15002272"/>
            <p14:sldId id="15002273"/>
            <p14:sldId id="15002274"/>
            <p14:sldId id="15002275"/>
            <p14:sldId id="15002276"/>
            <p14:sldId id="15002277"/>
            <p14:sldId id="15002278"/>
            <p14:sldId id="15002279"/>
            <p14:sldId id="15002280"/>
            <p14:sldId id="15002281"/>
            <p14:sldId id="15002282"/>
            <p14:sldId id="15002283"/>
            <p14:sldId id="15002284"/>
            <p14:sldId id="15002285"/>
            <p14:sldId id="15002286"/>
            <p14:sldId id="15002287"/>
            <p14:sldId id="15002288"/>
            <p14:sldId id="15002289"/>
            <p14:sldId id="15002290"/>
            <p14:sldId id="15002291"/>
            <p14:sldId id="15002294"/>
            <p14:sldId id="15002295"/>
            <p14:sldId id="15002296"/>
            <p14:sldId id="15002297"/>
            <p14:sldId id="15002298"/>
            <p14:sldId id="15002299"/>
            <p14:sldId id="15002300"/>
            <p14:sldId id="15002302"/>
            <p14:sldId id="15002303"/>
            <p14:sldId id="15002304"/>
            <p14:sldId id="15002305"/>
            <p14:sldId id="15002306"/>
            <p14:sldId id="15002307"/>
            <p14:sldId id="15002308"/>
            <p14:sldId id="15002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2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64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70-A23C-4263-A6B6-65B8A4DA936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9EB-84BE-4F6D-AF7A-48F6B6EA8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0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6.xm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slide" Target="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3" Type="http://schemas.openxmlformats.org/officeDocument/2006/relationships/slide" Target="slide16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8.png"/><Relationship Id="rId11" Type="http://schemas.openxmlformats.org/officeDocument/2006/relationships/slide" Target="slide15.xml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7.xml"/><Relationship Id="rId6" Type="http://schemas.openxmlformats.org/officeDocument/2006/relationships/slide" Target="slide1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slide" Target="slide15.xml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slide" Target="slide6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8881724" y="372552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Case5</a:t>
            </a:r>
            <a:r>
              <a:rPr lang="zh-CN" altLang="en-US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、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6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1"/>
            <a:ext cx="10166900" cy="58110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</a:t>
            </a:r>
            <a:r>
              <a:rPr lang="en-US" altLang="zh-CN" dirty="0" smtClean="0"/>
              <a:t>1V.PQX10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09" y="2136613"/>
            <a:ext cx="2793872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09" y="716945"/>
            <a:ext cx="2793872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9" y="3596945"/>
            <a:ext cx="2793872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9" y="2156945"/>
            <a:ext cx="2793872" cy="144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9" y="716945"/>
            <a:ext cx="2793872" cy="144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10" y="3596945"/>
            <a:ext cx="2793872" cy="144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10" y="716945"/>
            <a:ext cx="2793872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9" y="5036945"/>
            <a:ext cx="279387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10" y="5036945"/>
            <a:ext cx="2793872" cy="1440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09" y="3576613"/>
            <a:ext cx="2793872" cy="144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10" y="2156945"/>
            <a:ext cx="2793872" cy="1440000"/>
          </a:xfrm>
          <a:prstGeom prst="rect">
            <a:avLst/>
          </a:prstGeom>
        </p:spPr>
      </p:pic>
      <p:sp>
        <p:nvSpPr>
          <p:cNvPr id="14" name="动作按钮: 第一张 13">
            <a:hlinkClick r:id="rId13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39754" y="276141"/>
            <a:ext cx="1133475" cy="481222"/>
            <a:chOff x="7334250" y="276142"/>
            <a:chExt cx="1133475" cy="481222"/>
          </a:xfrm>
        </p:grpSpPr>
        <p:sp>
          <p:nvSpPr>
            <p:cNvPr id="16" name="矩形 15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2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1"/>
            <a:ext cx="9531900" cy="58110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----1V.PQX20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L2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042228"/>
            <a:ext cx="9544050" cy="4919134"/>
          </a:xfrm>
          <a:prstGeom prst="rect">
            <a:avLst/>
          </a:prstGeom>
        </p:spPr>
      </p:pic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3425" y="276141"/>
            <a:ext cx="1133475" cy="481222"/>
            <a:chOff x="7334250" y="276142"/>
            <a:chExt cx="1133475" cy="481222"/>
          </a:xfrm>
        </p:grpSpPr>
        <p:sp>
          <p:nvSpPr>
            <p:cNvPr id="6" name="矩形 5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3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9392200" cy="523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----2U.PQW10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" y="687732"/>
            <a:ext cx="279387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" y="2127088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28" y="5007088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28" y="3567088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28" y="2127088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28" y="687088"/>
            <a:ext cx="2793872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3" y="5007088"/>
            <a:ext cx="2793872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567088"/>
            <a:ext cx="2793872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2127088"/>
            <a:ext cx="2793872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687088"/>
            <a:ext cx="279387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" y="3566444"/>
            <a:ext cx="2793872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3567088"/>
            <a:ext cx="2793872" cy="144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2127088"/>
            <a:ext cx="2793872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687088"/>
            <a:ext cx="2793872" cy="1440000"/>
          </a:xfrm>
          <a:prstGeom prst="rect">
            <a:avLst/>
          </a:prstGeom>
        </p:spPr>
      </p:pic>
      <p:sp>
        <p:nvSpPr>
          <p:cNvPr id="18" name="动作按钮: 第一张 17">
            <a:hlinkClick r:id="rId16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077450" y="205866"/>
            <a:ext cx="1133475" cy="481222"/>
            <a:chOff x="7334250" y="276142"/>
            <a:chExt cx="1133475" cy="481222"/>
          </a:xfrm>
        </p:grpSpPr>
        <p:sp>
          <p:nvSpPr>
            <p:cNvPr id="20" name="矩形 19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3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9928775" cy="5239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</a:t>
            </a:r>
            <a:r>
              <a:rPr lang="en-US" altLang="zh-CN" dirty="0"/>
              <a:t>2U.PQX10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200150"/>
            <a:ext cx="9200690" cy="4742162"/>
          </a:xfrm>
          <a:prstGeom prst="rect">
            <a:avLst/>
          </a:prstGeom>
        </p:spPr>
      </p:pic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09150" y="297509"/>
            <a:ext cx="1133475" cy="481222"/>
            <a:chOff x="7334250" y="276142"/>
            <a:chExt cx="1133475" cy="481222"/>
          </a:xfrm>
        </p:grpSpPr>
        <p:sp>
          <p:nvSpPr>
            <p:cNvPr id="6" name="矩形 5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8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9621533" cy="523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----1U.PQW10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125238"/>
            <a:ext cx="558774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44" y="1125238"/>
            <a:ext cx="5587744" cy="2880000"/>
          </a:xfrm>
          <a:prstGeom prst="rect">
            <a:avLst/>
          </a:prstGeom>
        </p:spPr>
      </p:pic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76533" y="361525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5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----Case6</a:t>
            </a:r>
            <a:r>
              <a:rPr lang="zh-CN" altLang="en-US" dirty="0"/>
              <a:t>（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US</a:t>
            </a:r>
            <a:r>
              <a:rPr lang="zh-CN" altLang="en-US" dirty="0"/>
              <a:t>有较大影响）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69265"/>
              </p:ext>
            </p:extLst>
          </p:nvPr>
        </p:nvGraphicFramePr>
        <p:xfrm>
          <a:off x="199953" y="992379"/>
          <a:ext cx="5550493" cy="4962525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2248828999"/>
                    </a:ext>
                  </a:extLst>
                </a:gridCol>
                <a:gridCol w="1665621">
                  <a:extLst>
                    <a:ext uri="{9D8B030D-6E8A-4147-A177-3AD203B41FA5}">
                      <a16:colId xmlns:a16="http://schemas.microsoft.com/office/drawing/2014/main" val="2181823267"/>
                    </a:ext>
                  </a:extLst>
                </a:gridCol>
                <a:gridCol w="977164">
                  <a:extLst>
                    <a:ext uri="{9D8B030D-6E8A-4147-A177-3AD203B41FA5}">
                      <a16:colId xmlns:a16="http://schemas.microsoft.com/office/drawing/2014/main" val="265245257"/>
                    </a:ext>
                  </a:extLst>
                </a:gridCol>
                <a:gridCol w="786808">
                  <a:extLst>
                    <a:ext uri="{9D8B030D-6E8A-4147-A177-3AD203B41FA5}">
                      <a16:colId xmlns:a16="http://schemas.microsoft.com/office/drawing/2014/main" val="396888541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RECIPE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INLINE_PARAMETER_ID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21655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RJLTUL100010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0.9874925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3958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0.99922088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51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0.991001745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36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HFT0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0.989553105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386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0.957686985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84323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1U.CDG20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RJLTUL100030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OX CAP DEPOSITION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0.9831763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3738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EEW0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0.982641293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1594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PTW0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0.966887546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2008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1U.PQW10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FPNM301/FPNM3011UR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ADI CD MEAS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09W0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0.976812243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0.9637364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5898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0.950660547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65569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L2800Z1N/1UFPNM31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AJW0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0.967103854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0.965766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932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B5W0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0.964428186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345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1V.ECU10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RJ28CUV11V1FPNM301_CD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RJ28PFPNM301C1VU2_CD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 CMP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TGS1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0.952436309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0.9524363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0084"/>
                  </a:ext>
                </a:extLst>
              </a:tr>
              <a:tr h="18097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L2800Z1N/1VFPNM31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L2800Z2N/1VFPNR91-B-L28W3F1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0.9802854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1545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A8W0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0.993973956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0714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AJW0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0.993888381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3077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0.98886412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4944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WBW0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0.983963349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9477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MPW0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0.977631319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0413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X8W0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0.975166772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836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0.958125537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02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FX03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0.950955179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48488"/>
              </p:ext>
            </p:extLst>
          </p:nvPr>
        </p:nvGraphicFramePr>
        <p:xfrm>
          <a:off x="6288622" y="992379"/>
          <a:ext cx="5388542" cy="4299585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603418349"/>
                    </a:ext>
                  </a:extLst>
                </a:gridCol>
                <a:gridCol w="1665675">
                  <a:extLst>
                    <a:ext uri="{9D8B030D-6E8A-4147-A177-3AD203B41FA5}">
                      <a16:colId xmlns:a16="http://schemas.microsoft.com/office/drawing/2014/main" val="1091858653"/>
                    </a:ext>
                  </a:extLst>
                </a:gridCol>
                <a:gridCol w="977196">
                  <a:extLst>
                    <a:ext uri="{9D8B030D-6E8A-4147-A177-3AD203B41FA5}">
                      <a16:colId xmlns:a16="http://schemas.microsoft.com/office/drawing/2014/main" val="542946239"/>
                    </a:ext>
                  </a:extLst>
                </a:gridCol>
                <a:gridCol w="977196">
                  <a:extLst>
                    <a:ext uri="{9D8B030D-6E8A-4147-A177-3AD203B41FA5}">
                      <a16:colId xmlns:a16="http://schemas.microsoft.com/office/drawing/2014/main" val="71409841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RECIPE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INLINE_PARAMETER_ID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21108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1V.PQX20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L2800Z1N/1VFPNR31-L2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L2800Z2N/1VFPNR91-L2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0.978877736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673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JYW0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0.985185909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6345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MPW0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0.977631319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7831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IYW0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0.97218709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297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YTW0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0.959384363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13366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2U.CDG10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RJLTUL100010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0.983884416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45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HFT0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0.996098069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182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0.955555179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0051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2U.CDG20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RJLTUL100010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0.993757955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7702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PTW0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0.990658352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3122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HFT0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0.990615512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411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2U.EQW10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FPNM301/FPNM3012UE10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FPNR901/FPNR9012UE_0B0J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AMI CD MEAS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0.992710312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0.982035175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2092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0.971360038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7994"/>
                  </a:ext>
                </a:extLst>
              </a:tr>
              <a:tr h="1809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L2800Z1N/2UFPNM31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L2800Z2N/2UFPNR91-B-L28W3F1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0.972179762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672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WBW0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0.999240457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36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MPW0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0.977631319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92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FX02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0.971842216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9871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FX01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0.969641172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642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0.955540514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98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FY01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0.952800173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7193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FX04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0.950742242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55259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99500" y="6047783"/>
            <a:ext cx="981808" cy="3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u="sng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跳转</a:t>
            </a:r>
            <a:r>
              <a:rPr lang="en-US" altLang="zh-CN" sz="1200" u="sng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Case5</a:t>
            </a:r>
            <a:endParaRPr lang="zh-CN" altLang="en-US" sz="12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动作按钮: 前进或下一项 11">
            <a:hlinkClick r:id="rId3" action="ppaction://hlinksldjump" highlightClick="1"/>
          </p:cNvPr>
          <p:cNvSpPr/>
          <p:nvPr/>
        </p:nvSpPr>
        <p:spPr>
          <a:xfrm>
            <a:off x="5751977" y="1533734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动作按钮: 前进或下一项 16">
            <a:hlinkClick r:id="rId4" action="ppaction://hlinksldjump" highlightClick="1"/>
          </p:cNvPr>
          <p:cNvSpPr/>
          <p:nvPr/>
        </p:nvSpPr>
        <p:spPr>
          <a:xfrm>
            <a:off x="5750450" y="2184993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动作按钮: 前进或下一项 17">
            <a:hlinkClick r:id="rId5" action="ppaction://hlinksldjump" highlightClick="1"/>
          </p:cNvPr>
          <p:cNvSpPr/>
          <p:nvPr/>
        </p:nvSpPr>
        <p:spPr>
          <a:xfrm>
            <a:off x="5750449" y="2655240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动作按钮: 前进或下一项 14">
            <a:hlinkClick r:id="rId6" action="ppaction://hlinksldjump" highlightClick="1"/>
          </p:cNvPr>
          <p:cNvSpPr/>
          <p:nvPr/>
        </p:nvSpPr>
        <p:spPr>
          <a:xfrm>
            <a:off x="5750449" y="3002710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动作按钮: 前进或下一项 15">
            <a:hlinkClick r:id="rId7" action="ppaction://hlinksldjump" highlightClick="1"/>
          </p:cNvPr>
          <p:cNvSpPr/>
          <p:nvPr/>
        </p:nvSpPr>
        <p:spPr>
          <a:xfrm>
            <a:off x="5750448" y="4413108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动作按钮: 前进或下一项 23">
            <a:hlinkClick r:id="rId8" action="ppaction://hlinksldjump" highlightClick="1"/>
          </p:cNvPr>
          <p:cNvSpPr/>
          <p:nvPr/>
        </p:nvSpPr>
        <p:spPr>
          <a:xfrm>
            <a:off x="5750448" y="3447693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动作按钮: 前进或下一项 18">
            <a:hlinkClick r:id="rId9" action="ppaction://hlinksldjump" highlightClick="1"/>
          </p:cNvPr>
          <p:cNvSpPr/>
          <p:nvPr/>
        </p:nvSpPr>
        <p:spPr>
          <a:xfrm>
            <a:off x="11683527" y="1540458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动作按钮: 前进或下一项 19">
            <a:hlinkClick r:id="rId10" action="ppaction://hlinksldjump" highlightClick="1"/>
          </p:cNvPr>
          <p:cNvSpPr/>
          <p:nvPr/>
        </p:nvSpPr>
        <p:spPr>
          <a:xfrm>
            <a:off x="11677166" y="2272004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动作按钮: 前进或下一项 20">
            <a:hlinkClick r:id="rId11" action="ppaction://hlinksldjump" highlightClick="1"/>
          </p:cNvPr>
          <p:cNvSpPr/>
          <p:nvPr/>
        </p:nvSpPr>
        <p:spPr>
          <a:xfrm>
            <a:off x="11677166" y="2807249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动作按钮: 前进或下一项 21">
            <a:hlinkClick r:id="rId12" action="ppaction://hlinksldjump" highlightClick="1"/>
          </p:cNvPr>
          <p:cNvSpPr/>
          <p:nvPr/>
        </p:nvSpPr>
        <p:spPr>
          <a:xfrm>
            <a:off x="11677165" y="4225700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动作按钮: 前进或下一项 22">
            <a:hlinkClick r:id="rId13" action="ppaction://hlinksldjump" highlightClick="1"/>
          </p:cNvPr>
          <p:cNvSpPr/>
          <p:nvPr/>
        </p:nvSpPr>
        <p:spPr>
          <a:xfrm>
            <a:off x="11677165" y="3258377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9182650" cy="5811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----1U.CDG10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" y="825158"/>
            <a:ext cx="4889276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" y="3411833"/>
            <a:ext cx="4889276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4" y="3411833"/>
            <a:ext cx="4889276" cy="25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4" y="825158"/>
            <a:ext cx="4889276" cy="2520000"/>
          </a:xfrm>
          <a:prstGeom prst="rect">
            <a:avLst/>
          </a:prstGeom>
        </p:spPr>
      </p:pic>
      <p:sp>
        <p:nvSpPr>
          <p:cNvPr id="9" name="动作按钮: 第一张 8">
            <a:hlinkClick r:id="rId6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82150" y="252846"/>
            <a:ext cx="1133475" cy="481222"/>
            <a:chOff x="7334250" y="276142"/>
            <a:chExt cx="1133475" cy="481222"/>
          </a:xfrm>
        </p:grpSpPr>
        <p:sp>
          <p:nvSpPr>
            <p:cNvPr id="11" name="矩形 10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1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010950" cy="904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----1U.CDG20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OX CAP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401463"/>
            <a:ext cx="558774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401463"/>
            <a:ext cx="5587744" cy="2880000"/>
          </a:xfrm>
          <a:prstGeom prst="rect">
            <a:avLst/>
          </a:prstGeom>
        </p:spPr>
      </p:pic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2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010950" cy="8922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</a:t>
            </a:r>
            <a:r>
              <a:rPr lang="en-US" altLang="zh-CN" dirty="0" smtClean="0"/>
              <a:t>1U.PQW10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515763"/>
            <a:ext cx="5587744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5763"/>
            <a:ext cx="5587744" cy="2880000"/>
          </a:xfrm>
          <a:prstGeom prst="rect">
            <a:avLst/>
          </a:prstGeom>
        </p:spPr>
      </p:pic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010950" cy="9430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----1U.PQX10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391938"/>
            <a:ext cx="5587744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50" y="1391938"/>
            <a:ext cx="5587744" cy="2880000"/>
          </a:xfrm>
          <a:prstGeom prst="rect">
            <a:avLst/>
          </a:prstGeom>
        </p:spPr>
      </p:pic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9" name="矩形 8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Case5/6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010950" cy="879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----1V.ECU10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CMP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245888"/>
            <a:ext cx="8227394" cy="4240512"/>
          </a:xfrm>
          <a:prstGeom prst="rect">
            <a:avLst/>
          </a:prstGeom>
        </p:spPr>
      </p:pic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6" name="矩形 5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195100" cy="8909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----1V.PQX10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98104"/>
            <a:ext cx="279387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74428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50752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298104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774428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250752"/>
            <a:ext cx="2793872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313592"/>
            <a:ext cx="2793872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82323"/>
            <a:ext cx="2793872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251054"/>
            <a:ext cx="2793872" cy="1440000"/>
          </a:xfrm>
          <a:prstGeom prst="rect">
            <a:avLst/>
          </a:prstGeom>
        </p:spPr>
      </p:pic>
      <p:sp>
        <p:nvSpPr>
          <p:cNvPr id="13" name="动作按钮: 第一张 12">
            <a:hlinkClick r:id="rId11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15" name="矩形 14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10489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----1V.PQX20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L2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6" y="4082538"/>
            <a:ext cx="4190808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6" y="1623800"/>
            <a:ext cx="4190808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4082538"/>
            <a:ext cx="4190808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1623800"/>
            <a:ext cx="4190808" cy="2160000"/>
          </a:xfrm>
          <a:prstGeom prst="rect">
            <a:avLst/>
          </a:prstGeom>
        </p:spPr>
      </p:pic>
      <p:sp>
        <p:nvSpPr>
          <p:cNvPr id="7" name="动作按钮: 第一张 6">
            <a:hlinkClick r:id="rId6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9" name="矩形 8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981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----2U.CDG10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379238"/>
            <a:ext cx="558774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9238"/>
            <a:ext cx="5587744" cy="2880000"/>
          </a:xfrm>
          <a:prstGeom prst="rect">
            <a:avLst/>
          </a:prstGeom>
        </p:spPr>
      </p:pic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2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10192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----2U.CDG20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55438"/>
            <a:ext cx="5587744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455438"/>
            <a:ext cx="5587744" cy="2880000"/>
          </a:xfrm>
          <a:prstGeom prst="rect">
            <a:avLst/>
          </a:prstGeom>
        </p:spPr>
      </p:pic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6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9176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----2U.EQW10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0" y="1417338"/>
            <a:ext cx="558774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1417338"/>
            <a:ext cx="5587744" cy="2880000"/>
          </a:xfrm>
          <a:prstGeom prst="rect">
            <a:avLst/>
          </a:prstGeom>
        </p:spPr>
      </p:pic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8" name="矩形 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6382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----2U.PQX10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3776476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2345438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905438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5216476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2" y="3785438"/>
            <a:ext cx="2793872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2" y="2345438"/>
            <a:ext cx="2793872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2" y="905438"/>
            <a:ext cx="2793872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2" y="5216476"/>
            <a:ext cx="2793872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34" y="3789176"/>
            <a:ext cx="279387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34" y="2345438"/>
            <a:ext cx="2793872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34" y="905438"/>
            <a:ext cx="2793872" cy="1440000"/>
          </a:xfrm>
          <a:prstGeom prst="rect">
            <a:avLst/>
          </a:prstGeom>
        </p:spPr>
      </p:pic>
      <p:sp>
        <p:nvSpPr>
          <p:cNvPr id="16" name="动作按钮: 第一张 15">
            <a:hlinkClick r:id="rId13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334250" y="276142"/>
            <a:ext cx="1133475" cy="481222"/>
            <a:chOff x="7334250" y="276142"/>
            <a:chExt cx="1133475" cy="481222"/>
          </a:xfrm>
        </p:grpSpPr>
        <p:sp>
          <p:nvSpPr>
            <p:cNvPr id="18" name="矩形 17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6382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Wafer </a:t>
            </a:r>
            <a:r>
              <a:rPr lang="zh-CN" altLang="en-US" dirty="0" smtClean="0"/>
              <a:t>上下分区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分析结果（不包括</a:t>
            </a:r>
            <a:r>
              <a:rPr lang="en-US" altLang="zh-CN" dirty="0" smtClean="0"/>
              <a:t>TQV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93109"/>
              </p:ext>
            </p:extLst>
          </p:nvPr>
        </p:nvGraphicFramePr>
        <p:xfrm>
          <a:off x="747937" y="3552678"/>
          <a:ext cx="4127500" cy="190500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331006594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565207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285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0.323533983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477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1V.PQX20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0.245150236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479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0.190459208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46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2U.PQX10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0.152420836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527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1V.PQX30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0.088435737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46999"/>
                  </a:ext>
                </a:extLst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48" y="2763904"/>
            <a:ext cx="3534952" cy="26937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937" y="1091735"/>
            <a:ext cx="61775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分析流程：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28600" indent="-228600" algn="l">
              <a:lnSpc>
                <a:spcPct val="125000"/>
              </a:lnSpc>
              <a:spcAft>
                <a:spcPts val="600"/>
              </a:spcAft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</a:rPr>
              <a:t>按照用户给的</a:t>
            </a:r>
            <a:r>
              <a:rPr lang="en-US" altLang="zh-CN" sz="1200" dirty="0" smtClean="0">
                <a:solidFill>
                  <a:schemeClr val="bg1"/>
                </a:solidFill>
              </a:rPr>
              <a:t>wafer list</a:t>
            </a:r>
            <a:r>
              <a:rPr lang="zh-CN" altLang="en-US" sz="1200" dirty="0" smtClean="0">
                <a:solidFill>
                  <a:schemeClr val="bg1"/>
                </a:solidFill>
              </a:rPr>
              <a:t>，不分</a:t>
            </a:r>
            <a:r>
              <a:rPr lang="en-US" altLang="zh-CN" sz="1200" dirty="0" smtClean="0">
                <a:solidFill>
                  <a:schemeClr val="bg1"/>
                </a:solidFill>
              </a:rPr>
              <a:t>good bad wafer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28600" indent="-228600" algn="l">
              <a:lnSpc>
                <a:spcPct val="125000"/>
              </a:lnSpc>
              <a:spcAft>
                <a:spcPts val="600"/>
              </a:spcAft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</a:rPr>
              <a:t>按照用户给的坐标点位，记</a:t>
            </a:r>
            <a:r>
              <a:rPr lang="en-US" altLang="zh-CN" sz="1200" dirty="0" smtClean="0">
                <a:solidFill>
                  <a:schemeClr val="bg1"/>
                </a:solidFill>
              </a:rPr>
              <a:t>site4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13</a:t>
            </a:r>
            <a:r>
              <a:rPr lang="zh-CN" altLang="en-US" sz="1200" dirty="0" smtClean="0">
                <a:solidFill>
                  <a:schemeClr val="bg1"/>
                </a:solidFill>
              </a:rPr>
              <a:t>为上半区；</a:t>
            </a:r>
            <a:r>
              <a:rPr lang="en-US" altLang="zh-CN" sz="1200" dirty="0" smtClean="0">
                <a:solidFill>
                  <a:schemeClr val="bg1"/>
                </a:solidFill>
              </a:rPr>
              <a:t>site2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7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10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11</a:t>
            </a:r>
            <a:r>
              <a:rPr lang="zh-CN" altLang="en-US" sz="1200" dirty="0" smtClean="0">
                <a:solidFill>
                  <a:schemeClr val="bg1"/>
                </a:solidFill>
              </a:rPr>
              <a:t>为下半区输入到</a:t>
            </a:r>
            <a:r>
              <a:rPr lang="en-US" altLang="zh-CN" sz="1200" dirty="0" smtClean="0">
                <a:solidFill>
                  <a:srgbClr val="00B0F0"/>
                </a:solidFill>
              </a:rPr>
              <a:t>inline</a:t>
            </a:r>
            <a:r>
              <a:rPr lang="zh-CN" altLang="en-US" sz="1200" dirty="0" smtClean="0">
                <a:solidFill>
                  <a:srgbClr val="00B0F0"/>
                </a:solidFill>
              </a:rPr>
              <a:t>分析模型</a:t>
            </a:r>
            <a:r>
              <a:rPr lang="zh-CN" altLang="en-US" sz="1200" dirty="0" smtClean="0">
                <a:solidFill>
                  <a:schemeClr val="bg1"/>
                </a:solidFill>
              </a:rPr>
              <a:t>中计算。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28600" indent="-228600" algn="l">
              <a:lnSpc>
                <a:spcPct val="125000"/>
              </a:lnSpc>
              <a:spcAft>
                <a:spcPts val="600"/>
              </a:spcAft>
              <a:buAutoNum type="arabicPeriod"/>
            </a:pPr>
            <a:endParaRPr lang="en-US" altLang="zh-CN" sz="1200" dirty="0">
              <a:solidFill>
                <a:schemeClr val="bg1"/>
              </a:solidFill>
            </a:endParaRPr>
          </a:p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dirty="0" smtClean="0">
                <a:solidFill>
                  <a:schemeClr val="bg1"/>
                </a:solidFill>
              </a:rPr>
              <a:t>分析结论：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b="1" dirty="0" smtClean="0">
                <a:solidFill>
                  <a:srgbClr val="C00000"/>
                </a:solidFill>
              </a:rPr>
              <a:t>权重较高的项目，均为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OVL MEASUREMENT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1V.PQX10----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7" y="1441939"/>
            <a:ext cx="7989520" cy="411790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34250" y="276142"/>
            <a:ext cx="1133475" cy="496290"/>
            <a:chOff x="7334250" y="276142"/>
            <a:chExt cx="1133475" cy="496290"/>
          </a:xfrm>
        </p:grpSpPr>
        <p:sp>
          <p:nvSpPr>
            <p:cNvPr id="9" name="矩形 8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34250" y="276142"/>
              <a:ext cx="752475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chemeClr val="bg1"/>
                  </a:solidFill>
                </a:rPr>
                <a:t>上半区：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chemeClr val="bg1"/>
                  </a:solidFill>
                </a:rPr>
                <a:t>下半区：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1V.PQX20----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L2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1561922"/>
            <a:ext cx="6984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95646"/>
              </p:ext>
            </p:extLst>
          </p:nvPr>
        </p:nvGraphicFramePr>
        <p:xfrm>
          <a:off x="192001" y="1504593"/>
          <a:ext cx="11807998" cy="4983000"/>
        </p:xfrm>
        <a:graphic>
          <a:graphicData uri="http://schemas.openxmlformats.org/drawingml/2006/table">
            <a:tbl>
              <a:tblPr/>
              <a:tblGrid>
                <a:gridCol w="674743">
                  <a:extLst>
                    <a:ext uri="{9D8B030D-6E8A-4147-A177-3AD203B41FA5}">
                      <a16:colId xmlns:a16="http://schemas.microsoft.com/office/drawing/2014/main" val="2726900300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251736625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34972976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690889675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51024806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475389297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85056517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34643258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03734085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710135652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813206541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132037110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904724934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357719266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1607723587"/>
                    </a:ext>
                  </a:extLst>
                </a:gridCol>
                <a:gridCol w="742217">
                  <a:extLst>
                    <a:ext uri="{9D8B030D-6E8A-4147-A177-3AD203B41FA5}">
                      <a16:colId xmlns:a16="http://schemas.microsoft.com/office/drawing/2014/main" val="367782112"/>
                    </a:ext>
                  </a:extLst>
                </a:gridCol>
              </a:tblGrid>
              <a:tr h="1802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pi-run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1.0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1.5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wave 2.0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qual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TQV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48721"/>
                  </a:ext>
                </a:extLst>
              </a:tr>
              <a:tr h="1802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　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NAZ415#08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NAZ415#13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NAZ439#03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NAZ439#06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NAZ703#09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NBX082#05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NBX082#16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NBX219#17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80587"/>
                  </a:ext>
                </a:extLst>
              </a:tr>
              <a:tr h="1802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9093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PHOTO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PR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点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nm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ew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PR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21194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OX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R23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R23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28891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WET clean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 chemical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48104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B/S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435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435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APC+16/14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1500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64639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CMP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BGM4'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74554"/>
                  </a:ext>
                </a:extLst>
              </a:tr>
              <a:tr h="1802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M2/1V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Photo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New PR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80130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AMAT 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NAURA </a:t>
                      </a:r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17570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HM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CDU improve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65887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OX ETCH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R20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R18+PET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R18+U% </a:t>
                      </a:r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CIP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R22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01479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B/S dep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APC+435A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350A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400A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low 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bias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400A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low 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bias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APC+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18.4/14.7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26461"/>
                  </a:ext>
                </a:extLst>
              </a:tr>
              <a:tr h="352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旧</a:t>
                      </a: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</a:t>
                      </a:r>
                      <a:r>
                        <a:rPr 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3in1+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9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multiwave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56581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CMP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POR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BGM4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226672"/>
                  </a:ext>
                </a:extLst>
              </a:tr>
              <a:tr h="35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Downstream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life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time (year)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0.1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11.2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2.84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10782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σ</a:t>
                      </a:r>
                      <a:endParaRPr lang="el-GR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1.24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1.52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69422"/>
                  </a:ext>
                </a:extLst>
              </a:tr>
              <a:tr h="35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stream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life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time (year)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12.9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12.4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15.5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10.8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8.4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9.6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60.1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61.6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0.5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1.75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01506"/>
                  </a:ext>
                </a:extLst>
              </a:tr>
              <a:tr h="180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σ</a:t>
                      </a:r>
                      <a:endParaRPr lang="el-GR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0.77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1.27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1.35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1.07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0.83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1.87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0.51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9794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26236" y="259162"/>
            <a:ext cx="102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28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HPC Product EM 1V DS&amp;US Fail Case DOE spilt table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07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8287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1U.PQX10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53251" y="6114449"/>
            <a:ext cx="483577" cy="353417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8" y="4625909"/>
            <a:ext cx="279387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8" y="3220024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8" y="1794449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32" y="4625909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32" y="3234449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6" y="4674449"/>
            <a:ext cx="2793872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32" y="1794449"/>
            <a:ext cx="2793872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32" y="402989"/>
            <a:ext cx="2793872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6" y="3234449"/>
            <a:ext cx="2793872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6" y="1794449"/>
            <a:ext cx="279387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6" y="354449"/>
            <a:ext cx="279387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0"/>
            <a:ext cx="7372900" cy="733510"/>
          </a:xfrm>
        </p:spPr>
        <p:txBody>
          <a:bodyPr>
            <a:normAutofit/>
          </a:bodyPr>
          <a:lstStyle/>
          <a:p>
            <a:r>
              <a:rPr lang="en-US" altLang="zh-CN" dirty="0"/>
              <a:t>2U.PQX10----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53251" y="6114449"/>
            <a:ext cx="483577" cy="353417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75" y="1315738"/>
            <a:ext cx="4190808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3954449"/>
            <a:ext cx="41908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G/B wafer inline</a:t>
            </a:r>
            <a:r>
              <a:rPr lang="zh-CN" altLang="en-US" dirty="0"/>
              <a:t>数据洞查</a:t>
            </a:r>
            <a:r>
              <a:rPr lang="en-US" altLang="zh-CN" dirty="0"/>
              <a:t>----Case5</a:t>
            </a:r>
            <a:r>
              <a:rPr lang="zh-CN" altLang="en-US" dirty="0"/>
              <a:t>（对</a:t>
            </a:r>
            <a:r>
              <a:rPr lang="en-US" altLang="zh-CN" dirty="0"/>
              <a:t>DS</a:t>
            </a:r>
            <a:r>
              <a:rPr lang="zh-CN" altLang="en-US" dirty="0"/>
              <a:t>有较大影响）（</a:t>
            </a:r>
            <a:r>
              <a:rPr lang="zh-CN" altLang="en-US" dirty="0" smtClean="0"/>
              <a:t>不包括</a:t>
            </a:r>
            <a:r>
              <a:rPr lang="en-US" altLang="zh-CN" dirty="0" smtClean="0"/>
              <a:t>TQV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18368"/>
              </p:ext>
            </p:extLst>
          </p:nvPr>
        </p:nvGraphicFramePr>
        <p:xfrm>
          <a:off x="2374899" y="1691481"/>
          <a:ext cx="4578351" cy="2861470"/>
        </p:xfrm>
        <a:graphic>
          <a:graphicData uri="http://schemas.openxmlformats.org/drawingml/2006/table">
            <a:tbl>
              <a:tblPr/>
              <a:tblGrid>
                <a:gridCol w="2042143">
                  <a:extLst>
                    <a:ext uri="{9D8B030D-6E8A-4147-A177-3AD203B41FA5}">
                      <a16:colId xmlns:a16="http://schemas.microsoft.com/office/drawing/2014/main" val="2879621308"/>
                    </a:ext>
                  </a:extLst>
                </a:gridCol>
                <a:gridCol w="2536208">
                  <a:extLst>
                    <a:ext uri="{9D8B030D-6E8A-4147-A177-3AD203B41FA5}">
                      <a16:colId xmlns:a16="http://schemas.microsoft.com/office/drawing/2014/main" val="4211400336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48199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1V.PQW10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ADI CD MEAS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0.239643068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57136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1U.CDG10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0.192133294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71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1V.EQW10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ASI TRENCH CD MEAS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0.174165488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45297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1V.PQX10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0.127533883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7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1V.PQW10----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4" y="2396145"/>
            <a:ext cx="558774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1U.CDG10----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4" y="2230137"/>
            <a:ext cx="558774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1V.EQW10----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ASI TRENCH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4" y="2328110"/>
            <a:ext cx="558774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1V.PQX10----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OVL MEASUREMENT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L1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4" y="2148495"/>
            <a:ext cx="558774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G/B wafer inline</a:t>
            </a:r>
            <a:r>
              <a:rPr lang="zh-CN" altLang="en-US" dirty="0"/>
              <a:t>数据洞查</a:t>
            </a:r>
            <a:r>
              <a:rPr lang="en-US" altLang="zh-CN" dirty="0"/>
              <a:t>----</a:t>
            </a:r>
            <a:r>
              <a:rPr lang="en-US" altLang="zh-CN" dirty="0" smtClean="0"/>
              <a:t>Case6</a:t>
            </a:r>
            <a:r>
              <a:rPr lang="zh-CN" altLang="en-US" dirty="0" smtClean="0"/>
              <a:t>（对</a:t>
            </a:r>
            <a:r>
              <a:rPr lang="en-US" altLang="zh-CN" dirty="0"/>
              <a:t>U</a:t>
            </a:r>
            <a:r>
              <a:rPr lang="en-US" altLang="zh-CN" dirty="0" smtClean="0"/>
              <a:t>S</a:t>
            </a:r>
            <a:r>
              <a:rPr lang="zh-CN" altLang="en-US" dirty="0"/>
              <a:t>有较大影响）（</a:t>
            </a:r>
            <a:r>
              <a:rPr lang="zh-CN" altLang="en-US" dirty="0" smtClean="0"/>
              <a:t>不包括</a:t>
            </a:r>
            <a:r>
              <a:rPr lang="en-US" altLang="zh-CN" dirty="0" smtClean="0"/>
              <a:t>TQV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16135"/>
              </p:ext>
            </p:extLst>
          </p:nvPr>
        </p:nvGraphicFramePr>
        <p:xfrm>
          <a:off x="3001710" y="1942247"/>
          <a:ext cx="3997296" cy="2851945"/>
        </p:xfrm>
        <a:graphic>
          <a:graphicData uri="http://schemas.openxmlformats.org/drawingml/2006/table">
            <a:tbl>
              <a:tblPr/>
              <a:tblGrid>
                <a:gridCol w="1786670">
                  <a:extLst>
                    <a:ext uri="{9D8B030D-6E8A-4147-A177-3AD203B41FA5}">
                      <a16:colId xmlns:a16="http://schemas.microsoft.com/office/drawing/2014/main" val="960199668"/>
                    </a:ext>
                  </a:extLst>
                </a:gridCol>
                <a:gridCol w="2210626">
                  <a:extLst>
                    <a:ext uri="{9D8B030D-6E8A-4147-A177-3AD203B41FA5}">
                      <a16:colId xmlns:a16="http://schemas.microsoft.com/office/drawing/2014/main" val="2999956404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85589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1U.CDG10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0.199248869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6802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1U.CDG20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OX CAP DEPOSITION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0.193978069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42236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2U.CDG20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OX CAP DEPOSITION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0.173931191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26282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2U.CDG10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0.172486689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5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1U.CDG10----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1" y="1397381"/>
            <a:ext cx="7521623" cy="38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1U.CDG20----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OX CAP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6" y="1658639"/>
            <a:ext cx="6984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1"/>
            <a:ext cx="8362861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Case5/6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51526"/>
            <a:ext cx="6489763" cy="2031325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分析不同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DOE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分组条件与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DS/US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数据的关联性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G/B wafer inline data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差异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结合业内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know-how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，给出新的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DOE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分组建议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整理报告，输出结果并给出建议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1"/>
            <a:ext cx="1721400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7" y="1338362"/>
            <a:ext cx="494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EM 1V </a:t>
            </a:r>
            <a:r>
              <a:rPr lang="en-US" altLang="zh-CN" sz="1400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DS/US </a:t>
            </a:r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testing fail @2023/1/31 ~ 2023/10/10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61665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的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EM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数据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进行对比找出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DOE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优势分组建议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2U.CDG20----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OX CAP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2001538"/>
            <a:ext cx="6984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99" y="276140"/>
            <a:ext cx="10297075" cy="638260"/>
          </a:xfrm>
        </p:spPr>
        <p:txBody>
          <a:bodyPr>
            <a:normAutofit/>
          </a:bodyPr>
          <a:lstStyle/>
          <a:p>
            <a:r>
              <a:rPr lang="en-US" altLang="zh-CN" dirty="0"/>
              <a:t>2U.CDG10----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544337"/>
            <a:ext cx="6984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763333"/>
            <a:ext cx="8362861" cy="337913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Case5/6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2988487" y="879087"/>
            <a:ext cx="8225613" cy="3277820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M2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B/S dep (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400A+low bias) + ECP (3in1)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upstream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的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巨大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提升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M1 B/S dep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值小，对于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upstream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的提升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有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优势</a:t>
            </a:r>
            <a:endParaRPr lang="en-US" altLang="zh-CN" sz="1400" b="1" dirty="0" smtClean="0">
              <a:solidFill>
                <a:srgbClr val="00B0F0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M1/M2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CMP BGM4 recipe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对于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downstream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的提升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有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优势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影响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downstream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最大的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inline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站点为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1V.PQW10, 1U.CDG10, 1V.EQW10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影响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upstream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最大的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inline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站点为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1U.CDG10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, 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1U.CDG20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, 1U.PQW10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同时影响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US/DS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且权重较大的站点为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1U.CDG10, 1U.PQW10, 1V.PQX10, 1V.PQX20, 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2U.PQX10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上下分区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inline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分析发现，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MAP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的好坏和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inline OVL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直接相关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763333"/>
            <a:ext cx="1721400" cy="337913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1800" y="4355080"/>
            <a:ext cx="1721400" cy="1784882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建议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1239" y="4355080"/>
            <a:ext cx="8362861" cy="1784881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059061" y="4541696"/>
            <a:ext cx="7451410" cy="8590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降低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B/S dep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可能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有助于避免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void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的产生，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void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可能导致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DS/US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值大幅降低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CMP(BGM4) +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M2 B/S dep (400A+low bias) + ECP (3in1)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的组合有可能达到理想效果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2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----Case5</a:t>
            </a:r>
            <a:r>
              <a:rPr lang="zh-CN" altLang="en-US" dirty="0" smtClean="0"/>
              <a:t>（对</a:t>
            </a:r>
            <a:r>
              <a:rPr lang="en-US" altLang="zh-CN" dirty="0" smtClean="0"/>
              <a:t>DS</a:t>
            </a:r>
            <a:r>
              <a:rPr lang="zh-CN" altLang="en-US" dirty="0" smtClean="0"/>
              <a:t>有较大影响）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59852"/>
              </p:ext>
            </p:extLst>
          </p:nvPr>
        </p:nvGraphicFramePr>
        <p:xfrm>
          <a:off x="172019" y="665429"/>
          <a:ext cx="5166693" cy="5371628"/>
        </p:xfrm>
        <a:graphic>
          <a:graphicData uri="http://schemas.openxmlformats.org/drawingml/2006/table">
            <a:tbl>
              <a:tblPr/>
              <a:tblGrid>
                <a:gridCol w="1673714">
                  <a:extLst>
                    <a:ext uri="{9D8B030D-6E8A-4147-A177-3AD203B41FA5}">
                      <a16:colId xmlns:a16="http://schemas.microsoft.com/office/drawing/2014/main" val="411756815"/>
                    </a:ext>
                  </a:extLst>
                </a:gridCol>
                <a:gridCol w="1607199">
                  <a:extLst>
                    <a:ext uri="{9D8B030D-6E8A-4147-A177-3AD203B41FA5}">
                      <a16:colId xmlns:a16="http://schemas.microsoft.com/office/drawing/2014/main" val="1281315457"/>
                    </a:ext>
                  </a:extLst>
                </a:gridCol>
                <a:gridCol w="942890">
                  <a:extLst>
                    <a:ext uri="{9D8B030D-6E8A-4147-A177-3AD203B41FA5}">
                      <a16:colId xmlns:a16="http://schemas.microsoft.com/office/drawing/2014/main" val="2140523555"/>
                    </a:ext>
                  </a:extLst>
                </a:gridCol>
                <a:gridCol w="942890">
                  <a:extLst>
                    <a:ext uri="{9D8B030D-6E8A-4147-A177-3AD203B41FA5}">
                      <a16:colId xmlns:a16="http://schemas.microsoft.com/office/drawing/2014/main" val="3326381138"/>
                    </a:ext>
                  </a:extLst>
                </a:gridCol>
              </a:tblGrid>
              <a:tr h="168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RECIPE</a:t>
                      </a:r>
                      <a:endParaRPr lang="en-US" sz="105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INLINE_PARAMETER_ID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98319"/>
                  </a:ext>
                </a:extLst>
              </a:tr>
              <a:tr h="16842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1V.PQW10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FPNM301/FPNM3011VR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FPNR901/FPNR9011VR_0B0J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ADI CD MEAS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0.994976488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49383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0.999999999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47387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0.999999999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0242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0.999999864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71041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DNW10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0.999048836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16844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0.996929913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987331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0.996844915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52634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0.996706698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06126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0.996634558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33322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0.994916156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63878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DNW08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0.990321048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92596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YSIG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0.968315871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51881"/>
                  </a:ext>
                </a:extLst>
              </a:tr>
              <a:tr h="168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1U.CDG10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RJLTUL100010AXX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TEOS DEPOSITION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TSW0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0.997170245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0.990758826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76895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0.984347407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39301"/>
                  </a:ext>
                </a:extLst>
              </a:tr>
              <a:tr h="16842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1V.EQW10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FPNM301/FPNM3011VE10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FPNR901/FPNR9011VE_0B0J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ASI TRENCH CD MEAS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0.999905318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0.979558774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612912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0.998662667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08987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02W0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0.997497349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10654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0.995619706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05151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0.994298374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2614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0.989389137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85772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0.983521529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77398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0.978375225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47454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0.978266249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73953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0.975170469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46985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0.973860121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647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0.969480923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78749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0.969185178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9935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0.959098548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6452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XSIG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0.956324211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55715"/>
                  </a:ext>
                </a:extLst>
              </a:tr>
              <a:tr h="168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27W0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0.954285387</a:t>
                      </a:r>
                    </a:p>
                  </a:txBody>
                  <a:tcPr marL="7388" marR="7388" marT="7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3814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80900"/>
              </p:ext>
            </p:extLst>
          </p:nvPr>
        </p:nvGraphicFramePr>
        <p:xfrm>
          <a:off x="5870751" y="665429"/>
          <a:ext cx="5466842" cy="6579957"/>
        </p:xfrm>
        <a:graphic>
          <a:graphicData uri="http://schemas.openxmlformats.org/drawingml/2006/table">
            <a:tbl>
              <a:tblPr/>
              <a:tblGrid>
                <a:gridCol w="2022958">
                  <a:extLst>
                    <a:ext uri="{9D8B030D-6E8A-4147-A177-3AD203B41FA5}">
                      <a16:colId xmlns:a16="http://schemas.microsoft.com/office/drawing/2014/main" val="1897409390"/>
                    </a:ext>
                  </a:extLst>
                </a:gridCol>
                <a:gridCol w="1584610">
                  <a:extLst>
                    <a:ext uri="{9D8B030D-6E8A-4147-A177-3AD203B41FA5}">
                      <a16:colId xmlns:a16="http://schemas.microsoft.com/office/drawing/2014/main" val="3271424673"/>
                    </a:ext>
                  </a:extLst>
                </a:gridCol>
                <a:gridCol w="929637">
                  <a:extLst>
                    <a:ext uri="{9D8B030D-6E8A-4147-A177-3AD203B41FA5}">
                      <a16:colId xmlns:a16="http://schemas.microsoft.com/office/drawing/2014/main" val="164360244"/>
                    </a:ext>
                  </a:extLst>
                </a:gridCol>
                <a:gridCol w="929637">
                  <a:extLst>
                    <a:ext uri="{9D8B030D-6E8A-4147-A177-3AD203B41FA5}">
                      <a16:colId xmlns:a16="http://schemas.microsoft.com/office/drawing/2014/main" val="4238390691"/>
                    </a:ext>
                  </a:extLst>
                </a:gridCol>
              </a:tblGrid>
              <a:tr h="18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 </a:t>
                      </a:r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RECIPE</a:t>
                      </a:r>
                      <a:endParaRPr lang="en-US" sz="105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INLINE_PARAMETER_ID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 AVG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1702"/>
                  </a:ext>
                </a:extLst>
              </a:tr>
              <a:tr h="18646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L2800Z1N/1VFPNM31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L2800Z2N/1VFPNR91-B-L28W3F1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L2800Z1N/1VFPNM31-L28W3F1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YDW0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0.996628044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0.97351033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27619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ABW0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0.992926311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21684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YMW0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0.979921032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68779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A2W0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0.97939942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6839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MY01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0.971368093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0738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AGW0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0.970886549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90020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AYW0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0.964320793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31386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IYW0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0.953383627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20202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MY02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0.9527591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4961"/>
                  </a:ext>
                </a:extLst>
              </a:tr>
              <a:tr h="18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1V.PQX20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L2800Z1N/1VFPNR31-L2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L2800Z2N/1VFPNR91-L2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Y8W0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0.967029843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0.967029843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14599"/>
                  </a:ext>
                </a:extLst>
              </a:tr>
              <a:tr h="186465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2U.PQW10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FPNM301/FPNM3012UR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FPNR901/FPNR9012UR_0B0J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ADI CD MEAS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0.972548598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0.96631357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1782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0.968999926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77029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0.96858799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72565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0.967708107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74075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0.967232817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51750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0.966927718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78496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0.966926667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69093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0.96563077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20846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0.964866276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8808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0.964761253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54223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0.964682794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06567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0.964673144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76030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0.962993795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75250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0.96185012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33766"/>
                  </a:ext>
                </a:extLst>
              </a:tr>
              <a:tr h="186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2U.PQX10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L2800Z1N/2UFPNM31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L2800Z2N/2UFPNR91-B-L28W3F1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L2800Z1N/2UFPNM31-L28W3F1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OVL MEASUREMENT L1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A7W0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0.962319614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0.962319614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94549"/>
                  </a:ext>
                </a:extLst>
              </a:tr>
              <a:tr h="1864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1U.PQW10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FPNM301/FPNM3011UR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FPNR901/FPNR9011UR_0B0J</a:t>
                      </a:r>
                    </a:p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ADI CD MEAS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0.950660547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0.950660547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84057"/>
                  </a:ext>
                </a:extLst>
              </a:tr>
              <a:tr h="186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03W0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0.950660547</a:t>
                      </a:r>
                    </a:p>
                  </a:txBody>
                  <a:tcPr marL="8179" marR="8179" marT="8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5550"/>
                  </a:ext>
                </a:extLst>
              </a:tr>
            </a:tbl>
          </a:graphicData>
        </a:graphic>
      </p:graphicFrame>
      <p:sp>
        <p:nvSpPr>
          <p:cNvPr id="12" name="动作按钮: 前进或下一项 11">
            <a:hlinkClick r:id="rId2" action="ppaction://hlinksldjump" highlightClick="1"/>
          </p:cNvPr>
          <p:cNvSpPr/>
          <p:nvPr/>
        </p:nvSpPr>
        <p:spPr>
          <a:xfrm>
            <a:off x="5337747" y="1764484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动作按钮: 前进或下一项 16">
            <a:hlinkClick r:id="rId3" action="ppaction://hlinksldjump" highlightClick="1"/>
          </p:cNvPr>
          <p:cNvSpPr/>
          <p:nvPr/>
        </p:nvSpPr>
        <p:spPr>
          <a:xfrm>
            <a:off x="5337746" y="2902677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动作按钮: 前进或下一项 17">
            <a:hlinkClick r:id="rId4" action="ppaction://hlinksldjump" highlightClick="1"/>
          </p:cNvPr>
          <p:cNvSpPr/>
          <p:nvPr/>
        </p:nvSpPr>
        <p:spPr>
          <a:xfrm>
            <a:off x="5346145" y="4394563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动作按钮: 前进或下一项 18">
            <a:hlinkClick r:id="rId5" action="ppaction://hlinksldjump" highlightClick="1"/>
          </p:cNvPr>
          <p:cNvSpPr/>
          <p:nvPr/>
        </p:nvSpPr>
        <p:spPr>
          <a:xfrm>
            <a:off x="11337593" y="1764484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动作按钮: 前进或下一项 19">
            <a:hlinkClick r:id="rId6" action="ppaction://hlinksldjump" highlightClick="1"/>
          </p:cNvPr>
          <p:cNvSpPr/>
          <p:nvPr/>
        </p:nvSpPr>
        <p:spPr>
          <a:xfrm>
            <a:off x="11337593" y="2639760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动作按钮: 前进或下一项 20">
            <a:hlinkClick r:id="rId7" action="ppaction://hlinksldjump" highlightClick="1"/>
          </p:cNvPr>
          <p:cNvSpPr/>
          <p:nvPr/>
        </p:nvSpPr>
        <p:spPr>
          <a:xfrm>
            <a:off x="11337593" y="4604269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动作按钮: 前进或下一项 21">
            <a:hlinkClick r:id="rId8" action="ppaction://hlinksldjump" highlightClick="1"/>
          </p:cNvPr>
          <p:cNvSpPr/>
          <p:nvPr/>
        </p:nvSpPr>
        <p:spPr>
          <a:xfrm>
            <a:off x="11337591" y="6367495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动作按钮: 前进或下一项 22">
            <a:hlinkClick r:id="rId9" action="ppaction://hlinksldjump" highlightClick="1"/>
          </p:cNvPr>
          <p:cNvSpPr/>
          <p:nvPr/>
        </p:nvSpPr>
        <p:spPr>
          <a:xfrm>
            <a:off x="11337591" y="5854680"/>
            <a:ext cx="447675" cy="27408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500" y="6128762"/>
            <a:ext cx="981808" cy="3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u="sng" dirty="0" smtClean="0">
                <a:solidFill>
                  <a:schemeClr val="accent5">
                    <a:lumMod val="75000"/>
                  </a:schemeClr>
                </a:solidFill>
                <a:hlinkClick r:id="rId10" action="ppaction://hlinksldjump"/>
              </a:rPr>
              <a:t>跳转</a:t>
            </a:r>
            <a:r>
              <a:rPr lang="en-US" altLang="zh-CN" sz="1200" u="sng" dirty="0" smtClean="0">
                <a:solidFill>
                  <a:schemeClr val="accent5">
                    <a:lumMod val="75000"/>
                  </a:schemeClr>
                </a:solidFill>
                <a:hlinkClick r:id="rId10" action="ppaction://hlinksldjump"/>
              </a:rPr>
              <a:t>Case6</a:t>
            </a:r>
            <a:endParaRPr lang="zh-CN" altLang="en-US" sz="12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2"/>
            <a:ext cx="8954050" cy="552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----1V.PQW10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ADI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814738"/>
            <a:ext cx="2793872" cy="14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247874"/>
            <a:ext cx="279387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1" y="5157812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1" y="3766275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8" y="2326275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8" y="934738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11" y="5254738"/>
            <a:ext cx="2793872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11" y="3814738"/>
            <a:ext cx="279387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11" y="2374738"/>
            <a:ext cx="2793872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11" y="934738"/>
            <a:ext cx="2793872" cy="144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74738"/>
            <a:ext cx="2793872" cy="144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934738"/>
            <a:ext cx="2793872" cy="1440000"/>
          </a:xfrm>
          <a:prstGeom prst="rect">
            <a:avLst/>
          </a:prstGeom>
        </p:spPr>
      </p:pic>
      <p:sp>
        <p:nvSpPr>
          <p:cNvPr id="10" name="动作按钮: 第一张 9">
            <a:hlinkClick r:id="rId1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96425" y="311797"/>
            <a:ext cx="1133475" cy="481222"/>
            <a:chOff x="7334250" y="276142"/>
            <a:chExt cx="1133475" cy="481222"/>
          </a:xfrm>
        </p:grpSpPr>
        <p:sp>
          <p:nvSpPr>
            <p:cNvPr id="11" name="矩形 10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2"/>
            <a:ext cx="9296950" cy="5525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/>
              <a:t>----1U.CDG10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TEOS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DEPOSITION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62238"/>
            <a:ext cx="5587744" cy="28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1062238"/>
            <a:ext cx="5587744" cy="2880000"/>
          </a:xfrm>
          <a:prstGeom prst="rect">
            <a:avLst/>
          </a:prstGeom>
        </p:spPr>
      </p:pic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10725" y="347453"/>
            <a:ext cx="1133475" cy="481222"/>
            <a:chOff x="7334250" y="276142"/>
            <a:chExt cx="1133475" cy="481222"/>
          </a:xfrm>
        </p:grpSpPr>
        <p:sp>
          <p:nvSpPr>
            <p:cNvPr id="7" name="矩形 6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4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00" y="276141"/>
            <a:ext cx="9697000" cy="6858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G/B wafer inline</a:t>
            </a:r>
            <a:r>
              <a:rPr lang="zh-CN" altLang="en-US" dirty="0" smtClean="0"/>
              <a:t>数据洞查</a:t>
            </a:r>
            <a:r>
              <a:rPr lang="en-US" altLang="zh-CN" dirty="0" smtClean="0"/>
              <a:t>----</a:t>
            </a:r>
            <a:r>
              <a:rPr lang="en-US" altLang="zh-CN" dirty="0"/>
              <a:t>1V.EQW10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ASI TRENCH CD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" y="5140913"/>
            <a:ext cx="2793872" cy="14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" y="3702363"/>
            <a:ext cx="279387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9" y="2261638"/>
            <a:ext cx="2793872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" y="822363"/>
            <a:ext cx="2793872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23" y="5110976"/>
            <a:ext cx="2793872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23" y="3670976"/>
            <a:ext cx="2793872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96" y="2235988"/>
            <a:ext cx="2793872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94" y="795988"/>
            <a:ext cx="2793872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2" y="5063978"/>
            <a:ext cx="279387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2" y="3649983"/>
            <a:ext cx="2793872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2" y="2235988"/>
            <a:ext cx="2793872" cy="144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2" y="795988"/>
            <a:ext cx="2793872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5" y="5068539"/>
            <a:ext cx="2793872" cy="144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5" y="3640676"/>
            <a:ext cx="2793872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5" y="2200676"/>
            <a:ext cx="2793872" cy="144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5" y="772813"/>
            <a:ext cx="2793872" cy="1440000"/>
          </a:xfrm>
          <a:prstGeom prst="rect">
            <a:avLst/>
          </a:prstGeom>
        </p:spPr>
      </p:pic>
      <p:sp>
        <p:nvSpPr>
          <p:cNvPr id="21" name="动作按钮: 第一张 20">
            <a:hlinkClick r:id="rId18" action="ppaction://hlinksldjump" highlightClick="1"/>
          </p:cNvPr>
          <p:cNvSpPr/>
          <p:nvPr/>
        </p:nvSpPr>
        <p:spPr>
          <a:xfrm>
            <a:off x="11535508" y="5838092"/>
            <a:ext cx="483577" cy="404446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20250" y="276141"/>
            <a:ext cx="1133475" cy="481222"/>
            <a:chOff x="7334250" y="276142"/>
            <a:chExt cx="1133475" cy="481222"/>
          </a:xfrm>
        </p:grpSpPr>
        <p:sp>
          <p:nvSpPr>
            <p:cNvPr id="23" name="矩形 22"/>
            <p:cNvSpPr/>
            <p:nvPr/>
          </p:nvSpPr>
          <p:spPr>
            <a:xfrm>
              <a:off x="7953375" y="314242"/>
              <a:ext cx="514350" cy="190583"/>
            </a:xfrm>
            <a:prstGeom prst="rect">
              <a:avLst/>
            </a:prstGeom>
            <a:solidFill>
              <a:srgbClr val="EA9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3375" y="552408"/>
              <a:ext cx="514350" cy="190583"/>
            </a:xfrm>
            <a:prstGeom prst="rect">
              <a:avLst/>
            </a:prstGeom>
            <a:solidFill>
              <a:srgbClr val="A3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34250" y="276142"/>
              <a:ext cx="752475" cy="4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Good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bg1"/>
                  </a:solidFill>
                </a:rPr>
                <a:t>Bad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：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3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KAS">
    <a:dk1>
      <a:srgbClr val="000000"/>
    </a:dk1>
    <a:lt1>
      <a:sysClr val="window" lastClr="FFFFFF"/>
    </a:lt1>
    <a:dk2>
      <a:srgbClr val="005F81"/>
    </a:dk2>
    <a:lt2>
      <a:srgbClr val="E7E6E6"/>
    </a:lt2>
    <a:accent1>
      <a:srgbClr val="2993E3"/>
    </a:accent1>
    <a:accent2>
      <a:srgbClr val="EF8B63"/>
    </a:accent2>
    <a:accent3>
      <a:srgbClr val="4DC885"/>
    </a:accent3>
    <a:accent4>
      <a:srgbClr val="EFC842"/>
    </a:accent4>
    <a:accent5>
      <a:srgbClr val="5BD4FF"/>
    </a:accent5>
    <a:accent6>
      <a:srgbClr val="C0C0C0"/>
    </a:accent6>
    <a:hlink>
      <a:srgbClr val="F3A98B"/>
    </a:hlink>
    <a:folHlink>
      <a:srgbClr val="D7B5C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1564</Words>
  <Application>Microsoft Office PowerPoint</Application>
  <PresentationFormat>宽屏</PresentationFormat>
  <Paragraphs>777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Microsoft JhengHei</vt:lpstr>
      <vt:lpstr>等线</vt:lpstr>
      <vt:lpstr>黑体</vt:lpstr>
      <vt:lpstr>思源黑体 CN Bold</vt:lpstr>
      <vt:lpstr>思源黑体 CN Heavy</vt:lpstr>
      <vt:lpstr>思源黑体 CN Regular</vt:lpstr>
      <vt:lpstr>宋体</vt:lpstr>
      <vt:lpstr>微软雅黑</vt:lpstr>
      <vt:lpstr>Arial</vt:lpstr>
      <vt:lpstr>Times New Roman</vt:lpstr>
      <vt:lpstr>1_IKAS-PPT-v2.0</vt:lpstr>
      <vt:lpstr>PowerPoint 演示文稿</vt:lpstr>
      <vt:lpstr>PowerPoint 演示文稿</vt:lpstr>
      <vt:lpstr>PowerPoint 演示文稿</vt:lpstr>
      <vt:lpstr>Case5/6 MVA 分析目标</vt:lpstr>
      <vt:lpstr>Case5/6 MVA 分析结论</vt:lpstr>
      <vt:lpstr>G/B wafer inline数据洞查----Case5（对DS有较大影响）</vt:lpstr>
      <vt:lpstr>G/B wafer inline数据洞查----1V.PQW10 ADI CD MEAS</vt:lpstr>
      <vt:lpstr>G/B wafer inline数据洞查----1U.CDG10 TEOS DEPOSITION</vt:lpstr>
      <vt:lpstr>G/B wafer inline数据洞查----1V.EQW10 ASI TRENCH CD MEAS</vt:lpstr>
      <vt:lpstr>G/B wafer inline数据洞查----1V.PQX10 OVL MEASUREMENT L1</vt:lpstr>
      <vt:lpstr>G/B wafer inline数据洞查----1V.PQX20 OVL MEASUREMENT L2</vt:lpstr>
      <vt:lpstr>G/B wafer inline数据洞查----2U.PQW10 ADI CD MEAS</vt:lpstr>
      <vt:lpstr>G/B wafer inline数据洞查----2U.PQX10 OVL MEASUREMENT L1</vt:lpstr>
      <vt:lpstr>G/B wafer inline数据洞查----1U.PQW10 ADI CD MEAS</vt:lpstr>
      <vt:lpstr>G/B wafer inline数据洞查----Case6（对US有较大影响）</vt:lpstr>
      <vt:lpstr>G/B wafer inline数据洞查----1U.CDG10 TEOS DEPOSITION</vt:lpstr>
      <vt:lpstr>G/B wafer inline数据洞查----1U.CDG20 OX CAP DEPOSITION</vt:lpstr>
      <vt:lpstr>G/B wafer inline数据洞查----1U.PQW10 ADI CD MEAS</vt:lpstr>
      <vt:lpstr>G/B wafer inline数据洞查----1U.PQX10 OVL MEASUREMENT L1</vt:lpstr>
      <vt:lpstr>G/B wafer inline数据洞查----1V.ECU10 CU CMP</vt:lpstr>
      <vt:lpstr>G/B wafer inline数据洞查----1V.PQX10 OVL MEASUREMENT L1</vt:lpstr>
      <vt:lpstr>G/B wafer inline数据洞查----1V.PQX20 OVL MEASUREMENT L2</vt:lpstr>
      <vt:lpstr>G/B wafer inline数据洞查----2U.CDG10 TEOS DEPOSITION</vt:lpstr>
      <vt:lpstr>G/B wafer inline数据洞查----2U.CDG20 TEOS DEPOSITION</vt:lpstr>
      <vt:lpstr>G/B wafer inline数据洞查----2U.EQW10 AMI CD MEAS</vt:lpstr>
      <vt:lpstr>G/B wafer inline数据洞查----2U.PQX10 OVL MEASUREMENT L1</vt:lpstr>
      <vt:lpstr>Wafer 上下分区inline分析结果（不包括TQV）</vt:lpstr>
      <vt:lpstr>1V.PQX10----OVL MEASUREMENT L1</vt:lpstr>
      <vt:lpstr>1V.PQX20----OVL MEASUREMENT L2</vt:lpstr>
      <vt:lpstr>1U.PQX10 OVL MEASUREMENT L1</vt:lpstr>
      <vt:lpstr>2U.PQX10----OVL MEASUREMENT L1</vt:lpstr>
      <vt:lpstr>G/B wafer inline数据洞查----Case5（对DS有较大影响）（不包括TQV）</vt:lpstr>
      <vt:lpstr>1V.PQW10----ADI CD MEAS</vt:lpstr>
      <vt:lpstr>1U.CDG10----TEOS DEPOSITION</vt:lpstr>
      <vt:lpstr>1V.EQW10----ASI TRENCH CD MEAS</vt:lpstr>
      <vt:lpstr>1V.PQX10----OVL MEASUREMENT L1</vt:lpstr>
      <vt:lpstr>G/B wafer inline数据洞查----Case6（对US有较大影响）（不包括TQV）</vt:lpstr>
      <vt:lpstr>1U.CDG10----TEOS DEPOSITION</vt:lpstr>
      <vt:lpstr>1U.CDG20----OX CAP DEPOSITION</vt:lpstr>
      <vt:lpstr>2U.CDG20----OX CAP DEPOSITION</vt:lpstr>
      <vt:lpstr>2U.CDG10----TEOS DEPOSITION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972</cp:revision>
  <dcterms:created xsi:type="dcterms:W3CDTF">2020-11-16T16:40:00Z</dcterms:created>
  <dcterms:modified xsi:type="dcterms:W3CDTF">2023-11-09T13:01:37Z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