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4999808" r:id="rId2"/>
    <p:sldId id="14999820" r:id="rId3"/>
    <p:sldId id="14999809" r:id="rId4"/>
    <p:sldId id="15002260" r:id="rId5"/>
    <p:sldId id="1500226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DF9B82-8596-430D-AF14-A2AD16B1084D}">
          <p14:sldIdLst>
            <p14:sldId id="14999808"/>
          </p14:sldIdLst>
        </p14:section>
        <p14:section name="CASE1" id="{09F0FC9A-2893-4A2C-B9D7-AF8709D0BAE1}">
          <p14:sldIdLst>
            <p14:sldId id="14999820"/>
            <p14:sldId id="14999809"/>
            <p14:sldId id="15002260"/>
            <p14:sldId id="15002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AS" initials="I" lastIdx="6" clrIdx="0"/>
  <p:cmAuthor id="2" name="GD IKAS" initials="GI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CF7"/>
    <a:srgbClr val="EEB500"/>
    <a:srgbClr val="EA9F97"/>
    <a:srgbClr val="7489E2"/>
    <a:srgbClr val="CFDE08"/>
    <a:srgbClr val="E87618"/>
    <a:srgbClr val="002B96"/>
    <a:srgbClr val="002177"/>
    <a:srgbClr val="00DBE6"/>
    <a:srgbClr val="002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0270" autoAdjust="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BA6D-48CD-4309-A55D-874E6FFBBE76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55C-52EB-454A-AF4A-09D9FD3DB4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7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6A555C-52EB-454A-AF4A-09D9FD3DB4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91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2023. All rights reserved</a:t>
            </a:r>
          </a:p>
        </p:txBody>
      </p:sp>
      <p:grpSp>
        <p:nvGrpSpPr>
          <p:cNvPr id="21" name="组合 20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27" name="六边形 26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5" name="直接连接符 24"/>
            <p:cNvCxnSpPr>
              <a:stCxn id="27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7" idx="0"/>
              <a:endCxn id="27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3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207370" y="297217"/>
            <a:ext cx="921679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21" name="六边形 20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23" name="椭圆 22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白-主副标题-不带序号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038599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200" baseline="0" noProof="1">
              <a:solidFill>
                <a:schemeClr val="tx1">
                  <a:tint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标题 1"/>
          <p:cNvSpPr txBox="1"/>
          <p:nvPr userDrawn="1"/>
        </p:nvSpPr>
        <p:spPr>
          <a:xfrm>
            <a:off x="399500" y="276143"/>
            <a:ext cx="9216000" cy="48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auto">
              <a:lnSpc>
                <a:spcPct val="90000"/>
              </a:lnSpc>
              <a:spcBef>
                <a:spcPct val="0"/>
              </a:spcBef>
              <a:buNone/>
              <a:defRPr sz="2800" b="1" strike="noStrike" baseline="0">
                <a:solidFill>
                  <a:srgbClr val="00217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99600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399600" y="85087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半白半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顶角 14"/>
          <p:cNvSpPr/>
          <p:nvPr userDrawn="1"/>
        </p:nvSpPr>
        <p:spPr>
          <a:xfrm>
            <a:off x="0" y="4158106"/>
            <a:ext cx="12192000" cy="2699894"/>
          </a:xfrm>
          <a:prstGeom prst="round2SameRect">
            <a:avLst/>
          </a:prstGeom>
          <a:solidFill>
            <a:srgbClr val="00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7217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7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3" name="六边形 12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rgbClr val="002177"/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4" name="椭圆 13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rgbClr val="002177">
                      <a:alpha val="0"/>
                    </a:srgbClr>
                  </a:gs>
                  <a:gs pos="55000">
                    <a:srgbClr val="002177"/>
                  </a:gs>
                  <a:gs pos="78000">
                    <a:srgbClr val="002177"/>
                  </a:gs>
                  <a:gs pos="100000">
                    <a:srgbClr val="00217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6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纯蓝">
    <p:bg>
      <p:bgPr>
        <a:solidFill>
          <a:srgbClr val="00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038599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207369" y="298800"/>
            <a:ext cx="9216000" cy="487189"/>
          </a:xfrm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407429" y="391728"/>
            <a:ext cx="678496" cy="30495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1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408858" y="298507"/>
            <a:ext cx="680087" cy="509270"/>
            <a:chOff x="1568981" y="298507"/>
            <a:chExt cx="680087" cy="509270"/>
          </a:xfrm>
        </p:grpSpPr>
        <p:sp>
          <p:nvSpPr>
            <p:cNvPr id="14" name="六边形 13"/>
            <p:cNvSpPr/>
            <p:nvPr userDrawn="1"/>
          </p:nvSpPr>
          <p:spPr>
            <a:xfrm rot="16200000">
              <a:off x="1654390" y="333114"/>
              <a:ext cx="509270" cy="440056"/>
            </a:xfrm>
            <a:prstGeom prst="hexagon">
              <a:avLst/>
            </a:prstGeom>
            <a:noFill/>
            <a:ln w="31750">
              <a:gradFill>
                <a:gsLst>
                  <a:gs pos="0">
                    <a:schemeClr val="bg1"/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15" name="椭圆 14"/>
            <p:cNvSpPr/>
            <p:nvPr userDrawn="1"/>
          </p:nvSpPr>
          <p:spPr>
            <a:xfrm rot="20820000">
              <a:off x="1568981" y="368991"/>
              <a:ext cx="680087" cy="368300"/>
            </a:xfrm>
            <a:prstGeom prst="ellipse">
              <a:avLst/>
            </a:prstGeom>
            <a:noFill/>
            <a:ln w="28575">
              <a:gradFill>
                <a:gsLst>
                  <a:gs pos="0">
                    <a:schemeClr val="bg1">
                      <a:alpha val="0"/>
                    </a:schemeClr>
                  </a:gs>
                  <a:gs pos="55000">
                    <a:schemeClr val="bg1"/>
                  </a:gs>
                  <a:gs pos="78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rgbClr val="EED696"/>
                </a:solidFill>
                <a:latin typeface="Arial" panose="020B0604020202020204" pitchFamily="34" charset="0"/>
                <a:ea typeface="等线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07369" y="869924"/>
            <a:ext cx="9216791" cy="346317"/>
          </a:xfrm>
        </p:spPr>
        <p:txBody>
          <a:bodyPr anchor="ctr" anchorCtr="0">
            <a:noAutofit/>
          </a:bodyPr>
          <a:lstStyle>
            <a:lvl1pPr>
              <a:defRPr sz="16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1446491" y="2395282"/>
            <a:ext cx="9640717" cy="938242"/>
          </a:xfrm>
        </p:spPr>
        <p:txBody>
          <a:bodyPr anchor="ctr"/>
          <a:lstStyle>
            <a:lvl1pPr mar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3600" b="1" kern="1200" baseline="0" dirty="0" smtClean="0">
                <a:gradFill>
                  <a:gsLst>
                    <a:gs pos="4000">
                      <a:schemeClr val="bg1">
                        <a:alpha val="40000"/>
                      </a:schemeClr>
                    </a:gs>
                    <a:gs pos="75000">
                      <a:srgbClr val="FFFFFF"/>
                    </a:gs>
                    <a:gs pos="100000">
                      <a:schemeClr val="bg1"/>
                    </a:gs>
                  </a:gsLst>
                  <a:lin ang="4800000" scaled="0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4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2" y="1484784"/>
            <a:ext cx="1654197" cy="5982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+二维码+联系方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 userDrawn="1"/>
        </p:nvSpPr>
        <p:spPr>
          <a:xfrm>
            <a:off x="2521465" y="1365480"/>
            <a:ext cx="714907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4800" b="1" baseline="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  <a:sym typeface="Arial" panose="020B0604020202020204"/>
              </a:rPr>
              <a:t>谢 谢 观 看</a:t>
            </a:r>
          </a:p>
        </p:txBody>
      </p:sp>
      <p:sp>
        <p:nvSpPr>
          <p:cNvPr id="5" name="文本框 3"/>
          <p:cNvSpPr txBox="1"/>
          <p:nvPr userDrawn="1"/>
        </p:nvSpPr>
        <p:spPr>
          <a:xfrm>
            <a:off x="5087231" y="2331954"/>
            <a:ext cx="2017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3200" b="0" baseline="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/>
              </a:rPr>
              <a:t>THANKS</a:t>
            </a:r>
            <a:endParaRPr lang="zh-CN" altLang="en-US" sz="3200" b="0" baseline="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699" y="5807179"/>
            <a:ext cx="265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0755-86520791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476403" y="5395915"/>
            <a:ext cx="309042" cy="309042"/>
            <a:chOff x="1262319" y="5119373"/>
            <a:chExt cx="309042" cy="309042"/>
          </a:xfrm>
        </p:grpSpPr>
        <p:sp>
          <p:nvSpPr>
            <p:cNvPr id="12" name="椭圆 11"/>
            <p:cNvSpPr/>
            <p:nvPr userDrawn="1"/>
          </p:nvSpPr>
          <p:spPr>
            <a:xfrm>
              <a:off x="1262319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123" y="5168716"/>
              <a:ext cx="204249" cy="20424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 userDrawn="1"/>
        </p:nvGrpSpPr>
        <p:grpSpPr>
          <a:xfrm>
            <a:off x="4364039" y="5395915"/>
            <a:ext cx="309042" cy="309042"/>
            <a:chOff x="4166097" y="5119373"/>
            <a:chExt cx="309042" cy="309042"/>
          </a:xfrm>
        </p:grpSpPr>
        <p:sp>
          <p:nvSpPr>
            <p:cNvPr id="19" name="椭圆 18"/>
            <p:cNvSpPr/>
            <p:nvPr userDrawn="1"/>
          </p:nvSpPr>
          <p:spPr>
            <a:xfrm>
              <a:off x="4166097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231" y="5191898"/>
              <a:ext cx="210774" cy="157883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 userDrawn="1"/>
        </p:nvSpPr>
        <p:spPr>
          <a:xfrm>
            <a:off x="3030142" y="5807179"/>
            <a:ext cx="2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support@ikasinfo.com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5917779" y="5807179"/>
            <a:ext cx="2976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www.ikasinfo.com</a:t>
            </a:r>
            <a:endParaRPr lang="zh-CN" altLang="en-US" sz="1400" baseline="0" dirty="0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7251677" y="5395915"/>
            <a:ext cx="309042" cy="309042"/>
            <a:chOff x="7323045" y="5119373"/>
            <a:chExt cx="309042" cy="309042"/>
          </a:xfrm>
        </p:grpSpPr>
        <p:sp>
          <p:nvSpPr>
            <p:cNvPr id="33" name="椭圆 32"/>
            <p:cNvSpPr/>
            <p:nvPr userDrawn="1"/>
          </p:nvSpPr>
          <p:spPr>
            <a:xfrm>
              <a:off x="7323045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18" y="5157146"/>
              <a:ext cx="233496" cy="233496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 userDrawn="1"/>
        </p:nvSpPr>
        <p:spPr>
          <a:xfrm>
            <a:off x="9114839" y="5807179"/>
            <a:ext cx="265845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重庆市两江新区互联网产业园三期</a:t>
            </a:r>
            <a:r>
              <a:rPr lang="en-US" altLang="zh-CN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</a:t>
            </a:r>
            <a:r>
              <a:rPr lang="zh-CN" altLang="en-US" sz="1400" baseline="0" dirty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号楼</a:t>
            </a:r>
          </a:p>
        </p:txBody>
      </p:sp>
      <p:grpSp>
        <p:nvGrpSpPr>
          <p:cNvPr id="36" name="组合 35"/>
          <p:cNvGrpSpPr/>
          <p:nvPr userDrawn="1"/>
        </p:nvGrpSpPr>
        <p:grpSpPr>
          <a:xfrm>
            <a:off x="10277287" y="5395915"/>
            <a:ext cx="309042" cy="309042"/>
            <a:chOff x="10105311" y="5119373"/>
            <a:chExt cx="309042" cy="309042"/>
          </a:xfrm>
        </p:grpSpPr>
        <p:sp>
          <p:nvSpPr>
            <p:cNvPr id="37" name="椭圆 36"/>
            <p:cNvSpPr/>
            <p:nvPr userDrawn="1"/>
          </p:nvSpPr>
          <p:spPr>
            <a:xfrm>
              <a:off x="10105311" y="5119373"/>
              <a:ext cx="309042" cy="30904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483" y="5175625"/>
              <a:ext cx="196539" cy="196539"/>
            </a:xfrm>
            <a:prstGeom prst="rect">
              <a:avLst/>
            </a:prstGeom>
          </p:spPr>
        </p:pic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5709424" y="2251524"/>
            <a:ext cx="773152" cy="4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67" y="3154038"/>
            <a:ext cx="1274466" cy="1274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-暗蓝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9500" y="6421996"/>
            <a:ext cx="411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Confidential &amp; Proprietary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99500" y="276143"/>
            <a:ext cx="9216000" cy="48718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strike="noStrike" kern="1200" baseline="0" noProof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/>
              <a:t>主标题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1401425" y="6406606"/>
            <a:ext cx="455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200" baseline="0" noProof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200" baseline="0" noProof="1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-纯白-主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978"/>
            <a:ext cx="895860" cy="3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4" y="490782"/>
            <a:ext cx="1465451" cy="531579"/>
          </a:xfrm>
          <a:prstGeom prst="rect">
            <a:avLst/>
          </a:prstGeom>
        </p:spPr>
      </p:pic>
      <p:sp>
        <p:nvSpPr>
          <p:cNvPr id="34" name="矩形 33"/>
          <p:cNvSpPr/>
          <p:nvPr userDrawn="1"/>
        </p:nvSpPr>
        <p:spPr>
          <a:xfrm>
            <a:off x="908172" y="5965832"/>
            <a:ext cx="27646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6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Copyright©IKAS Info 2021. All rights reserved</a:t>
            </a:r>
          </a:p>
        </p:txBody>
      </p:sp>
      <p:grpSp>
        <p:nvGrpSpPr>
          <p:cNvPr id="35" name="组合 34"/>
          <p:cNvGrpSpPr>
            <a:grpSpLocks noChangeAspect="1"/>
          </p:cNvGrpSpPr>
          <p:nvPr userDrawn="1"/>
        </p:nvGrpSpPr>
        <p:grpSpPr>
          <a:xfrm>
            <a:off x="599853" y="6010773"/>
            <a:ext cx="269749" cy="201280"/>
            <a:chOff x="4779227" y="1240007"/>
            <a:chExt cx="2306479" cy="1721037"/>
          </a:xfrm>
        </p:grpSpPr>
        <p:grpSp>
          <p:nvGrpSpPr>
            <p:cNvPr id="36" name="组合 35"/>
            <p:cNvGrpSpPr/>
            <p:nvPr userDrawn="1"/>
          </p:nvGrpSpPr>
          <p:grpSpPr>
            <a:xfrm>
              <a:off x="4779227" y="1240007"/>
              <a:ext cx="2306479" cy="1721037"/>
              <a:chOff x="7592035" y="1256487"/>
              <a:chExt cx="2306479" cy="1721037"/>
            </a:xfrm>
          </p:grpSpPr>
          <p:sp>
            <p:nvSpPr>
              <p:cNvPr id="39" name="六边形 38"/>
              <p:cNvSpPr/>
              <p:nvPr userDrawn="1"/>
            </p:nvSpPr>
            <p:spPr>
              <a:xfrm rot="16200000">
                <a:off x="7880665" y="1373441"/>
                <a:ext cx="1721037" cy="1487130"/>
              </a:xfrm>
              <a:prstGeom prst="hexagon">
                <a:avLst/>
              </a:prstGeom>
              <a:noFill/>
              <a:ln w="22225">
                <a:gradFill>
                  <a:gsLst>
                    <a:gs pos="0">
                      <a:schemeClr val="tx1">
                        <a:lumMod val="75000"/>
                        <a:lumOff val="25000"/>
                        <a:alpha val="5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0" name="椭圆 39"/>
              <p:cNvSpPr/>
              <p:nvPr userDrawn="1"/>
            </p:nvSpPr>
            <p:spPr>
              <a:xfrm rot="21034618">
                <a:off x="7592035" y="1494683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 rot="19718803">
                <a:off x="7600219" y="1486505"/>
                <a:ext cx="2298295" cy="1244640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tx1">
                        <a:lumMod val="75000"/>
                        <a:lumOff val="25000"/>
                        <a:alpha val="10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78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>
              <a:stCxn id="39" idx="5"/>
            </p:cNvCxnSpPr>
            <p:nvPr userDrawn="1"/>
          </p:nvCxnSpPr>
          <p:spPr>
            <a:xfrm>
              <a:off x="5184812" y="1611791"/>
              <a:ext cx="0" cy="374173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9" idx="0"/>
              <a:endCxn id="39" idx="1"/>
            </p:cNvCxnSpPr>
            <p:nvPr userDrawn="1"/>
          </p:nvCxnSpPr>
          <p:spPr>
            <a:xfrm>
              <a:off x="5928377" y="1240007"/>
              <a:ext cx="743565" cy="37178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99853" y="3346879"/>
            <a:ext cx="8326316" cy="478362"/>
          </a:xfr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副标题</a:t>
            </a:r>
            <a:endParaRPr lang="en-US" altLang="zh-CN" dirty="0"/>
          </a:p>
        </p:txBody>
      </p:sp>
      <p:sp>
        <p:nvSpPr>
          <p:cNvPr id="44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599853" y="2393400"/>
            <a:ext cx="6501911" cy="80251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3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 algn="ctr">
              <a:buNone/>
              <a:defRPr sz="24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过渡页">
    <p:bg>
      <p:bgPr>
        <a:gradFill>
          <a:gsLst>
            <a:gs pos="0">
              <a:srgbClr val="04034F"/>
            </a:gs>
            <a:gs pos="16000">
              <a:srgbClr val="03023F"/>
            </a:gs>
            <a:gs pos="100000">
              <a:srgbClr val="00001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 rot="18000000">
            <a:off x="4429657" y="1762657"/>
            <a:ext cx="3332686" cy="3332686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5093842" y="2426842"/>
            <a:ext cx="2004316" cy="2004316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 rot="2700000">
            <a:off x="3730319" y="1068621"/>
            <a:ext cx="4731362" cy="472075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 rot="18000000">
            <a:off x="3052814" y="417935"/>
            <a:ext cx="6035658" cy="6022130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 rot="9900000">
            <a:off x="2445434" y="-194816"/>
            <a:ext cx="7301132" cy="7284768"/>
          </a:xfrm>
          <a:prstGeom prst="ellipse">
            <a:avLst/>
          </a:prstGeom>
          <a:noFill/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34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150448" y="2148188"/>
            <a:ext cx="406758" cy="406758"/>
          </a:xfrm>
          <a:prstGeom prst="ellipse">
            <a:avLst/>
          </a:prstGeom>
          <a:solidFill>
            <a:srgbClr val="57A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5586969" y="2913856"/>
            <a:ext cx="1018062" cy="1030288"/>
          </a:xfrm>
          <a:prstGeom prst="ellipse">
            <a:avLst/>
          </a:prstGeom>
          <a:solidFill>
            <a:srgbClr val="002060">
              <a:alpha val="15000"/>
            </a:srgbClr>
          </a:solidFill>
          <a:ln>
            <a:gradFill>
              <a:gsLst>
                <a:gs pos="0">
                  <a:srgbClr val="57AFFF">
                    <a:alpha val="0"/>
                  </a:srgbClr>
                </a:gs>
                <a:gs pos="100000">
                  <a:srgbClr val="57AFFF">
                    <a:alpha val="41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20066627">
            <a:off x="5897957" y="3228578"/>
            <a:ext cx="396086" cy="400844"/>
          </a:xfrm>
          <a:prstGeom prst="ellipse">
            <a:avLst/>
          </a:prstGeom>
          <a:solidFill>
            <a:srgbClr val="020132"/>
          </a:solidFill>
          <a:ln w="44450">
            <a:gradFill>
              <a:gsLst>
                <a:gs pos="0">
                  <a:srgbClr val="57AFFF">
                    <a:alpha val="40000"/>
                  </a:srgbClr>
                </a:gs>
                <a:gs pos="100000">
                  <a:srgbClr val="57AFFF">
                    <a:alpha val="40000"/>
                  </a:srgb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401425" y="347255"/>
            <a:ext cx="455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 fontAlgn="auto"/>
            <a:fld id="{7D9BB5D0-35E4-459D-AEF3-FE4D7C45CC19}" type="slidenum">
              <a:rPr lang="zh-CN" altLang="en-US" sz="1000" baseline="0" noProof="1" smtClean="0">
                <a:solidFill>
                  <a:schemeClr val="accent1">
                    <a:lumMod val="40000"/>
                    <a:lumOff val="60000"/>
                    <a:alpha val="50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‹#›</a:t>
            </a:fld>
            <a:endParaRPr lang="zh-CN" altLang="en-US" sz="1000" baseline="0" noProof="1">
              <a:solidFill>
                <a:schemeClr val="accent1">
                  <a:lumMod val="40000"/>
                  <a:lumOff val="60000"/>
                  <a:alpha val="50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9" name="文本占位符 22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23" y="3458620"/>
            <a:ext cx="7558901" cy="584775"/>
          </a:xfr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defRPr lang="en-US" altLang="zh-CN" sz="3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j-cs"/>
              </a:defRPr>
            </a:lvl1pPr>
          </a:lstStyle>
          <a:p>
            <a:pPr lvl="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Signature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99500" y="6421996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11401425" y="6406606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>
                    <a:lumMod val="8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>
                  <a:lumMod val="8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992" y="362053"/>
            <a:ext cx="895860" cy="324000"/>
          </a:xfrm>
          <a:prstGeom prst="rect">
            <a:avLst/>
          </a:prstGeom>
        </p:spPr>
      </p:pic>
      <p:sp>
        <p:nvSpPr>
          <p:cNvPr id="33" name="椭圆 32"/>
          <p:cNvSpPr/>
          <p:nvPr userDrawn="1"/>
        </p:nvSpPr>
        <p:spPr>
          <a:xfrm>
            <a:off x="-372487" y="-516145"/>
            <a:ext cx="1581327" cy="1581327"/>
          </a:xfrm>
          <a:prstGeom prst="ellipse">
            <a:avLst/>
          </a:prstGeom>
          <a:gradFill>
            <a:gsLst>
              <a:gs pos="49000">
                <a:srgbClr val="2993E3">
                  <a:alpha val="0"/>
                </a:srgbClr>
              </a:gs>
              <a:gs pos="100000">
                <a:srgbClr val="2993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3473932" y="3077880"/>
            <a:ext cx="691602" cy="100721"/>
          </a:xfrm>
          <a:prstGeom prst="rect">
            <a:avLst/>
          </a:prstGeom>
          <a:solidFill>
            <a:srgbClr val="0DE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70423" y="2175069"/>
            <a:ext cx="7558901" cy="1280181"/>
          </a:xfrm>
        </p:spPr>
        <p:txBody>
          <a:bodyPr vert="horz" lIns="91440" tIns="45720" rIns="91440" bIns="45720" rtlCol="0" anchor="t">
            <a:normAutofit fontScale="90000"/>
          </a:bodyPr>
          <a:lstStyle>
            <a:lvl1pPr>
              <a:spcBef>
                <a:spcPts val="0"/>
              </a:spcBef>
              <a:defRPr lang="en-US" altLang="zh-CN" sz="53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/>
              <a:t>标题</a:t>
            </a:r>
            <a:endParaRPr lang="en-US" altLang="zh-CN" dirty="0"/>
          </a:p>
        </p:txBody>
      </p:sp>
      <p:sp>
        <p:nvSpPr>
          <p:cNvPr id="37" name="文本占位符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61880" y="2147451"/>
            <a:ext cx="1079261" cy="857692"/>
          </a:xfr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altLang="zh-CN" sz="55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</a:defRPr>
            </a:lvl1pPr>
          </a:lstStyle>
          <a:p>
            <a:pPr lvl="0" algn="ctr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/>
              <a:t>01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ïSḻiḍ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22156" r="1493" b="19924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16265" y="1371984"/>
            <a:ext cx="9559471" cy="255810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spcAft>
                <a:spcPts val="2000"/>
              </a:spcAft>
              <a:defRPr lang="zh-CN" altLang="en-US" sz="36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Tx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3" y="478424"/>
            <a:ext cx="1448163" cy="523748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8839504" y="6342764"/>
            <a:ext cx="27646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kern="120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rPr>
              <a:t>Copyright©IKAS Info 2023.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3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29410" y="2096974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29410" y="317896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29409" y="430049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3693161" y="2017919"/>
            <a:ext cx="579118" cy="2822163"/>
            <a:chOff x="3271521" y="1983246"/>
            <a:chExt cx="579118" cy="2822163"/>
          </a:xfrm>
        </p:grpSpPr>
        <p:sp>
          <p:nvSpPr>
            <p:cNvPr id="36" name="椭圆 35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42" name="文本框 41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4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65" name="组合 64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66" name="文本框 65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67" name="文本框 66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cxnSp>
        <p:nvCxnSpPr>
          <p:cNvPr id="68" name="直接连接符 6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522445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60443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725962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3676685" y="1457158"/>
            <a:ext cx="579118" cy="3943685"/>
            <a:chOff x="3271521" y="1983246"/>
            <a:chExt cx="579118" cy="3943685"/>
          </a:xfrm>
        </p:grpSpPr>
        <p:sp>
          <p:nvSpPr>
            <p:cNvPr id="42" name="椭圆 41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椭圆 42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椭圆 43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7" name="椭圆 56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58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3" y="484748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69" name="矩形 68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5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grpSp>
        <p:nvGrpSpPr>
          <p:cNvPr id="80" name="组合 79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81" name="文本框 80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82" name="文本框 81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  <p:sp>
        <p:nvSpPr>
          <p:cNvPr id="43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896397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2057445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4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31789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3676685" y="896397"/>
            <a:ext cx="579118" cy="5065207"/>
            <a:chOff x="3271521" y="1983246"/>
            <a:chExt cx="579118" cy="5065207"/>
          </a:xfrm>
        </p:grpSpPr>
        <p:sp>
          <p:nvSpPr>
            <p:cNvPr id="58" name="椭圆 57"/>
            <p:cNvSpPr/>
            <p:nvPr userDrawn="1"/>
          </p:nvSpPr>
          <p:spPr>
            <a:xfrm>
              <a:off x="3271521" y="1983246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3271521" y="4226291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3271521" y="5347813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3271521" y="6469335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425361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3" y="5382486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6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接连接符 76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5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1053168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58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86396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753808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3676685" y="1013641"/>
            <a:ext cx="579118" cy="4830718"/>
            <a:chOff x="3271521" y="2254449"/>
            <a:chExt cx="579118" cy="4830718"/>
          </a:xfrm>
        </p:grpSpPr>
        <p:sp>
          <p:nvSpPr>
            <p:cNvPr id="61" name="椭圆 60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73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56460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4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437539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5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5304769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5" name="文本框 24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7栏-c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 userDrawn="1"/>
        </p:nvCxnSpPr>
        <p:spPr>
          <a:xfrm flipV="1">
            <a:off x="3982720" y="-27940"/>
            <a:ext cx="0" cy="6913879"/>
          </a:xfrm>
          <a:prstGeom prst="line">
            <a:avLst/>
          </a:prstGeom>
          <a:ln w="15875">
            <a:solidFill>
              <a:schemeClr val="bg1">
                <a:lumMod val="65000"/>
                <a:alpha val="7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9" y="497226"/>
            <a:ext cx="871992" cy="315368"/>
          </a:xfrm>
          <a:prstGeom prst="rect">
            <a:avLst/>
          </a:prstGeom>
        </p:spPr>
      </p:pic>
      <p:sp>
        <p:nvSpPr>
          <p:cNvPr id="7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4512934" y="588481"/>
            <a:ext cx="3696347" cy="500063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2934" y="139927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7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512933" y="2289121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3676685" y="588481"/>
            <a:ext cx="579118" cy="5681038"/>
            <a:chOff x="3271521" y="2254449"/>
            <a:chExt cx="579118" cy="5681038"/>
          </a:xfrm>
        </p:grpSpPr>
        <p:sp>
          <p:nvSpPr>
            <p:cNvPr id="74" name="椭圆 73"/>
            <p:cNvSpPr/>
            <p:nvPr userDrawn="1"/>
          </p:nvSpPr>
          <p:spPr>
            <a:xfrm>
              <a:off x="3271521" y="22544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71521" y="31047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3271521" y="395508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3271521" y="480540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3271521" y="565572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05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3271521" y="650604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06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3271521" y="7356369"/>
              <a:ext cx="579118" cy="579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baseline="0" dirty="0">
                  <a:solidFill>
                    <a:srgbClr val="02175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07</a:t>
              </a:r>
              <a:endParaRPr lang="zh-CN" altLang="en-US" sz="1400" b="1" baseline="0" dirty="0">
                <a:solidFill>
                  <a:srgbClr val="0217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0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2934" y="3099914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4512934" y="3910707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2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512933" y="4811963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84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4512933" y="5732470"/>
            <a:ext cx="3696347" cy="50006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2400" b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dirty="0"/>
              <a:t>标题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583106" y="6227009"/>
            <a:ext cx="27761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1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11401425" y="189783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1033744" y="2834863"/>
            <a:ext cx="1874883" cy="1141131"/>
            <a:chOff x="706095" y="2293853"/>
            <a:chExt cx="1874883" cy="1141131"/>
          </a:xfrm>
        </p:grpSpPr>
        <p:sp>
          <p:nvSpPr>
            <p:cNvPr id="27" name="文本框 26"/>
            <p:cNvSpPr txBox="1"/>
            <p:nvPr userDrawn="1"/>
          </p:nvSpPr>
          <p:spPr>
            <a:xfrm>
              <a:off x="914388" y="2293853"/>
              <a:ext cx="14582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4000" b="1" kern="1200" baseline="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706095" y="3065652"/>
              <a:ext cx="1874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0" kern="1200" baseline="0" dirty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+mn-cs"/>
                </a:rPr>
                <a:t>CONTENTS</a:t>
              </a:r>
              <a:endParaRPr lang="zh-CN" altLang="en-US" sz="2000" b="0" kern="1200" baseline="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-cn">
    <p:bg>
      <p:bgPr>
        <a:solidFill>
          <a:srgbClr val="010A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365C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365C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6738" y="1758508"/>
            <a:ext cx="1018523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71610"/>
            <a:ext cx="871992" cy="315368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5738174" y="4358013"/>
            <a:ext cx="715650" cy="715650"/>
            <a:chOff x="5459090" y="4120511"/>
            <a:chExt cx="715650" cy="715650"/>
          </a:xfrm>
        </p:grpSpPr>
        <p:sp>
          <p:nvSpPr>
            <p:cNvPr id="12" name="矩形: 圆角 11"/>
            <p:cNvSpPr/>
            <p:nvPr/>
          </p:nvSpPr>
          <p:spPr>
            <a:xfrm>
              <a:off x="5567188" y="4228609"/>
              <a:ext cx="499453" cy="49945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459090" y="4120511"/>
              <a:ext cx="715650" cy="7156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-c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9" y="362978"/>
            <a:ext cx="895860" cy="32400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1401425" y="390794"/>
            <a:ext cx="4554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fld id="{7D9BB5D0-35E4-459D-AEF3-FE4D7C45CC19}" type="slidenum">
              <a:rPr lang="zh-CN" altLang="en-US" sz="1100" baseline="0" noProof="1" smtClean="0">
                <a:solidFill>
                  <a:srgbClr val="89898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‹#›</a:t>
            </a:fld>
            <a:endParaRPr lang="zh-CN" altLang="en-US" sz="1100" baseline="0" noProof="1">
              <a:solidFill>
                <a:srgbClr val="89898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038600" y="6062968"/>
            <a:ext cx="4114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900" kern="1200" baseline="0" noProof="1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Confidential &amp; Proprietary</a:t>
            </a:r>
          </a:p>
        </p:txBody>
      </p:sp>
      <p:cxnSp>
        <p:nvCxnSpPr>
          <p:cNvPr id="54" name="直接连接符 53"/>
          <p:cNvCxnSpPr/>
          <p:nvPr userDrawn="1"/>
        </p:nvCxnSpPr>
        <p:spPr>
          <a:xfrm flipV="1">
            <a:off x="6096000" y="2"/>
            <a:ext cx="0" cy="1600198"/>
          </a:xfrm>
          <a:prstGeom prst="line">
            <a:avLst/>
          </a:prstGeom>
          <a:ln w="117475">
            <a:solidFill>
              <a:srgbClr val="002177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195637" y="2774508"/>
            <a:ext cx="5800726" cy="830997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zh-CN" altLang="en-US" sz="4800" b="1" kern="1200" baseline="0" dirty="0">
                <a:solidFill>
                  <a:srgbClr val="00217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dirty="0"/>
              <a:t>标题</a:t>
            </a:r>
          </a:p>
        </p:txBody>
      </p:sp>
      <p:sp>
        <p:nvSpPr>
          <p:cNvPr id="5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32" y="1758508"/>
            <a:ext cx="1402936" cy="857692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矩形: 圆角 57"/>
          <p:cNvSpPr/>
          <p:nvPr userDrawn="1"/>
        </p:nvSpPr>
        <p:spPr>
          <a:xfrm>
            <a:off x="5738175" y="4308471"/>
            <a:ext cx="715650" cy="7156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72" y="4404947"/>
            <a:ext cx="545856" cy="545856"/>
          </a:xfrm>
          <a:prstGeom prst="rect">
            <a:avLst/>
          </a:prstGeom>
        </p:spPr>
      </p:pic>
      <p:sp>
        <p:nvSpPr>
          <p:cNvPr id="52" name="文本框 5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26446-5854-4DD3-81E0-74341FD5506B}" type="datetime5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2023/11/24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96CCB9-49F2-45A3-BEA3-9062A66C3D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12354536" y="3548350"/>
            <a:ext cx="216000" cy="216000"/>
          </a:xfrm>
          <a:prstGeom prst="rect">
            <a:avLst/>
          </a:prstGeom>
          <a:solidFill>
            <a:srgbClr val="0F6A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12353326" y="5103550"/>
            <a:ext cx="216000" cy="21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12354536" y="3807550"/>
            <a:ext cx="216000" cy="216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1" name="矩形 50"/>
          <p:cNvSpPr/>
          <p:nvPr userDrawn="1"/>
        </p:nvSpPr>
        <p:spPr>
          <a:xfrm>
            <a:off x="12353326" y="5881150"/>
            <a:ext cx="216000" cy="216000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12353326" y="4328695"/>
            <a:ext cx="216000" cy="216000"/>
          </a:xfrm>
          <a:prstGeom prst="rect">
            <a:avLst/>
          </a:prstGeom>
          <a:solidFill>
            <a:srgbClr val="6C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56"/>
          <p:cNvSpPr/>
          <p:nvPr userDrawn="1"/>
        </p:nvSpPr>
        <p:spPr>
          <a:xfrm>
            <a:off x="12353326" y="5362750"/>
            <a:ext cx="216000" cy="216000"/>
          </a:xfrm>
          <a:prstGeom prst="rect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2354536" y="4066750"/>
            <a:ext cx="216000" cy="216000"/>
          </a:xfrm>
          <a:prstGeom prst="rect">
            <a:avLst/>
          </a:prstGeom>
          <a:solidFill>
            <a:srgbClr val="3E8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12353326" y="5621950"/>
            <a:ext cx="216000" cy="216000"/>
          </a:xfrm>
          <a:prstGeom prst="rect">
            <a:avLst/>
          </a:prstGeom>
          <a:solidFill>
            <a:srgbClr val="EF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12354536" y="4585150"/>
            <a:ext cx="216000" cy="216000"/>
          </a:xfrm>
          <a:prstGeom prst="rect">
            <a:avLst/>
          </a:prstGeom>
          <a:solidFill>
            <a:srgbClr val="BD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12353326" y="6140350"/>
            <a:ext cx="216000" cy="216000"/>
          </a:xfrm>
          <a:prstGeom prst="rect">
            <a:avLst/>
          </a:prstGeom>
          <a:solidFill>
            <a:srgbClr val="FFE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12612752" y="3548350"/>
            <a:ext cx="216000" cy="216000"/>
          </a:xfrm>
          <a:prstGeom prst="rect">
            <a:avLst/>
          </a:prstGeom>
          <a:solidFill>
            <a:srgbClr val="009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12611542" y="5362750"/>
            <a:ext cx="216000" cy="216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12612752" y="3807550"/>
            <a:ext cx="216000" cy="216000"/>
          </a:xfrm>
          <a:prstGeom prst="rect">
            <a:avLst/>
          </a:prstGeom>
          <a:solidFill>
            <a:srgbClr val="0E7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2609575" y="5102568"/>
            <a:ext cx="216000" cy="216000"/>
          </a:xfrm>
          <a:prstGeom prst="rect">
            <a:avLst/>
          </a:prstGeom>
          <a:solidFill>
            <a:srgbClr val="4DC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12612752" y="4066750"/>
            <a:ext cx="216000" cy="216000"/>
          </a:xfrm>
          <a:prstGeom prst="rect">
            <a:avLst/>
          </a:prstGeom>
          <a:solidFill>
            <a:srgbClr val="51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8" name="矩形 57"/>
          <p:cNvSpPr/>
          <p:nvPr userDrawn="1"/>
        </p:nvSpPr>
        <p:spPr>
          <a:xfrm>
            <a:off x="12609575" y="5621950"/>
            <a:ext cx="216000" cy="216000"/>
          </a:xfrm>
          <a:prstGeom prst="rect">
            <a:avLst/>
          </a:prstGeom>
          <a:solidFill>
            <a:srgbClr val="8FC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12612752" y="4325950"/>
            <a:ext cx="216000" cy="216000"/>
          </a:xfrm>
          <a:prstGeom prst="rect">
            <a:avLst/>
          </a:prstGeom>
          <a:solidFill>
            <a:srgbClr val="81C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>
            <a:off x="12609575" y="5881150"/>
            <a:ext cx="216000" cy="216000"/>
          </a:xfrm>
          <a:prstGeom prst="rect">
            <a:avLst/>
          </a:prstGeom>
          <a:solidFill>
            <a:srgbClr val="8ED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2612752" y="4585150"/>
            <a:ext cx="216000" cy="216000"/>
          </a:xfrm>
          <a:prstGeom prst="rect">
            <a:avLst/>
          </a:prstGeom>
          <a:solidFill>
            <a:srgbClr val="D1E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12609575" y="6140350"/>
            <a:ext cx="216000" cy="216000"/>
          </a:xfrm>
          <a:prstGeom prst="rect">
            <a:avLst/>
          </a:prstGeom>
          <a:solidFill>
            <a:srgbClr val="A7E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12872936" y="3548350"/>
            <a:ext cx="216000" cy="216000"/>
          </a:xfrm>
          <a:prstGeom prst="rect">
            <a:avLst/>
          </a:prstGeom>
          <a:solidFill>
            <a:srgbClr val="ED7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12871726" y="5362750"/>
            <a:ext cx="216000" cy="216000"/>
          </a:xfrm>
          <a:prstGeom prst="rect">
            <a:avLst/>
          </a:prstGeom>
          <a:solidFill>
            <a:srgbClr val="11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0" name="矩形 49"/>
          <p:cNvSpPr/>
          <p:nvPr userDrawn="1"/>
        </p:nvSpPr>
        <p:spPr>
          <a:xfrm>
            <a:off x="12872936" y="3807550"/>
            <a:ext cx="216000" cy="216000"/>
          </a:xfrm>
          <a:prstGeom prst="rect">
            <a:avLst/>
          </a:prstGeom>
          <a:solidFill>
            <a:srgbClr val="EB6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12871726" y="5102568"/>
            <a:ext cx="216000" cy="216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12867792" y="4583677"/>
            <a:ext cx="216000" cy="216000"/>
          </a:xfrm>
          <a:prstGeom prst="rect">
            <a:avLst/>
          </a:prstGeom>
          <a:solidFill>
            <a:srgbClr val="FAD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12871726" y="5621950"/>
            <a:ext cx="216000" cy="216000"/>
          </a:xfrm>
          <a:prstGeom prst="rect">
            <a:avLst/>
          </a:prstGeom>
          <a:solidFill>
            <a:srgbClr val="93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12872936" y="4066259"/>
            <a:ext cx="216000" cy="216000"/>
          </a:xfrm>
          <a:prstGeom prst="rect">
            <a:avLst/>
          </a:prstGeom>
          <a:solidFill>
            <a:srgbClr val="F29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5" name="矩形 64"/>
          <p:cNvSpPr/>
          <p:nvPr userDrawn="1"/>
        </p:nvSpPr>
        <p:spPr>
          <a:xfrm>
            <a:off x="12871726" y="5881150"/>
            <a:ext cx="216000" cy="216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2872936" y="4325459"/>
            <a:ext cx="216000" cy="216000"/>
          </a:xfrm>
          <a:prstGeom prst="rect">
            <a:avLst/>
          </a:prstGeom>
          <a:solidFill>
            <a:srgbClr val="F6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867792" y="6140350"/>
            <a:ext cx="216000" cy="216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12220575" y="365125"/>
            <a:ext cx="2006600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标题：思源黑体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Bold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正文：思源黑体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CN Regular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字号：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&gt;12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行距：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rPr>
              <a:t>1.25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Tx/>
        <a:buNone/>
        <a:defRPr sz="2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4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Tx/>
        <a:buNone/>
        <a:defRPr sz="1800" kern="1200" baseline="0">
          <a:solidFill>
            <a:schemeClr val="tx1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ïṧḻiḍé"/>
          <p:cNvSpPr txBox="1"/>
          <p:nvPr/>
        </p:nvSpPr>
        <p:spPr>
          <a:xfrm>
            <a:off x="1596345" y="2246231"/>
            <a:ext cx="8999310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000"/>
              </a:spcAft>
              <a:buNone/>
              <a:defRPr lang="zh-CN" altLang="en-US" sz="3600" b="1" kern="1200" baseline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defRPr>
            </a:lvl1pPr>
          </a:lstStyle>
          <a:p>
            <a:pPr algn="dist">
              <a:lnSpc>
                <a:spcPct val="120000"/>
              </a:lnSpc>
            </a:pPr>
            <a:r>
              <a:rPr lang="en-US" altLang="zh-CN" sz="5400" dirty="0" smtClean="0">
                <a:sym typeface="思源黑体 CN Regular" panose="020B0500000000000000" pitchFamily="34" charset="-122"/>
              </a:rPr>
              <a:t>IKAS--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sz="5400" dirty="0" smtClean="0">
                <a:sym typeface="思源黑体 CN Regular" panose="020B0500000000000000" pitchFamily="34" charset="-122"/>
              </a:rPr>
              <a:t>MVA</a:t>
            </a:r>
            <a:r>
              <a:rPr lang="zh-CN" altLang="en-US" sz="5400" dirty="0" smtClean="0">
                <a:sym typeface="思源黑体 CN Regular" panose="020B0500000000000000" pitchFamily="34" charset="-122"/>
              </a:rPr>
              <a:t>分析</a:t>
            </a:r>
            <a:r>
              <a:rPr lang="zh-CN" altLang="en-US" sz="5400" dirty="0">
                <a:sym typeface="思源黑体 CN Regular" panose="020B0500000000000000" pitchFamily="34" charset="-122"/>
              </a:rPr>
              <a:t>汇报</a:t>
            </a:r>
          </a:p>
        </p:txBody>
      </p:sp>
      <p:sp>
        <p:nvSpPr>
          <p:cNvPr id="9" name="iṧļiḑé"/>
          <p:cNvSpPr txBox="1"/>
          <p:nvPr/>
        </p:nvSpPr>
        <p:spPr>
          <a:xfrm>
            <a:off x="8028927" y="3725522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——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Case7  </a:t>
            </a:r>
            <a:r>
              <a:rPr lang="en-US" altLang="zh-CN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11/24</a:t>
            </a:r>
            <a:r>
              <a:rPr lang="zh-CN" altLang="en-US" b="1" dirty="0" smtClean="0">
                <a:solidFill>
                  <a:srgbClr val="2F8CFD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思源黑体 CN Regular" panose="020B0500000000000000" pitchFamily="34" charset="-122"/>
              </a:rPr>
              <a:t>更新</a:t>
            </a:r>
            <a:endParaRPr lang="en-SG" altLang="zh-CN" b="1" dirty="0">
              <a:solidFill>
                <a:srgbClr val="2F8CFD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3370422" y="2175069"/>
            <a:ext cx="8569531" cy="1280181"/>
          </a:xfrm>
        </p:spPr>
        <p:txBody>
          <a:bodyPr>
            <a:normAutofit fontScale="97500"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ym typeface="思源黑体 CN Regular" panose="020B0500000000000000" pitchFamily="34" charset="-122"/>
              </a:rPr>
              <a:t>IKAS—</a:t>
            </a:r>
            <a:r>
              <a:rPr lang="zh-CN" altLang="en-US" dirty="0" smtClean="0">
                <a:sym typeface="思源黑体 CN Regular" panose="020B0500000000000000" pitchFamily="34" charset="-122"/>
              </a:rPr>
              <a:t>晶合</a:t>
            </a:r>
            <a:r>
              <a:rPr lang="en-US" altLang="zh-CN" dirty="0" smtClean="0">
                <a:sym typeface="思源黑体 CN Regular" panose="020B0500000000000000" pitchFamily="34" charset="-122"/>
              </a:rPr>
              <a:t>MVA Case7</a:t>
            </a:r>
            <a:endParaRPr lang="zh-CN" altLang="en-US" dirty="0">
              <a:sym typeface="思源黑体 CN Regular" panose="020B05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22665" y="1361868"/>
            <a:ext cx="8362862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2665" y="2098316"/>
            <a:ext cx="8362861" cy="2466207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Case7 MVA </a:t>
            </a:r>
            <a:r>
              <a:rPr lang="zh-CN" altLang="en-US" dirty="0" smtClean="0"/>
              <a:t>分析目标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46361" y="3331419"/>
            <a:ext cx="6489763" cy="461665"/>
          </a:xfr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锁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定共性差异</a:t>
            </a:r>
            <a:r>
              <a:rPr lang="zh-CN" altLang="en-US" sz="1600" b="1" dirty="0">
                <a:solidFill>
                  <a:srgbClr val="00B0F0"/>
                </a:solidFill>
                <a:sym typeface="+mn-ea"/>
              </a:rPr>
              <a:t>站点</a:t>
            </a:r>
            <a:r>
              <a:rPr lang="en-US" altLang="zh-CN" sz="1600" b="1" dirty="0">
                <a:solidFill>
                  <a:srgbClr val="00B0F0"/>
                </a:solidFill>
                <a:sym typeface="+mn-ea"/>
              </a:rPr>
              <a:t>/Tool/chamber/recipe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3225" y="1361868"/>
            <a:ext cx="1721400" cy="673100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b="1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背景</a:t>
            </a: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3225" y="2136480"/>
            <a:ext cx="1721400" cy="2428044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1800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目标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4512" y="1472597"/>
            <a:ext cx="8039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C55WA01 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客户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HL F/O Lot NAZ749.000 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中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#1~4 &amp;#6,#7yield loss(&lt;8% bad) vs. #5 yield high(&gt;70% good)</a:t>
            </a:r>
          </a:p>
          <a:p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需分析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#1~4 &amp;#6,#7 low Yield vs #5 high yield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与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Lot History</a:t>
            </a:r>
            <a:r>
              <a:rPr lang="zh-CN" altLang="en-US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的</a:t>
            </a:r>
            <a:r>
              <a:rPr lang="zh-CN" altLang="en-US" sz="1200" dirty="0" smtClean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相关性</a:t>
            </a:r>
            <a:r>
              <a:rPr lang="en-US" altLang="zh-CN" sz="1200" dirty="0">
                <a:solidFill>
                  <a:srgbClr val="00B0F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@2023/3/27 ~ 2023/6/16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46361" y="2407083"/>
            <a:ext cx="6488731" cy="418448"/>
          </a:xfrm>
          <a:prstGeom prst="rect">
            <a:avLst/>
          </a:prstGeom>
          <a:solidFill>
            <a:srgbClr val="002177"/>
          </a:solidFill>
          <a:ln>
            <a:solidFill>
              <a:srgbClr val="002177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通过</a:t>
            </a:r>
            <a:r>
              <a:rPr lang="en-US" altLang="zh-CN" sz="1600" b="0" u="sng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Good/Bad</a:t>
            </a:r>
            <a:r>
              <a:rPr lang="en-US" altLang="zh-CN" sz="1600" b="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 </a:t>
            </a:r>
            <a:r>
              <a:rPr lang="en-US" altLang="zh-CN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Wafer</a:t>
            </a:r>
            <a:r>
              <a:rPr lang="zh-CN" altLang="en-US" sz="1600" b="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进行</a:t>
            </a:r>
            <a:r>
              <a:rPr lang="zh-CN" altLang="en-US" sz="1600" b="0" dirty="0" smtClean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对比找出异常原因</a:t>
            </a:r>
            <a:endParaRPr lang="en-US" altLang="zh-CN" sz="1600" b="0" dirty="0" smtClean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1239" y="975948"/>
            <a:ext cx="8362861" cy="2963006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Case7 MVA </a:t>
            </a:r>
            <a:r>
              <a:rPr lang="zh-CN" altLang="en-US" dirty="0" smtClean="0"/>
              <a:t>分析</a:t>
            </a:r>
            <a:r>
              <a:rPr lang="zh-CN" altLang="en-US" dirty="0"/>
              <a:t>结论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3125737" y="1498506"/>
            <a:ext cx="7789913" cy="2169825"/>
          </a:xfr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差异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站点为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#567 wafer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相较于 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#1234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多跑了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TV TM PV loop, #1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相较于其他少了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XX.EGL01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站点</a:t>
            </a:r>
            <a:r>
              <a:rPr lang="en-US" altLang="zh-CN" sz="1400" b="1" dirty="0" smtClean="0">
                <a:solidFill>
                  <a:srgbClr val="00B0F0"/>
                </a:solidFill>
                <a:sym typeface="+mn-ea"/>
              </a:rPr>
              <a:t>, #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7</a:t>
            </a:r>
            <a:r>
              <a:rPr lang="zh-CN" altLang="en-US" sz="1400" b="1" dirty="0">
                <a:solidFill>
                  <a:srgbClr val="00B0F0"/>
                </a:solidFill>
                <a:sym typeface="+mn-ea"/>
              </a:rPr>
              <a:t>相较于其他多了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XX.PPK01</a:t>
            </a:r>
            <a:r>
              <a:rPr lang="zh-CN" altLang="en-US" sz="1400" b="1" dirty="0" smtClean="0">
                <a:solidFill>
                  <a:srgbClr val="00B0F0"/>
                </a:solidFill>
                <a:sym typeface="+mn-ea"/>
              </a:rPr>
              <a:t>站点</a:t>
            </a:r>
            <a:endParaRPr lang="en-US" altLang="zh-CN" sz="1400" b="1" dirty="0">
              <a:solidFill>
                <a:srgbClr val="00B0F0"/>
              </a:solidFill>
              <a:sym typeface="+mn-ea"/>
            </a:endParaRP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共性差异机台为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SCT06</a:t>
            </a:r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共性差异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recipe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XX.TMS01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MSA02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process recipe, </a:t>
            </a: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Good wafer run E07SA10M313CXXX34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1400" b="1" dirty="0">
                <a:solidFill>
                  <a:srgbClr val="00B0F0"/>
                </a:solidFill>
                <a:sym typeface="+mn-ea"/>
              </a:rPr>
              <a:t>, Bad wafer run E08SA15M313CXXX34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1800" y="975947"/>
            <a:ext cx="1721400" cy="2963007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 smtClean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结论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1800" y="4151569"/>
            <a:ext cx="1721400" cy="1095549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dirty="0">
                <a:solidFill>
                  <a:srgbClr val="0EF6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建议</a:t>
            </a:r>
            <a:endParaRPr lang="en-US" altLang="zh-CN" sz="1800" dirty="0">
              <a:solidFill>
                <a:srgbClr val="0EF6F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51239" y="4151570"/>
            <a:ext cx="8362861" cy="1095548"/>
          </a:xfrm>
          <a:prstGeom prst="rect">
            <a:avLst/>
          </a:prstGeom>
          <a:solidFill>
            <a:srgbClr val="00B0F0">
              <a:alpha val="10196"/>
            </a:srgbClr>
          </a:solidFill>
        </p:spPr>
        <p:txBody>
          <a:bodyPr wrap="square" anchor="ctr">
            <a:noAutofit/>
          </a:bodyPr>
          <a:lstStyle/>
          <a:p>
            <a:pPr lvl="0" algn="ctr">
              <a:spcBef>
                <a:spcPts val="0"/>
              </a:spcBef>
            </a:pPr>
            <a:endParaRPr lang="en-US" altLang="zh-CN" sz="1800" dirty="0">
              <a:solidFill>
                <a:srgbClr val="00B0F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16" name="文本占位符 1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125737" y="4491594"/>
            <a:ext cx="7530869" cy="4154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Tx/>
              <a:buNone/>
              <a:defRPr sz="2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4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Tx/>
              <a:buNone/>
              <a:defRPr sz="1800" kern="1200" baseline="0">
                <a:solidFill>
                  <a:schemeClr val="tx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验证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good wafer recipe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是否具有可重复性，基于此站点的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recipe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sym typeface="+mn-ea"/>
              </a:rPr>
              <a:t>优化提升良率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6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08290" y="420702"/>
            <a:ext cx="4119748" cy="8431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Case7 </a:t>
            </a:r>
            <a:r>
              <a:rPr lang="zh-CN" altLang="en-US" dirty="0" smtClean="0"/>
              <a:t>共性</a:t>
            </a:r>
            <a:r>
              <a:rPr lang="en-US" altLang="zh-CN" dirty="0"/>
              <a:t>recipe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98550"/>
              </p:ext>
            </p:extLst>
          </p:nvPr>
        </p:nvGraphicFramePr>
        <p:xfrm>
          <a:off x="4763721" y="561050"/>
          <a:ext cx="5688410" cy="69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96">
                  <a:extLst>
                    <a:ext uri="{9D8B030D-6E8A-4147-A177-3AD203B41FA5}">
                      <a16:colId xmlns:a16="http://schemas.microsoft.com/office/drawing/2014/main" val="854295872"/>
                    </a:ext>
                  </a:extLst>
                </a:gridCol>
                <a:gridCol w="847413">
                  <a:extLst>
                    <a:ext uri="{9D8B030D-6E8A-4147-A177-3AD203B41FA5}">
                      <a16:colId xmlns:a16="http://schemas.microsoft.com/office/drawing/2014/main" val="1586554831"/>
                    </a:ext>
                  </a:extLst>
                </a:gridCol>
                <a:gridCol w="1719239">
                  <a:extLst>
                    <a:ext uri="{9D8B030D-6E8A-4147-A177-3AD203B41FA5}">
                      <a16:colId xmlns:a16="http://schemas.microsoft.com/office/drawing/2014/main" val="860505963"/>
                    </a:ext>
                  </a:extLst>
                </a:gridCol>
                <a:gridCol w="2128862">
                  <a:extLst>
                    <a:ext uri="{9D8B030D-6E8A-4147-A177-3AD203B41FA5}">
                      <a16:colId xmlns:a16="http://schemas.microsoft.com/office/drawing/2014/main" val="3493823528"/>
                    </a:ext>
                  </a:extLst>
                </a:gridCol>
              </a:tblGrid>
              <a:tr h="34546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OPE 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EQP ID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GOOD</a:t>
                      </a:r>
                      <a:r>
                        <a:rPr lang="en-US" altLang="zh-CN" sz="1400" baseline="0" dirty="0" smtClean="0"/>
                        <a:t> RECIPE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BAD RECIPE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104633"/>
                  </a:ext>
                </a:extLst>
              </a:tr>
              <a:tr h="34546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XX.TMS01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MSA02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E07SA10M313CXXX34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E08SA15M313CXXX34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9306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3400" y="1481548"/>
            <a:ext cx="46958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1200" dirty="0" smtClean="0">
                <a:solidFill>
                  <a:schemeClr val="bg1"/>
                </a:solidFill>
              </a:rPr>
              <a:t>共性</a:t>
            </a:r>
            <a:r>
              <a:rPr lang="en-US" altLang="zh-CN" sz="1200" dirty="0" smtClean="0">
                <a:solidFill>
                  <a:schemeClr val="bg1"/>
                </a:solidFill>
              </a:rPr>
              <a:t>flow</a:t>
            </a:r>
            <a:r>
              <a:rPr lang="zh-CN" altLang="en-US" sz="1200" dirty="0" smtClean="0">
                <a:solidFill>
                  <a:schemeClr val="bg1"/>
                </a:solidFill>
              </a:rPr>
              <a:t>分析模块发现：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bg1"/>
                </a:solidFill>
              </a:rPr>
              <a:t>Bad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wafer</a:t>
            </a:r>
            <a:r>
              <a:rPr lang="zh-CN" altLang="en-US" sz="1200" dirty="0" smtClean="0">
                <a:solidFill>
                  <a:schemeClr val="bg1"/>
                </a:solidFill>
              </a:rPr>
              <a:t>和</a:t>
            </a:r>
            <a:r>
              <a:rPr lang="en-US" altLang="zh-CN" sz="1200" dirty="0" smtClean="0">
                <a:solidFill>
                  <a:schemeClr val="bg1"/>
                </a:solidFill>
              </a:rPr>
              <a:t>good wafer</a:t>
            </a:r>
            <a:r>
              <a:rPr lang="zh-CN" altLang="en-US" sz="1200" dirty="0" smtClean="0">
                <a:solidFill>
                  <a:schemeClr val="bg1"/>
                </a:solidFill>
              </a:rPr>
              <a:t>跑的其中一支</a:t>
            </a:r>
            <a:r>
              <a:rPr lang="en-US" altLang="zh-CN" sz="1200" dirty="0" smtClean="0">
                <a:solidFill>
                  <a:schemeClr val="bg1"/>
                </a:solidFill>
              </a:rPr>
              <a:t>recipe</a:t>
            </a:r>
            <a:r>
              <a:rPr lang="zh-CN" altLang="en-US" sz="1200" dirty="0" smtClean="0">
                <a:solidFill>
                  <a:schemeClr val="bg1"/>
                </a:solidFill>
              </a:rPr>
              <a:t>有明显</a:t>
            </a:r>
            <a:r>
              <a:rPr lang="zh-CN" altLang="en-US" sz="1200" dirty="0" smtClean="0">
                <a:solidFill>
                  <a:schemeClr val="bg1"/>
                </a:solidFill>
              </a:rPr>
              <a:t>差异</a:t>
            </a:r>
            <a:r>
              <a:rPr lang="en-US" altLang="zh-CN" sz="1200" dirty="0" smtClean="0">
                <a:solidFill>
                  <a:schemeClr val="bg1"/>
                </a:solidFill>
              </a:rPr>
              <a:t>.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006" y="2234822"/>
            <a:ext cx="8099125" cy="396829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726108" y="2717563"/>
            <a:ext cx="7392113" cy="478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1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0aa0e51-ca26-4b82-9e48-c222a635efa6"/>
  <p:tag name="COMMONDATA" val="eyJoZGlkIjoiN2Q5ZmRkNTQxZjNhMGVmYTUyMjc4MTdjOWM2OGY4M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9120;#153574;#89106;#171072;#120119;#373249;#405386;#158208;#881646;"/>
</p:tagLst>
</file>

<file path=ppt/theme/theme1.xml><?xml version="1.0" encoding="utf-8"?>
<a:theme xmlns:a="http://schemas.openxmlformats.org/drawingml/2006/main" name="1_IKAS-PPT-v2.0">
  <a:themeElements>
    <a:clrScheme name="IKAS">
      <a:dk1>
        <a:srgbClr val="000000"/>
      </a:dk1>
      <a:lt1>
        <a:sysClr val="window" lastClr="FFFFFF"/>
      </a:lt1>
      <a:dk2>
        <a:srgbClr val="005F81"/>
      </a:dk2>
      <a:lt2>
        <a:srgbClr val="E7E6E6"/>
      </a:lt2>
      <a:accent1>
        <a:srgbClr val="2993E3"/>
      </a:accent1>
      <a:accent2>
        <a:srgbClr val="EF8B63"/>
      </a:accent2>
      <a:accent3>
        <a:srgbClr val="4DC885"/>
      </a:accent3>
      <a:accent4>
        <a:srgbClr val="EFC842"/>
      </a:accent4>
      <a:accent5>
        <a:srgbClr val="5BD4FF"/>
      </a:accent5>
      <a:accent6>
        <a:srgbClr val="C0C0C0"/>
      </a:accent6>
      <a:hlink>
        <a:srgbClr val="F3A98B"/>
      </a:hlink>
      <a:folHlink>
        <a:srgbClr val="D7B5C6"/>
      </a:folHlink>
    </a:clrScheme>
    <a:fontScheme name="思源黑体-免费">
      <a:majorFont>
        <a:latin typeface="思源黑体 CN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D690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noAutofit/>
      </a:bodyPr>
      <a:lstStyle>
        <a:defPPr marL="0" marR="0" indent="0" algn="ctr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lnSpc>
            <a:spcPct val="125000"/>
          </a:lnSpc>
          <a:spcAft>
            <a:spcPts val="600"/>
          </a:spcAft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219</Words>
  <Application>Microsoft Office PowerPoint</Application>
  <PresentationFormat>宽屏</PresentationFormat>
  <Paragraphs>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黑体</vt:lpstr>
      <vt:lpstr>思源黑体 CN Bold</vt:lpstr>
      <vt:lpstr>思源黑体 CN Heavy</vt:lpstr>
      <vt:lpstr>思源黑体 CN Regular</vt:lpstr>
      <vt:lpstr>微软雅黑</vt:lpstr>
      <vt:lpstr>Arial</vt:lpstr>
      <vt:lpstr>Times New Roman</vt:lpstr>
      <vt:lpstr>Wingdings</vt:lpstr>
      <vt:lpstr>1_IKAS-PPT-v2.0</vt:lpstr>
      <vt:lpstr>PowerPoint 演示文稿</vt:lpstr>
      <vt:lpstr>PowerPoint 演示文稿</vt:lpstr>
      <vt:lpstr>Case7 MVA 分析目标</vt:lpstr>
      <vt:lpstr>Case7 MVA 分析结论</vt:lpstr>
      <vt:lpstr>Case7 共性recipe分析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IKAS</dc:creator>
  <cp:lastModifiedBy>vonder</cp:lastModifiedBy>
  <cp:revision>1019</cp:revision>
  <dcterms:created xsi:type="dcterms:W3CDTF">2020-11-16T16:40:00Z</dcterms:created>
  <dcterms:modified xsi:type="dcterms:W3CDTF">2023-11-24T05:12:20Z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C536DF7C1B06454D95D7B249A6438BEB_13</vt:lpwstr>
  </property>
  <property fmtid="{D5CDD505-2E9C-101B-9397-08002B2CF9AE}" pid="3" name="KSOProductBuildVer">
    <vt:lpwstr>2052-11.1.0.14309</vt:lpwstr>
  </property>
</Properties>
</file>