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45"/>
  </p:handoutMasterIdLst>
  <p:sldIdLst>
    <p:sldId id="256" r:id="rId3"/>
    <p:sldId id="313" r:id="rId4"/>
    <p:sldId id="301" r:id="rId5"/>
    <p:sldId id="304" r:id="rId6"/>
    <p:sldId id="299" r:id="rId8"/>
    <p:sldId id="353" r:id="rId9"/>
    <p:sldId id="302" r:id="rId10"/>
    <p:sldId id="303" r:id="rId11"/>
    <p:sldId id="268" r:id="rId12"/>
    <p:sldId id="269" r:id="rId13"/>
    <p:sldId id="294" r:id="rId14"/>
    <p:sldId id="298" r:id="rId15"/>
    <p:sldId id="272" r:id="rId16"/>
    <p:sldId id="277" r:id="rId17"/>
    <p:sldId id="306" r:id="rId18"/>
    <p:sldId id="307" r:id="rId19"/>
    <p:sldId id="308" r:id="rId20"/>
    <p:sldId id="309" r:id="rId21"/>
    <p:sldId id="276" r:id="rId22"/>
    <p:sldId id="278" r:id="rId23"/>
    <p:sldId id="279" r:id="rId24"/>
    <p:sldId id="280" r:id="rId25"/>
    <p:sldId id="281" r:id="rId26"/>
    <p:sldId id="288" r:id="rId27"/>
    <p:sldId id="263" r:id="rId28"/>
    <p:sldId id="282" r:id="rId29"/>
    <p:sldId id="283" r:id="rId30"/>
    <p:sldId id="284" r:id="rId31"/>
    <p:sldId id="285" r:id="rId32"/>
    <p:sldId id="264" r:id="rId33"/>
    <p:sldId id="286" r:id="rId34"/>
    <p:sldId id="287" r:id="rId35"/>
    <p:sldId id="289" r:id="rId36"/>
    <p:sldId id="290" r:id="rId37"/>
    <p:sldId id="291" r:id="rId38"/>
    <p:sldId id="295" r:id="rId39"/>
    <p:sldId id="292" r:id="rId40"/>
    <p:sldId id="293" r:id="rId41"/>
    <p:sldId id="311" r:id="rId42"/>
    <p:sldId id="312" r:id="rId43"/>
    <p:sldId id="25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0FA1C6B3-6787-0549-B65F-8B5D287A37D2}">
          <p14:sldIdLst>
            <p14:sldId id="256"/>
          </p14:sldIdLst>
        </p14:section>
        <p14:section name="面向对象基础" id="{2B228B32-A1FE-3B42-970B-8A4E6EA67FD8}">
          <p14:sldIdLst>
            <p14:sldId id="313"/>
            <p14:sldId id="301"/>
            <p14:sldId id="304"/>
            <p14:sldId id="299"/>
            <p14:sldId id="353"/>
            <p14:sldId id="302"/>
            <p14:sldId id="303"/>
            <p14:sldId id="268"/>
            <p14:sldId id="269"/>
            <p14:sldId id="294"/>
            <p14:sldId id="298"/>
          </p14:sldIdLst>
        </p14:section>
        <p14:section name="基本类型和引用类型" id="{2C4DFF60-5833-D74E-A867-64B95DDFD33D}">
          <p14:sldIdLst>
            <p14:sldId id="272"/>
            <p14:sldId id="277"/>
            <p14:sldId id="306"/>
            <p14:sldId id="307"/>
            <p14:sldId id="308"/>
            <p14:sldId id="309"/>
          </p14:sldIdLst>
        </p14:section>
        <p14:section name="Array" id="{005C6660-1A9C-454F-8CA1-0D91F2BD1355}">
          <p14:sldIdLst>
            <p14:sldId id="276"/>
            <p14:sldId id="278"/>
            <p14:sldId id="279"/>
            <p14:sldId id="280"/>
            <p14:sldId id="281"/>
            <p14:sldId id="288"/>
          </p14:sldIdLst>
        </p14:section>
        <p14:section name="Date" id="{DA3446B8-0DEA-C742-8884-88B42F492EEF}">
          <p14:sldIdLst>
            <p14:sldId id="263"/>
            <p14:sldId id="282"/>
            <p14:sldId id="283"/>
            <p14:sldId id="284"/>
            <p14:sldId id="285"/>
          </p14:sldIdLst>
        </p14:section>
        <p14:section name="基本包装类型" id="{834844E5-2250-0A48-9D57-729C027E5096}">
          <p14:sldIdLst>
            <p14:sldId id="286"/>
            <p14:sldId id="287"/>
            <p14:sldId id="289"/>
            <p14:sldId id="290"/>
            <p14:sldId id="295"/>
            <p14:sldId id="292"/>
            <p14:sldId id="293"/>
            <p14:sldId id="264"/>
            <p14:sldId id="291"/>
          </p14:sldIdLst>
        </p14:section>
        <p14:section name="Math" id="{7DB37ABE-1089-9E47-9AC4-02981D4B91CE}">
          <p14:sldIdLst>
            <p14:sldId id="311"/>
            <p14:sldId id="312"/>
          </p14:sldIdLst>
        </p14:section>
        <p14:section name="结束" id="{F46ADB4B-B108-A44E-9025-17E055B1B382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7" autoAdjust="0"/>
  </p:normalViewPr>
  <p:slideViewPr>
    <p:cSldViewPr>
      <p:cViewPr varScale="1">
        <p:scale>
          <a:sx n="74" d="100"/>
          <a:sy n="74" d="100"/>
        </p:scale>
        <p:origin x="10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508E-47BF-BC40-B99F-65DC225A5167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"zs",18,10000);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发生了下面四件事情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baseline="0" dirty="0" smtClean="0"/>
              <a:t>        </a:t>
            </a:r>
            <a:r>
              <a:rPr kumimoji="1" lang="en-US" altLang="zh-TW" dirty="0" smtClean="0"/>
              <a:t>//1 </a:t>
            </a:r>
            <a:r>
              <a:rPr kumimoji="1" lang="zh-TW" altLang="en-US" dirty="0" smtClean="0"/>
              <a:t>创建一个</a:t>
            </a:r>
            <a:r>
              <a:rPr kumimoji="1" lang="zh-CN" altLang="en-US" dirty="0" smtClean="0"/>
              <a:t>空</a:t>
            </a:r>
            <a:r>
              <a:rPr kumimoji="1" lang="zh-TW" altLang="en-US" dirty="0" smtClean="0"/>
              <a:t>对象</a:t>
            </a:r>
            <a:endParaRPr kumimoji="1" lang="zh-TW" altLang="en-US" dirty="0" smtClean="0"/>
          </a:p>
          <a:p>
            <a:r>
              <a:rPr kumimoji="1" lang="zh-TW" altLang="en-US" dirty="0" smtClean="0"/>
              <a:t>        </a:t>
            </a:r>
            <a:r>
              <a:rPr kumimoji="1" lang="en-US" altLang="zh-TW" dirty="0" smtClean="0"/>
              <a:t>//2 </a:t>
            </a:r>
            <a:r>
              <a:rPr kumimoji="1" lang="zh-TW" altLang="en-US" dirty="0" smtClean="0"/>
              <a:t>将构造函数的作用域赋给新对象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所以</a:t>
            </a:r>
            <a:r>
              <a:rPr kumimoji="1" lang="en-US" altLang="zh-TW" dirty="0" smtClean="0"/>
              <a:t>this = person</a:t>
            </a:r>
            <a:endParaRPr kumimoji="1" lang="en-US" altLang="zh-TW" dirty="0" smtClean="0"/>
          </a:p>
          <a:p>
            <a:r>
              <a:rPr kumimoji="1" lang="en-US" altLang="zh-TW" dirty="0" smtClean="0"/>
              <a:t>        //3 </a:t>
            </a:r>
            <a:r>
              <a:rPr kumimoji="1" lang="zh-TW" altLang="en-US" dirty="0" smtClean="0"/>
              <a:t>执行构造函数，为对象设置属性</a:t>
            </a:r>
            <a:endParaRPr kumimoji="1" lang="zh-TW" altLang="en-US" dirty="0" smtClean="0"/>
          </a:p>
          <a:p>
            <a:r>
              <a:rPr kumimoji="1" lang="zh-TW" altLang="en-US" dirty="0" smtClean="0"/>
              <a:t>        </a:t>
            </a:r>
            <a:r>
              <a:rPr kumimoji="1" lang="en-US" altLang="zh-TW" dirty="0" smtClean="0"/>
              <a:t>//4 </a:t>
            </a:r>
            <a:r>
              <a:rPr kumimoji="1" lang="zh-TW" altLang="en-US" dirty="0" smtClean="0"/>
              <a:t>返回新对象</a:t>
            </a:r>
            <a:endParaRPr kumimoji="1"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function </a:t>
            </a:r>
            <a:r>
              <a:rPr kumimoji="1" lang="en-US" altLang="zh-CN" dirty="0" err="1"/>
              <a:t>getTimeString</a:t>
            </a:r>
            <a:r>
              <a:rPr kumimoji="1" lang="en-US" altLang="zh-CN" dirty="0"/>
              <a:t>(d) {</a:t>
            </a:r>
            <a:endParaRPr kumimoji="1" lang="en-US" altLang="zh-CN" dirty="0"/>
          </a:p>
          <a:p>
            <a:r>
              <a:rPr kumimoji="1" lang="en-US" altLang="zh-CN" dirty="0"/>
              <a:t>            //</a:t>
            </a:r>
            <a:r>
              <a:rPr kumimoji="1" lang="zh-CN" altLang="en-US" dirty="0"/>
              <a:t>如果</a:t>
            </a:r>
            <a:r>
              <a:rPr kumimoji="1" lang="en-US" altLang="zh-CN" dirty="0"/>
              <a:t>date</a:t>
            </a:r>
            <a:r>
              <a:rPr kumimoji="1" lang="zh-CN" altLang="en-US" dirty="0"/>
              <a:t>不是日期对象，返回</a:t>
            </a:r>
            <a:endParaRPr kumimoji="1" lang="zh-CN" altLang="en-US" dirty="0"/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if (!date </a:t>
            </a:r>
            <a:r>
              <a:rPr kumimoji="1" lang="en-US" altLang="zh-CN" dirty="0" err="1"/>
              <a:t>instanceof</a:t>
            </a:r>
            <a:r>
              <a:rPr kumimoji="1" lang="en-US" altLang="zh-CN" dirty="0"/>
              <a:t> Date) {</a:t>
            </a:r>
            <a:endParaRPr kumimoji="1" lang="en-US" altLang="zh-CN" dirty="0"/>
          </a:p>
          <a:p>
            <a:r>
              <a:rPr kumimoji="1" lang="en-US" altLang="zh-CN" dirty="0"/>
              <a:t>                return;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year,month,date,hour,minute,second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        year = </a:t>
            </a:r>
            <a:r>
              <a:rPr kumimoji="1" lang="en-US" altLang="zh-CN" dirty="0" err="1"/>
              <a:t>d.getFullYear</a:t>
            </a:r>
            <a:r>
              <a:rPr kumimoji="1" lang="en-US" altLang="zh-CN" dirty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        month = </a:t>
            </a:r>
            <a:r>
              <a:rPr kumimoji="1" lang="en-US" altLang="zh-CN" dirty="0" err="1"/>
              <a:t>d.getMonth</a:t>
            </a:r>
            <a:r>
              <a:rPr kumimoji="1" lang="en-US" altLang="zh-CN" dirty="0"/>
              <a:t>() + 1;</a:t>
            </a:r>
            <a:endParaRPr kumimoji="1" lang="en-US" altLang="zh-CN" dirty="0"/>
          </a:p>
          <a:p>
            <a:r>
              <a:rPr kumimoji="1" lang="en-US" altLang="zh-CN" dirty="0"/>
              <a:t>            date = </a:t>
            </a:r>
            <a:r>
              <a:rPr kumimoji="1" lang="en-US" altLang="zh-CN" dirty="0" err="1"/>
              <a:t>d.getDate</a:t>
            </a:r>
            <a:r>
              <a:rPr kumimoji="1" lang="en-US" altLang="zh-CN" dirty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        hour = </a:t>
            </a:r>
            <a:r>
              <a:rPr kumimoji="1" lang="en-US" altLang="zh-CN" dirty="0" err="1"/>
              <a:t>d.getHours</a:t>
            </a:r>
            <a:r>
              <a:rPr kumimoji="1" lang="en-US" altLang="zh-CN" dirty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        minute = </a:t>
            </a:r>
            <a:r>
              <a:rPr kumimoji="1" lang="en-US" altLang="zh-CN" dirty="0" err="1"/>
              <a:t>d.getMinutes</a:t>
            </a:r>
            <a:r>
              <a:rPr kumimoji="1" lang="en-US" altLang="zh-CN" dirty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        second = </a:t>
            </a:r>
            <a:r>
              <a:rPr kumimoji="1" lang="en-US" altLang="zh-CN" dirty="0" err="1"/>
              <a:t>d.getSeconds</a:t>
            </a:r>
            <a:r>
              <a:rPr kumimoji="1" lang="en-US" altLang="zh-CN" dirty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		month = month &lt; 10? "0" + month : month;</a:t>
            </a:r>
            <a:endParaRPr kumimoji="1" lang="en-US" altLang="zh-CN" dirty="0"/>
          </a:p>
          <a:p>
            <a:r>
              <a:rPr kumimoji="1" lang="en-US" altLang="zh-CN" dirty="0"/>
              <a:t>            date = date &lt; 10?"0"+date:date;</a:t>
            </a:r>
            <a:endParaRPr kumimoji="1" lang="en-US" altLang="zh-CN" dirty="0"/>
          </a:p>
          <a:p>
            <a:r>
              <a:rPr kumimoji="1" lang="en-US" altLang="zh-CN" dirty="0"/>
              <a:t>            hour = hour &lt; 10?"0"+hour:hour;</a:t>
            </a:r>
            <a:endParaRPr kumimoji="1" lang="en-US" altLang="zh-CN" dirty="0"/>
          </a:p>
          <a:p>
            <a:r>
              <a:rPr kumimoji="1" lang="en-US" altLang="zh-CN" dirty="0"/>
              <a:t>            minute = minute &lt; 10?"0"+minute:minute;</a:t>
            </a:r>
            <a:endParaRPr kumimoji="1" lang="en-US" altLang="zh-CN" dirty="0"/>
          </a:p>
          <a:p>
            <a:r>
              <a:rPr kumimoji="1" lang="en-US" altLang="zh-CN" dirty="0"/>
              <a:t>            second = second &lt; 10?"0"+second:second;</a:t>
            </a:r>
            <a:endParaRPr kumimoji="1" lang="en-US" altLang="zh-CN" dirty="0"/>
          </a:p>
          <a:p>
            <a:r>
              <a:rPr kumimoji="1" lang="en-US" altLang="zh-CN" dirty="0"/>
              <a:t>            return year + "-" + month + "-" + date + " " + hour + ":" + minute + ":" + second;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"hello world";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en-US" altLang="zh-CN" dirty="0" err="1"/>
              <a:t>str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(2); 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位置开始，截取到最后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//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(2,5);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</a:t>
            </a:r>
            <a:r>
              <a:rPr kumimoji="1" lang="en-US" altLang="zh-CN" dirty="0"/>
              <a:t>end</a:t>
            </a:r>
            <a:r>
              <a:rPr kumimoji="1" lang="zh-CN" altLang="en-US" dirty="0"/>
              <a:t>位置，</a:t>
            </a:r>
            <a:r>
              <a:rPr kumimoji="1" lang="en-US" altLang="zh-CN" dirty="0"/>
              <a:t>end</a:t>
            </a:r>
            <a:r>
              <a:rPr kumimoji="1" lang="zh-CN" altLang="en-US" dirty="0"/>
              <a:t>取不到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(2);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位置开始，截取到最后</a:t>
            </a:r>
            <a:endParaRPr kumimoji="1" lang="zh-CN" altLang="en-US" dirty="0"/>
          </a:p>
          <a:p>
            <a:r>
              <a:rPr kumimoji="1" lang="zh-CN" altLang="en-US" dirty="0"/>
              <a:t>        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此处</a:t>
            </a:r>
            <a:r>
              <a:rPr kumimoji="1" lang="en-US" altLang="zh-CN" dirty="0"/>
              <a:t>substring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等效</a:t>
            </a:r>
            <a:endParaRPr kumimoji="1" lang="zh-CN" altLang="en-US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(2,5);//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</a:t>
            </a:r>
            <a:r>
              <a:rPr kumimoji="1" lang="en-US" altLang="zh-CN" dirty="0"/>
              <a:t>end</a:t>
            </a:r>
            <a:r>
              <a:rPr kumimoji="1" lang="zh-CN" altLang="en-US" dirty="0"/>
              <a:t>位置，</a:t>
            </a:r>
            <a:r>
              <a:rPr kumimoji="1" lang="en-US" altLang="zh-CN" dirty="0"/>
              <a:t>end</a:t>
            </a:r>
            <a:r>
              <a:rPr kumimoji="1" lang="zh-CN" altLang="en-US" dirty="0"/>
              <a:t>取不到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(2);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位置开始，截取到最后</a:t>
            </a:r>
            <a:endParaRPr kumimoji="1" lang="zh-CN" altLang="en-US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(2,3);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个字符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---------------------</a:t>
            </a:r>
            <a:r>
              <a:rPr kumimoji="1" lang="zh-CN" altLang="en-US" dirty="0"/>
              <a:t>传入负数的情况</a:t>
            </a:r>
            <a:r>
              <a:rPr kumimoji="1" lang="en-US" altLang="zh-CN" dirty="0"/>
              <a:t>------------------------</a:t>
            </a:r>
            <a:endParaRPr kumimoji="1" lang="en-US" altLang="zh-CN" dirty="0"/>
          </a:p>
          <a:p>
            <a:r>
              <a:rPr kumimoji="1" lang="en-US" altLang="zh-CN" dirty="0"/>
              <a:t>//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(-2);   //</a:t>
            </a:r>
            <a:r>
              <a:rPr kumimoji="1" lang="zh-CN" altLang="en-US" dirty="0"/>
              <a:t>传入负数，相当于传入</a:t>
            </a:r>
            <a:r>
              <a:rPr kumimoji="1" lang="en-US" altLang="zh-CN" dirty="0"/>
              <a:t>length + (-2)</a:t>
            </a:r>
            <a:endParaRPr kumimoji="1" lang="en-US" altLang="zh-CN" dirty="0"/>
          </a:p>
          <a:p>
            <a:r>
              <a:rPr kumimoji="1" lang="en-US" altLang="zh-CN" dirty="0"/>
              <a:t>//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(2,-3);  //</a:t>
            </a:r>
            <a:r>
              <a:rPr kumimoji="1" lang="zh-CN" altLang="en-US" dirty="0"/>
              <a:t>第二个参数，也相当于 </a:t>
            </a:r>
            <a:r>
              <a:rPr kumimoji="1" lang="en-US" altLang="zh-CN" dirty="0"/>
              <a:t>length + (-3)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(-2);  //</a:t>
            </a:r>
            <a:r>
              <a:rPr kumimoji="1" lang="zh-CN" altLang="en-US" dirty="0"/>
              <a:t>传入负数，相当于传入</a:t>
            </a:r>
            <a:r>
              <a:rPr kumimoji="1" lang="en-US" altLang="zh-CN" dirty="0"/>
              <a:t>length + (-2)</a:t>
            </a:r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(2,-3);  //</a:t>
            </a:r>
            <a:r>
              <a:rPr kumimoji="1" lang="zh-CN" altLang="en-US" dirty="0"/>
              <a:t>第二个参数，如果传入负数相当于</a:t>
            </a:r>
            <a:r>
              <a:rPr kumimoji="1" lang="en-US" altLang="zh-CN" dirty="0"/>
              <a:t>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(-2); //</a:t>
            </a:r>
            <a:r>
              <a:rPr kumimoji="1" lang="zh-CN" altLang="en-US" dirty="0"/>
              <a:t>传入负数，相当于传入</a:t>
            </a:r>
            <a:r>
              <a:rPr kumimoji="1" lang="en-US" altLang="zh-CN" dirty="0"/>
              <a:t>0</a:t>
            </a:r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(2,-5);//</a:t>
            </a:r>
            <a:r>
              <a:rPr kumimoji="1" lang="zh-CN" altLang="en-US" dirty="0"/>
              <a:t>第二个参数，如果是负数相当于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，但是此方法会把从两个参数中最小的值作为起始值开始截取</a:t>
            </a:r>
            <a:endParaRPr kumimoji="1"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zh-CN" dirty="0"/>
              <a:t> //</a:t>
            </a:r>
            <a:r>
              <a:rPr kumimoji="1" lang="zh-CN" altLang="de-DE" dirty="0"/>
              <a:t>找所有的字符出现的位置</a:t>
            </a:r>
            <a:endParaRPr kumimoji="1" lang="zh-CN" altLang="de-DE" dirty="0"/>
          </a:p>
          <a:p>
            <a:r>
              <a:rPr kumimoji="1" lang="zh-CN" altLang="de-DE" dirty="0"/>
              <a:t>        </a:t>
            </a:r>
            <a:r>
              <a:rPr kumimoji="1" lang="de-DE" altLang="zh-CN" dirty="0"/>
              <a:t>var str = "abcoefoxyozzopp";</a:t>
            </a:r>
            <a:endParaRPr kumimoji="1" lang="de-DE" altLang="zh-CN" dirty="0"/>
          </a:p>
          <a:p>
            <a:r>
              <a:rPr kumimoji="1" lang="de-DE" altLang="zh-CN" dirty="0"/>
              <a:t>//        var arrayIndex = [];</a:t>
            </a:r>
            <a:endParaRPr kumimoji="1" lang="de-DE" altLang="zh-CN" dirty="0"/>
          </a:p>
          <a:p>
            <a:r>
              <a:rPr kumimoji="1" lang="de-DE" altLang="zh-CN" dirty="0"/>
              <a:t>//</a:t>
            </a:r>
            <a:endParaRPr kumimoji="1" lang="de-DE" altLang="zh-CN" dirty="0"/>
          </a:p>
          <a:p>
            <a:r>
              <a:rPr kumimoji="1" lang="de-DE" altLang="zh-CN" dirty="0"/>
              <a:t>//        var index = str.indexOf("o");</a:t>
            </a:r>
            <a:endParaRPr kumimoji="1" lang="de-DE" altLang="zh-CN" dirty="0"/>
          </a:p>
          <a:p>
            <a:r>
              <a:rPr kumimoji="1" lang="de-DE" altLang="zh-CN" dirty="0"/>
              <a:t>//</a:t>
            </a:r>
            <a:endParaRPr kumimoji="1" lang="de-DE" altLang="zh-CN" dirty="0"/>
          </a:p>
          <a:p>
            <a:r>
              <a:rPr kumimoji="1" lang="de-DE" altLang="zh-CN" dirty="0"/>
              <a:t>//        while (index &gt; -1) {</a:t>
            </a:r>
            <a:endParaRPr kumimoji="1" lang="de-DE" altLang="zh-CN" dirty="0"/>
          </a:p>
          <a:p>
            <a:r>
              <a:rPr kumimoji="1" lang="de-DE" altLang="zh-CN" dirty="0"/>
              <a:t>//            arrayIndex.push(index);</a:t>
            </a:r>
            <a:endParaRPr kumimoji="1" lang="de-DE" altLang="zh-CN" dirty="0"/>
          </a:p>
          <a:p>
            <a:r>
              <a:rPr kumimoji="1" lang="de-DE" altLang="zh-CN" dirty="0"/>
              <a:t>//            index = str.indexOf("o",index + 1);</a:t>
            </a:r>
            <a:endParaRPr kumimoji="1" lang="de-DE" altLang="zh-CN" dirty="0"/>
          </a:p>
          <a:p>
            <a:r>
              <a:rPr kumimoji="1" lang="de-DE" altLang="zh-CN" dirty="0"/>
              <a:t>//        }</a:t>
            </a:r>
            <a:endParaRPr kumimoji="1" lang="de-DE" altLang="zh-CN" dirty="0"/>
          </a:p>
          <a:p>
            <a:r>
              <a:rPr kumimoji="1" lang="de-DE" altLang="zh-CN" dirty="0"/>
              <a:t>//        console.log(arrayIndex);</a:t>
            </a:r>
            <a:endParaRPr kumimoji="1" lang="de-DE" altLang="zh-CN" dirty="0"/>
          </a:p>
          <a:p>
            <a:endParaRPr kumimoji="1" lang="de-DE" altLang="zh-CN" dirty="0"/>
          </a:p>
          <a:p>
            <a:endParaRPr kumimoji="1" lang="de-DE" altLang="zh-CN" dirty="0"/>
          </a:p>
          <a:p>
            <a:endParaRPr kumimoji="1" lang="de-DE" altLang="zh-CN" dirty="0"/>
          </a:p>
          <a:p>
            <a:r>
              <a:rPr kumimoji="1" lang="de-DE" altLang="zh-CN" dirty="0"/>
              <a:t>        //</a:t>
            </a:r>
            <a:r>
              <a:rPr kumimoji="1" lang="zh-CN" altLang="de-DE" dirty="0"/>
              <a:t>把所有</a:t>
            </a:r>
            <a:r>
              <a:rPr kumimoji="1" lang="de-DE" altLang="zh-CN" dirty="0"/>
              <a:t>o</a:t>
            </a:r>
            <a:r>
              <a:rPr kumimoji="1" lang="zh-CN" altLang="de-DE" dirty="0"/>
              <a:t>替换成</a:t>
            </a:r>
            <a:r>
              <a:rPr kumimoji="1" lang="de-DE" altLang="zh-CN" dirty="0"/>
              <a:t>!</a:t>
            </a:r>
            <a:endParaRPr kumimoji="1" lang="de-DE" altLang="zh-CN" dirty="0"/>
          </a:p>
          <a:p>
            <a:r>
              <a:rPr kumimoji="1" lang="de-DE" altLang="zh-CN" dirty="0"/>
              <a:t>//        var index = -1;</a:t>
            </a:r>
            <a:endParaRPr kumimoji="1" lang="de-DE" altLang="zh-CN" dirty="0"/>
          </a:p>
          <a:p>
            <a:r>
              <a:rPr kumimoji="1" lang="de-DE" altLang="zh-CN" dirty="0"/>
              <a:t>//        do {</a:t>
            </a:r>
            <a:endParaRPr kumimoji="1" lang="de-DE" altLang="zh-CN" dirty="0"/>
          </a:p>
          <a:p>
            <a:r>
              <a:rPr kumimoji="1" lang="de-DE" altLang="zh-CN" dirty="0"/>
              <a:t>//            str = str.replace("o","!");</a:t>
            </a:r>
            <a:endParaRPr kumimoji="1" lang="de-DE" altLang="zh-CN" dirty="0"/>
          </a:p>
          <a:p>
            <a:r>
              <a:rPr kumimoji="1" lang="de-DE" altLang="zh-CN" dirty="0"/>
              <a:t>//            index = str.indexOf("o");</a:t>
            </a:r>
            <a:endParaRPr kumimoji="1" lang="de-DE" altLang="zh-CN" dirty="0"/>
          </a:p>
          <a:p>
            <a:r>
              <a:rPr kumimoji="1" lang="de-DE" altLang="zh-CN" dirty="0"/>
              <a:t>//        }while(index &gt; -1);</a:t>
            </a:r>
            <a:endParaRPr kumimoji="1" lang="de-DE" altLang="zh-CN" dirty="0"/>
          </a:p>
          <a:p>
            <a:r>
              <a:rPr kumimoji="1" lang="de-DE" altLang="zh-CN" dirty="0"/>
              <a:t>//</a:t>
            </a:r>
            <a:endParaRPr kumimoji="1" lang="de-DE" altLang="zh-CN" dirty="0"/>
          </a:p>
          <a:p>
            <a:r>
              <a:rPr kumimoji="1" lang="de-DE" altLang="zh-CN" dirty="0"/>
              <a:t>//        console.log(str);</a:t>
            </a:r>
            <a:endParaRPr kumimoji="1" lang="de-DE" altLang="zh-CN" dirty="0"/>
          </a:p>
          <a:p>
            <a:endParaRPr kumimoji="1" lang="de-DE" altLang="zh-CN" dirty="0"/>
          </a:p>
          <a:p>
            <a:r>
              <a:rPr kumimoji="1" lang="zh-CN" altLang="zh-CN" dirty="0"/>
              <a:t>-</a:t>
            </a:r>
            <a:r>
              <a:rPr kumimoji="1" lang="en-US" altLang="zh-CN" dirty="0"/>
              <a:t>----------------------</a:t>
            </a:r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zh-CN" altLang="en-US" dirty="0"/>
              <a:t>判断一个字符串中出现次数最多的字符，统计这个次数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"aadsfasgewrkljsfoawieou2398klasjdfaa";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 = {};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统计出每一个字符出现的次数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for (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0,length = </a:t>
            </a:r>
            <a:r>
              <a:rPr kumimoji="1" lang="en-US" altLang="zh-CN" dirty="0" err="1"/>
              <a:t>str.length</a:t>
            </a:r>
            <a:r>
              <a:rPr kumimoji="1" lang="en-US" altLang="zh-CN" dirty="0"/>
              <a:t>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length;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++) {</a:t>
            </a:r>
            <a:endParaRPr kumimoji="1" lang="en-US" altLang="zh-CN" dirty="0"/>
          </a:p>
          <a:p>
            <a:r>
              <a:rPr kumimoji="1" lang="en-US" altLang="zh-CN" dirty="0"/>
              <a:t>    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str.charAt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); //</a:t>
            </a:r>
            <a:r>
              <a:rPr kumimoji="1" lang="zh-CN" altLang="en-US" dirty="0"/>
              <a:t>当前遍历到的字符</a:t>
            </a:r>
            <a:endParaRPr kumimoji="1" lang="zh-CN" altLang="en-US" dirty="0"/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判断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中是否已经有对应的属性值</a:t>
            </a:r>
            <a:endParaRPr kumimoji="1" lang="zh-CN" altLang="en-US" dirty="0"/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if 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]) {</a:t>
            </a:r>
            <a:endParaRPr kumimoji="1" lang="en-US" altLang="zh-CN" dirty="0"/>
          </a:p>
          <a:p>
            <a:r>
              <a:rPr kumimoji="1" lang="en-US" altLang="zh-CN" dirty="0"/>
              <a:t>                //</a:t>
            </a:r>
            <a:r>
              <a:rPr kumimoji="1" lang="zh-CN" altLang="en-US" dirty="0"/>
              <a:t>如果有了，值累加</a:t>
            </a:r>
            <a:endParaRPr kumimoji="1" lang="zh-CN" altLang="en-US" dirty="0"/>
          </a:p>
          <a:p>
            <a:r>
              <a:rPr kumimoji="1" lang="zh-CN" altLang="en-US" dirty="0"/>
              <a:t>               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] ++;</a:t>
            </a:r>
            <a:endParaRPr kumimoji="1" lang="en-US" altLang="zh-CN" dirty="0"/>
          </a:p>
          <a:p>
            <a:r>
              <a:rPr kumimoji="1" lang="en-US" altLang="zh-CN" dirty="0"/>
              <a:t>            }else {</a:t>
            </a:r>
            <a:endParaRPr kumimoji="1" lang="en-US" altLang="zh-CN" dirty="0"/>
          </a:p>
          <a:p>
            <a:r>
              <a:rPr kumimoji="1" lang="en-US" altLang="zh-CN" dirty="0"/>
              <a:t>                //</a:t>
            </a:r>
            <a:r>
              <a:rPr kumimoji="1" lang="zh-CN" altLang="en-US" dirty="0"/>
              <a:t>如果没有，设置值为</a:t>
            </a:r>
            <a:r>
              <a:rPr kumimoji="1" lang="en-US" altLang="zh-CN" dirty="0"/>
              <a:t>1 </a:t>
            </a:r>
            <a:r>
              <a:rPr kumimoji="1" lang="zh-CN" altLang="en-US" dirty="0"/>
              <a:t>，出现</a:t>
            </a:r>
            <a:r>
              <a:rPr kumimoji="1" lang="en-US" altLang="zh-CN" dirty="0"/>
              <a:t>1</a:t>
            </a:r>
            <a:r>
              <a:rPr kumimoji="1" lang="zh-CN" altLang="en-US" dirty="0"/>
              <a:t>次</a:t>
            </a:r>
            <a:endParaRPr kumimoji="1" lang="zh-CN" altLang="en-US" dirty="0"/>
          </a:p>
          <a:p>
            <a:r>
              <a:rPr kumimoji="1" lang="zh-CN" altLang="en-US" dirty="0"/>
              <a:t>               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] = 1;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找出现最多的字符和次数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max = 0;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 = "";</a:t>
            </a:r>
            <a:endParaRPr kumimoji="1" lang="en-US" altLang="zh-CN" dirty="0"/>
          </a:p>
          <a:p>
            <a:r>
              <a:rPr kumimoji="1" lang="en-US" altLang="zh-CN" dirty="0"/>
              <a:t>        for(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key in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if 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[key] &gt; max) {</a:t>
            </a:r>
            <a:endParaRPr kumimoji="1" lang="en-US" altLang="zh-CN" dirty="0"/>
          </a:p>
          <a:p>
            <a:r>
              <a:rPr kumimoji="1" lang="en-US" altLang="zh-CN" dirty="0"/>
              <a:t>                max =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[key];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 = key;  //</a:t>
            </a:r>
            <a:r>
              <a:rPr kumimoji="1" lang="zh-CN" altLang="en-US" dirty="0"/>
              <a:t>字符</a:t>
            </a:r>
            <a:endParaRPr kumimoji="1" lang="zh-CN" altLang="en-US" dirty="0"/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console.log("</a:t>
            </a:r>
            <a:r>
              <a:rPr kumimoji="1" lang="zh-CN" altLang="en-US" dirty="0"/>
              <a:t>次数：</a:t>
            </a:r>
            <a:r>
              <a:rPr kumimoji="1" lang="en-US" altLang="zh-CN" dirty="0"/>
              <a:t>" + max);</a:t>
            </a:r>
            <a:endParaRPr kumimoji="1" lang="en-US" altLang="zh-CN" dirty="0"/>
          </a:p>
          <a:p>
            <a:r>
              <a:rPr kumimoji="1" lang="en-US" altLang="zh-CN" dirty="0"/>
              <a:t>        console.log("</a:t>
            </a:r>
            <a:r>
              <a:rPr kumimoji="1" lang="zh-CN" altLang="en-US" dirty="0"/>
              <a:t>字符：</a:t>
            </a:r>
            <a:r>
              <a:rPr kumimoji="1" lang="en-US" altLang="zh-CN" dirty="0"/>
              <a:t>" +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 </a:t>
            </a:r>
            <a:r>
              <a:rPr lang="en-US" altLang="zh-CN" dirty="0" smtClean="0"/>
              <a:t>new Person(“zs”,18,1000);</a:t>
            </a:r>
            <a:r>
              <a:rPr lang="zh-CN" altLang="en-US" dirty="0" smtClean="0"/>
              <a:t>一样，只不过这种方式只能创建一个对象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的格式不标准可能会出错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"{'name':18}"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JSON.parse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形式的字符串解析成对象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如果传递的参数不是标准的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格式的字符串，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parse()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会出错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 //</a:t>
            </a:r>
            <a:r>
              <a:rPr kumimoji="1" lang="zh-CN" altLang="ro-RO" dirty="0"/>
              <a:t>基本类型赋值</a:t>
            </a:r>
            <a:endParaRPr kumimoji="1" lang="zh-CN" altLang="ro-RO" dirty="0"/>
          </a:p>
          <a:p>
            <a:r>
              <a:rPr kumimoji="1" lang="ro-RO" altLang="zh-CN" dirty="0"/>
              <a:t>//        var a = 123;</a:t>
            </a:r>
            <a:endParaRPr kumimoji="1" lang="ro-RO" altLang="zh-CN" dirty="0"/>
          </a:p>
          <a:p>
            <a:r>
              <a:rPr kumimoji="1" lang="ro-RO" altLang="zh-CN" dirty="0"/>
              <a:t>//        b = a;</a:t>
            </a:r>
            <a:endParaRPr kumimoji="1" lang="ro-RO" altLang="zh-CN" dirty="0"/>
          </a:p>
          <a:p>
            <a:r>
              <a:rPr kumimoji="1" lang="ro-RO" altLang="zh-CN" dirty="0"/>
              <a:t>//        b = 200;</a:t>
            </a:r>
            <a:endParaRPr kumimoji="1" lang="ro-RO" altLang="zh-CN" dirty="0"/>
          </a:p>
          <a:p>
            <a:r>
              <a:rPr kumimoji="1" lang="ro-RO" altLang="zh-CN" dirty="0"/>
              <a:t>//        console.log(a);</a:t>
            </a:r>
            <a:endParaRPr kumimoji="1" lang="ro-RO" altLang="zh-CN" dirty="0"/>
          </a:p>
          <a:p>
            <a:r>
              <a:rPr kumimoji="1" lang="ro-RO" altLang="zh-CN" dirty="0"/>
              <a:t>//        console.log(b);</a:t>
            </a:r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</a:t>
            </a:r>
            <a:r>
              <a:rPr kumimoji="1" lang="zh-CN" altLang="ro-RO" dirty="0"/>
              <a:t>引用类型赋值</a:t>
            </a:r>
            <a:endParaRPr kumimoji="1" lang="zh-CN" altLang="ro-RO" dirty="0"/>
          </a:p>
          <a:p>
            <a:r>
              <a:rPr kumimoji="1" lang="ro-RO" altLang="zh-CN" dirty="0"/>
              <a:t>//        function Person(name,age) {</a:t>
            </a:r>
            <a:endParaRPr kumimoji="1" lang="ro-RO" altLang="zh-CN" dirty="0"/>
          </a:p>
          <a:p>
            <a:r>
              <a:rPr kumimoji="1" lang="ro-RO" altLang="zh-CN" dirty="0"/>
              <a:t>//            this.name = name;</a:t>
            </a:r>
            <a:endParaRPr kumimoji="1" lang="ro-RO" altLang="zh-CN" dirty="0"/>
          </a:p>
          <a:p>
            <a:r>
              <a:rPr kumimoji="1" lang="ro-RO" altLang="zh-CN" dirty="0"/>
              <a:t>//            this.age = age;</a:t>
            </a:r>
            <a:endParaRPr kumimoji="1" lang="ro-RO" altLang="zh-CN" dirty="0"/>
          </a:p>
          <a:p>
            <a:r>
              <a:rPr kumimoji="1" lang="ro-RO" altLang="zh-CN" dirty="0"/>
              <a:t>//        }</a:t>
            </a:r>
            <a:endParaRPr kumimoji="1" lang="ro-RO" altLang="zh-CN" dirty="0"/>
          </a:p>
          <a:p>
            <a:r>
              <a:rPr kumimoji="1" lang="ro-RO" altLang="zh-CN" dirty="0"/>
              <a:t>//</a:t>
            </a:r>
            <a:endParaRPr kumimoji="1" lang="ro-RO" altLang="zh-CN" dirty="0"/>
          </a:p>
          <a:p>
            <a:r>
              <a:rPr kumimoji="1" lang="ro-RO" altLang="zh-CN" dirty="0"/>
              <a:t>//        var p1 = new Person("zs",18);</a:t>
            </a:r>
            <a:endParaRPr kumimoji="1" lang="ro-RO" altLang="zh-CN" dirty="0"/>
          </a:p>
          <a:p>
            <a:r>
              <a:rPr kumimoji="1" lang="ro-RO" altLang="zh-CN" dirty="0"/>
              <a:t>//        var p2 = p1;</a:t>
            </a:r>
            <a:endParaRPr kumimoji="1" lang="ro-RO" altLang="zh-CN" dirty="0"/>
          </a:p>
          <a:p>
            <a:r>
              <a:rPr kumimoji="1" lang="ro-RO" altLang="zh-CN" dirty="0"/>
              <a:t>//        p2.name = "xx";</a:t>
            </a:r>
            <a:endParaRPr kumimoji="1" lang="ro-RO" altLang="zh-CN" dirty="0"/>
          </a:p>
          <a:p>
            <a:r>
              <a:rPr kumimoji="1" lang="ro-RO" altLang="zh-CN" dirty="0"/>
              <a:t>//</a:t>
            </a:r>
            <a:endParaRPr kumimoji="1" lang="ro-RO" altLang="zh-CN" dirty="0"/>
          </a:p>
          <a:p>
            <a:r>
              <a:rPr kumimoji="1" lang="ro-RO" altLang="zh-CN" dirty="0"/>
              <a:t>//        console.log(p1.name);</a:t>
            </a:r>
            <a:endParaRPr kumimoji="1" lang="ro-RO" altLang="zh-CN" dirty="0"/>
          </a:p>
          <a:p>
            <a:r>
              <a:rPr kumimoji="1" lang="ro-RO" altLang="zh-CN" dirty="0"/>
              <a:t>//        console.log(p2.name);</a:t>
            </a:r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</a:t>
            </a:r>
            <a:r>
              <a:rPr kumimoji="1" lang="zh-CN" altLang="ro-RO" dirty="0"/>
              <a:t>基本类型作为方法的参数</a:t>
            </a:r>
            <a:endParaRPr kumimoji="1" lang="zh-CN" altLang="ro-RO" dirty="0"/>
          </a:p>
          <a:p>
            <a:r>
              <a:rPr kumimoji="1" lang="ro-RO" altLang="zh-CN" dirty="0"/>
              <a:t>//        var num = 50;</a:t>
            </a:r>
            <a:endParaRPr kumimoji="1" lang="ro-RO" altLang="zh-CN" dirty="0"/>
          </a:p>
          <a:p>
            <a:r>
              <a:rPr kumimoji="1" lang="ro-RO" altLang="zh-CN" dirty="0"/>
              <a:t>//        function f1(num) { //</a:t>
            </a:r>
            <a:r>
              <a:rPr kumimoji="1" lang="zh-CN" altLang="ro-RO" dirty="0"/>
              <a:t>此处的</a:t>
            </a:r>
            <a:r>
              <a:rPr kumimoji="1" lang="ro-RO" altLang="zh-CN" dirty="0"/>
              <a:t>num</a:t>
            </a:r>
            <a:r>
              <a:rPr kumimoji="1" lang="zh-CN" altLang="ro-RO" dirty="0"/>
              <a:t>是形参</a:t>
            </a:r>
            <a:endParaRPr kumimoji="1" lang="zh-CN" altLang="ro-RO" dirty="0"/>
          </a:p>
          <a:p>
            <a:r>
              <a:rPr kumimoji="1" lang="ro-RO" altLang="zh-CN" dirty="0"/>
              <a:t>//            num = 60; //</a:t>
            </a:r>
            <a:r>
              <a:rPr kumimoji="1" lang="zh-CN" altLang="ro-RO" dirty="0"/>
              <a:t>方法的参数是局部变量</a:t>
            </a:r>
            <a:endParaRPr kumimoji="1" lang="zh-CN" altLang="ro-RO" dirty="0"/>
          </a:p>
          <a:p>
            <a:r>
              <a:rPr kumimoji="1" lang="ro-RO" altLang="zh-CN" dirty="0"/>
              <a:t>//            console.log(num);</a:t>
            </a:r>
            <a:endParaRPr kumimoji="1" lang="ro-RO" altLang="zh-CN" dirty="0"/>
          </a:p>
          <a:p>
            <a:r>
              <a:rPr kumimoji="1" lang="ro-RO" altLang="zh-CN" dirty="0"/>
              <a:t>//        }</a:t>
            </a:r>
            <a:endParaRPr kumimoji="1" lang="ro-RO" altLang="zh-CN" dirty="0"/>
          </a:p>
          <a:p>
            <a:r>
              <a:rPr kumimoji="1" lang="ro-RO" altLang="zh-CN" dirty="0"/>
              <a:t>//        f1(num); //</a:t>
            </a:r>
            <a:r>
              <a:rPr kumimoji="1" lang="zh-CN" altLang="ro-RO" dirty="0"/>
              <a:t>此处的</a:t>
            </a:r>
            <a:r>
              <a:rPr kumimoji="1" lang="ro-RO" altLang="zh-CN" dirty="0"/>
              <a:t>num</a:t>
            </a:r>
            <a:r>
              <a:rPr kumimoji="1" lang="zh-CN" altLang="ro-RO" dirty="0"/>
              <a:t>是实参</a:t>
            </a:r>
            <a:endParaRPr kumimoji="1" lang="zh-CN" altLang="ro-RO" dirty="0"/>
          </a:p>
          <a:p>
            <a:r>
              <a:rPr kumimoji="1" lang="ro-RO" altLang="zh-CN" dirty="0"/>
              <a:t>//        console.log(num);</a:t>
            </a:r>
            <a:endParaRPr kumimoji="1" lang="ro-RO" altLang="zh-CN" dirty="0"/>
          </a:p>
          <a:p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</a:t>
            </a:r>
            <a:r>
              <a:rPr kumimoji="1" lang="zh-CN" altLang="ro-RO" dirty="0"/>
              <a:t>引用类型作为方法的参数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function Person(name,age) {</a:t>
            </a:r>
            <a:endParaRPr kumimoji="1" lang="ro-RO" altLang="zh-CN" dirty="0"/>
          </a:p>
          <a:p>
            <a:r>
              <a:rPr kumimoji="1" lang="ro-RO" altLang="zh-CN" dirty="0"/>
              <a:t>            this.name = name;</a:t>
            </a:r>
            <a:endParaRPr kumimoji="1" lang="ro-RO" altLang="zh-CN" dirty="0"/>
          </a:p>
          <a:p>
            <a:r>
              <a:rPr kumimoji="1" lang="ro-RO" altLang="zh-CN" dirty="0"/>
              <a:t>            this.age = age;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r>
              <a:rPr kumimoji="1" lang="ro-RO" altLang="zh-CN" dirty="0"/>
              <a:t>        function f1(p){</a:t>
            </a:r>
            <a:endParaRPr kumimoji="1" lang="ro-RO" altLang="zh-CN" dirty="0"/>
          </a:p>
          <a:p>
            <a:r>
              <a:rPr kumimoji="1" lang="ro-RO" altLang="zh-CN" dirty="0"/>
              <a:t>            p.name = "xxx";</a:t>
            </a:r>
            <a:endParaRPr kumimoji="1" lang="ro-RO" altLang="zh-CN" dirty="0"/>
          </a:p>
          <a:p>
            <a:r>
              <a:rPr kumimoji="1" lang="ro-RO" altLang="zh-CN" dirty="0"/>
              <a:t>            console.log(p.name);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var p1 = new Person("zs",18);</a:t>
            </a:r>
            <a:endParaRPr kumimoji="1" lang="ro-RO" altLang="zh-CN" dirty="0"/>
          </a:p>
          <a:p>
            <a:r>
              <a:rPr kumimoji="1" lang="ro-RO" altLang="zh-CN" dirty="0"/>
              <a:t>//        f1(p1);</a:t>
            </a:r>
            <a:endParaRPr kumimoji="1" lang="ro-RO" altLang="zh-CN" dirty="0"/>
          </a:p>
          <a:p>
            <a:r>
              <a:rPr kumimoji="1" lang="ro-RO" altLang="zh-CN" dirty="0"/>
              <a:t>//        console.log(p1.name);</a:t>
            </a:r>
            <a:endParaRPr kumimoji="1" lang="ro-RO" altLang="zh-CN" dirty="0"/>
          </a:p>
          <a:p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</a:t>
            </a:r>
            <a:r>
              <a:rPr kumimoji="1" lang="zh-CN" altLang="ro-RO" dirty="0"/>
              <a:t>以下代码的执行结果是什么？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function f1(p) {</a:t>
            </a:r>
            <a:endParaRPr kumimoji="1" lang="ro-RO" altLang="zh-CN" dirty="0"/>
          </a:p>
          <a:p>
            <a:r>
              <a:rPr kumimoji="1" lang="ro-RO" altLang="zh-CN" dirty="0"/>
              <a:t>            p = new Person("ls",50);</a:t>
            </a:r>
            <a:endParaRPr kumimoji="1" lang="ro-RO" altLang="zh-CN" dirty="0"/>
          </a:p>
          <a:p>
            <a:r>
              <a:rPr kumimoji="1" lang="ro-RO" altLang="zh-CN" dirty="0"/>
              <a:t>            p.name = "xxx";</a:t>
            </a:r>
            <a:endParaRPr kumimoji="1" lang="ro-RO" altLang="zh-CN" dirty="0"/>
          </a:p>
          <a:p>
            <a:r>
              <a:rPr kumimoji="1" lang="ro-RO" altLang="zh-CN" dirty="0"/>
              <a:t>            console.log(p.name);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r>
              <a:rPr kumimoji="1" lang="ro-RO" altLang="zh-CN" dirty="0"/>
              <a:t>        f1(p1);</a:t>
            </a:r>
            <a:endParaRPr kumimoji="1" lang="ro-RO" altLang="zh-CN" dirty="0"/>
          </a:p>
          <a:p>
            <a:r>
              <a:rPr kumimoji="1" lang="ro-RO" altLang="zh-CN" dirty="0"/>
              <a:t>        console.log(p1.name);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基本类型作为方法的参数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dirty="0" smtClean="0"/>
              <a:t>f1(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 = "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 = "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x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y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f1(x, y);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的值赋值一份传递给函数内部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"x = " </a:t>
            </a:r>
            <a:r>
              <a:rPr lang="en-US" altLang="zh-CN" dirty="0" smtClean="0"/>
              <a:t>+ x);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 = " </a:t>
            </a:r>
            <a:r>
              <a:rPr lang="en-US" altLang="zh-CN" dirty="0" smtClean="0"/>
              <a:t>+ y);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dirty="0" smtClean="0"/>
              <a:t>Person(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dirty="0" smtClean="0"/>
              <a:t>f1(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</a:t>
            </a:r>
            <a:r>
              <a:rPr lang="en-US" altLang="zh-CN" dirty="0" smtClean="0"/>
              <a:t>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Person(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"aa"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p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Person(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"zs"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(p.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f1(p);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(p.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对数组中每一项运行以下函数，如果都返回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，如果有一项返回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，则停止遍历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r>
              <a:rPr lang="en-US" altLang="zh-CN" dirty="0" err="1" smtClean="0"/>
              <a:t>array.every</a:t>
            </a:r>
            <a:r>
              <a:rPr lang="en-US" altLang="zh-CN" dirty="0" smtClean="0"/>
              <a:t>(function(</a:t>
            </a:r>
            <a:r>
              <a:rPr lang="en-US" altLang="zh-CN" dirty="0" err="1" smtClean="0"/>
              <a:t>item,index,arr</a:t>
            </a:r>
            <a:r>
              <a:rPr lang="en-US" altLang="zh-CN" dirty="0" smtClean="0"/>
              <a:t>) {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对数组中每一项运行以下函数，该函数返回结果是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的项组成的新数组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});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);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smtClean="0"/>
              <a:t>});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对数组中每一项运行以下函数，返回该函数的结果组成的新数组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"\""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"\""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对数组中每一项运行以下函数，如果该函数对某一项返回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b =  </a:t>
            </a: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</a:t>
            </a:r>
            <a:r>
              <a:rPr lang="en-US" altLang="zh-CN" dirty="0" smtClean="0"/>
              <a:t>==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});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	</a:t>
            </a:r>
            <a:r>
              <a:rPr kumimoji="1" lang="zh-CN" altLang="en-US" dirty="0"/>
              <a:t>  </a:t>
            </a:r>
            <a:r>
              <a:rPr kumimoji="1" lang="ro-RO" altLang="zh-CN" dirty="0"/>
              <a:t>var date = new Date(); //UTC </a:t>
            </a:r>
            <a:r>
              <a:rPr kumimoji="1" lang="zh-CN" altLang="ro-RO" dirty="0"/>
              <a:t>国际协调时间，从</a:t>
            </a:r>
            <a:r>
              <a:rPr kumimoji="1" lang="ro-RO" altLang="zh-CN" dirty="0"/>
              <a:t>1970</a:t>
            </a:r>
            <a:r>
              <a:rPr kumimoji="1" lang="zh-CN" altLang="ro-RO" dirty="0"/>
              <a:t>年</a:t>
            </a:r>
            <a:r>
              <a:rPr kumimoji="1" lang="ro-RO" altLang="zh-CN" dirty="0"/>
              <a:t>1</a:t>
            </a:r>
            <a:r>
              <a:rPr kumimoji="1" lang="zh-CN" altLang="ro-RO" dirty="0"/>
              <a:t>月</a:t>
            </a:r>
            <a:r>
              <a:rPr kumimoji="1" lang="ro-RO" altLang="zh-CN" dirty="0"/>
              <a:t>1</a:t>
            </a:r>
            <a:r>
              <a:rPr kumimoji="1" lang="zh-CN" altLang="ro-RO" dirty="0"/>
              <a:t>日 </a:t>
            </a:r>
            <a:r>
              <a:rPr kumimoji="1" lang="ro-RO" altLang="zh-CN" dirty="0"/>
              <a:t>0</a:t>
            </a:r>
            <a:r>
              <a:rPr kumimoji="1" lang="zh-CN" altLang="ro-RO" dirty="0"/>
              <a:t>点开始计算时间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console.log(date);</a:t>
            </a:r>
            <a:endParaRPr kumimoji="1" lang="ro-RO" altLang="zh-CN" dirty="0"/>
          </a:p>
          <a:p>
            <a:endParaRPr kumimoji="1" lang="ro-RO" altLang="zh-CN" dirty="0"/>
          </a:p>
          <a:p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//HTML5</a:t>
            </a:r>
            <a:r>
              <a:rPr kumimoji="1" lang="zh-CN" altLang="ro-RO" dirty="0"/>
              <a:t>中新加的方法  </a:t>
            </a:r>
            <a:r>
              <a:rPr kumimoji="1" lang="ro-RO" altLang="zh-CN" dirty="0"/>
              <a:t>IE9+</a:t>
            </a:r>
            <a:r>
              <a:rPr kumimoji="1" lang="zh-CN" altLang="ro-RO" dirty="0"/>
              <a:t>支持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date = Date.now();  //</a:t>
            </a:r>
            <a:r>
              <a:rPr kumimoji="1" lang="zh-CN" altLang="ro-RO" dirty="0"/>
              <a:t>返回的时间的数字形式，</a:t>
            </a:r>
            <a:r>
              <a:rPr kumimoji="1" lang="ro-RO" altLang="zh-CN" dirty="0"/>
              <a:t>13</a:t>
            </a:r>
            <a:r>
              <a:rPr kumimoji="1" lang="zh-CN" altLang="ro-RO" dirty="0"/>
              <a:t>位的数字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console.log(date);  //1455159512749</a:t>
            </a:r>
            <a:endParaRPr kumimoji="1" lang="ro-RO" altLang="zh-CN" dirty="0"/>
          </a:p>
          <a:p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</a:t>
            </a:r>
            <a:r>
              <a:rPr kumimoji="1" lang="zh-CN" altLang="ro-RO" dirty="0"/>
              <a:t>不支持</a:t>
            </a:r>
            <a:r>
              <a:rPr kumimoji="1" lang="ro-RO" altLang="zh-CN" dirty="0"/>
              <a:t>HTML5</a:t>
            </a:r>
            <a:r>
              <a:rPr kumimoji="1" lang="zh-CN" altLang="ro-RO" dirty="0"/>
              <a:t>的浏览器可以使用下面的方式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//0+new Date() </a:t>
            </a:r>
            <a:r>
              <a:rPr kumimoji="1" lang="zh-CN" altLang="ro-RO" dirty="0"/>
              <a:t>把日期转换成数字，和</a:t>
            </a:r>
            <a:r>
              <a:rPr kumimoji="1" lang="ro-RO" altLang="zh-CN" dirty="0"/>
              <a:t>Date.now()</a:t>
            </a:r>
            <a:r>
              <a:rPr kumimoji="1" lang="zh-CN" altLang="ro-RO" dirty="0"/>
              <a:t>的结果一样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date = +new Date();</a:t>
            </a:r>
            <a:endParaRPr kumimoji="1" lang="ro-RO" altLang="zh-CN" dirty="0"/>
          </a:p>
          <a:p>
            <a:r>
              <a:rPr kumimoji="1" lang="ro-RO" altLang="zh-CN" dirty="0"/>
              <a:t>        console.log(typeof date);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562" y="2660688"/>
            <a:ext cx="713127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面向对象介绍和内置对象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伪代码：创建对象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Customer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 </a:t>
            </a:r>
            <a:r>
              <a:rPr kumimoji="1" lang="en-US" altLang="en-US" dirty="0"/>
              <a:t>c1 =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en-US" dirty="0"/>
              <a:t> </a:t>
            </a:r>
            <a:r>
              <a:rPr kumimoji="1" lang="en-US" altLang="zh-CN" dirty="0"/>
              <a:t>Customer</a:t>
            </a:r>
            <a:r>
              <a:rPr kumimoji="1" lang="en-US" altLang="en-US" dirty="0"/>
              <a:t>();</a:t>
            </a:r>
            <a:endParaRPr kumimoji="1" lang="en-US" altLang="en-US" dirty="0"/>
          </a:p>
          <a:p>
            <a:pPr marL="0" indent="0">
              <a:buNone/>
            </a:pPr>
            <a:r>
              <a:rPr kumimoji="1" lang="en-US" altLang="zh-CN" dirty="0"/>
              <a:t>//</a:t>
            </a:r>
            <a:r>
              <a:rPr kumimoji="1" lang="zh-CN" altLang="en-US" dirty="0"/>
              <a:t>属性</a:t>
            </a:r>
            <a:endParaRPr kumimoji="1" lang="en-US" altLang="en-US" dirty="0"/>
          </a:p>
          <a:p>
            <a:pPr marL="0" indent="0">
              <a:buNone/>
            </a:pPr>
            <a:r>
              <a:rPr kumimoji="1" lang="en-US" altLang="zh-CN" dirty="0"/>
              <a:t>c1.Name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"</a:t>
            </a:r>
            <a:r>
              <a:rPr kumimoji="1" lang="zh-CN" altLang="en-US" dirty="0"/>
              <a:t>张三</a:t>
            </a:r>
            <a:r>
              <a:rPr kumimoji="1" lang="en-US" altLang="zh-CN" dirty="0"/>
              <a:t>";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c1.Age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18;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c1.Money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1000000;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//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c1.Buy("a001",1,500);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for</a:t>
            </a:r>
            <a:r>
              <a:rPr kumimoji="1" lang="zh-CN" altLang="en-US"/>
              <a:t> </a:t>
            </a:r>
            <a:r>
              <a:rPr kumimoji="1" lang="en-US" altLang="zh-CN"/>
              <a:t>...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遍历对象的属性或者方法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var obj = {};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for (var i = 0; i &lt; 10; i++) {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		obj[i] = i * 2;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}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for(var key in obj) {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		console.log(key + "==" + obj[key]);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中的</a:t>
            </a:r>
            <a:r>
              <a:rPr kumimoji="1"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简单</a:t>
            </a:r>
            <a:r>
              <a:rPr lang="en-US" altLang="zh-TW" dirty="0"/>
              <a:t>(</a:t>
            </a:r>
            <a:r>
              <a:rPr lang="zh-TW" altLang="en-US" dirty="0"/>
              <a:t>基本</a:t>
            </a:r>
            <a:r>
              <a:rPr lang="en-US" altLang="zh-TW" dirty="0"/>
              <a:t>)</a:t>
            </a:r>
            <a:r>
              <a:rPr lang="zh-TW" altLang="en-US" dirty="0"/>
              <a:t>数据类型</a:t>
            </a:r>
            <a:endParaRPr lang="zh-TW" altLang="en-US" dirty="0"/>
          </a:p>
          <a:p>
            <a:pPr lvl="1"/>
            <a:r>
              <a:rPr lang="en-US" altLang="zh-CN" dirty="0"/>
              <a:t>Number</a:t>
            </a:r>
            <a:r>
              <a:rPr lang="zh-CN" altLang="zh-CN" dirty="0"/>
              <a:t>、</a:t>
            </a:r>
            <a:r>
              <a:rPr lang="de-DE" altLang="zh-CN" dirty="0"/>
              <a:t>String</a:t>
            </a:r>
            <a:r>
              <a:rPr lang="zh-CN" altLang="zh-CN" dirty="0"/>
              <a:t>、</a:t>
            </a:r>
            <a:r>
              <a:rPr lang="ro-RO" altLang="zh-CN" dirty="0"/>
              <a:t>Boolean</a:t>
            </a:r>
            <a:endParaRPr lang="en-US" altLang="zh-CN" dirty="0"/>
          </a:p>
          <a:p>
            <a:pPr lvl="1"/>
            <a:r>
              <a:rPr lang="de-DE" altLang="zh-CN" dirty="0"/>
              <a:t>Undefined</a:t>
            </a:r>
            <a:r>
              <a:rPr lang="zh-CN" altLang="en-US" dirty="0"/>
              <a:t>、</a:t>
            </a:r>
            <a:r>
              <a:rPr lang="de-DE" altLang="zh-CN" dirty="0"/>
              <a:t>Null</a:t>
            </a:r>
            <a:endParaRPr lang="de-DE" altLang="zh-CN" dirty="0"/>
          </a:p>
          <a:p>
            <a:r>
              <a:rPr lang="zh-TW" altLang="en-US" dirty="0"/>
              <a:t>复杂(</a:t>
            </a:r>
            <a:r>
              <a:rPr lang="zh-CN" altLang="en-US" dirty="0"/>
              <a:t>引用</a:t>
            </a:r>
            <a:r>
              <a:rPr lang="en-US" altLang="zh-TW" dirty="0"/>
              <a:t>)</a:t>
            </a:r>
            <a:r>
              <a:rPr lang="zh-TW" altLang="en-US" dirty="0" smtClean="0"/>
              <a:t>数据类型</a:t>
            </a:r>
            <a:endParaRPr lang="en-US" altLang="zh-TW" dirty="0" smtClean="0"/>
          </a:p>
          <a:p>
            <a:pPr lvl="1"/>
            <a:r>
              <a:rPr lang="en-US" altLang="zh-CN" dirty="0" smtClean="0"/>
              <a:t>Object</a:t>
            </a:r>
            <a:r>
              <a:rPr kumimoji="1" lang="zh-CN" altLang="zh-CN" dirty="0"/>
              <a:t>、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Date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基本类型和引用类型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中的数据类型分为两类：基本类型和引用类型</a:t>
            </a:r>
            <a:endParaRPr kumimoji="1" lang="en-US" altLang="zh-CN" dirty="0"/>
          </a:p>
          <a:p>
            <a:r>
              <a:rPr kumimoji="1" lang="zh-CN" altLang="en-US" dirty="0"/>
              <a:t>基本类型：直接存储值，画图解释</a:t>
            </a:r>
            <a:endParaRPr kumimoji="1" lang="en-US" altLang="zh-CN" dirty="0"/>
          </a:p>
          <a:p>
            <a:pPr lvl="1"/>
            <a:r>
              <a:rPr lang="en-US" altLang="zh-CN" dirty="0"/>
              <a:t>Number</a:t>
            </a:r>
            <a:r>
              <a:rPr lang="zh-CN" altLang="zh-CN" dirty="0"/>
              <a:t>、</a:t>
            </a:r>
            <a:r>
              <a:rPr lang="de-DE" altLang="zh-CN" dirty="0"/>
              <a:t>String</a:t>
            </a:r>
            <a:r>
              <a:rPr lang="zh-CN" altLang="zh-CN" dirty="0"/>
              <a:t>、</a:t>
            </a:r>
            <a:r>
              <a:rPr lang="ro-RO" altLang="zh-CN" dirty="0"/>
              <a:t>Boolean</a:t>
            </a:r>
            <a:endParaRPr lang="en-US" altLang="zh-CN" dirty="0"/>
          </a:p>
          <a:p>
            <a:pPr lvl="1"/>
            <a:r>
              <a:rPr lang="de-DE" altLang="zh-CN" dirty="0"/>
              <a:t>Undefined</a:t>
            </a:r>
            <a:r>
              <a:rPr lang="zh-CN" altLang="en-US" dirty="0"/>
              <a:t>、</a:t>
            </a:r>
            <a:r>
              <a:rPr lang="de-DE" altLang="zh-CN" dirty="0"/>
              <a:t>Null</a:t>
            </a:r>
            <a:endParaRPr kumimoji="1" lang="en-US" altLang="zh-CN" dirty="0"/>
          </a:p>
          <a:p>
            <a:r>
              <a:rPr kumimoji="1" lang="zh-CN" altLang="en-US" dirty="0"/>
              <a:t>引用类型：存储引用，画图解释</a:t>
            </a:r>
            <a:endParaRPr kumimoji="1" lang="en-US" altLang="zh-CN" dirty="0"/>
          </a:p>
          <a:p>
            <a:pPr lvl="1"/>
            <a:r>
              <a:rPr lang="en-US" altLang="zh-CN" dirty="0"/>
              <a:t>Object</a:t>
            </a:r>
            <a:r>
              <a:rPr kumimoji="1" lang="zh-CN" altLang="zh-CN" dirty="0"/>
              <a:t>、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Date</a:t>
            </a:r>
            <a:r>
              <a:rPr kumimoji="1" lang="zh-CN" altLang="en-US" dirty="0"/>
              <a:t>、函数</a:t>
            </a:r>
            <a:endParaRPr kumimoji="1" lang="en-US" altLang="zh-CN" dirty="0"/>
          </a:p>
          <a:p>
            <a:r>
              <a:rPr kumimoji="1" lang="zh-CN" altLang="en-US" dirty="0"/>
              <a:t>包装基本类型</a:t>
            </a:r>
            <a:r>
              <a:rPr kumimoji="1" lang="en-US" altLang="zh-CN" dirty="0"/>
              <a:t>-</a:t>
            </a:r>
            <a:r>
              <a:rPr kumimoji="1" lang="zh-CN" altLang="en-US" dirty="0"/>
              <a:t>引用类型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基本类型和引用类型的区别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画图解释本质的区别</a:t>
            </a:r>
            <a:endParaRPr kumimoji="1" lang="en-US" altLang="zh-CN" dirty="0"/>
          </a:p>
          <a:p>
            <a:r>
              <a:rPr kumimoji="1" lang="zh-CN" altLang="en-US" dirty="0"/>
              <a:t>给基本类型赋值，演示效果并画图解释</a:t>
            </a:r>
            <a:endParaRPr kumimoji="1" lang="en-US" altLang="zh-CN" dirty="0"/>
          </a:p>
          <a:p>
            <a:r>
              <a:rPr kumimoji="1" lang="zh-CN" altLang="en-US" dirty="0"/>
              <a:t>给引用类型赋值，演示效果并画图解释</a:t>
            </a:r>
            <a:endParaRPr kumimoji="1" lang="zh-CN" altLang="en-US" dirty="0"/>
          </a:p>
          <a:p>
            <a:r>
              <a:rPr kumimoji="1" lang="zh-CN" altLang="en-US" dirty="0"/>
              <a:t>基本类型和引用类型作为方法的参数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1916832"/>
            <a:ext cx="180020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9972" y="1940848"/>
            <a:ext cx="179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number = 10;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83668" y="4749160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75556" y="488907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number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38755" y="2444904"/>
            <a:ext cx="168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n = number;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87340" y="43798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83668" y="4173096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引用类型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3588" y="2924944"/>
            <a:ext cx="180020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5717719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69865" y="2824995"/>
            <a:ext cx="48965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03648" y="1340768"/>
            <a:ext cx="338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p = new Person(“zs”,18,1000);</a:t>
            </a:r>
            <a:endParaRPr lang="en-US" altLang="zh-CN" dirty="0" smtClean="0"/>
          </a:p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p1 = p;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499992" y="4869160"/>
            <a:ext cx="1656184" cy="10990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3425240" y="483846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1050" y="58052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6" idx="3"/>
            <a:endCxn id="14" idx="2"/>
          </p:cNvCxnSpPr>
          <p:nvPr/>
        </p:nvCxnSpPr>
        <p:spPr>
          <a:xfrm flipV="1">
            <a:off x="2627784" y="5418693"/>
            <a:ext cx="1872208" cy="58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07462" y="5115124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57511" y="519887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3"/>
            <a:endCxn id="14" idx="2"/>
          </p:cNvCxnSpPr>
          <p:nvPr/>
        </p:nvCxnSpPr>
        <p:spPr>
          <a:xfrm>
            <a:off x="2635654" y="5403156"/>
            <a:ext cx="1864338" cy="1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基本类型作为函数的参数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492896"/>
            <a:ext cx="172548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16016" y="1916832"/>
            <a:ext cx="1029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x = 5;</a:t>
            </a:r>
            <a:endParaRPr lang="en-US" altLang="zh-CN" dirty="0" smtClean="0"/>
          </a:p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y = 6</a:t>
            </a:r>
            <a:endParaRPr lang="en-US" altLang="zh-CN" dirty="0" smtClean="0"/>
          </a:p>
          <a:p>
            <a:r>
              <a:rPr lang="en-US" altLang="zh-CN" dirty="0" smtClean="0"/>
              <a:t>f1(x</a:t>
            </a:r>
            <a:r>
              <a:rPr lang="en-US" altLang="zh-CN" dirty="0"/>
              <a:t>, y);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5696" y="5517232"/>
            <a:ext cx="1728192" cy="38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63588" y="5465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26787" y="3020968"/>
            <a:ext cx="2510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function </a:t>
            </a:r>
            <a:r>
              <a:rPr lang="en-US" altLang="zh-CN" dirty="0"/>
              <a:t>f1(</a:t>
            </a:r>
            <a:r>
              <a:rPr lang="en-US" altLang="zh-CN" dirty="0" err="1"/>
              <a:t>a,b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a = a + 1;</a:t>
            </a:r>
            <a:br>
              <a:rPr lang="en-US" altLang="zh-CN" dirty="0"/>
            </a:br>
            <a:r>
              <a:rPr lang="en-US" altLang="zh-CN" dirty="0"/>
              <a:t>    b = b + 1;</a:t>
            </a:r>
            <a:br>
              <a:rPr lang="en-US" altLang="zh-CN" dirty="0"/>
            </a:br>
            <a:r>
              <a:rPr lang="en-US" altLang="zh-CN" dirty="0"/>
              <a:t>    console.log("a = " + a);</a:t>
            </a:r>
            <a:br>
              <a:rPr lang="en-US" altLang="zh-CN" dirty="0"/>
            </a:br>
            <a:r>
              <a:rPr lang="en-US" altLang="zh-CN" dirty="0"/>
              <a:t>    console.log("b = " + b);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871" y="51571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35696" y="5133176"/>
            <a:ext cx="1728192" cy="38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883305" y="47602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63588" y="43322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32984" y="4734639"/>
            <a:ext cx="1728192" cy="38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835696" y="4350583"/>
            <a:ext cx="1728192" cy="38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r>
              <a:rPr lang="zh-CN" altLang="en-US" dirty="0" smtClean="0"/>
              <a:t>类型</a:t>
            </a:r>
            <a:r>
              <a:rPr lang="zh-CN" altLang="en-US" dirty="0"/>
              <a:t>作为函数的参数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3595" y="2880877"/>
            <a:ext cx="180020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9599" y="5673652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19872" y="2780928"/>
            <a:ext cx="48965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53655" y="1296701"/>
            <a:ext cx="3368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p = </a:t>
            </a:r>
            <a:r>
              <a:rPr lang="en-US" altLang="zh-CN" b="1" dirty="0"/>
              <a:t>new </a:t>
            </a:r>
            <a:r>
              <a:rPr lang="en-US" altLang="zh-CN" dirty="0"/>
              <a:t>Person("zs",18,1000);</a:t>
            </a:r>
            <a:br>
              <a:rPr lang="en-US" altLang="zh-CN" dirty="0"/>
            </a:br>
            <a:r>
              <a:rPr lang="en-US" altLang="zh-CN" dirty="0"/>
              <a:t>console.log(p.name);</a:t>
            </a:r>
            <a:br>
              <a:rPr lang="en-US" altLang="zh-CN" dirty="0"/>
            </a:br>
            <a:r>
              <a:rPr lang="en-US" altLang="zh-CN" dirty="0"/>
              <a:t>f1(p);</a:t>
            </a:r>
            <a:br>
              <a:rPr lang="en-US" altLang="zh-CN" dirty="0"/>
            </a:br>
            <a:r>
              <a:rPr lang="en-US" altLang="zh-CN" dirty="0"/>
              <a:t>console.log(p.name);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549999" y="4825093"/>
            <a:ext cx="1656184" cy="10990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3475247" y="479440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7511" y="58239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3"/>
            <a:endCxn id="8" idx="2"/>
          </p:cNvCxnSpPr>
          <p:nvPr/>
        </p:nvCxnSpPr>
        <p:spPr>
          <a:xfrm flipV="1">
            <a:off x="2677791" y="5374626"/>
            <a:ext cx="1872208" cy="58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57469" y="5071057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-3926" y="5154808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person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3"/>
            <a:endCxn id="8" idx="2"/>
          </p:cNvCxnSpPr>
          <p:nvPr/>
        </p:nvCxnSpPr>
        <p:spPr>
          <a:xfrm>
            <a:off x="2685661" y="5359089"/>
            <a:ext cx="1864338" cy="1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Array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r>
              <a:rPr kumimoji="1" lang="en-US" altLang="zh-CN" dirty="0"/>
              <a:t>-</a:t>
            </a:r>
            <a:r>
              <a:rPr kumimoji="1" lang="zh-CN" altLang="en-US" dirty="0"/>
              <a:t>引用类型，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中的内置对象</a:t>
            </a:r>
            <a:endParaRPr kumimoji="1" lang="en-US" altLang="zh-CN" dirty="0"/>
          </a:p>
          <a:p>
            <a:r>
              <a:rPr kumimoji="1" lang="zh-CN" altLang="en-US" dirty="0"/>
              <a:t>复习数组的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两种创建数组的方式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对象的属性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l</a:t>
            </a:r>
            <a:r>
              <a:rPr kumimoji="1" lang="en-US" altLang="zh-CN" dirty="0" smtClean="0"/>
              <a:t>ength  </a:t>
            </a:r>
            <a:r>
              <a:rPr kumimoji="1" lang="zh-CN" altLang="en-US" dirty="0" smtClean="0"/>
              <a:t>获取数组的长度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元素个数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会自己定义一个构造函数，创建自定义对象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常用方法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检测数组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instanceof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Array.isArray</a:t>
            </a:r>
            <a:r>
              <a:rPr kumimoji="1" lang="en-US" altLang="zh-CN" dirty="0" smtClean="0"/>
              <a:t>()	//HTML5</a:t>
            </a:r>
            <a:r>
              <a:rPr kumimoji="1" lang="zh-CN" altLang="en-US" dirty="0" smtClean="0"/>
              <a:t>中新增</a:t>
            </a:r>
            <a:endParaRPr kumimoji="1" lang="en-US" altLang="zh-CN" dirty="0"/>
          </a:p>
          <a:p>
            <a:r>
              <a:rPr kumimoji="1" lang="zh-CN" altLang="en-US" dirty="0"/>
              <a:t>转换</a:t>
            </a:r>
            <a:r>
              <a:rPr kumimoji="1" lang="zh-CN" altLang="en-US" dirty="0" smtClean="0"/>
              <a:t>数组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toString</a:t>
            </a:r>
            <a:r>
              <a:rPr kumimoji="1" lang="en-US" altLang="zh-CN" dirty="0" smtClean="0"/>
              <a:t>()		//</a:t>
            </a:r>
            <a:r>
              <a:rPr kumimoji="1" lang="zh-CN" altLang="en-US" dirty="0"/>
              <a:t>把数组转换成字符串，每一项用</a:t>
            </a:r>
            <a:r>
              <a:rPr kumimoji="1" lang="en-US" altLang="zh-CN" dirty="0"/>
              <a:t>,</a:t>
            </a:r>
            <a:r>
              <a:rPr kumimoji="1" lang="zh-CN" altLang="en-US" dirty="0"/>
              <a:t>分割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valueOf</a:t>
            </a:r>
            <a:r>
              <a:rPr kumimoji="1" lang="en-US" altLang="zh-CN" dirty="0"/>
              <a:t>()		//</a:t>
            </a:r>
            <a:r>
              <a:rPr kumimoji="1" lang="zh-CN" altLang="en-US" dirty="0"/>
              <a:t>返回数组对象</a:t>
            </a:r>
            <a:r>
              <a:rPr kumimoji="1" lang="zh-CN" altLang="en-US" dirty="0" smtClean="0"/>
              <a:t>本身</a:t>
            </a:r>
            <a:endParaRPr kumimoji="1" lang="en-US" altLang="zh-CN" dirty="0" smtClean="0"/>
          </a:p>
          <a:p>
            <a:r>
              <a:rPr kumimoji="1" lang="en-US" altLang="zh-CN" dirty="0"/>
              <a:t>join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栈</a:t>
            </a:r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先进后出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push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pop() //</a:t>
            </a:r>
            <a:r>
              <a:rPr kumimoji="1" lang="zh-CN" altLang="en-US" dirty="0"/>
              <a:t>取出数组中的最后一项，修改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r>
              <a:rPr kumimoji="1" lang="zh-CN" altLang="en-US" dirty="0"/>
              <a:t>队列</a:t>
            </a:r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先进先出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push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shift()//</a:t>
            </a:r>
            <a:r>
              <a:rPr kumimoji="1" lang="zh-CN" altLang="en-US" dirty="0"/>
              <a:t>取出</a:t>
            </a:r>
            <a:r>
              <a:rPr kumimoji="1" lang="zh-CN" altLang="en-US" dirty="0" smtClean="0"/>
              <a:t>数组</a:t>
            </a:r>
            <a:r>
              <a:rPr kumimoji="1" lang="zh-CN" altLang="en-US" dirty="0"/>
              <a:t>中的第一个元素，修改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unshift</a:t>
            </a:r>
            <a:r>
              <a:rPr kumimoji="1" lang="en-US" altLang="zh-CN" dirty="0" smtClean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在数组最前面插入项，返回数组的长度</a:t>
            </a:r>
            <a:endParaRPr kumimoji="1" lang="en-US" altLang="zh-CN" dirty="0"/>
          </a:p>
          <a:p>
            <a:r>
              <a:rPr kumimoji="1" lang="zh-CN" altLang="en-US" dirty="0"/>
              <a:t>排序方法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reverse</a:t>
            </a:r>
            <a:r>
              <a:rPr kumimoji="1" lang="en-US" altLang="zh-CN" dirty="0" smtClean="0"/>
              <a:t>()	//</a:t>
            </a:r>
            <a:r>
              <a:rPr kumimoji="1" lang="zh-CN" altLang="en-US" dirty="0" smtClean="0"/>
              <a:t>翻转数组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sort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即使是数组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也是根据字符，从小到大排序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带</a:t>
            </a:r>
            <a:r>
              <a:rPr kumimoji="1" lang="zh-CN" altLang="en-US" dirty="0"/>
              <a:t>参数的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是如何实现</a:t>
            </a:r>
            <a:r>
              <a:rPr kumimoji="1" lang="zh-CN" altLang="en-US" dirty="0" smtClean="0"/>
              <a:t>的？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操作方法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concat</a:t>
            </a:r>
            <a:r>
              <a:rPr kumimoji="1" lang="en-US" altLang="zh-CN" dirty="0" smtClean="0"/>
              <a:t>()  //</a:t>
            </a:r>
            <a:r>
              <a:rPr kumimoji="1" lang="zh-CN" altLang="en-US" dirty="0" smtClean="0"/>
              <a:t>把参数拼接到当前数组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slice() //</a:t>
            </a:r>
            <a:r>
              <a:rPr kumimoji="1" lang="zh-CN" altLang="en-US" dirty="0" smtClean="0"/>
              <a:t>从当前数组中截取一个新的数组，不影响原来的数组，参数</a:t>
            </a:r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开始</a:t>
            </a:r>
            <a:r>
              <a:rPr kumimoji="1" lang="en-US" altLang="zh-CN" dirty="0" smtClean="0"/>
              <a:t>,end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开始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splice()//</a:t>
            </a:r>
            <a:r>
              <a:rPr kumimoji="1" lang="zh-CN" altLang="en-US" dirty="0" smtClean="0"/>
              <a:t>删除或替换当前数组的某些项目，参数</a:t>
            </a:r>
            <a:r>
              <a:rPr kumimoji="1" lang="en-US" altLang="zh-CN" dirty="0" err="1" smtClean="0"/>
              <a:t>start,deleteCount,options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要替换的项目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/>
              <a:t>位置方法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indexOf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lastIndexOf</a:t>
            </a:r>
            <a:r>
              <a:rPr kumimoji="1" lang="en-US" altLang="zh-CN" dirty="0"/>
              <a:t>()   </a:t>
            </a:r>
            <a:r>
              <a:rPr kumimoji="1" lang="en-US" altLang="en-US" dirty="0"/>
              <a:t>//如果没找到返回-1</a:t>
            </a:r>
            <a:endParaRPr kumimoji="1" lang="en-US" altLang="zh-CN" dirty="0"/>
          </a:p>
          <a:p>
            <a:r>
              <a:rPr kumimoji="1" lang="zh-CN" altLang="en-US" dirty="0"/>
              <a:t>迭代</a:t>
            </a:r>
            <a:r>
              <a:rPr kumimoji="1" lang="zh-CN" altLang="en-US" dirty="0" smtClean="0"/>
              <a:t>方法 不会修改原数组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every()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filter()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forEach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map()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some()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将一个字符串数组输出为</a:t>
            </a:r>
            <a:r>
              <a:rPr kumimoji="1" lang="en-US" altLang="zh-CN" dirty="0"/>
              <a:t>|</a:t>
            </a:r>
            <a:r>
              <a:rPr kumimoji="1" lang="zh-CN" altLang="en-US" dirty="0"/>
              <a:t>分割的形式，比如“刘备</a:t>
            </a:r>
            <a:r>
              <a:rPr kumimoji="1" lang="en-US" altLang="zh-CN" dirty="0"/>
              <a:t>|</a:t>
            </a:r>
            <a:r>
              <a:rPr kumimoji="1" lang="zh-CN" altLang="en-US" dirty="0"/>
              <a:t>张飞</a:t>
            </a:r>
            <a:r>
              <a:rPr kumimoji="1" lang="en-US" altLang="zh-CN" dirty="0"/>
              <a:t>|</a:t>
            </a:r>
            <a:r>
              <a:rPr kumimoji="1" lang="zh-CN" altLang="en-US" dirty="0"/>
              <a:t>关羽”。使用两种方式实现</a:t>
            </a:r>
            <a:endParaRPr kumimoji="1" lang="en-US" altLang="zh-CN" dirty="0"/>
          </a:p>
          <a:p>
            <a:r>
              <a:rPr kumimoji="1" lang="zh-TW" altLang="en-US" dirty="0"/>
              <a:t>将一个字符串数组的元素的顺序进行反转。</a:t>
            </a:r>
            <a:r>
              <a:rPr kumimoji="1" lang="en-US" altLang="zh-CN" dirty="0"/>
              <a:t>[</a:t>
            </a:r>
            <a:r>
              <a:rPr kumimoji="1" lang="en-US" altLang="zh-TW" dirty="0"/>
              <a:t>"</a:t>
            </a:r>
            <a:r>
              <a:rPr kumimoji="1" lang="en-US" altLang="zh-CN" dirty="0" err="1"/>
              <a:t>a</a:t>
            </a:r>
            <a:r>
              <a:rPr kumimoji="1" lang="en-US" altLang="zh-TW" dirty="0" err="1"/>
              <a:t>","b","c","d</a:t>
            </a:r>
            <a:r>
              <a:rPr kumimoji="1" lang="en-US" altLang="zh-TW" dirty="0"/>
              <a:t>"</a:t>
            </a:r>
            <a:r>
              <a:rPr kumimoji="1" lang="en-US" altLang="zh-CN" dirty="0"/>
              <a:t>]</a:t>
            </a:r>
            <a:r>
              <a:rPr kumimoji="1" lang="en-US" altLang="zh-TW" dirty="0"/>
              <a:t> </a:t>
            </a:r>
            <a:r>
              <a:rPr kumimoji="1" lang="en-US" altLang="zh-CN" dirty="0">
                <a:sym typeface="Wingdings" panose="05000000000000000000"/>
              </a:rPr>
              <a:t></a:t>
            </a:r>
            <a:r>
              <a:rPr kumimoji="1" lang="en-US" altLang="zh-CN" dirty="0"/>
              <a:t>[</a:t>
            </a:r>
            <a:r>
              <a:rPr kumimoji="1" lang="en-US" altLang="zh-TW" dirty="0"/>
              <a:t>"</a:t>
            </a:r>
            <a:r>
              <a:rPr kumimoji="1" lang="en-US" altLang="zh-TW" dirty="0" err="1"/>
              <a:t>d","c","b","a</a:t>
            </a:r>
            <a:r>
              <a:rPr kumimoji="1" lang="en-US" altLang="zh-TW" dirty="0"/>
              <a:t>"</a:t>
            </a:r>
            <a:r>
              <a:rPr kumimoji="1" lang="en-US" altLang="zh-CN" dirty="0"/>
              <a:t>]</a:t>
            </a:r>
            <a:r>
              <a:rPr kumimoji="1" lang="zh-CN" altLang="zh-CN" dirty="0"/>
              <a:t>。</a:t>
            </a:r>
            <a:r>
              <a:rPr kumimoji="1" lang="zh-CN" altLang="en-US" dirty="0"/>
              <a:t>使用两种种方式实现。提示：第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个和第</a:t>
            </a:r>
            <a:r>
              <a:rPr kumimoji="1" lang="en-US" altLang="zh-CN" dirty="0"/>
              <a:t>length-i-1</a:t>
            </a:r>
            <a:r>
              <a:rPr kumimoji="1" lang="zh-CN" altLang="en-US" dirty="0"/>
              <a:t>个进行交换</a:t>
            </a:r>
            <a:endParaRPr kumimoji="1" lang="en-US" altLang="zh-CN" dirty="0"/>
          </a:p>
          <a:p>
            <a:r>
              <a:rPr kumimoji="1" lang="zh-CN" altLang="en-US" dirty="0"/>
              <a:t>工资的数组</a:t>
            </a:r>
            <a:r>
              <a:rPr kumimoji="1" lang="en-US" altLang="zh-CN" dirty="0"/>
              <a:t>[1500,1200,2000,2100,1800],</a:t>
            </a:r>
            <a:r>
              <a:rPr kumimoji="1" lang="zh-CN" altLang="en-US" dirty="0"/>
              <a:t>把工资超过</a:t>
            </a:r>
            <a:r>
              <a:rPr kumimoji="1" lang="zh-CN" altLang="zh-CN" dirty="0"/>
              <a:t>2</a:t>
            </a:r>
            <a:r>
              <a:rPr kumimoji="1" lang="en-US" altLang="zh-CN" dirty="0"/>
              <a:t>000</a:t>
            </a:r>
            <a:r>
              <a:rPr kumimoji="1" lang="zh-CN" altLang="en-US" dirty="0"/>
              <a:t>的删除</a:t>
            </a:r>
            <a:endParaRPr kumimoji="1" lang="en-US" altLang="zh-CN" dirty="0"/>
          </a:p>
          <a:p>
            <a:r>
              <a:rPr kumimoji="1" lang="en-US" altLang="zh-CN" dirty="0"/>
              <a:t>["</a:t>
            </a:r>
            <a:r>
              <a:rPr kumimoji="1" lang="en-US" altLang="zh-CN" dirty="0" err="1"/>
              <a:t>c","a","z","a","x","a</a:t>
            </a:r>
            <a:r>
              <a:rPr kumimoji="1" lang="en-US" altLang="zh-CN" dirty="0"/>
              <a:t>"]</a:t>
            </a:r>
            <a:r>
              <a:rPr kumimoji="1" lang="zh-CN" altLang="en-US" dirty="0"/>
              <a:t>找到数组中每一个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出现的位置</a:t>
            </a:r>
            <a:endParaRPr kumimoji="1" lang="en-US" altLang="zh-CN" dirty="0"/>
          </a:p>
          <a:p>
            <a:r>
              <a:rPr lang="zh-CN" altLang="en-US" dirty="0"/>
              <a:t>编写一个方法 去掉一个数组的重复元素</a:t>
            </a:r>
            <a:endParaRPr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清空数组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var array = [1,2,3,4,5,6];</a:t>
            </a:r>
            <a:endParaRPr kumimoji="1" lang="en-US" altLang="zh-CN"/>
          </a:p>
          <a:p>
            <a:pPr lvl="1"/>
            <a:r>
              <a:rPr kumimoji="1" lang="zh-CN" altLang="en-US"/>
              <a:t>方式</a:t>
            </a:r>
            <a:r>
              <a:rPr kumimoji="1" lang="en-US" altLang="zh-CN"/>
              <a:t>1</a:t>
            </a:r>
            <a:endParaRPr kumimoji="1" lang="en-US" altLang="zh-CN"/>
          </a:p>
          <a:p>
            <a:pPr lvl="2"/>
            <a:r>
              <a:rPr kumimoji="1" lang="en-US" altLang="zh-CN"/>
              <a:t> array.splice(0,array.length); //</a:t>
            </a:r>
            <a:r>
              <a:rPr kumimoji="1" lang="zh-CN" altLang="en-US"/>
              <a:t>删除数组中所有项目 </a:t>
            </a:r>
            <a:endParaRPr kumimoji="1" lang="zh-CN" altLang="en-US"/>
          </a:p>
          <a:p>
            <a:pPr lvl="1"/>
            <a:r>
              <a:rPr kumimoji="1" lang="zh-CN" altLang="en-US"/>
              <a:t>方式</a:t>
            </a:r>
            <a:r>
              <a:rPr kumimoji="1" lang="zh-CN" altLang="zh-CN"/>
              <a:t>2</a:t>
            </a:r>
            <a:endParaRPr kumimoji="1" lang="zh-CN" altLang="en-US"/>
          </a:p>
          <a:p>
            <a:pPr lvl="2"/>
            <a:r>
              <a:rPr kumimoji="1" lang="en-US" altLang="zh-CN"/>
              <a:t>array.length = 0; //length</a:t>
            </a:r>
            <a:r>
              <a:rPr kumimoji="1" lang="zh-CN" altLang="en-US"/>
              <a:t>属性可以赋值，其它语言中</a:t>
            </a:r>
            <a:r>
              <a:rPr kumimoji="1" lang="en-US" altLang="zh-CN"/>
              <a:t>length</a:t>
            </a:r>
            <a:r>
              <a:rPr kumimoji="1" lang="zh-CN" altLang="en-US"/>
              <a:t>是只读</a:t>
            </a:r>
            <a:endParaRPr kumimoji="1" lang="zh-CN" altLang="en-US"/>
          </a:p>
          <a:p>
            <a:pPr lvl="1"/>
            <a:r>
              <a:rPr kumimoji="1" lang="zh-CN" altLang="en-US"/>
              <a:t>方式</a:t>
            </a:r>
            <a:r>
              <a:rPr kumimoji="1" lang="en-US" altLang="zh-CN"/>
              <a:t>3</a:t>
            </a:r>
            <a:endParaRPr kumimoji="1" lang="zh-CN" altLang="en-US"/>
          </a:p>
          <a:p>
            <a:pPr lvl="2"/>
            <a:r>
              <a:rPr kumimoji="1" lang="en-US" altLang="zh-CN"/>
              <a:t>array = [];  //</a:t>
            </a:r>
            <a:r>
              <a:rPr kumimoji="1" lang="zh-CN" altLang="en-US"/>
              <a:t>推荐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Date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Date-</a:t>
            </a:r>
            <a:r>
              <a:rPr kumimoji="1" lang="zh-CN" altLang="en-US" dirty="0"/>
              <a:t>引用类型，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中的内置对象</a:t>
            </a:r>
            <a:endParaRPr kumimoji="1" lang="en-US" altLang="zh-CN" dirty="0"/>
          </a:p>
          <a:p>
            <a:r>
              <a:rPr kumimoji="1" lang="zh-CN" altLang="en-US" dirty="0"/>
              <a:t>获取当前时间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date = new Date();</a:t>
            </a:r>
            <a:r>
              <a:rPr kumimoji="1" lang="zh-CN" altLang="en-US" dirty="0"/>
              <a:t>   </a:t>
            </a:r>
            <a:r>
              <a:rPr kumimoji="1" lang="en-US" altLang="zh-CN" dirty="0"/>
              <a:t>//UTC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时间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//</a:t>
            </a:r>
            <a:r>
              <a:rPr kumimoji="1" lang="zh-CN" altLang="en-US" dirty="0"/>
              <a:t>返回数字，时间的毫秒形式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date = </a:t>
            </a:r>
            <a:r>
              <a:rPr kumimoji="1" lang="en-US" altLang="zh-CN" dirty="0" err="1"/>
              <a:t>Date.now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  </a:t>
            </a:r>
            <a:r>
              <a:rPr kumimoji="1" lang="en-US" altLang="zh-CN" dirty="0"/>
              <a:t>//HTML5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IE9+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date = +new Date();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不支持</a:t>
            </a:r>
            <a:r>
              <a:rPr kumimoji="1" lang="en-US" altLang="zh-CN" dirty="0"/>
              <a:t>now</a:t>
            </a:r>
            <a:r>
              <a:rPr kumimoji="1" lang="zh-CN" altLang="en-US" dirty="0"/>
              <a:t>方法的时候</a:t>
            </a:r>
            <a:endParaRPr kumimoji="1"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kumimoji="1" lang="en-US" altLang="zh-CN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日期转换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kumimoji="1" lang="en-US" altLang="zh-CN"/>
              <a:t>var date = new Date(2005,10,1);</a:t>
            </a:r>
            <a:r>
              <a:rPr kumimoji="1" lang="zh-CN" altLang="en-US"/>
              <a:t> </a:t>
            </a:r>
            <a:endParaRPr kumimoji="1" lang="en-US" altLang="zh-CN"/>
          </a:p>
          <a:p>
            <a:pPr marL="800100" lvl="2" indent="-400050"/>
            <a:r>
              <a:rPr kumimoji="1" lang="zh-CN" altLang="en-US"/>
              <a:t>可以接受三种参数</a:t>
            </a:r>
            <a:endParaRPr kumimoji="1" lang="en-US" altLang="zh-CN"/>
          </a:p>
          <a:p>
            <a:pPr marL="1257300" lvl="3" indent="-400050"/>
            <a:r>
              <a:rPr kumimoji="1" lang="en-US" altLang="zh-CN"/>
              <a:t>2005</a:t>
            </a:r>
            <a:r>
              <a:rPr kumimoji="1" lang="zh-CN" altLang="en-US"/>
              <a:t>，</a:t>
            </a:r>
            <a:r>
              <a:rPr kumimoji="1" lang="en-US" altLang="zh-CN"/>
              <a:t>10</a:t>
            </a:r>
            <a:r>
              <a:rPr kumimoji="1" lang="zh-CN" altLang="en-US"/>
              <a:t>，</a:t>
            </a:r>
            <a:r>
              <a:rPr kumimoji="1" lang="en-US" altLang="zh-CN"/>
              <a:t>1</a:t>
            </a:r>
            <a:r>
              <a:rPr kumimoji="1" lang="zh-CN" altLang="en-US"/>
              <a:t>日期的每一部分</a:t>
            </a:r>
            <a:endParaRPr kumimoji="1" lang="en-US" altLang="zh-CN"/>
          </a:p>
          <a:p>
            <a:pPr marL="1257300" lvl="3" indent="-400050"/>
            <a:r>
              <a:rPr kumimoji="1" lang="en-US" altLang="zh-CN"/>
              <a:t>"2005-10-1"</a:t>
            </a:r>
            <a:r>
              <a:rPr kumimoji="1" lang="zh-CN" altLang="en-US"/>
              <a:t>  字符串的日期格式</a:t>
            </a:r>
            <a:endParaRPr kumimoji="1" lang="en-US" altLang="zh-CN"/>
          </a:p>
          <a:p>
            <a:pPr marL="1257300" lvl="3" indent="-400050"/>
            <a:r>
              <a:rPr kumimoji="1" lang="zh-CN" altLang="en-US"/>
              <a:t>表示日期的毫秒形式</a:t>
            </a:r>
            <a:r>
              <a:rPr kumimoji="1" lang="is-IS" altLang="zh-CN"/>
              <a:t>1128096000000</a:t>
            </a:r>
            <a:endParaRPr kumimoji="1" lang="is-IS" altLang="zh-CN"/>
          </a:p>
          <a:p>
            <a:pPr marL="0" indent="-400050"/>
            <a:r>
              <a:rPr kumimoji="1" lang="it-IT" altLang="zh-CN"/>
              <a:t> var date = Date.parse("2005-10-1");</a:t>
            </a:r>
            <a:endParaRPr kumimoji="1" lang="it-IT" altLang="zh-CN"/>
          </a:p>
          <a:p>
            <a:pPr marL="800100" lvl="2" indent="-400050"/>
            <a:r>
              <a:rPr kumimoji="1" lang="zh-CN" altLang="en-US"/>
              <a:t>把字符串或</a:t>
            </a:r>
            <a:r>
              <a:rPr kumimoji="1" lang="en-US" altLang="zh-CN"/>
              <a:t>2005</a:t>
            </a:r>
            <a:r>
              <a:rPr kumimoji="1" lang="zh-CN" altLang="en-US"/>
              <a:t>，</a:t>
            </a:r>
            <a:r>
              <a:rPr kumimoji="1" lang="en-US" altLang="zh-CN"/>
              <a:t>10</a:t>
            </a:r>
            <a:r>
              <a:rPr kumimoji="1" lang="zh-CN" altLang="en-US"/>
              <a:t>，</a:t>
            </a:r>
            <a:r>
              <a:rPr kumimoji="1" lang="zh-CN" altLang="zh-CN"/>
              <a:t>1</a:t>
            </a:r>
            <a:r>
              <a:rPr kumimoji="1" lang="zh-CN" altLang="en-US"/>
              <a:t>日期的每一部分转换成日期的毫秒形式，如果字符串的格式不是时间的正确格式返回</a:t>
            </a:r>
            <a:r>
              <a:rPr kumimoji="1" lang="en-US" altLang="zh-CN"/>
              <a:t>NaN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日期格式化方法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toString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 smtClean="0"/>
              <a:t>valueOf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--</a:t>
            </a:r>
            <a:r>
              <a:rPr kumimoji="1" lang="zh-CN" altLang="en-US" dirty="0"/>
              <a:t> 返回时间对象对应的毫秒数字，因此可以直接使用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判断两个时期的大小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toDateString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toTimeString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toLocaleDateString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toLocaleTimeString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zh-CN" altLang="en-US" dirty="0"/>
              <a:t>不同的浏览器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各种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()</a:t>
            </a:r>
            <a:r>
              <a:rPr kumimoji="1" lang="zh-CN" altLang="en-US" dirty="0"/>
              <a:t>返回的结果不一致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获取日期中指定部分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getTime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返回毫秒数和</a:t>
            </a:r>
            <a:r>
              <a:rPr kumimoji="1" lang="en-US" altLang="zh-CN" dirty="0" err="1"/>
              <a:t>valueOf</a:t>
            </a:r>
            <a:r>
              <a:rPr kumimoji="1" lang="en-US" altLang="zh-CN" dirty="0"/>
              <a:t>()</a:t>
            </a:r>
            <a:r>
              <a:rPr kumimoji="1" lang="zh-CN" altLang="en-US" dirty="0"/>
              <a:t>结果一样</a:t>
            </a:r>
            <a:endParaRPr kumimoji="1" lang="en-US" altLang="zh-CN" dirty="0"/>
          </a:p>
          <a:p>
            <a:r>
              <a:rPr kumimoji="1" lang="en-US" altLang="zh-CN" dirty="0" err="1"/>
              <a:t>getMilliseconds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/>
              <a:t>getSeconds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返回</a:t>
            </a:r>
            <a:r>
              <a:rPr kumimoji="1" lang="en-US" altLang="zh-CN" dirty="0"/>
              <a:t>0-59</a:t>
            </a:r>
            <a:endParaRPr kumimoji="1" lang="en-US" altLang="zh-CN" dirty="0"/>
          </a:p>
          <a:p>
            <a:r>
              <a:rPr kumimoji="1" lang="en-US" altLang="zh-CN" dirty="0" err="1"/>
              <a:t>getMinutes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返回</a:t>
            </a:r>
            <a:r>
              <a:rPr kumimoji="1" lang="en-US" altLang="zh-CN" dirty="0"/>
              <a:t>0-59</a:t>
            </a:r>
            <a:endParaRPr kumimoji="1" lang="en-US" altLang="zh-CN" dirty="0"/>
          </a:p>
          <a:p>
            <a:r>
              <a:rPr kumimoji="1" lang="en-US" altLang="zh-CN" dirty="0" err="1"/>
              <a:t>getHours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返回</a:t>
            </a:r>
            <a:r>
              <a:rPr kumimoji="1" lang="en-US" altLang="zh-CN" dirty="0"/>
              <a:t>0-23</a:t>
            </a:r>
            <a:endParaRPr kumimoji="1" lang="en-US" altLang="zh-CN" dirty="0"/>
          </a:p>
          <a:p>
            <a:r>
              <a:rPr kumimoji="1" lang="en-US" altLang="zh-CN" dirty="0" err="1"/>
              <a:t>getDay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 返回星期几 </a:t>
            </a:r>
            <a:r>
              <a:rPr kumimoji="1" lang="en-US" altLang="zh-CN" dirty="0"/>
              <a:t>0</a:t>
            </a:r>
            <a:r>
              <a:rPr kumimoji="1" lang="zh-CN" altLang="en-US" dirty="0"/>
              <a:t>周日   </a:t>
            </a:r>
            <a:r>
              <a:rPr kumimoji="1" lang="en-US" altLang="zh-CN" dirty="0"/>
              <a:t>6</a:t>
            </a:r>
            <a:r>
              <a:rPr kumimoji="1" lang="zh-CN" altLang="en-US" dirty="0"/>
              <a:t>周</a:t>
            </a:r>
            <a:r>
              <a:rPr kumimoji="1" lang="en-US" altLang="zh-CN" dirty="0"/>
              <a:t>6</a:t>
            </a:r>
            <a:endParaRPr kumimoji="1" lang="en-US" altLang="zh-CN" dirty="0"/>
          </a:p>
          <a:p>
            <a:r>
              <a:rPr kumimoji="1" lang="en-US" altLang="zh-CN" dirty="0" err="1"/>
              <a:t>getDate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返回当前月的第几天</a:t>
            </a:r>
            <a:endParaRPr kumimoji="1" lang="en-US" altLang="zh-CN" dirty="0"/>
          </a:p>
          <a:p>
            <a:r>
              <a:rPr kumimoji="1" lang="en-US" altLang="zh-CN" dirty="0" err="1"/>
              <a:t>getMonth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返回月份，从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en-US" altLang="zh-CN" dirty="0" err="1"/>
              <a:t>getFullYear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返回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位的年份  如 </a:t>
            </a:r>
            <a:r>
              <a:rPr kumimoji="1" lang="en-US" altLang="zh-CN" dirty="0" smtClean="0"/>
              <a:t>2016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倒计时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生活中的对象，一个车、一个手机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对象具有特征和行为</a:t>
            </a:r>
            <a:endParaRPr lang="en-US" altLang="zh-CN" dirty="0" smtClean="0"/>
          </a:p>
          <a:p>
            <a:r>
              <a:rPr lang="zh-CN" altLang="en-US" dirty="0" smtClean="0"/>
              <a:t>面向对象和基于对象</a:t>
            </a:r>
            <a:endParaRPr lang="en-US" altLang="zh-CN" dirty="0" smtClean="0"/>
          </a:p>
          <a:p>
            <a:pPr lvl="1"/>
            <a:r>
              <a:rPr kumimoji="1" lang="zh-CN" altLang="en-US" dirty="0"/>
              <a:t>面向对象：可以创建自定义的类型、很好的支持继承和多态。面向对象的语言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/java/c</a:t>
            </a:r>
            <a:r>
              <a:rPr kumimoji="1" lang="en-US" altLang="zh-CN" dirty="0" smtClean="0"/>
              <a:t>#...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面向对象的特征：封装、继承、多态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万物皆对象：世间的一切事物都可以用对象来</a:t>
            </a:r>
            <a:r>
              <a:rPr kumimoji="1" lang="zh-CN" altLang="en-US" dirty="0" smtClean="0"/>
              <a:t>描述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基于对象：无法创建自定义的类型、不能很好的支持继承和多态。基于对象的语言</a:t>
            </a:r>
            <a:r>
              <a:rPr kumimoji="1" lang="en-US" altLang="zh-CN" dirty="0" smtClean="0"/>
              <a:t>JavaScript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基本包装类型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/>
              <a:t>为了方便操作基本数据类型，</a:t>
            </a:r>
            <a:r>
              <a:rPr kumimoji="1" lang="en-US" altLang="zh-CN"/>
              <a:t>JavaScript</a:t>
            </a:r>
            <a:r>
              <a:rPr kumimoji="1" lang="zh-CN" altLang="en-US"/>
              <a:t>还提供了三个特殊的引用类型</a:t>
            </a:r>
            <a:r>
              <a:rPr kumimoji="1" lang="zh-CN" altLang="zh-CN"/>
              <a:t>：</a:t>
            </a:r>
            <a:r>
              <a:rPr kumimoji="1" lang="en-US" altLang="zh-CN"/>
              <a:t>String/Number/Boolean</a:t>
            </a:r>
            <a:endParaRPr kumimoji="1" lang="en-US" altLang="zh-CN"/>
          </a:p>
          <a:p>
            <a:pPr lvl="1"/>
            <a:r>
              <a:rPr kumimoji="1" lang="zh-CN" altLang="en-US"/>
              <a:t>例如：</a:t>
            </a:r>
            <a:endParaRPr kumimoji="1" lang="en-US" altLang="zh-CN"/>
          </a:p>
          <a:p>
            <a:pPr marL="914400" lvl="2" indent="0">
              <a:buNone/>
            </a:pPr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"zhangsan";</a:t>
            </a:r>
            <a:endParaRPr kumimoji="1" lang="en-US" altLang="zh-CN"/>
          </a:p>
          <a:p>
            <a:pPr marL="914400" lvl="2" indent="0">
              <a:buNone/>
            </a:pPr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s1.substring(5);</a:t>
            </a:r>
            <a:endParaRPr kumimoji="1" lang="en-US" altLang="zh-CN"/>
          </a:p>
          <a:p>
            <a:pPr lvl="1"/>
            <a:r>
              <a:rPr kumimoji="1" lang="en-US" altLang="zh-CN"/>
              <a:t>s1</a:t>
            </a:r>
            <a:r>
              <a:rPr kumimoji="1" lang="zh-CN" altLang="en-US"/>
              <a:t>是基本类型，基本类型是没有方法的</a:t>
            </a:r>
            <a:endParaRPr kumimoji="1" lang="en-US" altLang="zh-CN"/>
          </a:p>
          <a:p>
            <a:pPr lvl="1"/>
            <a:r>
              <a:rPr kumimoji="1" lang="zh-CN" altLang="en-US"/>
              <a:t>当调用</a:t>
            </a:r>
            <a:r>
              <a:rPr kumimoji="1" lang="en-US" altLang="zh-CN"/>
              <a:t>s1.substring(5)</a:t>
            </a:r>
            <a:r>
              <a:rPr kumimoji="1" lang="zh-CN" altLang="en-US"/>
              <a:t>的时候，先把</a:t>
            </a:r>
            <a:r>
              <a:rPr kumimoji="1" lang="en-US" altLang="zh-CN"/>
              <a:t>s1</a:t>
            </a:r>
            <a:r>
              <a:rPr kumimoji="1" lang="zh-CN" altLang="en-US"/>
              <a:t>包装成</a:t>
            </a:r>
            <a:r>
              <a:rPr kumimoji="1" lang="en-US" altLang="zh-CN"/>
              <a:t>String</a:t>
            </a:r>
            <a:r>
              <a:rPr kumimoji="1" lang="zh-CN" altLang="en-US"/>
              <a:t>类型的临时对象，再调用</a:t>
            </a:r>
            <a:r>
              <a:rPr kumimoji="1" lang="en-US" altLang="zh-CN"/>
              <a:t>substring</a:t>
            </a:r>
            <a:r>
              <a:rPr kumimoji="1" lang="zh-CN" altLang="en-US"/>
              <a:t>方法，最后销毁临时对象</a:t>
            </a:r>
            <a:endParaRPr kumimoji="1" lang="en-US" altLang="zh-CN"/>
          </a:p>
          <a:p>
            <a:pPr lvl="1"/>
            <a:r>
              <a:rPr kumimoji="1" lang="zh-CN" altLang="en-US"/>
              <a:t>相当于：</a:t>
            </a:r>
            <a:endParaRPr kumimoji="1" lang="en-US" altLang="zh-CN"/>
          </a:p>
          <a:p>
            <a:pPr lvl="2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String("zhangsan");</a:t>
            </a:r>
            <a:endParaRPr kumimoji="1" lang="en-US" altLang="zh-CN"/>
          </a:p>
          <a:p>
            <a:pPr lvl="2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s1.substring(5);</a:t>
            </a:r>
            <a:endParaRPr kumimoji="1" lang="en-US" altLang="zh-CN"/>
          </a:p>
          <a:p>
            <a:pPr lvl="2"/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null;</a:t>
            </a:r>
            <a:endParaRPr kumimoji="1" lang="en-US" altLang="zh-CN"/>
          </a:p>
          <a:p>
            <a:pPr lvl="2"/>
            <a:endParaRPr kumimoji="1"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基本包装类型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/>
              <a:t>创建基本包装类型的对象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18;</a:t>
            </a:r>
            <a:r>
              <a:rPr kumimoji="1" lang="zh-CN" altLang="en-US"/>
              <a:t>  </a:t>
            </a:r>
            <a:r>
              <a:rPr kumimoji="1" lang="en-US" altLang="zh-CN"/>
              <a:t>//</a:t>
            </a:r>
            <a:r>
              <a:rPr kumimoji="1" lang="zh-CN" altLang="en-US"/>
              <a:t>数值，基本类型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Number("18");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类型转换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Number(18);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基本包装类型，对象</a:t>
            </a:r>
            <a:endParaRPr kumimoji="1" lang="en-US" altLang="zh-CN"/>
          </a:p>
          <a:p>
            <a:r>
              <a:rPr kumimoji="1" lang="en-US" altLang="zh-CN"/>
              <a:t>Number</a:t>
            </a:r>
            <a:r>
              <a:rPr kumimoji="1" lang="zh-CN" altLang="en-US"/>
              <a:t>和</a:t>
            </a:r>
            <a:r>
              <a:rPr kumimoji="1" lang="en-US" altLang="zh-CN"/>
              <a:t>Boolean</a:t>
            </a:r>
            <a:r>
              <a:rPr kumimoji="1" lang="en-US" altLang="en-US">
                <a:latin typeface="+mn-ea"/>
              </a:rPr>
              <a:t>基本包装类型基本不用</a:t>
            </a:r>
            <a:r>
              <a:rPr kumimoji="1" lang="zh-CN" altLang="en-US">
                <a:latin typeface="+mn-ea"/>
              </a:rPr>
              <a:t>，使用的话可能会引起歧义</a:t>
            </a:r>
            <a:endParaRPr kumimoji="1" lang="en-US" altLang="zh-CN">
              <a:latin typeface="+mn-ea"/>
            </a:endParaRPr>
          </a:p>
          <a:p>
            <a:pPr lvl="1"/>
            <a:r>
              <a:rPr kumimoji="1" lang="zh-CN" altLang="en-US">
                <a:latin typeface="+mn-ea"/>
              </a:rPr>
              <a:t>例如：</a:t>
            </a:r>
            <a:endParaRPr kumimoji="1" lang="en-US" altLang="zh-CN">
              <a:latin typeface="+mn-ea"/>
            </a:endParaRPr>
          </a:p>
          <a:p>
            <a:pPr marL="914400" lvl="2" indent="0">
              <a:buNone/>
            </a:pPr>
            <a:r>
              <a:rPr kumimoji="1" lang="en-US" altLang="zh-CN">
                <a:latin typeface="+mn-ea"/>
              </a:rPr>
              <a:t>var b1 = new Boolean(false);</a:t>
            </a:r>
            <a:endParaRPr kumimoji="1" lang="en-US" altLang="zh-CN">
              <a:latin typeface="+mn-ea"/>
            </a:endParaRPr>
          </a:p>
          <a:p>
            <a:pPr marL="914400" lvl="2" indent="0">
              <a:buNone/>
            </a:pPr>
            <a:r>
              <a:rPr kumimoji="1" lang="en-US" altLang="zh-CN">
                <a:latin typeface="+mn-ea"/>
              </a:rPr>
              <a:t>var b2 = b1 &amp;&amp; true;</a:t>
            </a:r>
            <a:endParaRPr kumimoji="1" lang="en-US" altLang="zh-CN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String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String</a:t>
            </a:r>
            <a:r>
              <a:rPr kumimoji="1" lang="zh-CN" altLang="en-US"/>
              <a:t>类型是字符串的对象包装类型，可以提供给我们很多有用的操作字符串的方法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strObj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String("hello</a:t>
            </a:r>
            <a:r>
              <a:rPr kumimoji="1" lang="zh-CN" altLang="en-US"/>
              <a:t> </a:t>
            </a:r>
            <a:r>
              <a:rPr kumimoji="1" lang="en-US" altLang="zh-CN"/>
              <a:t>world");</a:t>
            </a:r>
            <a:endParaRPr kumimoji="1" lang="en-US" altLang="zh-CN"/>
          </a:p>
          <a:p>
            <a:r>
              <a:rPr kumimoji="1" lang="zh-CN" altLang="en-US"/>
              <a:t>对象有方法和属性</a:t>
            </a:r>
            <a:endParaRPr kumimoji="1" lang="en-US" altLang="zh-CN"/>
          </a:p>
          <a:p>
            <a:pPr lvl="1"/>
            <a:r>
              <a:rPr kumimoji="1" lang="zh-CN" altLang="en-US"/>
              <a:t>属性</a:t>
            </a:r>
            <a:endParaRPr kumimoji="1" lang="en-US" altLang="zh-CN"/>
          </a:p>
          <a:p>
            <a:pPr lvl="2"/>
            <a:r>
              <a:rPr kumimoji="1" lang="en-US" altLang="zh-CN"/>
              <a:t>length</a:t>
            </a:r>
            <a:r>
              <a:rPr kumimoji="1" lang="zh-CN" altLang="en-US"/>
              <a:t> 返回当前字符串中总共多少个字符</a:t>
            </a:r>
            <a:endParaRPr kumimoji="1" lang="en-US" altLang="zh-CN"/>
          </a:p>
          <a:p>
            <a:pPr lvl="1"/>
            <a:r>
              <a:rPr kumimoji="1" lang="zh-CN" altLang="en-US"/>
              <a:t>方法</a:t>
            </a:r>
            <a:endParaRPr kumimoji="1" lang="en-US" altLang="zh-CN"/>
          </a:p>
          <a:p>
            <a:pPr lvl="2"/>
            <a:r>
              <a:rPr kumimoji="1" lang="zh-CN" altLang="en-US"/>
              <a:t>字符方法、字符串操作方法、位置方法、去除空白、大小写转换方法</a:t>
            </a:r>
            <a:r>
              <a:rPr kumimoji="1" lang="en-US" altLang="zh-CN"/>
              <a:t>...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/>
              <a:t>字符串所有的方法，都不会修改字符串本身</a:t>
            </a:r>
            <a:r>
              <a:rPr kumimoji="1" lang="en-US" altLang="zh-CN"/>
              <a:t>(</a:t>
            </a:r>
            <a:r>
              <a:rPr kumimoji="1" lang="zh-CN" altLang="en-US"/>
              <a:t>字符串是不可变的</a:t>
            </a:r>
            <a:r>
              <a:rPr kumimoji="1" lang="en-US" altLang="zh-CN"/>
              <a:t>)</a:t>
            </a:r>
            <a:r>
              <a:rPr kumimoji="1" lang="zh-CN" altLang="en-US"/>
              <a:t>，操作完成会返回一个新的字符串</a:t>
            </a:r>
            <a:endParaRPr kumimoji="1" lang="en-US" altLang="zh-CN"/>
          </a:p>
          <a:p>
            <a:r>
              <a:rPr kumimoji="1" lang="zh-CN" altLang="en-US"/>
              <a:t>字符方法</a:t>
            </a:r>
            <a:endParaRPr kumimoji="1" lang="en-US" altLang="zh-CN"/>
          </a:p>
          <a:p>
            <a:pPr lvl="1"/>
            <a:r>
              <a:rPr kumimoji="1" lang="en-US" altLang="zh-CN"/>
              <a:t>charAt()</a:t>
            </a:r>
            <a:r>
              <a:rPr kumimoji="1" lang="zh-CN" altLang="en-US"/>
              <a:t>    </a:t>
            </a:r>
            <a:r>
              <a:rPr kumimoji="1" lang="en-US" altLang="zh-CN"/>
              <a:t>//</a:t>
            </a:r>
            <a:r>
              <a:rPr kumimoji="1" lang="zh-CN" altLang="en-US"/>
              <a:t>获取指定位置处字符</a:t>
            </a:r>
            <a:endParaRPr kumimoji="1" lang="en-US" altLang="zh-CN"/>
          </a:p>
          <a:p>
            <a:pPr lvl="1"/>
            <a:r>
              <a:rPr kumimoji="1" lang="en-US" altLang="zh-CN"/>
              <a:t>charCodeAt()</a:t>
            </a:r>
            <a:r>
              <a:rPr kumimoji="1" lang="zh-CN" altLang="en-US"/>
              <a:t>  </a:t>
            </a:r>
            <a:r>
              <a:rPr kumimoji="1" lang="en-US" altLang="zh-CN"/>
              <a:t>//</a:t>
            </a:r>
            <a:r>
              <a:rPr kumimoji="1" lang="zh-CN" altLang="en-US"/>
              <a:t>获取指定位置处字符的</a:t>
            </a:r>
            <a:r>
              <a:rPr kumimoji="1" lang="en-US" altLang="zh-CN"/>
              <a:t>ASCII</a:t>
            </a:r>
            <a:r>
              <a:rPr kumimoji="1" lang="zh-CN" altLang="en-US"/>
              <a:t>码</a:t>
            </a:r>
            <a:endParaRPr kumimoji="1" lang="en-US" altLang="zh-CN"/>
          </a:p>
          <a:p>
            <a:pPr lvl="1"/>
            <a:r>
              <a:rPr kumimoji="1" lang="en-US" altLang="zh-CN"/>
              <a:t>str[0]</a:t>
            </a:r>
            <a:r>
              <a:rPr kumimoji="1" lang="zh-CN" altLang="en-US"/>
              <a:t>   </a:t>
            </a:r>
            <a:r>
              <a:rPr kumimoji="1" lang="en-US" altLang="zh-CN"/>
              <a:t>//HTML5</a:t>
            </a:r>
            <a:r>
              <a:rPr kumimoji="1" lang="zh-CN" altLang="en-US"/>
              <a:t>，</a:t>
            </a:r>
            <a:r>
              <a:rPr kumimoji="1" lang="en-US" altLang="zh-CN"/>
              <a:t>IE8+</a:t>
            </a:r>
            <a:r>
              <a:rPr kumimoji="1" lang="zh-CN" altLang="en-US"/>
              <a:t>支持 和</a:t>
            </a:r>
            <a:r>
              <a:rPr kumimoji="1" lang="en-US" altLang="zh-CN"/>
              <a:t>charAt()</a:t>
            </a:r>
            <a:r>
              <a:rPr kumimoji="1" lang="zh-CN" altLang="en-US"/>
              <a:t>等效</a:t>
            </a:r>
            <a:endParaRPr kumimoji="1" lang="en-US" altLang="zh-CN"/>
          </a:p>
          <a:p>
            <a:r>
              <a:rPr kumimoji="1" lang="zh-CN" altLang="en-US"/>
              <a:t>字符串操作方法</a:t>
            </a:r>
            <a:endParaRPr kumimoji="1" lang="en-US" altLang="zh-CN"/>
          </a:p>
          <a:p>
            <a:pPr lvl="1"/>
            <a:r>
              <a:rPr kumimoji="1" lang="en-US" altLang="zh-CN"/>
              <a:t>concat()</a:t>
            </a:r>
            <a:r>
              <a:rPr kumimoji="1" lang="zh-CN" altLang="en-US"/>
              <a:t>   </a:t>
            </a:r>
            <a:r>
              <a:rPr kumimoji="1" lang="en-US" altLang="zh-CN"/>
              <a:t>//</a:t>
            </a:r>
            <a:r>
              <a:rPr kumimoji="1" lang="zh-CN" altLang="en-US"/>
              <a:t>拼接字符串，等效于</a:t>
            </a:r>
            <a:r>
              <a:rPr kumimoji="1" lang="en-US" altLang="zh-CN"/>
              <a:t>+</a:t>
            </a:r>
            <a:r>
              <a:rPr kumimoji="1" lang="zh-CN" altLang="en-US"/>
              <a:t>，</a:t>
            </a:r>
            <a:r>
              <a:rPr kumimoji="1" lang="en-US" altLang="zh-CN"/>
              <a:t>+</a:t>
            </a:r>
            <a:r>
              <a:rPr kumimoji="1" lang="zh-CN" altLang="en-US"/>
              <a:t>更常用</a:t>
            </a:r>
            <a:endParaRPr kumimoji="1" lang="en-US" altLang="zh-CN"/>
          </a:p>
          <a:p>
            <a:pPr lvl="1"/>
            <a:r>
              <a:rPr kumimoji="1" lang="en-US" altLang="zh-CN"/>
              <a:t>slice()</a:t>
            </a:r>
            <a:r>
              <a:rPr kumimoji="1" lang="zh-CN" altLang="en-US"/>
              <a:t>    </a:t>
            </a:r>
            <a:r>
              <a:rPr kumimoji="1" lang="en-US" altLang="zh-CN"/>
              <a:t>//</a:t>
            </a:r>
            <a:r>
              <a:rPr kumimoji="1" lang="zh-CN" altLang="en-US"/>
              <a:t>从</a:t>
            </a:r>
            <a:r>
              <a:rPr kumimoji="1" lang="en-US" altLang="zh-CN"/>
              <a:t>start</a:t>
            </a:r>
            <a:r>
              <a:rPr kumimoji="1" lang="zh-CN" altLang="en-US"/>
              <a:t>位置开始，截取到</a:t>
            </a:r>
            <a:r>
              <a:rPr kumimoji="1" lang="en-US" altLang="zh-CN"/>
              <a:t>end</a:t>
            </a:r>
            <a:r>
              <a:rPr kumimoji="1" lang="zh-CN" altLang="en-US"/>
              <a:t>位置，</a:t>
            </a:r>
            <a:r>
              <a:rPr kumimoji="1" lang="en-US" altLang="zh-CN"/>
              <a:t>end</a:t>
            </a:r>
            <a:r>
              <a:rPr kumimoji="1" lang="zh-CN" altLang="en-US"/>
              <a:t>取不到</a:t>
            </a:r>
            <a:endParaRPr kumimoji="1" lang="en-US" altLang="zh-CN"/>
          </a:p>
          <a:p>
            <a:pPr lvl="1"/>
            <a:r>
              <a:rPr kumimoji="1" lang="en-US" altLang="zh-CN"/>
              <a:t>substring()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从</a:t>
            </a:r>
            <a:r>
              <a:rPr kumimoji="1" lang="en-US" altLang="zh-CN"/>
              <a:t>start</a:t>
            </a:r>
            <a:r>
              <a:rPr kumimoji="1" lang="zh-CN" altLang="en-US"/>
              <a:t>位置开始，截取到</a:t>
            </a:r>
            <a:r>
              <a:rPr kumimoji="1" lang="en-US" altLang="zh-CN"/>
              <a:t>end</a:t>
            </a:r>
            <a:r>
              <a:rPr kumimoji="1" lang="zh-CN" altLang="en-US"/>
              <a:t>位置，</a:t>
            </a:r>
            <a:r>
              <a:rPr kumimoji="1" lang="en-US" altLang="zh-CN"/>
              <a:t>end</a:t>
            </a:r>
            <a:r>
              <a:rPr kumimoji="1" lang="zh-CN" altLang="en-US"/>
              <a:t>取不到</a:t>
            </a:r>
            <a:endParaRPr kumimoji="1" lang="en-US" altLang="zh-CN"/>
          </a:p>
          <a:p>
            <a:pPr lvl="1"/>
            <a:r>
              <a:rPr kumimoji="1" lang="en-US" altLang="zh-CN"/>
              <a:t>substr()</a:t>
            </a:r>
            <a:r>
              <a:rPr kumimoji="1" lang="zh-CN" altLang="en-US"/>
              <a:t>  </a:t>
            </a:r>
            <a:r>
              <a:rPr kumimoji="1" lang="en-US" altLang="zh-CN"/>
              <a:t> //</a:t>
            </a:r>
            <a:r>
              <a:rPr kumimoji="1" lang="zh-CN" altLang="en-US"/>
              <a:t>从</a:t>
            </a:r>
            <a:r>
              <a:rPr kumimoji="1" lang="en-US" altLang="zh-CN"/>
              <a:t>start</a:t>
            </a:r>
            <a:r>
              <a:rPr kumimoji="1" lang="zh-CN" altLang="en-US"/>
              <a:t>位置开始，截取</a:t>
            </a:r>
            <a:r>
              <a:rPr kumimoji="1" lang="en-US" altLang="zh-CN"/>
              <a:t>length</a:t>
            </a:r>
            <a:r>
              <a:rPr kumimoji="1" lang="zh-CN" altLang="en-US"/>
              <a:t>个字符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位置方法</a:t>
            </a:r>
            <a:endParaRPr kumimoji="1" lang="en-US" altLang="zh-CN"/>
          </a:p>
          <a:p>
            <a:pPr lvl="1"/>
            <a:r>
              <a:rPr kumimoji="1" lang="en-US" altLang="zh-CN"/>
              <a:t>indexOf()  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返回指定内容在元字符串中的位置</a:t>
            </a:r>
            <a:endParaRPr kumimoji="1" lang="en-US" altLang="zh-CN"/>
          </a:p>
          <a:p>
            <a:pPr lvl="1"/>
            <a:r>
              <a:rPr kumimoji="1" lang="en-US" altLang="zh-CN"/>
              <a:t>lastIndexOf()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从后往前找，只找第一个匹配的</a:t>
            </a:r>
            <a:endParaRPr kumimoji="1" lang="en-US" altLang="zh-CN"/>
          </a:p>
          <a:p>
            <a:r>
              <a:rPr kumimoji="1" lang="zh-CN" altLang="en-US"/>
              <a:t>去除空白   </a:t>
            </a:r>
            <a:endParaRPr kumimoji="1" lang="en-US" altLang="zh-CN"/>
          </a:p>
          <a:p>
            <a:pPr lvl="1"/>
            <a:r>
              <a:rPr kumimoji="1" lang="en-US" altLang="zh-CN"/>
              <a:t>trim()</a:t>
            </a:r>
            <a:r>
              <a:rPr kumimoji="1" lang="zh-CN" altLang="en-US"/>
              <a:t>  </a:t>
            </a:r>
            <a:r>
              <a:rPr kumimoji="1" lang="en-US" altLang="zh-CN"/>
              <a:t>//</a:t>
            </a:r>
            <a:r>
              <a:rPr kumimoji="1" lang="zh-CN" altLang="en-US"/>
              <a:t>只能去除字符串前后的空白</a:t>
            </a:r>
            <a:endParaRPr kumimoji="1" lang="en-US" altLang="zh-CN"/>
          </a:p>
          <a:p>
            <a:r>
              <a:rPr kumimoji="1" lang="zh-CN" altLang="en-US"/>
              <a:t>大小写转换方法</a:t>
            </a:r>
            <a:endParaRPr kumimoji="1" lang="en-US" altLang="zh-CN"/>
          </a:p>
          <a:p>
            <a:pPr lvl="1"/>
            <a:r>
              <a:rPr kumimoji="1" lang="en-US" altLang="zh-CN"/>
              <a:t>to(Locale)UpperCase()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转换大写</a:t>
            </a:r>
            <a:endParaRPr kumimoji="1" lang="en-US" altLang="zh-CN"/>
          </a:p>
          <a:p>
            <a:pPr lvl="1"/>
            <a:r>
              <a:rPr kumimoji="1" lang="en-US" altLang="zh-CN"/>
              <a:t>to(Locale)LowerCase()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转换小写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r>
              <a:rPr kumimoji="1" lang="en-US" altLang="zh-CN"/>
              <a:t>search()   看该字符串对象与一个正则表达式是否匹配</a:t>
            </a:r>
            <a:endParaRPr kumimoji="1" lang="en-US" altLang="zh-CN"/>
          </a:p>
          <a:p>
            <a:r>
              <a:rPr kumimoji="1" lang="en-US" altLang="zh-CN"/>
              <a:t>replace() </a:t>
            </a:r>
            <a:endParaRPr kumimoji="1" lang="en-US" altLang="zh-CN"/>
          </a:p>
          <a:p>
            <a:r>
              <a:rPr kumimoji="1" lang="en-US" altLang="zh-CN"/>
              <a:t>split()</a:t>
            </a:r>
            <a:endParaRPr kumimoji="1" lang="en-US" altLang="zh-CN"/>
          </a:p>
          <a:p>
            <a:r>
              <a:rPr kumimoji="1" lang="en-US" altLang="zh-CN"/>
              <a:t>localeCompare()</a:t>
            </a:r>
            <a:r>
              <a:rPr kumimoji="1" lang="zh-CN" altLang="en-US"/>
              <a:t>（操作单个字符）</a:t>
            </a:r>
            <a:endParaRPr kumimoji="1" lang="zh-CN" altLang="en-US"/>
          </a:p>
          <a:p>
            <a:pPr lvl="1"/>
            <a:r>
              <a:rPr kumimoji="1" lang="en-US" altLang="zh-CN"/>
              <a:t>s1.localeCompare(s2)</a:t>
            </a:r>
            <a:r>
              <a:rPr kumimoji="1" lang="zh-CN" altLang="en-US"/>
              <a:t>   </a:t>
            </a:r>
            <a:endParaRPr kumimoji="1" lang="en-US" altLang="zh-CN"/>
          </a:p>
          <a:p>
            <a:pPr lvl="2"/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&gt;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返回正数，一般是</a:t>
            </a:r>
            <a:r>
              <a:rPr kumimoji="1" lang="en-US" altLang="zh-CN"/>
              <a:t>1</a:t>
            </a:r>
            <a:endParaRPr kumimoji="1" lang="en-US" altLang="zh-CN"/>
          </a:p>
          <a:p>
            <a:pPr lvl="2"/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返回</a:t>
            </a:r>
            <a:r>
              <a:rPr kumimoji="1" lang="en-US" altLang="zh-CN"/>
              <a:t>0</a:t>
            </a:r>
            <a:endParaRPr kumimoji="1" lang="en-US" altLang="zh-CN"/>
          </a:p>
          <a:p>
            <a:pPr lvl="2"/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&lt;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 返回负数，一般是</a:t>
            </a:r>
            <a:r>
              <a:rPr kumimoji="1" lang="en-US" altLang="zh-CN"/>
              <a:t>-1</a:t>
            </a:r>
            <a:endParaRPr kumimoji="1" lang="en-US" altLang="zh-CN"/>
          </a:p>
          <a:p>
            <a:r>
              <a:rPr kumimoji="1" lang="en-US" altLang="zh-CN"/>
              <a:t>fromCharCode()</a:t>
            </a:r>
            <a:endParaRPr kumimoji="1" lang="en-US" altLang="zh-CN"/>
          </a:p>
          <a:p>
            <a:pPr lvl="1"/>
            <a:r>
              <a:rPr kumimoji="1" lang="en-US" altLang="zh-CN"/>
              <a:t>String.fromCharCode(101,102,103)</a:t>
            </a:r>
            <a:r>
              <a:rPr kumimoji="1" lang="zh-CN" altLang="en-US"/>
              <a:t>; </a:t>
            </a:r>
            <a:r>
              <a:rPr kumimoji="1" lang="en-US" altLang="zh-CN"/>
              <a:t>//</a:t>
            </a:r>
            <a:r>
              <a:rPr kumimoji="1" lang="zh-CN" altLang="en-US"/>
              <a:t>把</a:t>
            </a:r>
            <a:r>
              <a:rPr kumimoji="1" lang="en-US" altLang="zh-CN"/>
              <a:t>ASCII</a:t>
            </a:r>
            <a:r>
              <a:rPr kumimoji="1" lang="zh-CN" altLang="en-US"/>
              <a:t>码转换成字符串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HTML</a:t>
            </a:r>
            <a:r>
              <a:rPr kumimoji="1" lang="zh-CN" altLang="en-US"/>
              <a:t>方法</a:t>
            </a:r>
            <a:r>
              <a:rPr kumimoji="1" lang="en-US" altLang="zh-CN"/>
              <a:t>(</a:t>
            </a:r>
            <a:r>
              <a:rPr kumimoji="1" lang="zh-CN" altLang="en-US"/>
              <a:t>了解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anchor()  </a:t>
            </a:r>
            <a:r>
              <a:rPr kumimoji="1" lang="zh-CN" altLang="en-US"/>
              <a:t>创建</a:t>
            </a:r>
            <a:r>
              <a:rPr kumimoji="1" lang="en-US" altLang="zh-CN"/>
              <a:t>a</a:t>
            </a:r>
            <a:r>
              <a:rPr kumimoji="1" lang="zh-CN" altLang="en-US"/>
              <a:t>链接</a:t>
            </a:r>
            <a:endParaRPr kumimoji="1" lang="zh-CN" altLang="en-US"/>
          </a:p>
          <a:p>
            <a:r>
              <a:rPr kumimoji="1" lang="en-US" altLang="zh-CN"/>
              <a:t>big()</a:t>
            </a:r>
            <a:endParaRPr kumimoji="1" lang="en-US" altLang="zh-CN"/>
          </a:p>
          <a:p>
            <a:r>
              <a:rPr kumimoji="1" lang="en-US" altLang="zh-CN"/>
              <a:t>sub()</a:t>
            </a:r>
            <a:endParaRPr kumimoji="1" lang="en-US" altLang="zh-CN"/>
          </a:p>
          <a:p>
            <a:r>
              <a:rPr kumimoji="1" lang="en-US" altLang="zh-CN"/>
              <a:t>sup()</a:t>
            </a:r>
            <a:endParaRPr kumimoji="1" lang="en-US" altLang="zh-CN"/>
          </a:p>
          <a:p>
            <a:r>
              <a:rPr kumimoji="1" lang="en-US" altLang="zh-CN"/>
              <a:t>link()</a:t>
            </a:r>
            <a:endParaRPr kumimoji="1" lang="en-US" altLang="zh-CN"/>
          </a:p>
          <a:p>
            <a:r>
              <a:rPr kumimoji="1" lang="en-US" altLang="zh-CN"/>
              <a:t>bold()</a:t>
            </a:r>
            <a:endParaRPr kumimoji="1" lang="en-US" altLang="zh-CN"/>
          </a:p>
          <a:p>
            <a:r>
              <a:rPr kumimoji="1" lang="en-US" altLang="zh-CN"/>
              <a:t>.....    str.</a:t>
            </a:r>
            <a:r>
              <a:rPr kumimoji="1" lang="en-US" altLang="zh-CN">
                <a:sym typeface="+mn-ea"/>
              </a:rPr>
              <a:t>link</a:t>
            </a:r>
            <a:r>
              <a:rPr kumimoji="1" lang="en-US" altLang="zh-CN"/>
              <a:t>()  </a:t>
            </a:r>
            <a:r>
              <a:rPr kumimoji="1" lang="zh-CN" altLang="en-US"/>
              <a:t>返回值是字符串</a:t>
            </a:r>
            <a:r>
              <a:rPr kumimoji="1" lang="en-US" altLang="zh-CN"/>
              <a:t>;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字符串练习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截取字符串</a:t>
            </a:r>
            <a:r>
              <a:rPr lang="en-US" altLang="zh-CN" dirty="0"/>
              <a:t>"</a:t>
            </a:r>
            <a:r>
              <a:rPr lang="zh-CN" altLang="en-US" dirty="0"/>
              <a:t>我爱你中国，我亲爱的母亲</a:t>
            </a:r>
            <a:r>
              <a:rPr lang="en-US" altLang="zh-CN" dirty="0"/>
              <a:t>"</a:t>
            </a:r>
            <a:r>
              <a:rPr lang="zh-CN" altLang="zh-CN" dirty="0"/>
              <a:t>，</a:t>
            </a:r>
            <a:r>
              <a:rPr lang="zh-CN" altLang="en-US" dirty="0"/>
              <a:t>中的</a:t>
            </a:r>
            <a:r>
              <a:rPr lang="en-US" altLang="zh-CN" dirty="0"/>
              <a:t>"</a:t>
            </a:r>
            <a:r>
              <a:rPr lang="zh-CN" altLang="en-US" dirty="0"/>
              <a:t>中国</a:t>
            </a:r>
            <a:r>
              <a:rPr lang="zh-CN" altLang="en-US" dirty="0">
                <a:sym typeface="+mn-ea"/>
              </a:rPr>
              <a:t>，我亲爱</a:t>
            </a:r>
            <a:r>
              <a:rPr lang="en-US" altLang="zh-CN" dirty="0"/>
              <a:t>"</a:t>
            </a:r>
            <a:endParaRPr lang="en-US" altLang="zh-CN" dirty="0"/>
          </a:p>
          <a:p>
            <a:r>
              <a:rPr kumimoji="1" lang="en-US" altLang="zh-CN" dirty="0"/>
              <a:t>"</a:t>
            </a:r>
            <a:r>
              <a:rPr kumimoji="1" lang="en-US" altLang="zh-CN" dirty="0" err="1"/>
              <a:t>abcoefoxyozzopp</a:t>
            </a:r>
            <a:r>
              <a:rPr kumimoji="1" lang="en-US" altLang="zh-CN" dirty="0"/>
              <a:t>"</a:t>
            </a:r>
            <a:r>
              <a:rPr kumimoji="1" lang="zh-CN" altLang="en-US" dirty="0"/>
              <a:t>查找字符串中所有</a:t>
            </a:r>
            <a:r>
              <a:rPr kumimoji="1" lang="en-US" altLang="zh-CN" dirty="0"/>
              <a:t>o</a:t>
            </a:r>
            <a:r>
              <a:rPr kumimoji="1" lang="zh-CN" altLang="en-US" dirty="0"/>
              <a:t>出现的位置</a:t>
            </a:r>
            <a:endParaRPr kumimoji="1" lang="en-US" altLang="zh-CN" dirty="0"/>
          </a:p>
          <a:p>
            <a:r>
              <a:rPr kumimoji="1" lang="zh-CN" altLang="en-US" dirty="0"/>
              <a:t>把字符串中所有的</a:t>
            </a:r>
            <a:r>
              <a:rPr kumimoji="1" lang="en-US" altLang="zh-CN" dirty="0"/>
              <a:t>o</a:t>
            </a:r>
            <a:r>
              <a:rPr kumimoji="1" lang="zh-CN" altLang="en-US" dirty="0"/>
              <a:t>替换成</a:t>
            </a:r>
            <a:r>
              <a:rPr kumimoji="1" lang="en-US" altLang="zh-CN" dirty="0"/>
              <a:t>!</a:t>
            </a:r>
            <a:endParaRPr kumimoji="1" lang="en-US" altLang="zh-CN" dirty="0"/>
          </a:p>
          <a:p>
            <a:r>
              <a:rPr lang="zh-CN" altLang="en-US" dirty="0"/>
              <a:t>判断一个字符串中出现次数最多的字符，统计这个次数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字符串练习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20000"/>
          </a:bodyPr>
          <a:lstStyle/>
          <a:p>
            <a:r>
              <a:rPr lang="zh-TW" altLang="en-US" sz="4100" dirty="0"/>
              <a:t>给定一个字符串如：“</a:t>
            </a:r>
            <a:r>
              <a:rPr lang="en-US" altLang="zh-TW" sz="4100" dirty="0"/>
              <a:t>abaasdffggghhjjkkgfddsssss3444343”</a:t>
            </a:r>
            <a:r>
              <a:rPr lang="zh-TW" altLang="en-US" sz="4100" dirty="0"/>
              <a:t>问题如下：</a:t>
            </a:r>
            <a:r>
              <a:rPr lang="zh-TW" altLang="en-US" dirty="0">
                <a:latin typeface="+mn-ea"/>
              </a:rPr>
              <a:t> </a:t>
            </a:r>
            <a:endParaRPr lang="zh-TW" altLang="en-US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1</a:t>
            </a:r>
            <a:r>
              <a:rPr lang="zh-TW" altLang="en-US" dirty="0">
                <a:latin typeface="+mn-ea"/>
              </a:rPr>
              <a:t>、 字符串的长度 </a:t>
            </a:r>
            <a:endParaRPr lang="zh-TW" altLang="en-US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2</a:t>
            </a:r>
            <a:r>
              <a:rPr lang="zh-TW" altLang="en-US" dirty="0">
                <a:latin typeface="+mn-ea"/>
              </a:rPr>
              <a:t>、 取出指定位置的字符，如：</a:t>
            </a:r>
            <a:r>
              <a:rPr lang="en-US" altLang="zh-TW" dirty="0">
                <a:latin typeface="+mn-ea"/>
              </a:rPr>
              <a:t>0,3,5,9</a:t>
            </a:r>
            <a:r>
              <a:rPr lang="zh-TW" altLang="en-US" dirty="0">
                <a:latin typeface="+mn-ea"/>
              </a:rPr>
              <a:t>等 </a:t>
            </a:r>
            <a:endParaRPr lang="zh-TW" altLang="en-US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3</a:t>
            </a:r>
            <a:r>
              <a:rPr lang="zh-TW" altLang="en-US" dirty="0">
                <a:latin typeface="+mn-ea"/>
              </a:rPr>
              <a:t>、 查找指定字符是否在以上字符串中存在，如：</a:t>
            </a:r>
            <a:r>
              <a:rPr lang="en-US" altLang="zh-TW" dirty="0" err="1">
                <a:latin typeface="+mn-ea"/>
              </a:rPr>
              <a:t>i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c 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b</a:t>
            </a:r>
            <a:r>
              <a:rPr lang="zh-TW" altLang="en-US" dirty="0">
                <a:latin typeface="+mn-ea"/>
              </a:rPr>
              <a:t>等 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4</a:t>
            </a:r>
            <a:r>
              <a:rPr lang="zh-TW" altLang="en-US" dirty="0">
                <a:latin typeface="+mn-ea"/>
              </a:rPr>
              <a:t>、 替换指定的字符，如：</a:t>
            </a:r>
            <a:r>
              <a:rPr lang="en-US" altLang="zh-TW" dirty="0">
                <a:latin typeface="+mn-ea"/>
              </a:rPr>
              <a:t>g</a:t>
            </a:r>
            <a:r>
              <a:rPr lang="zh-TW" altLang="en-US" dirty="0">
                <a:latin typeface="+mn-ea"/>
              </a:rPr>
              <a:t>替换为</a:t>
            </a:r>
            <a:r>
              <a:rPr lang="en-US" altLang="zh-TW" dirty="0">
                <a:latin typeface="+mn-ea"/>
              </a:rPr>
              <a:t>22,ss</a:t>
            </a:r>
            <a:r>
              <a:rPr lang="zh-TW" altLang="en-US" dirty="0">
                <a:latin typeface="+mn-ea"/>
              </a:rPr>
              <a:t>替换为</a:t>
            </a:r>
            <a:r>
              <a:rPr lang="en-US" altLang="zh-TW" dirty="0">
                <a:latin typeface="+mn-ea"/>
              </a:rPr>
              <a:t>b</a:t>
            </a:r>
            <a:r>
              <a:rPr lang="zh-TW" altLang="en-US" dirty="0">
                <a:latin typeface="+mn-ea"/>
              </a:rPr>
              <a:t>等操作方法 </a:t>
            </a:r>
            <a:endParaRPr lang="zh-TW" altLang="en-US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5</a:t>
            </a:r>
            <a:r>
              <a:rPr lang="zh-TW" altLang="en-US" dirty="0">
                <a:latin typeface="+mn-ea"/>
              </a:rPr>
              <a:t>、 截取指定开始位置到结束位置的字符串，如：取得</a:t>
            </a:r>
            <a:r>
              <a:rPr lang="en-US" altLang="zh-TW" dirty="0">
                <a:latin typeface="+mn-ea"/>
              </a:rPr>
              <a:t>1-5</a:t>
            </a:r>
            <a:r>
              <a:rPr lang="zh-TW" altLang="en-US" dirty="0">
                <a:latin typeface="+mn-ea"/>
              </a:rPr>
              <a:t>的字符串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6</a:t>
            </a:r>
            <a:r>
              <a:rPr lang="zh-TW" altLang="en-US" dirty="0">
                <a:latin typeface="+mn-ea"/>
              </a:rPr>
              <a:t>、 找出以上字符串中出现次数最多的字符和出现的次数 </a:t>
            </a:r>
            <a:endParaRPr lang="zh-TW" altLang="en-US" dirty="0">
              <a:latin typeface="+mn-ea"/>
            </a:endParaRPr>
          </a:p>
          <a:p>
            <a:pPr marL="457200" lvl="1" indent="0">
              <a:buNone/>
            </a:pP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对象中提供了很多静态的属性和方法</a:t>
            </a:r>
            <a:endParaRPr lang="en-US" altLang="zh-CN" dirty="0" smtClean="0"/>
          </a:p>
          <a:p>
            <a:pPr lvl="1"/>
            <a:r>
              <a:rPr lang="zh-CN" altLang="en-US" dirty="0"/>
              <a:t>属性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Math.PI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Math.min</a:t>
            </a:r>
            <a:r>
              <a:rPr lang="en-US" altLang="zh-CN" dirty="0" smtClean="0"/>
              <a:t>()   </a:t>
            </a:r>
            <a:r>
              <a:rPr lang="en-US" altLang="zh-CN" dirty="0" err="1" smtClean="0"/>
              <a:t>Math.max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Math.ceil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天花板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Math.floor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地板   </a:t>
            </a:r>
            <a:r>
              <a:rPr lang="en-US" altLang="zh-CN" dirty="0" err="1" smtClean="0"/>
              <a:t>Math.round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四舍五入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Math.random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随机数 </a:t>
            </a:r>
            <a:r>
              <a:rPr lang="en-US" altLang="zh-CN" dirty="0"/>
              <a:t>[</a:t>
            </a:r>
            <a:r>
              <a:rPr lang="en-US" altLang="zh-CN" dirty="0" smtClean="0"/>
              <a:t>0-1)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parseInt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Math.random</a:t>
            </a:r>
            <a:r>
              <a:rPr lang="en-US" altLang="zh-CN" dirty="0" smtClean="0"/>
              <a:t>() * 10 + 1)      [1-10]</a:t>
            </a:r>
            <a:endParaRPr lang="en-US" altLang="zh-CN" dirty="0" smtClean="0"/>
          </a:p>
          <a:p>
            <a:pPr lvl="3"/>
            <a:r>
              <a:rPr lang="en-US" altLang="zh-CN" dirty="0" err="1"/>
              <a:t>parseInt</a:t>
            </a:r>
            <a:r>
              <a:rPr lang="en-US" altLang="zh-CN" dirty="0"/>
              <a:t>( </a:t>
            </a:r>
            <a:r>
              <a:rPr lang="en-US" altLang="zh-CN" dirty="0" err="1"/>
              <a:t>Math.random</a:t>
            </a:r>
            <a:r>
              <a:rPr lang="en-US" altLang="zh-CN" dirty="0"/>
              <a:t>() * 9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2)   [2-10]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Object()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new</a:t>
            </a:r>
            <a:r>
              <a:rPr kumimoji="1" lang="zh-CN" altLang="en-US" dirty="0"/>
              <a:t>后面</a:t>
            </a:r>
            <a:r>
              <a:rPr kumimoji="1" lang="zh-CN" altLang="en-US" dirty="0" smtClean="0"/>
              <a:t>调用函数，</a:t>
            </a:r>
            <a:r>
              <a:rPr kumimoji="1" lang="zh-CN" altLang="en-US" dirty="0"/>
              <a:t>我们称为构造函数。</a:t>
            </a:r>
            <a:r>
              <a:rPr kumimoji="1" lang="en-US" altLang="zh-CN" dirty="0"/>
              <a:t>Object()</a:t>
            </a:r>
            <a:r>
              <a:rPr kumimoji="1" lang="zh-CN" altLang="en-US" dirty="0"/>
              <a:t> 我们把他视为一个构造函数，构造函数的本质就是一个函数，只不过构造函数的目的是为了创建新对象，为新对象进行初始化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设置对象的属性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Math.abs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err="1" smtClean="0"/>
              <a:t>Math.power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num,power</a:t>
            </a:r>
            <a:r>
              <a:rPr lang="en-US" altLang="zh-CN" dirty="0" smtClean="0"/>
              <a:t>)  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次幂</a:t>
            </a:r>
            <a:endParaRPr lang="en-US" altLang="zh-CN" dirty="0" smtClean="0"/>
          </a:p>
          <a:p>
            <a:r>
              <a:rPr lang="en-US" altLang="zh-CN" dirty="0" err="1" smtClean="0"/>
              <a:t>Math.sqrt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  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开平方</a:t>
            </a:r>
            <a:endParaRPr lang="en-US" altLang="zh-CN" dirty="0" smtClean="0"/>
          </a:p>
          <a:p>
            <a:r>
              <a:rPr lang="en-US" altLang="zh-CN" dirty="0" err="1" smtClean="0"/>
              <a:t>Math.sin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err="1" smtClean="0"/>
              <a:t>Math.cos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谁调用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就是谁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function test() {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 smtClean="0"/>
              <a:t>console.log(this</a:t>
            </a:r>
            <a:r>
              <a:rPr lang="en-US" altLang="zh-CN" dirty="0"/>
              <a:t>);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test</a:t>
            </a:r>
            <a:r>
              <a:rPr lang="en-US" altLang="zh-CN" dirty="0"/>
              <a:t>();  //</a:t>
            </a:r>
            <a:r>
              <a:rPr lang="en-US" altLang="zh-CN" dirty="0" err="1"/>
              <a:t>window.test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上面的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，实际是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test()</a:t>
            </a:r>
            <a:endParaRPr lang="en-US" altLang="zh-CN" dirty="0" smtClean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p1.sayHi</a:t>
            </a:r>
            <a:r>
              <a:rPr lang="en-US" altLang="zh-CN" dirty="0" smtClean="0"/>
              <a:t>();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//</a:t>
            </a:r>
            <a:r>
              <a:rPr lang="en-US" altLang="zh-CN" dirty="0" err="1" smtClean="0"/>
              <a:t>sayHi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中的</a:t>
            </a:r>
            <a:r>
              <a:rPr lang="en-US" altLang="zh-CN" dirty="0"/>
              <a:t>this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，此时是</a:t>
            </a:r>
            <a:r>
              <a:rPr lang="en-US" altLang="zh-CN" dirty="0" smtClean="0"/>
              <a:t>p1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sayHi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构造函数中的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，始终是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的当前对象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/>
              <a:t>中的对象：无序属性的</a:t>
            </a:r>
            <a:r>
              <a:rPr kumimoji="1" lang="zh-CN" altLang="en-US" dirty="0" smtClean="0"/>
              <a:t>集合。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其</a:t>
            </a:r>
            <a:r>
              <a:rPr kumimoji="1" lang="zh-CN" altLang="en-US" dirty="0">
                <a:solidFill>
                  <a:srgbClr val="FF0000"/>
                </a:solidFill>
              </a:rPr>
              <a:t>属性可以包含基本值、对象或函数。对象就是一组没有顺序的值。我们可以把</a:t>
            </a:r>
            <a:r>
              <a:rPr kumimoji="1" lang="en-US" altLang="zh-CN" dirty="0">
                <a:solidFill>
                  <a:srgbClr val="FF0000"/>
                </a:solidFill>
              </a:rPr>
              <a:t>JavaScript</a:t>
            </a:r>
            <a:r>
              <a:rPr kumimoji="1" lang="zh-CN" altLang="en-US" dirty="0">
                <a:solidFill>
                  <a:srgbClr val="FF0000"/>
                </a:solidFill>
              </a:rPr>
              <a:t>中的对象想象成键值对，其中值可以是数据和函数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。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对象的行为和特征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特征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行为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对象字面量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 =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name : "</a:t>
            </a:r>
            <a:r>
              <a:rPr lang="en-US" altLang="zh-CN" dirty="0" err="1"/>
              <a:t>zs</a:t>
            </a:r>
            <a:r>
              <a:rPr lang="en-US" altLang="zh-CN" dirty="0"/>
              <a:t>",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age : 18,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sex : true,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sayHi</a:t>
            </a:r>
            <a:r>
              <a:rPr lang="en-US" altLang="zh-CN" dirty="0"/>
              <a:t> : function()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console.log(this.name);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};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o.sayHi</a:t>
            </a:r>
            <a:r>
              <a:rPr lang="en-US" altLang="zh-CN" dirty="0"/>
              <a:t>();  //</a:t>
            </a:r>
            <a:r>
              <a:rPr lang="zh-CN" altLang="en-US" dirty="0"/>
              <a:t>对象</a:t>
            </a:r>
            <a:r>
              <a:rPr lang="en-US" altLang="zh-CN" dirty="0"/>
              <a:t>o</a:t>
            </a:r>
            <a:r>
              <a:rPr lang="zh-CN" altLang="en-US" dirty="0"/>
              <a:t>调用</a:t>
            </a:r>
            <a:r>
              <a:rPr lang="en-US" altLang="zh-CN" dirty="0" err="1"/>
              <a:t>sayHi</a:t>
            </a:r>
            <a:r>
              <a:rPr lang="en-US" altLang="zh-CN" dirty="0"/>
              <a:t>()</a:t>
            </a:r>
            <a:r>
              <a:rPr lang="zh-CN" altLang="en-US" dirty="0"/>
              <a:t>方法，所以</a:t>
            </a:r>
            <a:r>
              <a:rPr lang="en-US" altLang="zh-CN" dirty="0" err="1"/>
              <a:t>sayHi</a:t>
            </a:r>
            <a:r>
              <a:rPr lang="en-US" altLang="zh-CN" dirty="0"/>
              <a:t>()</a:t>
            </a:r>
            <a:r>
              <a:rPr lang="zh-CN" altLang="en-US" dirty="0"/>
              <a:t>中的</a:t>
            </a:r>
            <a:r>
              <a:rPr lang="en-US" altLang="zh-CN" dirty="0"/>
              <a:t>this</a:t>
            </a:r>
            <a:r>
              <a:rPr lang="zh-CN" altLang="en-US" dirty="0"/>
              <a:t>是对象</a:t>
            </a:r>
            <a:r>
              <a:rPr lang="en-US" altLang="zh-CN" dirty="0"/>
              <a:t>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000" dirty="0"/>
              <a:t>什么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JSON</a:t>
            </a:r>
            <a:endParaRPr lang="en-US" altLang="zh-CN" sz="3000" dirty="0" smtClean="0"/>
          </a:p>
          <a:p>
            <a:pPr lvl="1"/>
            <a:r>
              <a:rPr lang="en-US" altLang="zh-CN" dirty="0"/>
              <a:t>JavaScript Object </a:t>
            </a:r>
            <a:r>
              <a:rPr lang="en-US" altLang="zh-CN" dirty="0" smtClean="0"/>
              <a:t>Notation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对象表示形式）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的子集</a:t>
            </a:r>
            <a:endParaRPr lang="en-US" altLang="zh-CN" dirty="0" smtClean="0"/>
          </a:p>
          <a:p>
            <a:r>
              <a:rPr lang="en-US" altLang="zh-CN" sz="3000" dirty="0" smtClean="0"/>
              <a:t>JSON</a:t>
            </a:r>
            <a:r>
              <a:rPr lang="zh-CN" altLang="en-US" sz="3000" dirty="0" smtClean="0"/>
              <a:t>和对象字面量的区别</a:t>
            </a:r>
            <a:endParaRPr lang="en-US" altLang="zh-CN" sz="3000" dirty="0" smtClean="0"/>
          </a:p>
          <a:p>
            <a:pPr lvl="1"/>
            <a:r>
              <a:rPr lang="en-US" altLang="zh-CN" sz="2600" dirty="0" smtClean="0"/>
              <a:t>JSON</a:t>
            </a:r>
            <a:r>
              <a:rPr lang="zh-CN" altLang="en-US" sz="2600" dirty="0" smtClean="0"/>
              <a:t>的属性必须用</a:t>
            </a:r>
            <a:r>
              <a:rPr lang="zh-CN" altLang="en-US" sz="2600" dirty="0"/>
              <a:t>双引号</a:t>
            </a:r>
            <a:r>
              <a:rPr lang="zh-CN" altLang="en-US" sz="2600" dirty="0" smtClean="0"/>
              <a:t>引号引起来，对象字面量可以省略</a:t>
            </a:r>
            <a:endParaRPr lang="en-US" altLang="zh-CN" sz="2600" dirty="0" smtClean="0"/>
          </a:p>
          <a:p>
            <a:pPr lvl="1"/>
            <a:r>
              <a:rPr lang="en-US" altLang="zh-CN" sz="2600" dirty="0" err="1" smtClean="0"/>
              <a:t>var</a:t>
            </a:r>
            <a:r>
              <a:rPr lang="en-US" altLang="zh-CN" sz="2600" dirty="0" smtClean="0"/>
              <a:t> o = {};  </a:t>
            </a:r>
            <a:r>
              <a:rPr lang="zh-CN" altLang="en-US" sz="2600" dirty="0" smtClean="0"/>
              <a:t>对象字面量          </a:t>
            </a:r>
            <a:r>
              <a:rPr lang="en-US" altLang="zh-CN" sz="2600" dirty="0" smtClean="0"/>
              <a:t>{} JSON</a:t>
            </a:r>
            <a:endParaRPr lang="en-US" altLang="zh-CN" sz="26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"name" : "</a:t>
            </a:r>
            <a:r>
              <a:rPr lang="en-US" altLang="zh-CN" sz="2000" dirty="0" err="1"/>
              <a:t>zs</a:t>
            </a:r>
            <a:r>
              <a:rPr lang="en-US" altLang="zh-CN" sz="2000" dirty="0"/>
              <a:t>",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"age" : 18,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"sex" : true,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"</a:t>
            </a:r>
            <a:r>
              <a:rPr lang="en-US" altLang="zh-CN" sz="2000" dirty="0" err="1"/>
              <a:t>sayHi</a:t>
            </a:r>
            <a:r>
              <a:rPr lang="en-US" altLang="zh-CN" sz="2000" dirty="0"/>
              <a:t>" : function()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console.log(this.name);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};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伪代码：类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class Customer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//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Money;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//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(String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id,int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num,double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self.money</a:t>
            </a:r>
            <a:r>
              <a:rPr kumimoji="1" lang="zh-CN" altLang="en-US" dirty="0"/>
              <a:t> </a:t>
            </a:r>
            <a:r>
              <a:rPr kumimoji="1" lang="zh-CN" altLang="zh-CN" dirty="0"/>
              <a:t>-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</a:t>
            </a:r>
            <a:r>
              <a:rPr kumimoji="1" lang="zh-CN" altLang="en-US" dirty="0"/>
              <a:t> * </a:t>
            </a:r>
            <a:r>
              <a:rPr kumimoji="1" lang="en-US" altLang="zh-CN" dirty="0"/>
              <a:t>price;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//</a:t>
            </a:r>
            <a:r>
              <a:rPr kumimoji="1" lang="zh-CN" altLang="en-US" dirty="0"/>
              <a:t>记录订单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6042</Words>
  <Application>WPS 演示</Application>
  <PresentationFormat>全屏显示(4:3)</PresentationFormat>
  <Paragraphs>474</Paragraphs>
  <Slides>41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949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991" baseType="lpstr">
      <vt:lpstr>Arial</vt:lpstr>
      <vt:lpstr>宋体</vt:lpstr>
      <vt:lpstr>Wingdings</vt:lpstr>
      <vt:lpstr>微软雅黑</vt:lpstr>
      <vt:lpstr>Wingdings</vt:lpstr>
      <vt:lpstr>Calibri</vt:lpstr>
      <vt:lpstr>PMingLiU</vt:lpstr>
      <vt:lpstr>MingLiU-ExtB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Office 主题</vt:lpstr>
      <vt:lpstr>PowerPoint 演示文稿</vt:lpstr>
      <vt:lpstr>目标</vt:lpstr>
      <vt:lpstr>什么是对象</vt:lpstr>
      <vt:lpstr>构造函数</vt:lpstr>
      <vt:lpstr>this</vt:lpstr>
      <vt:lpstr>JavaScript中的对象</vt:lpstr>
      <vt:lpstr>对象字面量</vt:lpstr>
      <vt:lpstr>JSON</vt:lpstr>
      <vt:lpstr>伪代码：类</vt:lpstr>
      <vt:lpstr>伪代码：创建对象</vt:lpstr>
      <vt:lpstr>遍历对象的属性</vt:lpstr>
      <vt:lpstr>JavaScript中的数据类型</vt:lpstr>
      <vt:lpstr>基本类型和引用类型</vt:lpstr>
      <vt:lpstr>基本类型和引用类型的区别</vt:lpstr>
      <vt:lpstr>基本类型</vt:lpstr>
      <vt:lpstr>引用类型</vt:lpstr>
      <vt:lpstr>基本类型作为函数的参数</vt:lpstr>
      <vt:lpstr>引用类型作为函数的参数</vt:lpstr>
      <vt:lpstr>Array</vt:lpstr>
      <vt:lpstr>常用方法</vt:lpstr>
      <vt:lpstr>常用方法</vt:lpstr>
      <vt:lpstr>常用方法</vt:lpstr>
      <vt:lpstr>练习</vt:lpstr>
      <vt:lpstr>清空数组</vt:lpstr>
      <vt:lpstr>Date</vt:lpstr>
      <vt:lpstr>日期转换</vt:lpstr>
      <vt:lpstr>日期格式化方法</vt:lpstr>
      <vt:lpstr>获取日期中指定部分</vt:lpstr>
      <vt:lpstr>练习</vt:lpstr>
      <vt:lpstr>基本包装类型</vt:lpstr>
      <vt:lpstr>基本包装类型</vt:lpstr>
      <vt:lpstr>String</vt:lpstr>
      <vt:lpstr>字符串的方法</vt:lpstr>
      <vt:lpstr>字符串的方法</vt:lpstr>
      <vt:lpstr>字符串的方法</vt:lpstr>
      <vt:lpstr>HTML方法(了解)</vt:lpstr>
      <vt:lpstr>字符串练习</vt:lpstr>
      <vt:lpstr>字符串练习</vt:lpstr>
      <vt:lpstr>Math对象</vt:lpstr>
      <vt:lpstr>Math对象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651</cp:revision>
  <dcterms:created xsi:type="dcterms:W3CDTF">2015-06-29T07:19:00Z</dcterms:created>
  <dcterms:modified xsi:type="dcterms:W3CDTF">2016-07-27T04:01:24Z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