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20"/>
  </p:notesMasterIdLst>
  <p:handoutMasterIdLst>
    <p:handoutMasterId r:id="rId21"/>
  </p:handoutMasterIdLst>
  <p:sldIdLst>
    <p:sldId id="256" r:id="rId6"/>
    <p:sldId id="357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56" r:id="rId19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0000FF"/>
    <a:srgbClr val="79BC58"/>
    <a:srgbClr val="BBE0E3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5" autoAdjust="0"/>
    <p:restoredTop sz="98172" autoAdjust="0"/>
  </p:normalViewPr>
  <p:slideViewPr>
    <p:cSldViewPr>
      <p:cViewPr varScale="1">
        <p:scale>
          <a:sx n="113" d="100"/>
          <a:sy n="113" d="100"/>
        </p:scale>
        <p:origin x="96" y="6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0"/>
            <a:ext cx="9142043" cy="36234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336498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84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262857" y="4857750"/>
            <a:ext cx="53340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3350"/>
            <a:ext cx="7848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00151"/>
            <a:ext cx="7848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4857750"/>
            <a:ext cx="685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76200" y="4809351"/>
            <a:ext cx="188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transition spd="slow">
    <p:zoom dir="in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 baseline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8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 baseline="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fgkm-wzs.wistron.com/MIS-service/_layouts/listform.aspx?PageType=4&amp;ListId=%7b7EAD1026-262D-4D1F-994D-18C6409610C0%7d&amp;ID=35&amp;ContentTypeID=0x0104006277FBC85FAA164FB8938850DD23338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267200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400" y="514350"/>
            <a:ext cx="670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latin typeface="Helvetica-Bold" pitchFamily="34" charset="0"/>
                <a:ea typeface="文鼎粗黑" pitchFamily="49" charset="-120"/>
                <a:cs typeface="Arial" panose="020B0604020202020204" pitchFamily="34" charset="0"/>
              </a:rPr>
              <a:t>WZS SSLVPN Non-O365 User Enable MFA </a:t>
            </a:r>
            <a:r>
              <a:rPr lang="en-US" altLang="en-US" sz="4000" dirty="0" smtClean="0">
                <a:solidFill>
                  <a:schemeClr val="bg1"/>
                </a:solidFill>
                <a:latin typeface="Helvetica-Bold" pitchFamily="34" charset="0"/>
                <a:ea typeface="文鼎粗黑" pitchFamily="49" charset="-120"/>
                <a:cs typeface="Arial" panose="020B0604020202020204" pitchFamily="34" charset="0"/>
              </a:rPr>
              <a:t>SOP</a:t>
            </a:r>
            <a:endParaRPr lang="en-US" altLang="en-US" sz="4000" dirty="0">
              <a:solidFill>
                <a:schemeClr val="bg1"/>
              </a:solidFill>
              <a:latin typeface="Helvetica-Bold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3400" y="1754125"/>
            <a:ext cx="1455848" cy="124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1"/>
                </a:solidFill>
              </a:rPr>
              <a:t>∎</a:t>
            </a:r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MZL500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1"/>
                </a:solidFill>
              </a:rPr>
              <a:t>∎</a:t>
            </a:r>
            <a:r>
              <a:rPr lang="en-US" altLang="zh-TW" sz="1800" dirty="0" smtClean="0">
                <a:solidFill>
                  <a:schemeClr val="bg1"/>
                </a:solidFill>
              </a:rPr>
              <a:t>K</a:t>
            </a:r>
            <a:r>
              <a:rPr lang="en-US" altLang="zh-CN" dirty="0" smtClean="0">
                <a:solidFill>
                  <a:schemeClr val="bg1"/>
                </a:solidFill>
              </a:rPr>
              <a:t>ofi Li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1"/>
                </a:solidFill>
              </a:rPr>
              <a:t>∎</a:t>
            </a:r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20200508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/>
              <a:t>光電</a:t>
            </a:r>
            <a:r>
              <a:rPr lang="en-US" altLang="zh-CN" dirty="0" smtClean="0"/>
              <a:t>VPN</a:t>
            </a:r>
            <a:r>
              <a:rPr lang="zh-CN" altLang="en-US" dirty="0" smtClean="0"/>
              <a:t>線路使用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（雙重密碼）登錄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電腦上打開</a:t>
            </a:r>
            <a:r>
              <a:rPr lang="en-US" altLang="zh-CN" b="1" dirty="0" smtClean="0"/>
              <a:t>Pulse Secure</a:t>
            </a:r>
            <a:r>
              <a:rPr lang="zh-CN" altLang="en-US" b="1" dirty="0" smtClean="0"/>
              <a:t>撥號軟件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科技線路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連線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選擇</a:t>
            </a:r>
            <a:r>
              <a:rPr lang="en-US" altLang="zh-CN" b="1" dirty="0" smtClean="0"/>
              <a:t>Non-O365-</a:t>
            </a:r>
            <a:r>
              <a:rPr lang="zh-CN" altLang="en-US" b="1" dirty="0" smtClean="0"/>
              <a:t>連線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輸入</a:t>
            </a:r>
            <a:r>
              <a:rPr lang="zh-CN" altLang="en-US" b="1" dirty="0" smtClean="0">
                <a:solidFill>
                  <a:srgbClr val="FF0000"/>
                </a:solidFill>
              </a:rPr>
              <a:t>工號（為與科技區分</a:t>
            </a:r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 smtClean="0">
                <a:solidFill>
                  <a:srgbClr val="FF0000"/>
                </a:solidFill>
              </a:rPr>
              <a:t>加</a:t>
            </a:r>
            <a:r>
              <a:rPr lang="en-US" altLang="zh-CN" b="1" dirty="0" smtClean="0">
                <a:solidFill>
                  <a:srgbClr val="FF0000"/>
                </a:solidFill>
              </a:rPr>
              <a:t>WZSCN\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密碼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連線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輸入</a:t>
            </a:r>
            <a:r>
              <a:rPr lang="en-US" altLang="zh-CN" b="1" dirty="0" smtClean="0"/>
              <a:t>Authenticator</a:t>
            </a:r>
            <a:r>
              <a:rPr lang="zh-CN" altLang="en-US" b="1" dirty="0"/>
              <a:t>上</a:t>
            </a:r>
            <a:r>
              <a:rPr lang="zh-CN" altLang="en-US" b="1" dirty="0" smtClean="0"/>
              <a:t>的</a:t>
            </a:r>
            <a:r>
              <a:rPr lang="en-US" altLang="zh-CN" b="1" dirty="0"/>
              <a:t>6</a:t>
            </a:r>
            <a:r>
              <a:rPr lang="zh-CN" altLang="en-US" b="1" dirty="0" smtClean="0"/>
              <a:t>位光電令牌代碼（動態密碼）</a:t>
            </a:r>
            <a:r>
              <a:rPr lang="en-US" altLang="zh-CN" b="1" dirty="0" smtClean="0"/>
              <a:t>-</a:t>
            </a:r>
            <a:r>
              <a:rPr lang="zh-CN" altLang="en-US" b="1" dirty="0"/>
              <a:t>連線</a:t>
            </a:r>
            <a:r>
              <a:rPr lang="zh-CN" altLang="en-US" b="1" dirty="0" smtClean="0"/>
              <a:t>，即可成功撥號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2333625"/>
            <a:ext cx="3315070" cy="1685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339686"/>
            <a:ext cx="1869387" cy="16798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587" y="2343150"/>
            <a:ext cx="1864413" cy="16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880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1015663"/>
          </a:xfrm>
        </p:spPr>
        <p:txBody>
          <a:bodyPr/>
          <a:lstStyle/>
          <a:p>
            <a:r>
              <a:rPr lang="zh-CN" altLang="en-US" dirty="0"/>
              <a:t>注意事項</a:t>
            </a:r>
            <a:r>
              <a:rPr lang="en-US" altLang="zh-CN" dirty="0"/>
              <a:t>-</a:t>
            </a:r>
            <a:r>
              <a:rPr lang="zh-CN" altLang="en-US" dirty="0"/>
              <a:t>如何區分科技和光電</a:t>
            </a:r>
            <a:r>
              <a:rPr lang="en-US" altLang="zh-CN" dirty="0"/>
              <a:t>VPN</a:t>
            </a:r>
            <a:r>
              <a:rPr lang="zh-CN" altLang="en-US" dirty="0"/>
              <a:t>線路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科技</a:t>
            </a:r>
            <a:r>
              <a:rPr lang="zh-CN" altLang="en-US" b="1" dirty="0" smtClean="0"/>
              <a:t>登錄網頁綁定和後續撥號使用工號前都</a:t>
            </a:r>
            <a:r>
              <a:rPr lang="zh-CN" altLang="en-US" b="1" dirty="0" smtClean="0">
                <a:solidFill>
                  <a:srgbClr val="FF0000"/>
                </a:solidFill>
              </a:rPr>
              <a:t>加</a:t>
            </a:r>
            <a:r>
              <a:rPr lang="en-US" altLang="zh-CN" b="1" dirty="0" smtClean="0">
                <a:solidFill>
                  <a:srgbClr val="FF0000"/>
                </a:solidFill>
              </a:rPr>
              <a:t>WZSCN\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光電</a:t>
            </a:r>
            <a:r>
              <a:rPr lang="zh-CN" altLang="en-US" b="1" dirty="0" smtClean="0"/>
              <a:t>登錄網頁綁定和後續撥號使用工號前都</a:t>
            </a:r>
            <a:r>
              <a:rPr lang="zh-CN" altLang="en-US" b="1" dirty="0" smtClean="0">
                <a:solidFill>
                  <a:srgbClr val="FF0000"/>
                </a:solidFill>
              </a:rPr>
              <a:t>不加</a:t>
            </a:r>
            <a:r>
              <a:rPr lang="en-US" altLang="zh-CN" b="1" dirty="0" smtClean="0">
                <a:solidFill>
                  <a:srgbClr val="FF0000"/>
                </a:solidFill>
              </a:rPr>
              <a:t>WZSCN\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2"/>
                </a:solidFill>
              </a:rPr>
              <a:t>成功綁定后手機</a:t>
            </a:r>
            <a:r>
              <a:rPr lang="en-US" altLang="zh-CN" b="1" dirty="0" smtClean="0">
                <a:solidFill>
                  <a:schemeClr val="tx2"/>
                </a:solidFill>
              </a:rPr>
              <a:t>Authenticator</a:t>
            </a:r>
            <a:r>
              <a:rPr lang="zh-CN" altLang="en-US" b="1" dirty="0" smtClean="0">
                <a:solidFill>
                  <a:schemeClr val="tx2"/>
                </a:solidFill>
              </a:rPr>
              <a:t>上應該是兩組令牌代碼（</a:t>
            </a:r>
            <a:r>
              <a:rPr lang="en-US" altLang="zh-CN" b="1" dirty="0" smtClean="0">
                <a:solidFill>
                  <a:schemeClr val="tx2"/>
                </a:solidFill>
              </a:rPr>
              <a:t>30</a:t>
            </a:r>
            <a:r>
              <a:rPr lang="zh-CN" altLang="en-US" b="1" dirty="0" smtClean="0">
                <a:solidFill>
                  <a:schemeClr val="tx2"/>
                </a:solidFill>
              </a:rPr>
              <a:t>秒刷新一次的動態密碼），如下圖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2"/>
                </a:solidFill>
              </a:rPr>
              <a:t>動態密碼是基於當前時間計算所得，如手機、電腦和</a:t>
            </a:r>
            <a:r>
              <a:rPr lang="en-US" altLang="zh-CN" b="1" dirty="0" smtClean="0">
                <a:solidFill>
                  <a:schemeClr val="tx2"/>
                </a:solidFill>
              </a:rPr>
              <a:t>VPN</a:t>
            </a:r>
            <a:r>
              <a:rPr lang="zh-CN" altLang="en-US" b="1" dirty="0" smtClean="0">
                <a:solidFill>
                  <a:schemeClr val="tx2"/>
                </a:solidFill>
              </a:rPr>
              <a:t>服務器時間不一致，可能會導動態密碼與服務器不匹配，無法驗證通過，請確保手機及電腦時間正確一致。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57" y="2774215"/>
            <a:ext cx="2286000" cy="20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9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/>
              <a:t>常見問題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部分安卓手機應用商店無</a:t>
            </a:r>
            <a:r>
              <a:rPr lang="en-US" altLang="zh-CN" b="1" dirty="0" smtClean="0"/>
              <a:t>Authenticator</a:t>
            </a:r>
            <a:r>
              <a:rPr lang="zh-CN" altLang="en-US" b="1" dirty="0" smtClean="0"/>
              <a:t>軟件，可通過瀏覽器搜索安裝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部分</a:t>
            </a:r>
            <a:r>
              <a:rPr lang="zh-CN" altLang="en-US" b="1" dirty="0"/>
              <a:t>安卓</a:t>
            </a:r>
            <a:r>
              <a:rPr lang="zh-CN" altLang="en-US" b="1" dirty="0" smtClean="0"/>
              <a:t>手機安裝</a:t>
            </a:r>
            <a:r>
              <a:rPr lang="en-US" altLang="zh-CN" b="1" dirty="0" smtClean="0"/>
              <a:t>Authenticator</a:t>
            </a:r>
            <a:r>
              <a:rPr lang="zh-CN" altLang="en-US" b="1" dirty="0" smtClean="0"/>
              <a:t>后打開軟件如出現‘您的設備不支持</a:t>
            </a:r>
            <a:r>
              <a:rPr lang="en-US" altLang="zh-CN" b="1" dirty="0" smtClean="0"/>
              <a:t>Google Play</a:t>
            </a:r>
            <a:r>
              <a:rPr lang="zh-CN" altLang="en-US" b="1" dirty="0" smtClean="0"/>
              <a:t>服務，因此無法運行</a:t>
            </a:r>
            <a:r>
              <a:rPr lang="en-US" altLang="zh-CN" b="1" dirty="0" smtClean="0"/>
              <a:t>Authenticator</a:t>
            </a:r>
            <a:r>
              <a:rPr lang="zh-CN" altLang="en-US" b="1" dirty="0" smtClean="0"/>
              <a:t>’，可能原因為缺少</a:t>
            </a:r>
            <a:r>
              <a:rPr lang="en-US" altLang="zh-CN" b="1" dirty="0" smtClean="0"/>
              <a:t>Goog</a:t>
            </a:r>
            <a:r>
              <a:rPr lang="en-US" altLang="zh-CN" b="1" dirty="0"/>
              <a:t>l</a:t>
            </a:r>
            <a:r>
              <a:rPr lang="en-US" altLang="zh-CN" b="1" dirty="0" smtClean="0"/>
              <a:t>e</a:t>
            </a:r>
            <a:r>
              <a:rPr lang="zh-CN" altLang="en-US" b="1" dirty="0"/>
              <a:t>四件</a:t>
            </a:r>
            <a:r>
              <a:rPr lang="zh-CN" altLang="en-US" b="1" dirty="0" smtClean="0"/>
              <a:t>套</a:t>
            </a:r>
            <a:r>
              <a:rPr lang="zh-TW" altLang="en-US" b="1" dirty="0"/>
              <a:t>（即</a:t>
            </a:r>
            <a:r>
              <a:rPr lang="en-US" altLang="zh-TW" b="1" dirty="0"/>
              <a:t>Google</a:t>
            </a:r>
            <a:r>
              <a:rPr lang="zh-TW" altLang="en-US" b="1" dirty="0"/>
              <a:t>服务框架、</a:t>
            </a:r>
            <a:r>
              <a:rPr lang="en-US" altLang="zh-TW" b="1" dirty="0"/>
              <a:t>Google</a:t>
            </a:r>
            <a:r>
              <a:rPr lang="zh-TW" altLang="en-US" b="1" dirty="0"/>
              <a:t>账号管理程序、</a:t>
            </a:r>
            <a:r>
              <a:rPr lang="en-US" altLang="zh-TW" b="1" dirty="0"/>
              <a:t>Google Play</a:t>
            </a:r>
            <a:r>
              <a:rPr lang="zh-TW" altLang="en-US" b="1" dirty="0"/>
              <a:t>服务和</a:t>
            </a:r>
            <a:r>
              <a:rPr lang="en-US" altLang="zh-TW" b="1" dirty="0"/>
              <a:t>Google Play</a:t>
            </a:r>
            <a:r>
              <a:rPr lang="zh-TW" altLang="en-US" b="1" dirty="0"/>
              <a:t>市场）</a:t>
            </a:r>
            <a:r>
              <a:rPr lang="zh-CN" altLang="en-US" b="1" dirty="0"/>
              <a:t>，請搜索使用谷歌安裝器安裝</a:t>
            </a:r>
            <a:r>
              <a:rPr lang="en-US" altLang="zh-CN" b="1" dirty="0"/>
              <a:t>Google</a:t>
            </a:r>
            <a:r>
              <a:rPr lang="zh-CN" altLang="en-US" b="1" dirty="0"/>
              <a:t>四件套即可</a:t>
            </a:r>
            <a:r>
              <a:rPr lang="zh-TW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2800350"/>
            <a:ext cx="2869510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2301240"/>
            <a:ext cx="1278255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9139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/>
              <a:t>常見問題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3280" y="742950"/>
            <a:ext cx="776732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如登录网页版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提示“主用户名或密码</a:t>
            </a:r>
            <a:r>
              <a:rPr lang="zh-CN" altLang="en-US" b="1" smtClean="0"/>
              <a:t>无</a:t>
            </a:r>
            <a:r>
              <a:rPr lang="zh-CN" altLang="en-US" b="1" smtClean="0"/>
              <a:t>效。请</a:t>
            </a:r>
            <a:r>
              <a:rPr lang="zh-CN" altLang="en-US" b="1" dirty="0" smtClean="0"/>
              <a:t>重新输入您的用户信息”，请在</a:t>
            </a:r>
            <a:r>
              <a:rPr lang="en-US" altLang="zh-CN" b="1" dirty="0" smtClean="0"/>
              <a:t>Outlook</a:t>
            </a:r>
            <a:r>
              <a:rPr lang="zh-CN" altLang="en-US" b="1" dirty="0" smtClean="0"/>
              <a:t>中查看自己账号是否有在</a:t>
            </a:r>
            <a:r>
              <a:rPr lang="en-US" altLang="zh-CN" b="1" dirty="0" smtClean="0"/>
              <a:t>WZSVPNUSER</a:t>
            </a:r>
            <a:r>
              <a:rPr lang="zh-CN" altLang="en-US" b="1" dirty="0" smtClean="0"/>
              <a:t>群组</a:t>
            </a:r>
            <a:r>
              <a:rPr lang="zh-CN" altLang="en-US" b="1" dirty="0" smtClean="0"/>
              <a:t>。该群</a:t>
            </a:r>
            <a:r>
              <a:rPr lang="zh-CN" altLang="en-US" b="1" dirty="0" smtClean="0"/>
              <a:t>组为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权限管控群组，在此群组方可正常使用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，有效期一年。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如誤刪</a:t>
            </a:r>
            <a:r>
              <a:rPr lang="en-US" altLang="zh-CN" b="1" dirty="0" smtClean="0"/>
              <a:t>Authenticator</a:t>
            </a:r>
            <a:r>
              <a:rPr lang="zh-CN" altLang="en-US" b="1" dirty="0" smtClean="0"/>
              <a:t>上賬戶導致無動態密碼，或更換手機，需聯繫管理員在相應的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服務</a:t>
            </a:r>
            <a:r>
              <a:rPr lang="zh-CN" altLang="en-US" b="1" dirty="0"/>
              <a:t>器上解除綁定后方可</a:t>
            </a:r>
            <a:r>
              <a:rPr lang="zh-CN" altLang="en-US" b="1" dirty="0" smtClean="0"/>
              <a:t>重新登錄網頁綁定。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電腦上無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撥號軟件</a:t>
            </a:r>
            <a:r>
              <a:rPr lang="en-US" altLang="zh-CN" b="1" dirty="0" smtClean="0"/>
              <a:t>Pulse Secure</a:t>
            </a:r>
            <a:r>
              <a:rPr lang="zh-CN" altLang="en-US" b="1" dirty="0" smtClean="0"/>
              <a:t>，請聯繫</a:t>
            </a:r>
            <a:r>
              <a:rPr lang="en-US" altLang="zh-CN" b="1" dirty="0" smtClean="0"/>
              <a:t>MIS</a:t>
            </a:r>
            <a:r>
              <a:rPr lang="zh-CN" altLang="en-US" b="1" dirty="0" smtClean="0"/>
              <a:t>協助安裝。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如</a:t>
            </a:r>
            <a:r>
              <a:rPr lang="zh-CN" altLang="en-US" b="1" dirty="0"/>
              <a:t>有疑问或需要协助请联系本楼栋</a:t>
            </a:r>
            <a:r>
              <a:rPr lang="en-US" altLang="zh-CN" b="1" dirty="0"/>
              <a:t>MIS</a:t>
            </a:r>
            <a:r>
              <a:rPr lang="zh-CN" altLang="en-US" b="1" dirty="0"/>
              <a:t>资讯部同事</a:t>
            </a:r>
            <a:r>
              <a:rPr lang="en-US" altLang="zh-CN" b="1" dirty="0">
                <a:hlinkClick r:id="rId2"/>
              </a:rPr>
              <a:t>click here</a:t>
            </a:r>
            <a:r>
              <a:rPr lang="en-US" altLang="zh-CN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614487"/>
            <a:ext cx="7000875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151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64143" y="3892636"/>
            <a:ext cx="7928378" cy="584114"/>
          </a:xfrm>
        </p:spPr>
        <p:txBody>
          <a:bodyPr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Thank you!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38150"/>
            <a:ext cx="4343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9279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 smtClean="0"/>
              <a:t>什麼是</a:t>
            </a:r>
            <a:r>
              <a:rPr lang="en-US" altLang="zh-CN" dirty="0" smtClean="0"/>
              <a:t>MFA?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200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MFA</a:t>
            </a:r>
            <a:r>
              <a:rPr lang="zh-CN" altLang="en-US" dirty="0" smtClean="0"/>
              <a:t>（</a:t>
            </a:r>
            <a:r>
              <a:rPr lang="en-US" altLang="zh-CN" dirty="0"/>
              <a:t>multi-factors authentication</a:t>
            </a:r>
            <a:r>
              <a:rPr lang="zh-CN" altLang="en-US" dirty="0" smtClean="0"/>
              <a:t>）多因素驗證，</a:t>
            </a:r>
            <a:r>
              <a:rPr lang="zh-CN" altLang="zh-TW" dirty="0" smtClean="0"/>
              <a:t>除了</a:t>
            </a:r>
            <a:r>
              <a:rPr lang="zh-CN" altLang="zh-TW" dirty="0"/>
              <a:t>帳號密碼驗證外，搭配第二次驗證，以避免因密碼外流或遭竊後，帳號被有心人士利用，造成資料外洩或不可預期的資安事件。例如網路商店的交易除了原來的帳號密碼驗證外，尚需要搭配</a:t>
            </a:r>
            <a:r>
              <a:rPr lang="en-US" altLang="zh-TW" dirty="0"/>
              <a:t>OTP(One Time Password)</a:t>
            </a:r>
            <a:r>
              <a:rPr lang="zh-CN" altLang="zh-TW" dirty="0"/>
              <a:t>， 來進一步做交易人身分的驗證，這是最常見的</a:t>
            </a:r>
            <a:r>
              <a:rPr lang="en-US" altLang="zh-TW" dirty="0"/>
              <a:t>MFA</a:t>
            </a:r>
            <a:r>
              <a:rPr lang="zh-CN" altLang="zh-TW" dirty="0"/>
              <a:t>應用</a:t>
            </a:r>
            <a:r>
              <a:rPr lang="zh-CN" altLang="zh-TW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總結</a:t>
            </a:r>
            <a:r>
              <a:rPr lang="zh-CN" altLang="en-US" b="1" dirty="0" smtClean="0">
                <a:solidFill>
                  <a:srgbClr val="FF0000"/>
                </a:solidFill>
              </a:rPr>
              <a:t>：需要雙重密碼。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TW" altLang="zh-TW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71750"/>
            <a:ext cx="4885714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9341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/>
              <a:t>如何判斷自己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O365</a:t>
            </a:r>
            <a:r>
              <a:rPr lang="zh-CN" altLang="en-US" dirty="0"/>
              <a:t>用戶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 smtClean="0"/>
              <a:t>點</a:t>
            </a:r>
            <a:r>
              <a:rPr lang="zh-TW" altLang="zh-TW" b="1" dirty="0"/>
              <a:t>擊</a:t>
            </a:r>
            <a:r>
              <a:rPr lang="en-US" altLang="zh-TW" b="1" dirty="0"/>
              <a:t>Outlook</a:t>
            </a:r>
            <a:r>
              <a:rPr lang="zh-TW" altLang="zh-TW" b="1" dirty="0"/>
              <a:t>左上角檔案</a:t>
            </a:r>
            <a:r>
              <a:rPr lang="en-US" altLang="zh-TW" b="1" dirty="0"/>
              <a:t>-</a:t>
            </a:r>
            <a:r>
              <a:rPr lang="zh-TW" altLang="zh-TW" b="1" dirty="0"/>
              <a:t>查看賬戶設定旁邊的</a:t>
            </a:r>
            <a:r>
              <a:rPr lang="en-US" altLang="zh-TW" b="1" dirty="0"/>
              <a:t>URL</a:t>
            </a:r>
            <a:r>
              <a:rPr lang="zh-TW" altLang="zh-TW" b="1" dirty="0"/>
              <a:t>，如下圖即可判斷。</a:t>
            </a:r>
            <a:endParaRPr lang="en-US" altLang="zh-CN" b="1" dirty="0" smtClean="0"/>
          </a:p>
          <a:p>
            <a:endParaRPr lang="zh-TW" altLang="zh-TW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98069"/>
            <a:ext cx="3555606" cy="21642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398069"/>
            <a:ext cx="3962400" cy="21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76257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O365</a:t>
            </a:r>
            <a:r>
              <a:rPr lang="zh-CN" altLang="en-US" dirty="0" smtClean="0"/>
              <a:t>用戶如何啟用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手機下載安裝：</a:t>
            </a:r>
            <a:r>
              <a:rPr lang="en-US" altLang="zh-CN" b="1" dirty="0" smtClean="0">
                <a:solidFill>
                  <a:srgbClr val="FF0000"/>
                </a:solidFill>
              </a:rPr>
              <a:t>Microsoft Authenticator</a:t>
            </a:r>
            <a:r>
              <a:rPr lang="zh-CN" altLang="en-US" b="1" dirty="0" smtClean="0"/>
              <a:t>（微軟身份驗證器）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下載途徑： </a:t>
            </a:r>
            <a:r>
              <a:rPr lang="en-US" altLang="zh-CN" b="1" dirty="0" smtClean="0"/>
              <a:t>a.</a:t>
            </a:r>
            <a:r>
              <a:rPr lang="zh-CN" altLang="en-US" b="1" dirty="0" smtClean="0"/>
              <a:t>應用商店 </a:t>
            </a:r>
            <a:r>
              <a:rPr lang="en-US" altLang="zh-CN" b="1" dirty="0" smtClean="0"/>
              <a:t>b.</a:t>
            </a:r>
            <a:r>
              <a:rPr lang="zh-CN" altLang="en-US" b="1" dirty="0" smtClean="0"/>
              <a:t>瀏覽器搜索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安裝后打開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添加賬戶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‘</a:t>
            </a:r>
            <a:r>
              <a:rPr lang="zh-CN" altLang="en-US" b="1" dirty="0"/>
              <a:t>工作學校賬戶</a:t>
            </a:r>
            <a:r>
              <a:rPr lang="zh-CN" altLang="en-US" b="1" dirty="0" smtClean="0"/>
              <a:t>’ 或‘</a:t>
            </a:r>
            <a:r>
              <a:rPr lang="zh-CN" altLang="en-US" b="1" dirty="0"/>
              <a:t>其他</a:t>
            </a:r>
            <a:r>
              <a:rPr lang="zh-CN" altLang="en-US" b="1" dirty="0" smtClean="0"/>
              <a:t>賬戶’</a:t>
            </a:r>
            <a:endParaRPr lang="zh-TW" altLang="zh-TW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2700"/>
            <a:ext cx="1409700" cy="1314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12822"/>
            <a:ext cx="4267200" cy="29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58201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 smtClean="0"/>
              <a:t>科技</a:t>
            </a:r>
            <a:r>
              <a:rPr lang="en-US" altLang="zh-CN" dirty="0" smtClean="0"/>
              <a:t>VPN</a:t>
            </a:r>
            <a:r>
              <a:rPr lang="zh-CN" altLang="en-US" dirty="0" smtClean="0"/>
              <a:t>線路啟用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切換至電腦端操作：公司電腦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瀏覽器：</a:t>
            </a:r>
            <a:r>
              <a:rPr lang="en-US" altLang="zh-CN" b="1" dirty="0" smtClean="0"/>
              <a:t>Chrome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Edge(</a:t>
            </a:r>
            <a:r>
              <a:rPr lang="zh-CN" altLang="en-US" b="1" dirty="0" smtClean="0">
                <a:solidFill>
                  <a:srgbClr val="FF0000"/>
                </a:solidFill>
              </a:rPr>
              <a:t>不要用</a:t>
            </a:r>
            <a:r>
              <a:rPr lang="en-US" altLang="zh-CN" b="1" dirty="0" smtClean="0">
                <a:solidFill>
                  <a:srgbClr val="FF0000"/>
                </a:solidFill>
              </a:rPr>
              <a:t>IE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IE</a:t>
            </a:r>
            <a:r>
              <a:rPr lang="zh-CN" altLang="en-US" b="1" dirty="0" smtClean="0">
                <a:solidFill>
                  <a:srgbClr val="FF0000"/>
                </a:solidFill>
              </a:rPr>
              <a:t>無法顯示二維碼</a:t>
            </a:r>
            <a:r>
              <a:rPr lang="en-US" altLang="zh-CN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網址：</a:t>
            </a:r>
            <a:r>
              <a:rPr lang="en-US" altLang="zh-CN" b="1" dirty="0" smtClean="0"/>
              <a:t>https://wzsvpn.wistron.com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登錄格式：</a:t>
            </a:r>
            <a:r>
              <a:rPr lang="en-US" altLang="zh-CN" b="1" dirty="0" smtClean="0">
                <a:solidFill>
                  <a:srgbClr val="FF0000"/>
                </a:solidFill>
              </a:rPr>
              <a:t>WZSCN\</a:t>
            </a:r>
            <a:r>
              <a:rPr lang="zh-CN" altLang="en-US" b="1" dirty="0" smtClean="0">
                <a:solidFill>
                  <a:srgbClr val="FF0000"/>
                </a:solidFill>
              </a:rPr>
              <a:t>工號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密碼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為與光電區分，工號前需加</a:t>
            </a:r>
            <a:r>
              <a:rPr lang="en-US" altLang="zh-CN" b="1" dirty="0" smtClean="0">
                <a:solidFill>
                  <a:srgbClr val="FF0000"/>
                </a:solidFill>
              </a:rPr>
              <a:t>WZSCN\)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292929"/>
                </a:solidFill>
              </a:rPr>
              <a:t>Realm:Non-O365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endParaRPr lang="zh-TW" altLang="zh-TW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62110"/>
            <a:ext cx="4110037" cy="22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2987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 smtClean="0"/>
              <a:t>科技</a:t>
            </a:r>
            <a:r>
              <a:rPr lang="en-US" altLang="zh-CN" dirty="0" smtClean="0"/>
              <a:t>VPN</a:t>
            </a:r>
            <a:r>
              <a:rPr lang="zh-CN" altLang="en-US" dirty="0" smtClean="0"/>
              <a:t>線路啟用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未綁定手機</a:t>
            </a:r>
            <a:r>
              <a:rPr lang="en-US" altLang="zh-CN" b="1" dirty="0" smtClean="0"/>
              <a:t>App</a:t>
            </a:r>
            <a:r>
              <a:rPr lang="zh-CN" altLang="en-US" b="1" dirty="0" smtClean="0"/>
              <a:t>的用戶登錄網頁后會如下圖顯示一個二維碼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手機</a:t>
            </a:r>
            <a:r>
              <a:rPr lang="en-US" altLang="zh-CN" b="1" dirty="0" smtClean="0"/>
              <a:t>Microsoft </a:t>
            </a:r>
            <a:r>
              <a:rPr lang="en-US" altLang="zh-CN" b="1" dirty="0"/>
              <a:t>Authenticator</a:t>
            </a:r>
            <a:r>
              <a:rPr lang="zh-CN" altLang="en-US" b="1" dirty="0"/>
              <a:t>（微軟身份驗證器</a:t>
            </a:r>
            <a:r>
              <a:rPr lang="zh-CN" altLang="en-US" b="1" dirty="0" smtClean="0"/>
              <a:t>）添加‘</a:t>
            </a:r>
            <a:r>
              <a:rPr lang="zh-CN" altLang="en-US" b="1" dirty="0"/>
              <a:t>工作或學校賬戶</a:t>
            </a:r>
            <a:r>
              <a:rPr lang="zh-CN" altLang="en-US" b="1" dirty="0" smtClean="0"/>
              <a:t>’ 或‘</a:t>
            </a:r>
            <a:r>
              <a:rPr lang="zh-CN" altLang="en-US" b="1" dirty="0"/>
              <a:t>其他</a:t>
            </a:r>
            <a:r>
              <a:rPr lang="zh-CN" altLang="en-US" b="1" dirty="0" smtClean="0"/>
              <a:t>賬戶’，掃描</a:t>
            </a:r>
            <a:r>
              <a:rPr lang="zh-CN" altLang="en-US" b="1" dirty="0" smtClean="0">
                <a:solidFill>
                  <a:srgbClr val="FF0000"/>
                </a:solidFill>
              </a:rPr>
              <a:t>電腦網頁（非</a:t>
            </a:r>
            <a:r>
              <a:rPr lang="en-US" altLang="zh-CN" b="1" dirty="0" smtClean="0">
                <a:solidFill>
                  <a:srgbClr val="FF0000"/>
                </a:solidFill>
              </a:rPr>
              <a:t>SOP</a:t>
            </a:r>
            <a:r>
              <a:rPr lang="zh-CN" altLang="en-US" b="1" dirty="0" smtClean="0">
                <a:solidFill>
                  <a:srgbClr val="FF0000"/>
                </a:solidFill>
              </a:rPr>
              <a:t>）上的二維碼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網頁上輸入</a:t>
            </a:r>
            <a:r>
              <a:rPr lang="en-US" altLang="zh-CN" b="1" dirty="0"/>
              <a:t>Authenticator</a:t>
            </a:r>
            <a:r>
              <a:rPr lang="zh-CN" altLang="en-US" b="1" dirty="0" smtClean="0"/>
              <a:t>生成的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位令牌代碼（動態密碼）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登錄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完成綁定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43" y="2183614"/>
            <a:ext cx="3043657" cy="25954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86064"/>
            <a:ext cx="2514600" cy="25954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183614"/>
            <a:ext cx="1521202" cy="25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3460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 smtClean="0"/>
              <a:t>科技</a:t>
            </a:r>
            <a:r>
              <a:rPr lang="en-US" altLang="zh-CN" dirty="0" smtClean="0"/>
              <a:t>VPN</a:t>
            </a:r>
            <a:r>
              <a:rPr lang="zh-CN" altLang="en-US" dirty="0" smtClean="0"/>
              <a:t>線路使用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（雙重密碼）登錄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電腦上打開</a:t>
            </a:r>
            <a:r>
              <a:rPr lang="en-US" altLang="zh-CN" b="1" dirty="0" smtClean="0"/>
              <a:t>Pulse Secure</a:t>
            </a:r>
            <a:r>
              <a:rPr lang="zh-CN" altLang="en-US" b="1" dirty="0" smtClean="0"/>
              <a:t>撥號軟件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科技線路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連線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選擇</a:t>
            </a:r>
            <a:r>
              <a:rPr lang="en-US" altLang="zh-CN" b="1" dirty="0" smtClean="0"/>
              <a:t>Non-O365-</a:t>
            </a:r>
            <a:r>
              <a:rPr lang="zh-CN" altLang="en-US" b="1" dirty="0" smtClean="0"/>
              <a:t>連線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輸入</a:t>
            </a:r>
            <a:r>
              <a:rPr lang="en-US" altLang="zh-CN" b="1" dirty="0" smtClean="0">
                <a:solidFill>
                  <a:srgbClr val="FF0000"/>
                </a:solidFill>
              </a:rPr>
              <a:t>WZSCN\</a:t>
            </a:r>
            <a:r>
              <a:rPr lang="zh-CN" altLang="en-US" b="1" dirty="0">
                <a:solidFill>
                  <a:srgbClr val="FF0000"/>
                </a:solidFill>
              </a:rPr>
              <a:t>工</a:t>
            </a:r>
            <a:r>
              <a:rPr lang="zh-CN" altLang="en-US" b="1" dirty="0" smtClean="0">
                <a:solidFill>
                  <a:srgbClr val="FF0000"/>
                </a:solidFill>
              </a:rPr>
              <a:t>號（為與光電區分需加</a:t>
            </a:r>
            <a:r>
              <a:rPr lang="en-US" altLang="zh-CN" b="1" dirty="0" smtClean="0">
                <a:solidFill>
                  <a:srgbClr val="FF0000"/>
                </a:solidFill>
              </a:rPr>
              <a:t>WZSCN\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密碼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連線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輸入</a:t>
            </a:r>
            <a:r>
              <a:rPr lang="en-US" altLang="zh-CN" b="1" dirty="0" smtClean="0"/>
              <a:t>Authenticator</a:t>
            </a:r>
            <a:r>
              <a:rPr lang="zh-CN" altLang="en-US" b="1" dirty="0"/>
              <a:t>上</a:t>
            </a:r>
            <a:r>
              <a:rPr lang="zh-CN" altLang="en-US" b="1" dirty="0" smtClean="0"/>
              <a:t>的</a:t>
            </a:r>
            <a:r>
              <a:rPr lang="en-US" altLang="zh-CN" b="1" dirty="0"/>
              <a:t>6</a:t>
            </a:r>
            <a:r>
              <a:rPr lang="zh-CN" altLang="en-US" b="1" dirty="0" smtClean="0"/>
              <a:t>位科技令牌代碼（動態密碼）</a:t>
            </a:r>
            <a:r>
              <a:rPr lang="en-US" altLang="zh-CN" b="1" dirty="0" smtClean="0"/>
              <a:t>-</a:t>
            </a:r>
            <a:r>
              <a:rPr lang="zh-CN" altLang="en-US" b="1" dirty="0"/>
              <a:t>連線</a:t>
            </a:r>
            <a:r>
              <a:rPr lang="zh-CN" altLang="en-US" b="1" dirty="0" smtClean="0"/>
              <a:t>，即可成功撥號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5" y="2266950"/>
            <a:ext cx="3266165" cy="1676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66950"/>
            <a:ext cx="1828800" cy="167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266950"/>
            <a:ext cx="186553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19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/>
              <a:t>光電</a:t>
            </a:r>
            <a:r>
              <a:rPr lang="en-US" altLang="zh-CN" dirty="0" smtClean="0"/>
              <a:t>VPN</a:t>
            </a:r>
            <a:r>
              <a:rPr lang="zh-CN" altLang="en-US" dirty="0" smtClean="0"/>
              <a:t>線路啟用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切換至電腦端操作</a:t>
            </a:r>
            <a:r>
              <a:rPr lang="zh-CN" altLang="en-US" b="1" dirty="0" smtClean="0"/>
              <a:t>：公司電腦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瀏覽器：</a:t>
            </a:r>
            <a:r>
              <a:rPr lang="en-US" altLang="zh-CN" b="1" dirty="0" smtClean="0"/>
              <a:t>Chrome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Edge(</a:t>
            </a:r>
            <a:r>
              <a:rPr lang="zh-CN" altLang="en-US" b="1" dirty="0" smtClean="0">
                <a:solidFill>
                  <a:srgbClr val="FF0000"/>
                </a:solidFill>
              </a:rPr>
              <a:t>不要用</a:t>
            </a:r>
            <a:r>
              <a:rPr lang="en-US" altLang="zh-CN" b="1" dirty="0" smtClean="0">
                <a:solidFill>
                  <a:srgbClr val="FF0000"/>
                </a:solidFill>
              </a:rPr>
              <a:t>IE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IE</a:t>
            </a:r>
            <a:r>
              <a:rPr lang="zh-CN" altLang="en-US" b="1" dirty="0" smtClean="0">
                <a:solidFill>
                  <a:srgbClr val="FF0000"/>
                </a:solidFill>
              </a:rPr>
              <a:t>無法顯示二維碼</a:t>
            </a:r>
            <a:r>
              <a:rPr lang="en-US" altLang="zh-CN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網址：</a:t>
            </a:r>
            <a:r>
              <a:rPr lang="en-US" altLang="zh-CN" b="1" dirty="0" smtClean="0"/>
              <a:t>https://wzsoptvpn.wistron.com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登錄格式：</a:t>
            </a:r>
            <a:r>
              <a:rPr lang="zh-CN" altLang="en-US" b="1" dirty="0" smtClean="0">
                <a:solidFill>
                  <a:srgbClr val="FF0000"/>
                </a:solidFill>
              </a:rPr>
              <a:t>工號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密碼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為與科技區分，工號前</a:t>
            </a:r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 smtClean="0">
                <a:solidFill>
                  <a:srgbClr val="FF0000"/>
                </a:solidFill>
              </a:rPr>
              <a:t>加</a:t>
            </a:r>
            <a:r>
              <a:rPr lang="en-US" altLang="zh-CN" b="1" dirty="0" smtClean="0">
                <a:solidFill>
                  <a:srgbClr val="FF0000"/>
                </a:solidFill>
              </a:rPr>
              <a:t>WZSCN\)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292929"/>
                </a:solidFill>
              </a:rPr>
              <a:t>Realm:Non-O365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endParaRPr lang="zh-TW" altLang="zh-TW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26602"/>
            <a:ext cx="4243387" cy="24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66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zh-CN" altLang="en-US" dirty="0"/>
              <a:t>光電</a:t>
            </a:r>
            <a:r>
              <a:rPr lang="en-US" altLang="zh-CN" dirty="0" smtClean="0"/>
              <a:t>VPN</a:t>
            </a:r>
            <a:r>
              <a:rPr lang="zh-CN" altLang="en-US" dirty="0" smtClean="0"/>
              <a:t>線路啟用</a:t>
            </a:r>
            <a:r>
              <a:rPr lang="en-US" altLang="zh-CN" dirty="0" smtClean="0"/>
              <a:t>MFA</a:t>
            </a:r>
            <a:r>
              <a:rPr lang="zh-CN" altLang="en-US" dirty="0" smtClean="0"/>
              <a:t>（雙重密碼）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742950"/>
            <a:ext cx="769620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未綁定手機</a:t>
            </a:r>
            <a:r>
              <a:rPr lang="en-US" altLang="zh-CN" b="1" dirty="0" smtClean="0"/>
              <a:t>App</a:t>
            </a:r>
            <a:r>
              <a:rPr lang="zh-CN" altLang="en-US" b="1" dirty="0" smtClean="0"/>
              <a:t>的用戶登錄網頁后會如下圖顯示一個二維碼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手機</a:t>
            </a:r>
            <a:r>
              <a:rPr lang="en-US" altLang="zh-CN" b="1" dirty="0" smtClean="0"/>
              <a:t>Microsoft </a:t>
            </a:r>
            <a:r>
              <a:rPr lang="en-US" altLang="zh-CN" b="1" dirty="0"/>
              <a:t>Authenticator</a:t>
            </a:r>
            <a:r>
              <a:rPr lang="zh-CN" altLang="en-US" b="1" dirty="0"/>
              <a:t>（微軟身份驗證器</a:t>
            </a:r>
            <a:r>
              <a:rPr lang="zh-CN" altLang="en-US" b="1" dirty="0" smtClean="0"/>
              <a:t>）右上角添加賬戶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‘</a:t>
            </a:r>
            <a:r>
              <a:rPr lang="zh-CN" altLang="en-US" b="1" dirty="0"/>
              <a:t>工作或學校賬戶</a:t>
            </a:r>
            <a:r>
              <a:rPr lang="zh-CN" altLang="en-US" b="1" dirty="0" smtClean="0"/>
              <a:t>’ 或‘</a:t>
            </a:r>
            <a:r>
              <a:rPr lang="zh-CN" altLang="en-US" b="1" dirty="0"/>
              <a:t>其他</a:t>
            </a:r>
            <a:r>
              <a:rPr lang="zh-CN" altLang="en-US" b="1" dirty="0" smtClean="0"/>
              <a:t>賬戶’，掃描</a:t>
            </a:r>
            <a:r>
              <a:rPr lang="zh-CN" altLang="en-US" b="1" dirty="0" smtClean="0">
                <a:solidFill>
                  <a:srgbClr val="FF0000"/>
                </a:solidFill>
              </a:rPr>
              <a:t>電腦網頁</a:t>
            </a:r>
            <a:r>
              <a:rPr lang="zh-CN" altLang="en-US" b="1" dirty="0">
                <a:solidFill>
                  <a:srgbClr val="FF0000"/>
                </a:solidFill>
              </a:rPr>
              <a:t>（非</a:t>
            </a:r>
            <a:r>
              <a:rPr lang="en-US" altLang="zh-CN" b="1" dirty="0">
                <a:solidFill>
                  <a:srgbClr val="FF0000"/>
                </a:solidFill>
              </a:rPr>
              <a:t>SOP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上的二維碼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網頁上輸入</a:t>
            </a:r>
            <a:r>
              <a:rPr lang="en-US" altLang="zh-CN" b="1" dirty="0"/>
              <a:t>Authenticator</a:t>
            </a:r>
            <a:r>
              <a:rPr lang="zh-CN" altLang="en-US" b="1" dirty="0" smtClean="0"/>
              <a:t>生成的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位光電令牌代碼（動態密碼）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登錄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完成綁定</a:t>
            </a:r>
            <a:endParaRPr lang="en-US" altLang="zh-CN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90750"/>
            <a:ext cx="2591374" cy="266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90757"/>
            <a:ext cx="2437971" cy="26669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190750"/>
            <a:ext cx="29559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008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F206A7BBE72A44A3599D6D6D004061" ma:contentTypeVersion="5" ma:contentTypeDescription="建立新的文件。" ma:contentTypeScope="" ma:versionID="7b4b86c00d4a8a6ab3b7fc9e6a3add6c">
  <xsd:schema xmlns:xsd="http://www.w3.org/2001/XMLSchema" xmlns:xs="http://www.w3.org/2001/XMLSchema" xmlns:p="http://schemas.microsoft.com/office/2006/metadata/properties" xmlns:ns2="f5b8afd3-f9fd-429a-9e2c-a171ee1fc5ca" targetNamespace="http://schemas.microsoft.com/office/2006/metadata/properties" ma:root="true" ma:fieldsID="1b358e4a73463301dcb7f743374f87f8" ns2:_="">
    <xsd:import namespace="f5b8afd3-f9fd-429a-9e2c-a171ee1fc5c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8afd3-f9fd-429a-9e2c-a171ee1fc5c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19791D-086E-4A06-BB27-E9FE2AE4F0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5D61F0-7F81-44A4-9065-2BB68497F6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AF18C6-FE78-443A-9F54-AAB9EDAC2B2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C0378C1-DBF6-4420-9198-2F43C25A3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b8afd3-f9fd-429a-9e2c-a171ee1fc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48972</TotalTime>
  <Words>964</Words>
  <Application>Microsoft Office PowerPoint</Application>
  <PresentationFormat>如螢幕大小 (16:9)</PresentationFormat>
  <Paragraphs>94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Helvetica-Bold</vt:lpstr>
      <vt:lpstr>文鼎粗黑</vt:lpstr>
      <vt:lpstr>細明體</vt:lpstr>
      <vt:lpstr>微軟正黑體</vt:lpstr>
      <vt:lpstr>新細明體</vt:lpstr>
      <vt:lpstr>Arial</vt:lpstr>
      <vt:lpstr>Default Design</vt:lpstr>
      <vt:lpstr>Wistron Technologies </vt:lpstr>
      <vt:lpstr>什麼是MFA?</vt:lpstr>
      <vt:lpstr>如何判斷自己是否O365用戶</vt:lpstr>
      <vt:lpstr>非O365用戶如何啟用MFA（雙重密碼）</vt:lpstr>
      <vt:lpstr>科技VPN線路啟用MFA（雙重密碼）</vt:lpstr>
      <vt:lpstr>科技VPN線路啟用MFA（雙重密碼）</vt:lpstr>
      <vt:lpstr>科技VPN線路使用MFA（雙重密碼）登錄</vt:lpstr>
      <vt:lpstr>光電VPN線路啟用MFA（雙重密碼）</vt:lpstr>
      <vt:lpstr>光電VPN線路啟用MFA（雙重密碼）</vt:lpstr>
      <vt:lpstr>光電VPN線路使用MFA（雙重密碼）登錄</vt:lpstr>
      <vt:lpstr>注意事項-如何區分科技和光電VPN線路 </vt:lpstr>
      <vt:lpstr>常見問題</vt:lpstr>
      <vt:lpstr>常見問題</vt:lpstr>
      <vt:lpstr>Thank you!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Kofi Li/WZS/Wistron</cp:lastModifiedBy>
  <cp:revision>160</cp:revision>
  <dcterms:created xsi:type="dcterms:W3CDTF">2008-08-07T15:44:20Z</dcterms:created>
  <dcterms:modified xsi:type="dcterms:W3CDTF">2020-09-14T08:42:46Z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0x01010091F206A7BBE72A44A3599D6D6D004061</vt:lpwstr>
  </property>
</Properties>
</file>