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8" r:id="rId2"/>
    <p:sldId id="583" r:id="rId3"/>
    <p:sldId id="584" r:id="rId4"/>
    <p:sldId id="585" r:id="rId5"/>
    <p:sldId id="586" r:id="rId6"/>
    <p:sldId id="587" r:id="rId7"/>
    <p:sldId id="631" r:id="rId8"/>
    <p:sldId id="588" r:id="rId9"/>
    <p:sldId id="589" r:id="rId10"/>
    <p:sldId id="590" r:id="rId11"/>
    <p:sldId id="592" r:id="rId12"/>
    <p:sldId id="593" r:id="rId13"/>
    <p:sldId id="594" r:id="rId14"/>
    <p:sldId id="595" r:id="rId15"/>
    <p:sldId id="606" r:id="rId16"/>
    <p:sldId id="607" r:id="rId17"/>
    <p:sldId id="608" r:id="rId18"/>
    <p:sldId id="609" r:id="rId19"/>
    <p:sldId id="610" r:id="rId20"/>
    <p:sldId id="612" r:id="rId21"/>
    <p:sldId id="613" r:id="rId22"/>
    <p:sldId id="632" r:id="rId23"/>
    <p:sldId id="633" r:id="rId24"/>
    <p:sldId id="634" r:id="rId25"/>
    <p:sldId id="635" r:id="rId26"/>
    <p:sldId id="636" r:id="rId27"/>
    <p:sldId id="638" r:id="rId28"/>
    <p:sldId id="639" r:id="rId29"/>
    <p:sldId id="640" r:id="rId30"/>
    <p:sldId id="641" r:id="rId31"/>
    <p:sldId id="642" r:id="rId32"/>
    <p:sldId id="643" r:id="rId33"/>
    <p:sldId id="644" r:id="rId34"/>
    <p:sldId id="645" r:id="rId35"/>
    <p:sldId id="646" r:id="rId36"/>
    <p:sldId id="647" r:id="rId37"/>
    <p:sldId id="648" r:id="rId38"/>
    <p:sldId id="649" r:id="rId39"/>
    <p:sldId id="650" r:id="rId40"/>
    <p:sldId id="651" r:id="rId41"/>
    <p:sldId id="652" r:id="rId42"/>
    <p:sldId id="653" r:id="rId43"/>
    <p:sldId id="654" r:id="rId44"/>
    <p:sldId id="655" r:id="rId45"/>
    <p:sldId id="656" r:id="rId46"/>
    <p:sldId id="657" r:id="rId47"/>
    <p:sldId id="658" r:id="rId48"/>
    <p:sldId id="257"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3738" autoAdjust="0"/>
  </p:normalViewPr>
  <p:slideViewPr>
    <p:cSldViewPr>
      <p:cViewPr varScale="1">
        <p:scale>
          <a:sx n="66" d="100"/>
          <a:sy n="66" d="100"/>
        </p:scale>
        <p:origin x="-159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2013/10/17 Thursday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165629.htm" TargetMode="External"/><Relationship Id="rId3" Type="http://schemas.openxmlformats.org/officeDocument/2006/relationships/hyperlink" Target="http://baike.baidu.com/view/1051156.htm" TargetMode="External"/><Relationship Id="rId7" Type="http://schemas.openxmlformats.org/officeDocument/2006/relationships/hyperlink" Target="http://baike.baidu.com/view/2396437.htm"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baike.baidu.com/view/549615.htm" TargetMode="External"/><Relationship Id="rId5" Type="http://schemas.openxmlformats.org/officeDocument/2006/relationships/hyperlink" Target="http://baike.baidu.com/view/178571.htm" TargetMode="External"/><Relationship Id="rId10" Type="http://schemas.openxmlformats.org/officeDocument/2006/relationships/hyperlink" Target="http://baike.baidu.com/view/4645835.htm" TargetMode="External"/><Relationship Id="rId4" Type="http://schemas.openxmlformats.org/officeDocument/2006/relationships/hyperlink" Target="http://baike.baidu.com/view/99075.htm" TargetMode="External"/><Relationship Id="rId9" Type="http://schemas.openxmlformats.org/officeDocument/2006/relationships/hyperlink" Target="http://baike.baidu.com/view/121510.ht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51987.htm"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baike.baidu.com/view/477558.htm" TargetMode="External"/><Relationship Id="rId5" Type="http://schemas.openxmlformats.org/officeDocument/2006/relationships/hyperlink" Target="http://baike.baidu.com/view/75273.htm" TargetMode="External"/><Relationship Id="rId4" Type="http://schemas.openxmlformats.org/officeDocument/2006/relationships/hyperlink" Target="http://baike.baidu.com/albums/40801/40801/0/0.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mn-lt"/>
                <a:ea typeface="+mn-ea"/>
                <a:cs typeface="+mn-cs"/>
              </a:rPr>
              <a:t>哈希算法</a:t>
            </a:r>
          </a:p>
          <a:p>
            <a:r>
              <a:rPr lang="zh-CN" altLang="en-US" sz="1200" b="0" i="0" kern="1200" dirty="0" smtClean="0">
                <a:solidFill>
                  <a:schemeClr val="tx1"/>
                </a:solidFill>
                <a:latin typeface="+mn-lt"/>
                <a:ea typeface="+mn-ea"/>
                <a:cs typeface="+mn-cs"/>
              </a:rPr>
              <a:t>　　用来产生一些数据片段（例如消息或会话项）的</a:t>
            </a:r>
            <a:r>
              <a:rPr lang="zh-CN" altLang="en-US" sz="1200" b="0" i="0" u="sng" kern="1200" dirty="0" smtClean="0">
                <a:solidFill>
                  <a:schemeClr val="tx1"/>
                </a:solidFill>
                <a:latin typeface="+mn-lt"/>
                <a:ea typeface="+mn-ea"/>
                <a:cs typeface="+mn-cs"/>
                <a:hlinkClick r:id="rId3"/>
              </a:rPr>
              <a:t>哈希值</a:t>
            </a:r>
            <a:r>
              <a:rPr lang="zh-CN" altLang="en-US" sz="1200" b="0" i="0" kern="1200" dirty="0" smtClean="0">
                <a:solidFill>
                  <a:schemeClr val="tx1"/>
                </a:solidFill>
                <a:latin typeface="+mn-lt"/>
                <a:ea typeface="+mn-ea"/>
                <a:cs typeface="+mn-cs"/>
              </a:rPr>
              <a:t>的算法。使用好的</a:t>
            </a:r>
            <a:r>
              <a:rPr lang="zh-CN" altLang="en-US" sz="1200" b="0" i="0" u="sng" kern="1200" dirty="0" smtClean="0">
                <a:solidFill>
                  <a:schemeClr val="tx1"/>
                </a:solidFill>
                <a:latin typeface="+mn-lt"/>
                <a:ea typeface="+mn-ea"/>
                <a:cs typeface="+mn-cs"/>
                <a:hlinkClick r:id="rId4"/>
              </a:rPr>
              <a:t>哈希</a:t>
            </a:r>
            <a:r>
              <a:rPr lang="zh-CN" altLang="en-US" sz="1200" b="0" i="0" kern="1200" dirty="0" smtClean="0">
                <a:solidFill>
                  <a:schemeClr val="tx1"/>
                </a:solidFill>
                <a:latin typeface="+mn-lt"/>
                <a:ea typeface="+mn-ea"/>
                <a:cs typeface="+mn-cs"/>
              </a:rPr>
              <a:t>算法，在输入数据中所做的更改就可以更改结果哈希值中的所有位；因此，哈希对于检测</a:t>
            </a:r>
            <a:r>
              <a:rPr lang="zh-CN" altLang="en-US" sz="1200" b="0" i="0" u="sng" kern="1200" dirty="0" smtClean="0">
                <a:solidFill>
                  <a:schemeClr val="tx1"/>
                </a:solidFill>
                <a:latin typeface="+mn-lt"/>
                <a:ea typeface="+mn-ea"/>
                <a:cs typeface="+mn-cs"/>
                <a:hlinkClick r:id="rId5"/>
              </a:rPr>
              <a:t>数据对象</a:t>
            </a:r>
            <a:r>
              <a:rPr lang="zh-CN" altLang="en-US" sz="1200" b="0" i="0" kern="1200" dirty="0" smtClean="0">
                <a:solidFill>
                  <a:schemeClr val="tx1"/>
                </a:solidFill>
                <a:latin typeface="+mn-lt"/>
                <a:ea typeface="+mn-ea"/>
                <a:cs typeface="+mn-cs"/>
              </a:rPr>
              <a:t>（例如消息）中的修改很有用。此外，好的哈希算法使得构造两个相互独立且具有相同哈希的输入不能通过计算方法实现。典型的哈希算法包括 </a:t>
            </a:r>
            <a:r>
              <a:rPr lang="en-US" altLang="zh-CN" sz="1200" b="0" i="0" kern="1200" dirty="0" smtClean="0">
                <a:solidFill>
                  <a:schemeClr val="tx1"/>
                </a:solidFill>
                <a:latin typeface="+mn-lt"/>
                <a:ea typeface="+mn-ea"/>
                <a:cs typeface="+mn-cs"/>
              </a:rPr>
              <a:t>MD2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MD4</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SHA-1</a:t>
            </a:r>
            <a:r>
              <a:rPr lang="zh-CN" altLang="en-US" sz="1200" b="0" i="0" kern="1200" dirty="0" smtClean="0">
                <a:solidFill>
                  <a:schemeClr val="tx1"/>
                </a:solidFill>
                <a:latin typeface="+mn-lt"/>
                <a:ea typeface="+mn-ea"/>
                <a:cs typeface="+mn-cs"/>
              </a:rPr>
              <a:t>。哈希算法也称为“</a:t>
            </a:r>
            <a:r>
              <a:rPr lang="zh-CN" altLang="en-US" sz="1200" b="0" i="0" u="sng" kern="1200" dirty="0" smtClean="0">
                <a:solidFill>
                  <a:schemeClr val="tx1"/>
                </a:solidFill>
                <a:latin typeface="+mn-lt"/>
                <a:ea typeface="+mn-ea"/>
                <a:cs typeface="+mn-cs"/>
                <a:hlinkClick r:id="rId6"/>
              </a:rPr>
              <a:t>哈希函数</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另请参阅： 基于哈希的消息验证模式 </a:t>
            </a:r>
            <a:r>
              <a:rPr lang="en-US" altLang="zh-CN" sz="1200" b="0" i="0" kern="1200" dirty="0" smtClean="0">
                <a:solidFill>
                  <a:schemeClr val="tx1"/>
                </a:solidFill>
                <a:latin typeface="+mn-lt"/>
                <a:ea typeface="+mn-ea"/>
                <a:cs typeface="+mn-cs"/>
              </a:rPr>
              <a:t>(HMAC), MD2, MD4, MD5, </a:t>
            </a:r>
            <a:r>
              <a:rPr lang="zh-CN" altLang="en-US" sz="1200" b="0" i="0" u="sng" kern="1200" dirty="0" smtClean="0">
                <a:solidFill>
                  <a:schemeClr val="tx1"/>
                </a:solidFill>
                <a:latin typeface="+mn-lt"/>
                <a:ea typeface="+mn-ea"/>
                <a:cs typeface="+mn-cs"/>
                <a:hlinkClick r:id="rId7"/>
              </a:rPr>
              <a:t>消息摘要</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安全哈希算法 </a:t>
            </a:r>
            <a:r>
              <a:rPr lang="en-US" altLang="zh-CN" sz="1200" b="0" i="0" kern="1200" dirty="0" smtClean="0">
                <a:solidFill>
                  <a:schemeClr val="tx1"/>
                </a:solidFill>
                <a:latin typeface="+mn-lt"/>
                <a:ea typeface="+mn-ea"/>
                <a:cs typeface="+mn-cs"/>
              </a:rPr>
              <a:t>(SHA-1)</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MD5</a:t>
            </a:r>
            <a:r>
              <a:rPr lang="zh-CN" altLang="en-US" sz="1200" b="0" i="0" kern="1200" dirty="0" smtClean="0">
                <a:solidFill>
                  <a:schemeClr val="tx1"/>
                </a:solidFill>
                <a:latin typeface="+mn-lt"/>
                <a:ea typeface="+mn-ea"/>
                <a:cs typeface="+mn-cs"/>
              </a:rPr>
              <a:t>一种符合工业标准的单向 </a:t>
            </a:r>
            <a:r>
              <a:rPr lang="en-US" altLang="zh-CN" sz="1200" b="0" i="0" kern="1200" dirty="0" smtClean="0">
                <a:solidFill>
                  <a:schemeClr val="tx1"/>
                </a:solidFill>
                <a:latin typeface="+mn-lt"/>
                <a:ea typeface="+mn-ea"/>
                <a:cs typeface="+mn-cs"/>
              </a:rPr>
              <a:t>128 </a:t>
            </a:r>
            <a:r>
              <a:rPr lang="zh-CN" altLang="en-US" sz="1200" b="0" i="0" kern="1200" dirty="0" smtClean="0">
                <a:solidFill>
                  <a:schemeClr val="tx1"/>
                </a:solidFill>
                <a:latin typeface="+mn-lt"/>
                <a:ea typeface="+mn-ea"/>
                <a:cs typeface="+mn-cs"/>
              </a:rPr>
              <a:t>位哈希方案，由 </a:t>
            </a:r>
            <a:r>
              <a:rPr lang="en-US" altLang="zh-CN" sz="1200" b="0" i="0" kern="1200" dirty="0" smtClean="0">
                <a:solidFill>
                  <a:schemeClr val="tx1"/>
                </a:solidFill>
                <a:latin typeface="+mn-lt"/>
                <a:ea typeface="+mn-ea"/>
                <a:cs typeface="+mn-cs"/>
              </a:rPr>
              <a:t>RSA Data Security, Inc. </a:t>
            </a:r>
            <a:r>
              <a:rPr lang="zh-CN" altLang="en-US" sz="1200" b="0" i="0" kern="1200" dirty="0" smtClean="0">
                <a:solidFill>
                  <a:schemeClr val="tx1"/>
                </a:solidFill>
                <a:latin typeface="+mn-lt"/>
                <a:ea typeface="+mn-ea"/>
                <a:cs typeface="+mn-cs"/>
              </a:rPr>
              <a:t>开发。 各种“</a:t>
            </a:r>
            <a:r>
              <a:rPr lang="zh-CN" altLang="en-US" sz="1200" b="0" i="0" u="sng" kern="1200" dirty="0" smtClean="0">
                <a:solidFill>
                  <a:schemeClr val="tx1"/>
                </a:solidFill>
                <a:latin typeface="+mn-lt"/>
                <a:ea typeface="+mn-ea"/>
                <a:cs typeface="+mn-cs"/>
                <a:hlinkClick r:id="rId8"/>
              </a:rPr>
              <a:t>点对点协议</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(PPP)”</a:t>
            </a:r>
            <a:r>
              <a:rPr lang="zh-CN" altLang="en-US" sz="1200" b="0" i="0" kern="1200" dirty="0" smtClean="0">
                <a:solidFill>
                  <a:schemeClr val="tx1"/>
                </a:solidFill>
                <a:latin typeface="+mn-lt"/>
                <a:ea typeface="+mn-ea"/>
                <a:cs typeface="+mn-cs"/>
              </a:rPr>
              <a:t>供应商都将它用于加密的</a:t>
            </a:r>
            <a:r>
              <a:rPr lang="zh-CN" altLang="en-US" sz="1200" b="0" i="0" u="sng" kern="1200" dirty="0" smtClean="0">
                <a:solidFill>
                  <a:schemeClr val="tx1"/>
                </a:solidFill>
                <a:latin typeface="+mn-lt"/>
                <a:ea typeface="+mn-ea"/>
                <a:cs typeface="+mn-cs"/>
                <a:hlinkClick r:id="rId9"/>
              </a:rPr>
              <a:t>身份验证</a:t>
            </a:r>
            <a:r>
              <a:rPr lang="zh-CN" altLang="en-US" sz="1200" b="0" i="0" kern="1200" dirty="0" smtClean="0">
                <a:solidFill>
                  <a:schemeClr val="tx1"/>
                </a:solidFill>
                <a:latin typeface="+mn-lt"/>
                <a:ea typeface="+mn-ea"/>
                <a:cs typeface="+mn-cs"/>
              </a:rPr>
              <a:t>。哈希方案是一种以结果唯一并且不能返回到其原始格式的方式来转换数据（如密码）的方法。质询握手</a:t>
            </a:r>
            <a:r>
              <a:rPr lang="zh-CN" altLang="en-US" sz="1200" b="0" i="0" u="sng" kern="1200" dirty="0" smtClean="0">
                <a:solidFill>
                  <a:schemeClr val="tx1"/>
                </a:solidFill>
                <a:latin typeface="+mn-lt"/>
                <a:ea typeface="+mn-ea"/>
                <a:cs typeface="+mn-cs"/>
                <a:hlinkClick r:id="rId10"/>
              </a:rPr>
              <a:t>身份验证协议</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(CHAP) </a:t>
            </a:r>
            <a:r>
              <a:rPr lang="zh-CN" altLang="en-US" sz="1200" b="0" i="0" kern="1200" dirty="0" smtClean="0">
                <a:solidFill>
                  <a:schemeClr val="tx1"/>
                </a:solidFill>
                <a:latin typeface="+mn-lt"/>
                <a:ea typeface="+mn-ea"/>
                <a:cs typeface="+mn-cs"/>
              </a:rPr>
              <a:t>使用质询响应并在响应时使用单向 </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哈希法。按照此方式，您无须通过网络发送密码就可以向服务器证明您知道密码。</a:t>
            </a:r>
          </a:p>
          <a:p>
            <a:r>
              <a:rPr lang="zh-CN" altLang="en-US" sz="1200" b="0" i="0" kern="1200" dirty="0" smtClean="0">
                <a:solidFill>
                  <a:schemeClr val="tx1"/>
                </a:solidFill>
                <a:latin typeface="+mn-lt"/>
                <a:ea typeface="+mn-ea"/>
                <a:cs typeface="+mn-cs"/>
              </a:rPr>
              <a:t>　　质询握手身份验证协议 </a:t>
            </a:r>
            <a:r>
              <a:rPr lang="en-US" altLang="zh-CN" sz="1200" b="0" i="0" kern="1200" dirty="0" smtClean="0">
                <a:solidFill>
                  <a:schemeClr val="tx1"/>
                </a:solidFill>
                <a:latin typeface="+mn-lt"/>
                <a:ea typeface="+mn-ea"/>
                <a:cs typeface="+mn-cs"/>
              </a:rPr>
              <a:t>(CHAP)“</a:t>
            </a:r>
            <a:r>
              <a:rPr lang="zh-CN" altLang="en-US" sz="1200" b="0" i="0" kern="1200" dirty="0" smtClean="0">
                <a:solidFill>
                  <a:schemeClr val="tx1"/>
                </a:solidFill>
                <a:latin typeface="+mn-lt"/>
                <a:ea typeface="+mn-ea"/>
                <a:cs typeface="+mn-cs"/>
              </a:rPr>
              <a:t>点对点协议 </a:t>
            </a:r>
            <a:r>
              <a:rPr lang="en-US" altLang="zh-CN" sz="1200" b="0" i="0" kern="1200" dirty="0" smtClean="0">
                <a:solidFill>
                  <a:schemeClr val="tx1"/>
                </a:solidFill>
                <a:latin typeface="+mn-lt"/>
                <a:ea typeface="+mn-ea"/>
                <a:cs typeface="+mn-cs"/>
              </a:rPr>
              <a:t>(PPP)”</a:t>
            </a:r>
            <a:r>
              <a:rPr lang="zh-CN" altLang="en-US" sz="1200" b="0" i="0" kern="1200" dirty="0" smtClean="0">
                <a:solidFill>
                  <a:schemeClr val="tx1"/>
                </a:solidFill>
                <a:latin typeface="+mn-lt"/>
                <a:ea typeface="+mn-ea"/>
                <a:cs typeface="+mn-cs"/>
              </a:rPr>
              <a:t>连接的一种质询响应验证协议，在 </a:t>
            </a:r>
            <a:r>
              <a:rPr lang="en-US" altLang="zh-CN" sz="1200" b="0" i="0" kern="1200" dirty="0" smtClean="0">
                <a:solidFill>
                  <a:schemeClr val="tx1"/>
                </a:solidFill>
                <a:latin typeface="+mn-lt"/>
                <a:ea typeface="+mn-ea"/>
                <a:cs typeface="+mn-cs"/>
              </a:rPr>
              <a:t>RFC 1994 </a:t>
            </a:r>
            <a:r>
              <a:rPr lang="zh-CN" altLang="en-US" sz="1200" b="0" i="0" kern="1200" dirty="0" smtClean="0">
                <a:solidFill>
                  <a:schemeClr val="tx1"/>
                </a:solidFill>
                <a:latin typeface="+mn-lt"/>
                <a:ea typeface="+mn-ea"/>
                <a:cs typeface="+mn-cs"/>
              </a:rPr>
              <a:t>中有所描述。 该协议使用业界标准 </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哈希算法来哈希质询串（由身份验证服务器所发布）和响应中的用户密码的组合。</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1"/>
            <a:r>
              <a:rPr lang="en-US" sz="1200" b="0" i="0" kern="1200" dirty="0" smtClean="0">
                <a:solidFill>
                  <a:schemeClr val="tx1"/>
                </a:solidFill>
                <a:latin typeface="+mn-lt"/>
                <a:ea typeface="+mn-ea"/>
                <a:cs typeface="+mn-cs"/>
              </a:rPr>
              <a:t>Unicode </a:t>
            </a:r>
            <a:r>
              <a:rPr lang="zh-CN" altLang="en-US" sz="1200" b="0" i="0" kern="1200" dirty="0" smtClean="0">
                <a:solidFill>
                  <a:schemeClr val="tx1"/>
                </a:solidFill>
                <a:latin typeface="+mn-lt"/>
                <a:ea typeface="+mn-ea"/>
                <a:cs typeface="+mn-cs"/>
              </a:rPr>
              <a:t>是基于通用</a:t>
            </a:r>
            <a:r>
              <a:rPr lang="zh-CN" altLang="en-US" sz="1200" b="0" i="0" u="sng" kern="1200" dirty="0" smtClean="0">
                <a:solidFill>
                  <a:schemeClr val="tx1"/>
                </a:solidFill>
                <a:latin typeface="+mn-lt"/>
                <a:ea typeface="+mn-ea"/>
                <a:cs typeface="+mn-cs"/>
                <a:hlinkClick r:id="rId3"/>
              </a:rPr>
              <a:t>字符集</a:t>
            </a:r>
            <a:r>
              <a:rPr lang="zh-CN" altLang="en-US"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Universal Character Set）</a:t>
            </a:r>
            <a:r>
              <a:rPr lang="zh-CN" altLang="en-US" sz="1200" b="0" i="0" kern="1200" dirty="0" smtClean="0">
                <a:solidFill>
                  <a:schemeClr val="tx1"/>
                </a:solidFill>
                <a:latin typeface="+mn-lt"/>
                <a:ea typeface="+mn-ea"/>
                <a:cs typeface="+mn-cs"/>
              </a:rPr>
              <a:t>的标准来发展，并且同时也以书本的形式（</a:t>
            </a:r>
            <a:r>
              <a:rPr lang="en-US" sz="1200" b="0" i="0" kern="1200" dirty="0" smtClean="0">
                <a:solidFill>
                  <a:schemeClr val="tx1"/>
                </a:solidFill>
                <a:latin typeface="+mn-lt"/>
                <a:ea typeface="+mn-ea"/>
                <a:cs typeface="+mn-cs"/>
              </a:rPr>
              <a:t>The Unicode Standard，</a:t>
            </a:r>
            <a:r>
              <a:rPr lang="zh-CN" altLang="en-US" sz="1200" b="0" i="0" kern="1200" dirty="0" smtClean="0">
                <a:solidFill>
                  <a:schemeClr val="tx1"/>
                </a:solidFill>
                <a:latin typeface="+mn-lt"/>
                <a:ea typeface="+mn-ea"/>
                <a:cs typeface="+mn-cs"/>
              </a:rPr>
              <a:t>目前第五版由</a:t>
            </a:r>
            <a:r>
              <a:rPr lang="en-US" sz="1200" b="0" i="0" kern="1200" dirty="0" smtClean="0">
                <a:solidFill>
                  <a:schemeClr val="tx1"/>
                </a:solidFill>
                <a:latin typeface="+mn-lt"/>
                <a:ea typeface="+mn-ea"/>
                <a:cs typeface="+mn-cs"/>
              </a:rPr>
              <a:t>Addison-Wesley Professional</a:t>
            </a:r>
            <a:r>
              <a:rPr lang="zh-CN" altLang="en-US" sz="1200" b="0" i="0" kern="1200" dirty="0" smtClean="0">
                <a:solidFill>
                  <a:schemeClr val="tx1"/>
                </a:solidFill>
                <a:latin typeface="+mn-lt"/>
                <a:ea typeface="+mn-ea"/>
                <a:cs typeface="+mn-cs"/>
              </a:rPr>
              <a:t>出版</a:t>
            </a:r>
            <a:r>
              <a:rPr lang="zh-CN" altLang="en-US" sz="1200" b="0" i="0" kern="1200" dirty="0" smtClean="0">
                <a:solidFill>
                  <a:schemeClr val="tx1"/>
                </a:solidFill>
                <a:latin typeface="+mn-lt"/>
                <a:ea typeface="+mn-ea"/>
                <a:cs typeface="+mn-cs"/>
                <a:hlinkClick r:id="rId4" tooltip="查看图片"/>
              </a:rPr>
              <a:t>  </a:t>
            </a:r>
            <a:r>
              <a:rPr lang="en-US" sz="1200" b="0" i="0" kern="1200" dirty="0" err="1" smtClean="0">
                <a:solidFill>
                  <a:schemeClr val="tx1"/>
                </a:solidFill>
                <a:latin typeface="+mn-lt"/>
                <a:ea typeface="+mn-ea"/>
                <a:cs typeface="+mn-cs"/>
              </a:rPr>
              <a:t>unicode</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，ISBN-10: 0321480910）</a:t>
            </a:r>
            <a:r>
              <a:rPr lang="zh-CN" altLang="en-US" sz="1200" b="0" i="0" kern="1200" dirty="0" smtClean="0">
                <a:solidFill>
                  <a:schemeClr val="tx1"/>
                </a:solidFill>
                <a:latin typeface="+mn-lt"/>
                <a:ea typeface="+mn-ea"/>
                <a:cs typeface="+mn-cs"/>
              </a:rPr>
              <a:t>对外发表。</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2006</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7</a:t>
            </a:r>
            <a:r>
              <a:rPr lang="zh-CN" altLang="en-US" sz="1200" b="0" i="0" u="sng" kern="1200" dirty="0" smtClean="0">
                <a:solidFill>
                  <a:schemeClr val="tx1"/>
                </a:solidFill>
                <a:latin typeface="+mn-lt"/>
                <a:ea typeface="+mn-ea"/>
                <a:cs typeface="+mn-cs"/>
                <a:hlinkClick r:id="rId5"/>
              </a:rPr>
              <a:t>月</a:t>
            </a:r>
            <a:r>
              <a:rPr lang="zh-CN" altLang="en-US" sz="1200" b="0" i="0" kern="1200" dirty="0" smtClean="0">
                <a:solidFill>
                  <a:schemeClr val="tx1"/>
                </a:solidFill>
                <a:latin typeface="+mn-lt"/>
                <a:ea typeface="+mn-ea"/>
                <a:cs typeface="+mn-cs"/>
              </a:rPr>
              <a:t>的最新版本的 </a:t>
            </a:r>
            <a:r>
              <a:rPr lang="en-US" sz="1200" b="0" i="0" kern="1200" dirty="0" smtClean="0">
                <a:solidFill>
                  <a:schemeClr val="tx1"/>
                </a:solidFill>
                <a:latin typeface="+mn-lt"/>
                <a:ea typeface="+mn-ea"/>
                <a:cs typeface="+mn-cs"/>
              </a:rPr>
              <a:t>Unicode </a:t>
            </a:r>
            <a:r>
              <a:rPr lang="zh-CN" altLang="en-US" sz="1200" b="0" i="0" kern="1200" dirty="0" smtClean="0">
                <a:solidFill>
                  <a:schemeClr val="tx1"/>
                </a:solidFill>
                <a:latin typeface="+mn-lt"/>
                <a:ea typeface="+mn-ea"/>
                <a:cs typeface="+mn-cs"/>
              </a:rPr>
              <a:t>是</a:t>
            </a:r>
            <a:r>
              <a:rPr lang="en-US" altLang="zh-CN" sz="1200" b="0" i="0" kern="1200" dirty="0" smtClean="0">
                <a:solidFill>
                  <a:schemeClr val="tx1"/>
                </a:solidFill>
                <a:latin typeface="+mn-lt"/>
                <a:ea typeface="+mn-ea"/>
                <a:cs typeface="+mn-cs"/>
              </a:rPr>
              <a:t>5.0</a:t>
            </a:r>
            <a:r>
              <a:rPr lang="zh-CN" altLang="en-US" sz="1200" b="0" i="0" kern="1200" dirty="0" smtClean="0">
                <a:solidFill>
                  <a:schemeClr val="tx1"/>
                </a:solidFill>
                <a:latin typeface="+mn-lt"/>
                <a:ea typeface="+mn-ea"/>
                <a:cs typeface="+mn-cs"/>
              </a:rPr>
              <a:t>版本。 </a:t>
            </a:r>
            <a:r>
              <a:rPr lang="en-US" altLang="zh-CN" sz="1200" b="0" i="0" kern="1200" dirty="0" smtClean="0">
                <a:solidFill>
                  <a:schemeClr val="tx1"/>
                </a:solidFill>
                <a:latin typeface="+mn-lt"/>
                <a:ea typeface="+mn-ea"/>
                <a:cs typeface="+mn-cs"/>
              </a:rPr>
              <a:t>2005</a:t>
            </a:r>
            <a:r>
              <a:rPr lang="zh-CN" altLang="en-US" sz="1200" b="0" i="0" kern="1200" dirty="0" smtClean="0">
                <a:solidFill>
                  <a:schemeClr val="tx1"/>
                </a:solidFill>
                <a:latin typeface="+mn-lt"/>
                <a:ea typeface="+mn-ea"/>
                <a:cs typeface="+mn-cs"/>
              </a:rPr>
              <a:t>年</a:t>
            </a:r>
            <a:r>
              <a:rPr lang="en-US" altLang="zh-CN" sz="1200" b="0" i="0" u="sng" kern="1200" dirty="0" smtClean="0">
                <a:solidFill>
                  <a:schemeClr val="tx1"/>
                </a:solidFill>
                <a:latin typeface="+mn-lt"/>
                <a:ea typeface="+mn-ea"/>
                <a:cs typeface="+mn-cs"/>
                <a:hlinkClick r:id="rId6"/>
              </a:rPr>
              <a:t>3</a:t>
            </a:r>
            <a:r>
              <a:rPr lang="zh-CN" altLang="en-US" sz="1200" b="0" i="0" u="sng" kern="1200" dirty="0" smtClean="0">
                <a:solidFill>
                  <a:schemeClr val="tx1"/>
                </a:solidFill>
                <a:latin typeface="+mn-lt"/>
                <a:ea typeface="+mn-ea"/>
                <a:cs typeface="+mn-cs"/>
                <a:hlinkClick r:id="rId6"/>
              </a:rPr>
              <a:t>月</a:t>
            </a:r>
            <a:r>
              <a:rPr lang="en-US" altLang="zh-CN" sz="1200" b="0" i="0" u="sng" kern="1200" dirty="0" smtClean="0">
                <a:solidFill>
                  <a:schemeClr val="tx1"/>
                </a:solidFill>
                <a:latin typeface="+mn-lt"/>
                <a:ea typeface="+mn-ea"/>
                <a:cs typeface="+mn-cs"/>
                <a:hlinkClick r:id="rId6"/>
              </a:rPr>
              <a:t>31</a:t>
            </a:r>
            <a:r>
              <a:rPr lang="zh-CN" altLang="en-US" sz="1200" b="0" i="0" u="sng" kern="1200" dirty="0" smtClean="0">
                <a:solidFill>
                  <a:schemeClr val="tx1"/>
                </a:solidFill>
                <a:latin typeface="+mn-lt"/>
                <a:ea typeface="+mn-ea"/>
                <a:cs typeface="+mn-cs"/>
                <a:hlinkClick r:id="rId6"/>
              </a:rPr>
              <a:t>日</a:t>
            </a:r>
            <a:r>
              <a:rPr lang="zh-CN" altLang="en-US" sz="1200" b="0" i="0" kern="1200" dirty="0" smtClean="0">
                <a:solidFill>
                  <a:schemeClr val="tx1"/>
                </a:solidFill>
                <a:latin typeface="+mn-lt"/>
                <a:ea typeface="+mn-ea"/>
                <a:cs typeface="+mn-cs"/>
              </a:rPr>
              <a:t>推出的</a:t>
            </a:r>
            <a:r>
              <a:rPr lang="en-US" sz="1200" b="0" i="0" kern="1200" dirty="0" smtClean="0">
                <a:solidFill>
                  <a:schemeClr val="tx1"/>
                </a:solidFill>
                <a:latin typeface="+mn-lt"/>
                <a:ea typeface="+mn-ea"/>
                <a:cs typeface="+mn-cs"/>
              </a:rPr>
              <a:t>Unicode 4.1.0 。</a:t>
            </a:r>
            <a:r>
              <a:rPr lang="zh-CN" altLang="en-US" sz="1200" b="0" i="0" kern="1200" dirty="0" smtClean="0">
                <a:solidFill>
                  <a:schemeClr val="tx1"/>
                </a:solidFill>
                <a:latin typeface="+mn-lt"/>
                <a:ea typeface="+mn-ea"/>
                <a:cs typeface="+mn-cs"/>
              </a:rPr>
              <a:t>另外，</a:t>
            </a:r>
            <a:r>
              <a:rPr lang="en-US" altLang="zh-CN" sz="1200" b="0" i="0" kern="1200" dirty="0" smtClean="0">
                <a:solidFill>
                  <a:schemeClr val="tx1"/>
                </a:solidFill>
                <a:latin typeface="+mn-lt"/>
                <a:ea typeface="+mn-ea"/>
                <a:cs typeface="+mn-cs"/>
              </a:rPr>
              <a:t>5.0 </a:t>
            </a:r>
            <a:r>
              <a:rPr lang="en-US" sz="1200" b="0" i="0" kern="1200" dirty="0" smtClean="0">
                <a:solidFill>
                  <a:schemeClr val="tx1"/>
                </a:solidFill>
                <a:latin typeface="+mn-lt"/>
                <a:ea typeface="+mn-ea"/>
                <a:cs typeface="+mn-cs"/>
              </a:rPr>
              <a:t>Beta</a:t>
            </a:r>
            <a:r>
              <a:rPr lang="zh-CN" altLang="en-US" sz="1200" b="0" i="0" kern="1200" dirty="0" smtClean="0">
                <a:solidFill>
                  <a:schemeClr val="tx1"/>
                </a:solidFill>
                <a:latin typeface="+mn-lt"/>
                <a:ea typeface="+mn-ea"/>
                <a:cs typeface="+mn-cs"/>
              </a:rPr>
              <a:t>于</a:t>
            </a:r>
            <a:r>
              <a:rPr lang="en-US" altLang="zh-CN" sz="1200" b="0" i="0" kern="1200" dirty="0" smtClean="0">
                <a:solidFill>
                  <a:schemeClr val="tx1"/>
                </a:solidFill>
                <a:latin typeface="+mn-lt"/>
                <a:ea typeface="+mn-ea"/>
                <a:cs typeface="+mn-cs"/>
              </a:rPr>
              <a:t>2005</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日推出，</a:t>
            </a:r>
            <a:r>
              <a:rPr lang="en-US" altLang="zh-CN" sz="1200" b="0" i="0" kern="1200" dirty="0" smtClean="0">
                <a:solidFill>
                  <a:schemeClr val="tx1"/>
                </a:solidFill>
                <a:latin typeface="+mn-lt"/>
                <a:ea typeface="+mn-ea"/>
                <a:cs typeface="+mn-cs"/>
              </a:rPr>
              <a:t>5.2</a:t>
            </a:r>
            <a:r>
              <a:rPr lang="zh-CN" altLang="en-US" sz="1200" b="0" i="0" kern="1200" dirty="0" smtClean="0">
                <a:solidFill>
                  <a:schemeClr val="tx1"/>
                </a:solidFill>
                <a:latin typeface="+mn-lt"/>
                <a:ea typeface="+mn-ea"/>
                <a:cs typeface="+mn-cs"/>
              </a:rPr>
              <a:t>版本（</a:t>
            </a:r>
            <a:r>
              <a:rPr lang="en-US" sz="1200" b="0" i="0" kern="1200" dirty="0" err="1"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standard）</a:t>
            </a:r>
            <a:r>
              <a:rPr lang="zh-CN" altLang="en-US" sz="1200" b="0" i="0" kern="1200" dirty="0" smtClean="0">
                <a:solidFill>
                  <a:schemeClr val="tx1"/>
                </a:solidFill>
                <a:latin typeface="+mn-lt"/>
                <a:ea typeface="+mn-ea"/>
                <a:cs typeface="+mn-cs"/>
              </a:rPr>
              <a:t>于</a:t>
            </a:r>
            <a:r>
              <a:rPr lang="en-US" altLang="zh-CN" sz="1200" b="0" i="0" kern="1200" dirty="0" smtClean="0">
                <a:solidFill>
                  <a:schemeClr val="tx1"/>
                </a:solidFill>
                <a:latin typeface="+mn-lt"/>
                <a:ea typeface="+mn-ea"/>
                <a:cs typeface="+mn-cs"/>
              </a:rPr>
              <a:t>2009</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日正式推出，以供各会员评价。</a:t>
            </a:r>
          </a:p>
          <a:p>
            <a:r>
              <a:rPr lang="zh-CN" altLang="en-US" sz="1200" b="0" i="0" kern="1200" dirty="0" smtClean="0">
                <a:solidFill>
                  <a:schemeClr val="tx1"/>
                </a:solidFill>
                <a:latin typeface="+mn-lt"/>
                <a:ea typeface="+mn-ea"/>
                <a:cs typeface="+mn-cs"/>
              </a:rPr>
              <a:t>　　目前</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标准，</a:t>
            </a:r>
            <a:r>
              <a:rPr lang="en-US" altLang="zh-CN" sz="1200" b="0" i="0" kern="1200" dirty="0" smtClean="0">
                <a:solidFill>
                  <a:schemeClr val="tx1"/>
                </a:solidFill>
                <a:latin typeface="+mn-lt"/>
                <a:ea typeface="+mn-ea"/>
                <a:cs typeface="+mn-cs"/>
              </a:rPr>
              <a:t>6.1</a:t>
            </a:r>
            <a:r>
              <a:rPr lang="zh-CN" altLang="en-US" sz="1200" b="0" i="0" kern="1200" dirty="0" smtClean="0">
                <a:solidFill>
                  <a:schemeClr val="tx1"/>
                </a:solidFill>
                <a:latin typeface="+mn-lt"/>
                <a:ea typeface="+mn-ea"/>
                <a:cs typeface="+mn-cs"/>
              </a:rPr>
              <a:t>版已发布（</a:t>
            </a:r>
            <a:r>
              <a:rPr lang="en-US" altLang="zh-CN" sz="1200" b="0" i="0" kern="1200" dirty="0" smtClean="0">
                <a:solidFill>
                  <a:schemeClr val="tx1"/>
                </a:solidFill>
                <a:latin typeface="+mn-lt"/>
                <a:ea typeface="+mn-ea"/>
                <a:cs typeface="+mn-cs"/>
              </a:rPr>
              <a:t>2012</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31</a:t>
            </a:r>
            <a:r>
              <a:rPr lang="zh-CN" altLang="en-US" sz="1200" b="0" i="0" kern="1200" dirty="0" smtClean="0">
                <a:solidFill>
                  <a:schemeClr val="tx1"/>
                </a:solidFill>
                <a:latin typeface="+mn-lt"/>
                <a:ea typeface="+mn-ea"/>
                <a:cs typeface="+mn-cs"/>
              </a:rPr>
              <a:t>日）。在</a:t>
            </a:r>
            <a:r>
              <a:rPr lang="en-US" sz="1200" b="0" i="0" kern="1200" dirty="0" err="1"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联盟网站上可以查看完整的</a:t>
            </a:r>
            <a:r>
              <a:rPr lang="en-US" altLang="zh-CN" sz="1200" b="0" i="0" kern="1200" dirty="0" smtClean="0">
                <a:solidFill>
                  <a:schemeClr val="tx1"/>
                </a:solidFill>
                <a:latin typeface="+mn-lt"/>
                <a:ea typeface="+mn-ea"/>
                <a:cs typeface="+mn-cs"/>
              </a:rPr>
              <a:t>6.1</a:t>
            </a:r>
            <a:r>
              <a:rPr lang="zh-CN" altLang="en-US" sz="1200" b="0" i="0" kern="1200" dirty="0" smtClean="0">
                <a:solidFill>
                  <a:schemeClr val="tx1"/>
                </a:solidFill>
                <a:latin typeface="+mn-lt"/>
                <a:ea typeface="+mn-ea"/>
                <a:cs typeface="+mn-cs"/>
              </a:rPr>
              <a:t>的核心规范。</a:t>
            </a:r>
          </a:p>
          <a:p>
            <a:r>
              <a:rPr lang="zh-CN" alt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定义了大到足以代表人类所有可读字符的字符集。</a:t>
            </a:r>
          </a:p>
          <a:p>
            <a:r>
              <a:rPr lang="zh-CN" alt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Java</a:t>
            </a:r>
            <a:r>
              <a:rPr lang="zh-CN" altLang="en-US" sz="1200" b="0" i="0" kern="1200" dirty="0" smtClean="0">
                <a:solidFill>
                  <a:schemeClr val="tx1"/>
                </a:solidFill>
                <a:latin typeface="+mn-lt"/>
                <a:ea typeface="+mn-ea"/>
                <a:cs typeface="+mn-cs"/>
              </a:rPr>
              <a:t>语言就用到了</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编码，从而实现了该语言的国际通用性。</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34</a:t>
            </a:fld>
            <a:endParaRPr lang="zh-CN" altLang="en-US"/>
          </a:p>
        </p:txBody>
      </p:sp>
    </p:spTree>
    <p:extLst>
      <p:ext uri="{BB962C8B-B14F-4D97-AF65-F5344CB8AC3E}">
        <p14:creationId xmlns:p14="http://schemas.microsoft.com/office/powerpoint/2010/main" val="419563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79512" y="1844824"/>
            <a:ext cx="8129614" cy="2304256"/>
          </a:xfrm>
        </p:spPr>
        <p:txBody>
          <a:bodyPr>
            <a:noAutofit/>
          </a:bodyPr>
          <a:lstStyle/>
          <a:p>
            <a:r>
              <a:rPr lang="en-US" altLang="zh-CN" sz="7200" b="1" dirty="0" smtClean="0">
                <a:solidFill>
                  <a:srgbClr val="000066"/>
                </a:solidFill>
                <a:latin typeface="楷体" pitchFamily="49" charset="-122"/>
                <a:ea typeface="楷体" pitchFamily="49" charset="-122"/>
              </a:rPr>
              <a:t>Java</a:t>
            </a:r>
            <a:r>
              <a:rPr lang="zh-CN" altLang="en-US" sz="7200" b="1" dirty="0">
                <a:solidFill>
                  <a:srgbClr val="000066"/>
                </a:solidFill>
                <a:latin typeface="楷体" pitchFamily="49" charset="-122"/>
                <a:ea typeface="楷体" pitchFamily="49" charset="-122"/>
              </a:rPr>
              <a:t>中的数据存储</a:t>
            </a:r>
            <a:r>
              <a:rPr lang="zh-CN" altLang="en-US" sz="7200" b="1" dirty="0" smtClean="0">
                <a:solidFill>
                  <a:srgbClr val="000066"/>
                </a:solidFill>
                <a:latin typeface="楷体" pitchFamily="49" charset="-122"/>
                <a:ea typeface="楷体" pitchFamily="49" charset="-122"/>
              </a:rPr>
              <a:t>机制</a:t>
            </a:r>
            <a:r>
              <a:rPr lang="en-US" altLang="zh-CN" sz="7200" b="1" dirty="0" smtClean="0">
                <a:solidFill>
                  <a:srgbClr val="000066"/>
                </a:solidFill>
                <a:latin typeface="楷体" pitchFamily="49" charset="-122"/>
                <a:ea typeface="楷体" pitchFamily="49" charset="-122"/>
              </a:rPr>
              <a:t>(2</a:t>
            </a:r>
            <a:r>
              <a:rPr lang="zh-CN" altLang="en-US" sz="7200" b="1" dirty="0">
                <a:solidFill>
                  <a:srgbClr val="000066"/>
                </a:solidFill>
                <a:latin typeface="楷体" pitchFamily="49" charset="-122"/>
                <a:ea typeface="楷体" pitchFamily="49" charset="-122"/>
              </a:rPr>
              <a:t>）</a:t>
            </a:r>
            <a:r>
              <a:rPr lang="en-US" altLang="zh-CN" sz="7200" b="1" dirty="0">
                <a:solidFill>
                  <a:srgbClr val="000066"/>
                </a:solidFill>
                <a:latin typeface="楷体" pitchFamily="49" charset="-122"/>
                <a:ea typeface="楷体" pitchFamily="49" charset="-122"/>
              </a:rPr>
              <a:t>—</a:t>
            </a:r>
            <a:r>
              <a:rPr lang="zh-CN" altLang="en-US" sz="7200" b="1" dirty="0">
                <a:solidFill>
                  <a:srgbClr val="000066"/>
                </a:solidFill>
                <a:latin typeface="楷体" pitchFamily="49" charset="-122"/>
                <a:ea typeface="楷体" pitchFamily="49" charset="-122"/>
              </a:rPr>
              <a:t>集合</a:t>
            </a:r>
            <a:endParaRPr lang="zh-CN" altLang="zh-CN" sz="7200" b="1" dirty="0">
              <a:solidFill>
                <a:srgbClr val="000066"/>
              </a:solidFill>
              <a:latin typeface="楷体" pitchFamily="49" charset="-122"/>
              <a:ea typeface="楷体" pitchFamily="49" charset="-122"/>
            </a:endParaRPr>
          </a:p>
        </p:txBody>
      </p:sp>
      <p:sp>
        <p:nvSpPr>
          <p:cNvPr id="4" name="TextBox 3"/>
          <p:cNvSpPr txBox="1"/>
          <p:nvPr/>
        </p:nvSpPr>
        <p:spPr>
          <a:xfrm>
            <a:off x="0" y="5613047"/>
            <a:ext cx="9144000" cy="1261884"/>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讲师：宋红康   </a:t>
            </a:r>
            <a:endParaRPr lang="en-US" altLang="zh-CN" sz="4000" b="1" dirty="0" smtClean="0">
              <a:solidFill>
                <a:srgbClr val="000066"/>
              </a:solidFill>
              <a:latin typeface="楷体" pitchFamily="49" charset="-122"/>
              <a:ea typeface="楷体" pitchFamily="49" charset="-122"/>
            </a:endParaRPr>
          </a:p>
          <a:p>
            <a:r>
              <a:rPr lang="zh-CN" altLang="en-US" sz="3600" b="1" dirty="0" smtClean="0">
                <a:solidFill>
                  <a:srgbClr val="000066"/>
                </a:solidFill>
                <a:latin typeface="楷体" pitchFamily="49" charset="-122"/>
                <a:ea typeface="楷体" pitchFamily="49" charset="-122"/>
              </a:rPr>
              <a:t>新浪微博：</a:t>
            </a:r>
            <a:r>
              <a:rPr lang="zh-CN" altLang="en-US" sz="3600" b="1" dirty="0">
                <a:solidFill>
                  <a:srgbClr val="000066"/>
                </a:solidFill>
                <a:latin typeface="楷体" pitchFamily="49" charset="-122"/>
                <a:ea typeface="楷体" pitchFamily="49" charset="-122"/>
              </a:rPr>
              <a:t>尚</a:t>
            </a:r>
            <a:r>
              <a:rPr lang="zh-CN" altLang="en-US" sz="3600" b="1" dirty="0" smtClean="0">
                <a:solidFill>
                  <a:srgbClr val="000066"/>
                </a:solidFill>
                <a:latin typeface="楷体" pitchFamily="49" charset="-122"/>
                <a:ea typeface="楷体" pitchFamily="49" charset="-122"/>
              </a:rPr>
              <a:t>硅谷</a:t>
            </a:r>
            <a:r>
              <a:rPr lang="en-US" altLang="zh-CN" sz="3600" b="1" dirty="0" smtClean="0">
                <a:solidFill>
                  <a:srgbClr val="000066"/>
                </a:solidFill>
                <a:latin typeface="楷体" pitchFamily="49" charset="-122"/>
                <a:ea typeface="楷体" pitchFamily="49" charset="-122"/>
              </a:rPr>
              <a:t>-</a:t>
            </a:r>
            <a:r>
              <a:rPr lang="zh-CN" altLang="en-US" sz="3600" b="1" dirty="0" smtClean="0">
                <a:solidFill>
                  <a:srgbClr val="000066"/>
                </a:solidFill>
                <a:latin typeface="楷体" pitchFamily="49" charset="-122"/>
                <a:ea typeface="楷体" pitchFamily="49" charset="-122"/>
              </a:rPr>
              <a:t>宋红康</a:t>
            </a:r>
            <a:endParaRPr lang="zh-CN" altLang="en-US" sz="3600" b="1" dirty="0">
              <a:solidFill>
                <a:srgbClr val="000066"/>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692696"/>
            <a:ext cx="6361674" cy="853822"/>
          </a:xfrm>
        </p:spPr>
        <p:txBody>
          <a:bodyPr>
            <a:normAutofit fontScale="90000"/>
          </a:bodyPr>
          <a:lstStyle/>
          <a:p>
            <a:r>
              <a:rPr lang="zh-CN" altLang="en-US" b="1" dirty="0" smtClean="0">
                <a:latin typeface="+mn-lt"/>
                <a:ea typeface="宋体" pitchFamily="2" charset="-122"/>
                <a:cs typeface="Times New Roman" pitchFamily="18" charset="0"/>
              </a:rPr>
              <a:t>使用 </a:t>
            </a:r>
            <a:r>
              <a:rPr lang="en-US" altLang="zh-CN" b="1" dirty="0" err="1" smtClean="0">
                <a:latin typeface="+mn-lt"/>
                <a:ea typeface="宋体" pitchFamily="2" charset="-122"/>
                <a:cs typeface="Times New Roman" pitchFamily="18" charset="0"/>
              </a:rPr>
              <a:t>Iterator</a:t>
            </a: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接口遍历集合元素</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Iterator</a:t>
            </a:r>
            <a:r>
              <a:rPr lang="zh-CN" altLang="en-US" sz="2400" dirty="0" smtClean="0">
                <a:ea typeface="宋体" pitchFamily="2" charset="-122"/>
                <a:cs typeface="Times New Roman" pitchFamily="18" charset="0"/>
              </a:rPr>
              <a:t>对象称为</a:t>
            </a:r>
            <a:r>
              <a:rPr lang="zh-CN" altLang="en-US" sz="2400" dirty="0">
                <a:ea typeface="宋体" pitchFamily="2" charset="-122"/>
                <a:cs typeface="Times New Roman" pitchFamily="18" charset="0"/>
              </a:rPr>
              <a:t>迭代</a:t>
            </a:r>
            <a:r>
              <a:rPr lang="zh-CN" altLang="en-US" sz="2400" dirty="0" smtClean="0">
                <a:ea typeface="宋体" pitchFamily="2" charset="-122"/>
                <a:cs typeface="Times New Roman" pitchFamily="18" charset="0"/>
              </a:rPr>
              <a:t>器</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设计模式的一种</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a:t>
            </a:r>
            <a:r>
              <a:rPr lang="zh-CN" altLang="en-US" sz="2400" dirty="0">
                <a:ea typeface="宋体" pitchFamily="2" charset="-122"/>
                <a:cs typeface="Times New Roman" pitchFamily="18" charset="0"/>
              </a:rPr>
              <a:t>主要用于遍历 </a:t>
            </a:r>
            <a:r>
              <a:rPr lang="en-US" altLang="zh-CN" sz="2400" dirty="0">
                <a:ea typeface="宋体" pitchFamily="2" charset="-122"/>
                <a:cs typeface="Times New Roman" pitchFamily="18" charset="0"/>
              </a:rPr>
              <a:t>Collection </a:t>
            </a:r>
            <a:r>
              <a:rPr lang="zh-CN" altLang="en-US" sz="2400" dirty="0">
                <a:ea typeface="宋体" pitchFamily="2" charset="-122"/>
                <a:cs typeface="Times New Roman" pitchFamily="18" charset="0"/>
              </a:rPr>
              <a:t>集合中的</a:t>
            </a:r>
            <a:r>
              <a:rPr lang="zh-CN" altLang="en-US" sz="2400" dirty="0" smtClean="0">
                <a:ea typeface="宋体" pitchFamily="2" charset="-122"/>
                <a:cs typeface="Times New Roman" pitchFamily="18" charset="0"/>
              </a:rPr>
              <a:t>元素。</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所有实现了Collection接口的集合类都有一个</a:t>
            </a:r>
            <a:r>
              <a:rPr lang="zh-CN" altLang="en-US" sz="2400" dirty="0"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方法，用以</a:t>
            </a:r>
            <a:r>
              <a:rPr lang="zh-CN" altLang="en-US" sz="2400" dirty="0">
                <a:ea typeface="宋体" pitchFamily="2" charset="-122"/>
                <a:cs typeface="Times New Roman" pitchFamily="18" charset="0"/>
              </a:rPr>
              <a:t>返回一个实现了Iterator接口的对象</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buFont typeface="Wingdings" pitchFamily="2" charset="2"/>
              <a:buChar char="l"/>
            </a:pPr>
            <a:endParaRPr lang="zh-CN" altLang="en-US" sz="2400" dirty="0">
              <a:ea typeface="宋体" pitchFamily="2" charset="-122"/>
              <a:cs typeface="Times New Roman" pitchFamily="18" charset="0"/>
            </a:endParaRPr>
          </a:p>
          <a:p>
            <a:pPr>
              <a:buFont typeface="Wingdings" pitchFamily="2" charset="2"/>
              <a:buChar char="l"/>
            </a:pPr>
            <a:r>
              <a:rPr lang="en-US" altLang="zh-CN" sz="2400" b="1" dirty="0" smtClean="0">
                <a:ea typeface="宋体" pitchFamily="2" charset="-122"/>
                <a:cs typeface="Times New Roman" pitchFamily="18" charset="0"/>
              </a:rPr>
              <a:t>Iterator </a:t>
            </a:r>
            <a:r>
              <a:rPr lang="zh-CN" altLang="en-US" sz="2400" b="1" dirty="0" smtClean="0">
                <a:ea typeface="宋体" pitchFamily="2" charset="-122"/>
                <a:cs typeface="Times New Roman" pitchFamily="18" charset="0"/>
              </a:rPr>
              <a:t>仅用于遍历集合</a:t>
            </a:r>
            <a:r>
              <a:rPr lang="zh-CN" altLang="en-US" sz="2400" dirty="0" smtClean="0">
                <a:ea typeface="宋体" pitchFamily="2" charset="-122"/>
                <a:cs typeface="Times New Roman" pitchFamily="18" charset="0"/>
              </a:rPr>
              <a:t>，</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本身并不提供承装对象的能力。如果需要创建 </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对象，则必须有一个被迭代的集合。</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326551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11560" y="5114005"/>
            <a:ext cx="7704855" cy="1200329"/>
          </a:xfrm>
          <a:prstGeom prst="rect">
            <a:avLst/>
          </a:prstGeom>
          <a:noFill/>
        </p:spPr>
        <p:txBody>
          <a:bodyPr wrap="square" rtlCol="0">
            <a:spAutoFit/>
          </a:bodyPr>
          <a:lstStyle/>
          <a:p>
            <a:r>
              <a:rPr lang="zh-CN" altLang="zh-CN" sz="2400" dirty="0">
                <a:ea typeface="宋体" pitchFamily="2" charset="-122"/>
                <a:cs typeface="Times New Roman" pitchFamily="18" charset="0"/>
              </a:rPr>
              <a:t>在调用</a:t>
            </a:r>
            <a:r>
              <a:rPr lang="en-US" altLang="zh-CN" sz="2400" dirty="0" err="1">
                <a:ea typeface="宋体" pitchFamily="2" charset="-122"/>
                <a:cs typeface="Times New Roman" pitchFamily="18" charset="0"/>
              </a:rPr>
              <a:t>it.next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方法之前必须要调用</a:t>
            </a:r>
            <a:r>
              <a:rPr lang="en-US" altLang="zh-CN" sz="2400" dirty="0" err="1">
                <a:ea typeface="宋体" pitchFamily="2" charset="-122"/>
                <a:cs typeface="Times New Roman" pitchFamily="18" charset="0"/>
              </a:rPr>
              <a:t>it.hasNext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进行检测。若不调用，且下一条记录无效，直接调用</a:t>
            </a:r>
            <a:r>
              <a:rPr lang="en-US" altLang="zh-CN" sz="2400" dirty="0" err="1">
                <a:ea typeface="宋体" pitchFamily="2" charset="-122"/>
                <a:cs typeface="Times New Roman" pitchFamily="18" charset="0"/>
              </a:rPr>
              <a:t>it.next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会抛出</a:t>
            </a:r>
            <a:r>
              <a:rPr lang="en-US" altLang="zh-CN" sz="2400" dirty="0" err="1">
                <a:ea typeface="宋体" pitchFamily="2" charset="-122"/>
                <a:cs typeface="Times New Roman" pitchFamily="18" charset="0"/>
              </a:rPr>
              <a:t>NoSuchElementException</a:t>
            </a:r>
            <a:r>
              <a:rPr lang="zh-CN" altLang="zh-CN" sz="2400" dirty="0">
                <a:ea typeface="宋体" pitchFamily="2" charset="-122"/>
                <a:cs typeface="Times New Roman" pitchFamily="18" charset="0"/>
              </a:rPr>
              <a:t>异常。</a:t>
            </a:r>
            <a:endParaRPr lang="en-US" altLang="zh-CN" sz="2400" dirty="0" smtClean="0">
              <a:ea typeface="宋体" pitchFamily="2" charset="-122"/>
              <a:cs typeface="Times New Roman" pitchFamily="18" charset="0"/>
            </a:endParaRPr>
          </a:p>
        </p:txBody>
      </p:sp>
      <p:pic>
        <p:nvPicPr>
          <p:cNvPr id="24" name="Picture 3"/>
          <p:cNvPicPr>
            <a:picLocks noChangeAspect="1" noChangeArrowheads="1"/>
          </p:cNvPicPr>
          <p:nvPr/>
        </p:nvPicPr>
        <p:blipFill>
          <a:blip r:embed="rId2"/>
          <a:srcRect/>
          <a:stretch>
            <a:fillRect/>
          </a:stretch>
        </p:blipFill>
        <p:spPr bwMode="auto">
          <a:xfrm>
            <a:off x="323528" y="1484784"/>
            <a:ext cx="8649405" cy="2088232"/>
          </a:xfrm>
          <a:prstGeom prst="rect">
            <a:avLst/>
          </a:prstGeom>
          <a:noFill/>
          <a:ln w="9525">
            <a:noFill/>
            <a:miter lim="800000"/>
            <a:headEnd/>
            <a:tailEnd/>
          </a:ln>
          <a:effectLst/>
        </p:spPr>
      </p:pic>
      <p:sp>
        <p:nvSpPr>
          <p:cNvPr id="3" name="TextBox 2"/>
          <p:cNvSpPr txBox="1"/>
          <p:nvPr/>
        </p:nvSpPr>
        <p:spPr>
          <a:xfrm>
            <a:off x="3347864" y="771592"/>
            <a:ext cx="4032448" cy="584775"/>
          </a:xfrm>
          <a:prstGeom prst="rect">
            <a:avLst/>
          </a:prstGeom>
          <a:noFill/>
        </p:spPr>
        <p:txBody>
          <a:bodyPr wrap="square" rtlCol="0">
            <a:spAutoFit/>
          </a:bodyPr>
          <a:lstStyle/>
          <a:p>
            <a:r>
              <a:rPr lang="en-US" altLang="zh-CN" sz="3200" b="1" dirty="0" smtClean="0">
                <a:ea typeface="宋体" pitchFamily="2" charset="-122"/>
                <a:cs typeface="Times New Roman" pitchFamily="18" charset="0"/>
              </a:rPr>
              <a:t>Iterator</a:t>
            </a:r>
            <a:r>
              <a:rPr lang="zh-CN" altLang="en-US" sz="3200" b="1" dirty="0" smtClean="0">
                <a:ea typeface="宋体" pitchFamily="2" charset="-122"/>
                <a:cs typeface="Times New Roman" pitchFamily="18" charset="0"/>
              </a:rPr>
              <a:t>接口的方法</a:t>
            </a:r>
            <a:endParaRPr lang="zh-CN" altLang="en-US" sz="3200" b="1" dirty="0">
              <a:ea typeface="宋体" pitchFamily="2" charset="-122"/>
              <a:cs typeface="Times New Roman" pitchFamily="18" charset="0"/>
            </a:endParaRPr>
          </a:p>
        </p:txBody>
      </p:sp>
      <p:pic>
        <p:nvPicPr>
          <p:cNvPr id="25" name="Picture 7" descr="捕获"/>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11560" y="3956050"/>
            <a:ext cx="6338887" cy="1057275"/>
          </a:xfrm>
          <a:prstGeom prst="rect">
            <a:avLst/>
          </a:prstGeom>
          <a:solidFill>
            <a:srgbClr val="FF0000">
              <a:alpha val="34901"/>
            </a:srgbClr>
          </a:solidFill>
          <a:ln w="9525">
            <a:solidFill>
              <a:srgbClr val="0000FF"/>
            </a:solidFill>
            <a:miter lim="800000"/>
            <a:headEnd/>
            <a:tailEnd/>
          </a:ln>
        </p:spPr>
      </p:pic>
    </p:spTree>
    <p:extLst>
      <p:ext uri="{BB962C8B-B14F-4D97-AF65-F5344CB8AC3E}">
        <p14:creationId xmlns:p14="http://schemas.microsoft.com/office/powerpoint/2010/main" val="422100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723957661"/>
              </p:ext>
            </p:extLst>
          </p:nvPr>
        </p:nvGraphicFramePr>
        <p:xfrm>
          <a:off x="7236296" y="1916832"/>
          <a:ext cx="1152128" cy="4464496"/>
        </p:xfrm>
        <a:graphic>
          <a:graphicData uri="http://schemas.openxmlformats.org/drawingml/2006/table">
            <a:tbl>
              <a:tblPr firstRow="1" bandRow="1">
                <a:tableStyleId>{5C22544A-7EE6-4342-B048-85BDC9FD1C3A}</a:tableStyleId>
              </a:tblPr>
              <a:tblGrid>
                <a:gridCol w="1152128"/>
              </a:tblGrid>
              <a:tr h="558062">
                <a:tc>
                  <a:txBody>
                    <a:bodyPr/>
                    <a:lstStyle/>
                    <a:p>
                      <a:r>
                        <a:rPr lang="en-US" altLang="zh-CN" dirty="0" smtClean="0"/>
                        <a:t>123</a:t>
                      </a:r>
                      <a:endParaRPr lang="zh-CN" altLang="en-US" dirty="0"/>
                    </a:p>
                  </a:txBody>
                  <a:tcPr/>
                </a:tc>
              </a:tr>
              <a:tr h="558062">
                <a:tc>
                  <a:txBody>
                    <a:bodyPr/>
                    <a:lstStyle/>
                    <a:p>
                      <a:r>
                        <a:rPr lang="en-US" altLang="zh-CN" dirty="0" smtClean="0"/>
                        <a:t>ABC</a:t>
                      </a:r>
                      <a:endParaRPr lang="zh-CN" altLang="en-US" dirty="0"/>
                    </a:p>
                  </a:txBody>
                  <a:tcPr/>
                </a:tc>
              </a:tr>
              <a:tr h="558062">
                <a:tc>
                  <a:txBody>
                    <a:bodyPr/>
                    <a:lstStyle/>
                    <a:p>
                      <a:r>
                        <a:rPr lang="en-US" altLang="zh-CN" dirty="0" smtClean="0"/>
                        <a:t>customer</a:t>
                      </a:r>
                      <a:endParaRPr lang="zh-CN" altLang="en-US" dirty="0"/>
                    </a:p>
                  </a:txBody>
                  <a:tcPr/>
                </a:tc>
              </a:tr>
              <a:tr h="558062">
                <a:tc>
                  <a:txBody>
                    <a:bodyPr/>
                    <a:lstStyle/>
                    <a:p>
                      <a:r>
                        <a:rPr lang="en-US" altLang="zh-CN" dirty="0" smtClean="0"/>
                        <a:t>true</a:t>
                      </a:r>
                      <a:endParaRPr lang="zh-CN" altLang="en-US" dirty="0"/>
                    </a:p>
                  </a:txBody>
                  <a:tcPr/>
                </a:tc>
              </a:tr>
              <a:tr h="558062">
                <a:tc>
                  <a:txBody>
                    <a:bodyPr/>
                    <a:lstStyle/>
                    <a:p>
                      <a:r>
                        <a:rPr lang="en-US" altLang="zh-CN" dirty="0" smtClean="0"/>
                        <a:t>1</a:t>
                      </a:r>
                      <a:endParaRPr lang="zh-CN" altLang="en-US" dirty="0"/>
                    </a:p>
                  </a:txBody>
                  <a:tcPr/>
                </a:tc>
              </a:tr>
              <a:tr h="558062">
                <a:tc>
                  <a:txBody>
                    <a:bodyPr/>
                    <a:lstStyle/>
                    <a:p>
                      <a:r>
                        <a:rPr lang="en-US" altLang="zh-CN" dirty="0" smtClean="0"/>
                        <a:t>2</a:t>
                      </a:r>
                      <a:endParaRPr lang="zh-CN" altLang="en-US" dirty="0"/>
                    </a:p>
                  </a:txBody>
                  <a:tcPr/>
                </a:tc>
              </a:tr>
              <a:tr h="558062">
                <a:tc>
                  <a:txBody>
                    <a:bodyPr/>
                    <a:lstStyle/>
                    <a:p>
                      <a:r>
                        <a:rPr lang="en-US" altLang="zh-CN" dirty="0" smtClean="0"/>
                        <a:t>3</a:t>
                      </a:r>
                      <a:endParaRPr lang="zh-CN" altLang="en-US" dirty="0"/>
                    </a:p>
                  </a:txBody>
                  <a:tcPr/>
                </a:tc>
              </a:tr>
              <a:tr h="558062">
                <a:tc>
                  <a:txBody>
                    <a:bodyPr/>
                    <a:lstStyle/>
                    <a:p>
                      <a:r>
                        <a:rPr lang="en-US" altLang="zh-CN" dirty="0" smtClean="0"/>
                        <a:t>4</a:t>
                      </a:r>
                      <a:endParaRPr lang="zh-CN" altLang="en-US" dirty="0"/>
                    </a:p>
                  </a:txBody>
                  <a:tcPr/>
                </a:tc>
              </a:tr>
            </a:tbl>
          </a:graphicData>
        </a:graphic>
      </p:graphicFrame>
      <p:cxnSp>
        <p:nvCxnSpPr>
          <p:cNvPr id="6" name="直接箭头连接符 5"/>
          <p:cNvCxnSpPr/>
          <p:nvPr/>
        </p:nvCxnSpPr>
        <p:spPr>
          <a:xfrm>
            <a:off x="4939008" y="1610544"/>
            <a:ext cx="180020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72489" y="1425096"/>
            <a:ext cx="1368152" cy="369332"/>
          </a:xfrm>
          <a:prstGeom prst="rect">
            <a:avLst/>
          </a:prstGeom>
          <a:noFill/>
        </p:spPr>
        <p:txBody>
          <a:bodyPr wrap="square" rtlCol="0">
            <a:spAutoFit/>
          </a:bodyPr>
          <a:lstStyle/>
          <a:p>
            <a:r>
              <a:rPr lang="en-US" altLang="zh-CN" dirty="0" err="1" smtClean="0"/>
              <a:t>hasNext</a:t>
            </a:r>
            <a:r>
              <a:rPr lang="en-US" altLang="zh-CN" dirty="0" smtClean="0"/>
              <a:t>()</a:t>
            </a:r>
            <a:endParaRPr lang="zh-CN" altLang="en-US" dirty="0"/>
          </a:p>
        </p:txBody>
      </p:sp>
      <p:cxnSp>
        <p:nvCxnSpPr>
          <p:cNvPr id="9" name="直接箭头连接符 8"/>
          <p:cNvCxnSpPr/>
          <p:nvPr/>
        </p:nvCxnSpPr>
        <p:spPr>
          <a:xfrm>
            <a:off x="5205971" y="2159387"/>
            <a:ext cx="180020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6582" y="1971481"/>
            <a:ext cx="1044059" cy="375811"/>
          </a:xfrm>
          <a:prstGeom prst="rect">
            <a:avLst/>
          </a:prstGeom>
          <a:noFill/>
        </p:spPr>
        <p:txBody>
          <a:bodyPr wrap="square" rtlCol="0">
            <a:spAutoFit/>
          </a:bodyPr>
          <a:lstStyle/>
          <a:p>
            <a:r>
              <a:rPr lang="en-US" altLang="zh-CN" dirty="0"/>
              <a:t>n</a:t>
            </a:r>
            <a:r>
              <a:rPr lang="en-US" altLang="zh-CN" dirty="0" smtClean="0"/>
              <a:t>ext()</a:t>
            </a:r>
            <a:endParaRPr lang="zh-CN" altLang="en-US" dirty="0"/>
          </a:p>
        </p:txBody>
      </p:sp>
      <p:sp>
        <p:nvSpPr>
          <p:cNvPr id="11" name="TextBox 10"/>
          <p:cNvSpPr txBox="1"/>
          <p:nvPr/>
        </p:nvSpPr>
        <p:spPr>
          <a:xfrm>
            <a:off x="3736857" y="2350532"/>
            <a:ext cx="1368152" cy="369332"/>
          </a:xfrm>
          <a:prstGeom prst="rect">
            <a:avLst/>
          </a:prstGeom>
          <a:noFill/>
        </p:spPr>
        <p:txBody>
          <a:bodyPr wrap="square" rtlCol="0">
            <a:spAutoFit/>
          </a:bodyPr>
          <a:lstStyle/>
          <a:p>
            <a:r>
              <a:rPr lang="en-US" altLang="zh-CN" dirty="0" err="1" smtClean="0"/>
              <a:t>hasNext</a:t>
            </a:r>
            <a:r>
              <a:rPr lang="en-US" altLang="zh-CN" dirty="0" smtClean="0"/>
              <a:t>()</a:t>
            </a:r>
            <a:endParaRPr lang="zh-CN" altLang="en-US" dirty="0"/>
          </a:p>
        </p:txBody>
      </p:sp>
      <p:cxnSp>
        <p:nvCxnSpPr>
          <p:cNvPr id="12" name="直接箭头连接符 11"/>
          <p:cNvCxnSpPr/>
          <p:nvPr/>
        </p:nvCxnSpPr>
        <p:spPr>
          <a:xfrm>
            <a:off x="5358371" y="2712242"/>
            <a:ext cx="180020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736857" y="2712242"/>
            <a:ext cx="1166229" cy="369332"/>
          </a:xfrm>
          <a:prstGeom prst="rect">
            <a:avLst/>
          </a:prstGeom>
          <a:noFill/>
        </p:spPr>
        <p:txBody>
          <a:bodyPr wrap="square" rtlCol="0">
            <a:spAutoFit/>
          </a:bodyPr>
          <a:lstStyle/>
          <a:p>
            <a:r>
              <a:rPr lang="en-US" altLang="zh-CN" dirty="0"/>
              <a:t>n</a:t>
            </a:r>
            <a:r>
              <a:rPr lang="en-US" altLang="zh-CN" dirty="0" smtClean="0"/>
              <a:t>ext()</a:t>
            </a:r>
            <a:endParaRPr lang="zh-CN" altLang="en-US" dirty="0"/>
          </a:p>
        </p:txBody>
      </p:sp>
      <p:cxnSp>
        <p:nvCxnSpPr>
          <p:cNvPr id="14" name="直接箭头连接符 13"/>
          <p:cNvCxnSpPr/>
          <p:nvPr/>
        </p:nvCxnSpPr>
        <p:spPr>
          <a:xfrm>
            <a:off x="5300626" y="6021288"/>
            <a:ext cx="180020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157169" y="677362"/>
            <a:ext cx="3229923" cy="369332"/>
          </a:xfrm>
          <a:prstGeom prst="rect">
            <a:avLst/>
          </a:prstGeom>
        </p:spPr>
        <p:txBody>
          <a:bodyPr wrap="none">
            <a:spAutoFit/>
          </a:bodyPr>
          <a:lstStyle/>
          <a:p>
            <a:r>
              <a:rPr lang="en-US" altLang="zh-CN" b="1" u="sng" dirty="0"/>
              <a:t>Collection </a:t>
            </a:r>
            <a:r>
              <a:rPr lang="en-US" altLang="zh-CN" b="1" u="sng" dirty="0" err="1"/>
              <a:t>coll</a:t>
            </a:r>
            <a:r>
              <a:rPr lang="en-US" altLang="zh-CN" b="1" u="sng" dirty="0"/>
              <a:t> = new </a:t>
            </a:r>
            <a:r>
              <a:rPr lang="en-US" altLang="zh-CN" b="1" u="sng" dirty="0" err="1"/>
              <a:t>ArrayList</a:t>
            </a:r>
            <a:r>
              <a:rPr lang="en-US" altLang="zh-CN" b="1" u="sng" dirty="0"/>
              <a:t>();</a:t>
            </a:r>
            <a:endParaRPr lang="zh-CN" altLang="en-US" b="1" dirty="0"/>
          </a:p>
        </p:txBody>
      </p:sp>
      <p:sp>
        <p:nvSpPr>
          <p:cNvPr id="16" name="矩形 15"/>
          <p:cNvSpPr/>
          <p:nvPr/>
        </p:nvSpPr>
        <p:spPr>
          <a:xfrm>
            <a:off x="3219671" y="1043444"/>
            <a:ext cx="3224537" cy="369332"/>
          </a:xfrm>
          <a:prstGeom prst="rect">
            <a:avLst/>
          </a:prstGeom>
        </p:spPr>
        <p:txBody>
          <a:bodyPr wrap="none">
            <a:spAutoFit/>
          </a:bodyPr>
          <a:lstStyle/>
          <a:p>
            <a:r>
              <a:rPr lang="en-US" altLang="zh-CN" b="1" u="sng" dirty="0"/>
              <a:t>Iterator </a:t>
            </a:r>
            <a:r>
              <a:rPr lang="en-US" altLang="zh-CN" b="1" u="sng" dirty="0" err="1"/>
              <a:t>iterator</a:t>
            </a:r>
            <a:r>
              <a:rPr lang="en-US" altLang="zh-CN" b="1" u="sng" dirty="0"/>
              <a:t> = </a:t>
            </a:r>
            <a:r>
              <a:rPr lang="en-US" altLang="zh-CN" b="1" u="sng" dirty="0" err="1"/>
              <a:t>coll.iterator</a:t>
            </a:r>
            <a:r>
              <a:rPr lang="en-US" altLang="zh-CN" b="1" u="sng" dirty="0"/>
              <a:t>();</a:t>
            </a:r>
            <a:endParaRPr lang="zh-CN" altLang="en-US" b="1" dirty="0"/>
          </a:p>
        </p:txBody>
      </p:sp>
      <p:sp>
        <p:nvSpPr>
          <p:cNvPr id="17" name="矩形 16"/>
          <p:cNvSpPr/>
          <p:nvPr/>
        </p:nvSpPr>
        <p:spPr>
          <a:xfrm>
            <a:off x="200130" y="3861048"/>
            <a:ext cx="4572000" cy="923330"/>
          </a:xfrm>
          <a:prstGeom prst="rect">
            <a:avLst/>
          </a:prstGeom>
        </p:spPr>
        <p:txBody>
          <a:bodyPr>
            <a:spAutoFit/>
          </a:bodyPr>
          <a:lstStyle/>
          <a:p>
            <a:r>
              <a:rPr lang="en-US" altLang="zh-CN" dirty="0"/>
              <a:t> </a:t>
            </a:r>
            <a:r>
              <a:rPr lang="en-US" altLang="zh-CN" b="1" dirty="0"/>
              <a:t>while(</a:t>
            </a:r>
            <a:r>
              <a:rPr lang="en-US" altLang="zh-CN" b="1" dirty="0" err="1"/>
              <a:t>iterator.hasNext</a:t>
            </a:r>
            <a:r>
              <a:rPr lang="en-US" altLang="zh-CN" b="1" dirty="0"/>
              <a:t>()){</a:t>
            </a:r>
          </a:p>
          <a:p>
            <a:r>
              <a:rPr lang="en-US" altLang="zh-CN" dirty="0"/>
              <a:t> </a:t>
            </a:r>
            <a:r>
              <a:rPr lang="en-US" altLang="zh-CN" dirty="0" err="1"/>
              <a:t>System.</a:t>
            </a:r>
            <a:r>
              <a:rPr lang="en-US" altLang="zh-CN" i="1" dirty="0" err="1"/>
              <a:t>out.println</a:t>
            </a:r>
            <a:r>
              <a:rPr lang="en-US" altLang="zh-CN" i="1" dirty="0"/>
              <a:t>(</a:t>
            </a:r>
            <a:r>
              <a:rPr lang="en-US" altLang="zh-CN" i="1" dirty="0" err="1"/>
              <a:t>iterator.next</a:t>
            </a:r>
            <a:r>
              <a:rPr lang="en-US" altLang="zh-CN" i="1" dirty="0"/>
              <a:t>());</a:t>
            </a:r>
          </a:p>
          <a:p>
            <a:r>
              <a:rPr lang="zh-CN" altLang="en-US" dirty="0"/>
              <a:t> </a:t>
            </a:r>
            <a:r>
              <a:rPr lang="en-US" altLang="zh-CN" dirty="0"/>
              <a:t>}</a:t>
            </a:r>
            <a:endParaRPr lang="zh-CN" altLang="en-US" dirty="0"/>
          </a:p>
        </p:txBody>
      </p:sp>
    </p:spTree>
    <p:extLst>
      <p:ext uri="{BB962C8B-B14F-4D97-AF65-F5344CB8AC3E}">
        <p14:creationId xmlns:p14="http://schemas.microsoft.com/office/powerpoint/2010/main" val="927230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1988" y="620688"/>
            <a:ext cx="6597926" cy="857256"/>
          </a:xfrm>
        </p:spPr>
        <p:txBody>
          <a:bodyPr/>
          <a:lstStyle/>
          <a:p>
            <a:r>
              <a:rPr lang="zh-CN" altLang="en-US" b="1" dirty="0" smtClean="0">
                <a:latin typeface="+mn-lt"/>
                <a:ea typeface="宋体" pitchFamily="2" charset="-122"/>
                <a:cs typeface="Times New Roman" pitchFamily="18" charset="0"/>
              </a:rPr>
              <a:t>使用 </a:t>
            </a:r>
            <a:r>
              <a:rPr lang="en-US" altLang="zh-CN" b="1" dirty="0" err="1" smtClean="0">
                <a:latin typeface="+mn-lt"/>
                <a:ea typeface="宋体" pitchFamily="2" charset="-122"/>
                <a:cs typeface="Times New Roman" pitchFamily="18" charset="0"/>
              </a:rPr>
              <a:t>foreach</a:t>
            </a: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循环遍历集合元素</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600201"/>
            <a:ext cx="8229600" cy="614354"/>
          </a:xfrm>
        </p:spPr>
        <p:txBody>
          <a:bodyPr>
            <a:normAutofit/>
          </a:bodyPr>
          <a:lstStyle/>
          <a:p>
            <a:r>
              <a:rPr lang="en-US" altLang="zh-CN" dirty="0" smtClean="0">
                <a:ea typeface="宋体" pitchFamily="2" charset="-122"/>
                <a:cs typeface="Times New Roman" pitchFamily="18" charset="0"/>
              </a:rPr>
              <a:t>Java 5 </a:t>
            </a:r>
            <a:r>
              <a:rPr lang="zh-CN" altLang="en-US" dirty="0" smtClean="0">
                <a:ea typeface="宋体" pitchFamily="2" charset="-122"/>
                <a:cs typeface="Times New Roman" pitchFamily="18" charset="0"/>
              </a:rPr>
              <a:t>提供了 </a:t>
            </a:r>
            <a:r>
              <a:rPr lang="en-US" altLang="zh-CN" dirty="0" err="1" smtClean="0">
                <a:ea typeface="宋体" pitchFamily="2" charset="-122"/>
                <a:cs typeface="Times New Roman" pitchFamily="18" charset="0"/>
              </a:rPr>
              <a:t>foreach</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循环迭代访问 </a:t>
            </a:r>
            <a:r>
              <a:rPr lang="en-US" altLang="zh-CN" dirty="0" smtClean="0">
                <a:ea typeface="宋体" pitchFamily="2" charset="-122"/>
                <a:cs typeface="Times New Roman" pitchFamily="18" charset="0"/>
              </a:rPr>
              <a:t>Collection</a:t>
            </a:r>
            <a:endParaRPr lang="zh-CN" altLang="en-US" dirty="0">
              <a:ea typeface="宋体" pitchFamily="2" charset="-122"/>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914950" y="2777480"/>
            <a:ext cx="6423548" cy="857256"/>
          </a:xfrm>
          <a:prstGeom prst="rect">
            <a:avLst/>
          </a:prstGeom>
          <a:noFill/>
          <a:ln w="9525">
            <a:noFill/>
            <a:miter lim="800000"/>
            <a:headEnd/>
            <a:tailEnd/>
          </a:ln>
          <a:effectLst/>
        </p:spPr>
      </p:pic>
      <p:cxnSp>
        <p:nvCxnSpPr>
          <p:cNvPr id="7" name="直接箭头连接符 6"/>
          <p:cNvCxnSpPr/>
          <p:nvPr/>
        </p:nvCxnSpPr>
        <p:spPr>
          <a:xfrm flipV="1">
            <a:off x="1691680" y="3098664"/>
            <a:ext cx="414936" cy="149211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3331880" y="3098664"/>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788024" y="2996952"/>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4224" y="4668922"/>
            <a:ext cx="1475528" cy="830997"/>
          </a:xfrm>
          <a:prstGeom prst="rect">
            <a:avLst/>
          </a:prstGeom>
          <a:noFill/>
        </p:spPr>
        <p:txBody>
          <a:bodyPr wrap="square" rtlCol="0">
            <a:spAutoFit/>
          </a:bodyPr>
          <a:lstStyle/>
          <a:p>
            <a:r>
              <a:rPr lang="zh-CN" altLang="en-US" sz="2400" dirty="0" smtClean="0">
                <a:ea typeface="宋体" pitchFamily="2" charset="-122"/>
              </a:rPr>
              <a:t>要遍历的元素类型</a:t>
            </a:r>
            <a:endParaRPr lang="zh-CN" altLang="en-US" sz="2400" dirty="0">
              <a:ea typeface="宋体" pitchFamily="2" charset="-122"/>
            </a:endParaRPr>
          </a:p>
        </p:txBody>
      </p:sp>
      <p:sp>
        <p:nvSpPr>
          <p:cNvPr id="12" name="TextBox 11"/>
          <p:cNvSpPr txBox="1"/>
          <p:nvPr/>
        </p:nvSpPr>
        <p:spPr>
          <a:xfrm>
            <a:off x="4572000" y="4590779"/>
            <a:ext cx="1512168" cy="830997"/>
          </a:xfrm>
          <a:prstGeom prst="rect">
            <a:avLst/>
          </a:prstGeom>
          <a:noFill/>
        </p:spPr>
        <p:txBody>
          <a:bodyPr wrap="square" rtlCol="0">
            <a:spAutoFit/>
          </a:bodyPr>
          <a:lstStyle/>
          <a:p>
            <a:r>
              <a:rPr lang="zh-CN" altLang="en-US" sz="2400" dirty="0" smtClean="0">
                <a:ea typeface="宋体" pitchFamily="2" charset="-122"/>
              </a:rPr>
              <a:t>要遍历的元素名称</a:t>
            </a:r>
            <a:endParaRPr lang="zh-CN" altLang="en-US" sz="2400" dirty="0">
              <a:ea typeface="宋体" pitchFamily="2" charset="-122"/>
            </a:endParaRPr>
          </a:p>
        </p:txBody>
      </p:sp>
      <p:sp>
        <p:nvSpPr>
          <p:cNvPr id="13" name="TextBox 12"/>
          <p:cNvSpPr txBox="1"/>
          <p:nvPr/>
        </p:nvSpPr>
        <p:spPr>
          <a:xfrm>
            <a:off x="2803832" y="4622756"/>
            <a:ext cx="1512168" cy="830997"/>
          </a:xfrm>
          <a:prstGeom prst="rect">
            <a:avLst/>
          </a:prstGeom>
          <a:noFill/>
        </p:spPr>
        <p:txBody>
          <a:bodyPr wrap="square" rtlCol="0">
            <a:spAutoFit/>
          </a:bodyPr>
          <a:lstStyle/>
          <a:p>
            <a:r>
              <a:rPr lang="zh-CN" altLang="en-US" sz="2400" dirty="0">
                <a:ea typeface="宋体" pitchFamily="2" charset="-122"/>
              </a:rPr>
              <a:t>遍历</a:t>
            </a:r>
            <a:r>
              <a:rPr lang="zh-CN" altLang="en-US" sz="2400" dirty="0" smtClean="0">
                <a:ea typeface="宋体" pitchFamily="2" charset="-122"/>
              </a:rPr>
              <a:t>后元素名称</a:t>
            </a:r>
            <a:endParaRPr lang="zh-CN" altLang="en-US" sz="2400" dirty="0">
              <a:ea typeface="宋体" pitchFamily="2" charset="-122"/>
            </a:endParaRPr>
          </a:p>
        </p:txBody>
      </p:sp>
    </p:spTree>
    <p:extLst>
      <p:ext uri="{BB962C8B-B14F-4D97-AF65-F5344CB8AC3E}">
        <p14:creationId xmlns:p14="http://schemas.microsoft.com/office/powerpoint/2010/main" val="2020038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844824"/>
            <a:ext cx="8229600" cy="4525963"/>
          </a:xfrm>
        </p:spPr>
        <p:txBody>
          <a:bodyPr>
            <a:normAutofit fontScale="85000" lnSpcReduction="20000"/>
          </a:bodyPr>
          <a:lstStyle/>
          <a:p>
            <a:r>
              <a:rPr lang="en-US" altLang="zh-CN" dirty="0"/>
              <a:t>public class </a:t>
            </a:r>
            <a:r>
              <a:rPr lang="en-US" altLang="zh-CN" dirty="0" err="1"/>
              <a:t>TestFor</a:t>
            </a:r>
            <a:r>
              <a:rPr lang="en-US" altLang="zh-CN" dirty="0"/>
              <a:t> {</a:t>
            </a:r>
          </a:p>
          <a:p>
            <a:r>
              <a:rPr lang="en-US" altLang="zh-CN" dirty="0" smtClean="0"/>
              <a:t>      public </a:t>
            </a:r>
            <a:r>
              <a:rPr lang="en-US" altLang="zh-CN" dirty="0"/>
              <a:t>static void main(String[] </a:t>
            </a:r>
            <a:r>
              <a:rPr lang="en-US" altLang="zh-CN" dirty="0" err="1"/>
              <a:t>args</a:t>
            </a:r>
            <a:r>
              <a:rPr lang="en-US" altLang="zh-CN" dirty="0"/>
              <a:t>){</a:t>
            </a:r>
          </a:p>
          <a:p>
            <a:r>
              <a:rPr lang="en-US" altLang="zh-CN" dirty="0" smtClean="0"/>
              <a:t>             String</a:t>
            </a:r>
            <a:r>
              <a:rPr lang="en-US" altLang="zh-CN" dirty="0"/>
              <a:t>[] </a:t>
            </a:r>
            <a:r>
              <a:rPr lang="en-US" altLang="zh-CN" dirty="0" err="1"/>
              <a:t>str</a:t>
            </a:r>
            <a:r>
              <a:rPr lang="en-US" altLang="zh-CN" dirty="0"/>
              <a:t> = new String[5];</a:t>
            </a:r>
          </a:p>
          <a:p>
            <a:r>
              <a:rPr lang="en-US" altLang="zh-CN" dirty="0" smtClean="0"/>
              <a:t>             for(String </a:t>
            </a:r>
            <a:r>
              <a:rPr lang="en-US" altLang="zh-CN" dirty="0" err="1"/>
              <a:t>myStr</a:t>
            </a:r>
            <a:r>
              <a:rPr lang="en-US" altLang="zh-CN" dirty="0"/>
              <a:t> : </a:t>
            </a:r>
            <a:r>
              <a:rPr lang="en-US" altLang="zh-CN" dirty="0" err="1"/>
              <a:t>str</a:t>
            </a:r>
            <a:r>
              <a:rPr lang="en-US" altLang="zh-CN" dirty="0"/>
              <a:t>){</a:t>
            </a:r>
          </a:p>
          <a:p>
            <a:r>
              <a:rPr lang="en-US" altLang="zh-CN" dirty="0" smtClean="0"/>
              <a:t>                    </a:t>
            </a:r>
            <a:r>
              <a:rPr lang="en-US" altLang="zh-CN" dirty="0" err="1" smtClean="0"/>
              <a:t>myStr</a:t>
            </a:r>
            <a:r>
              <a:rPr lang="en-US" altLang="zh-CN" dirty="0" smtClean="0"/>
              <a:t> </a:t>
            </a:r>
            <a:r>
              <a:rPr lang="en-US" altLang="zh-CN" dirty="0"/>
              <a:t>= "</a:t>
            </a:r>
            <a:r>
              <a:rPr lang="en-US" altLang="zh-CN" dirty="0" err="1"/>
              <a:t>atguigu</a:t>
            </a:r>
            <a:r>
              <a:rPr lang="en-US" altLang="zh-CN" dirty="0"/>
              <a:t>";</a:t>
            </a:r>
          </a:p>
          <a:p>
            <a:r>
              <a:rPr lang="en-US" altLang="zh-CN" dirty="0" smtClean="0"/>
              <a:t>                    </a:t>
            </a:r>
            <a:r>
              <a:rPr lang="en-US" altLang="zh-CN" dirty="0" err="1" smtClean="0"/>
              <a:t>System.</a:t>
            </a:r>
            <a:r>
              <a:rPr lang="en-US" altLang="zh-CN" i="1" dirty="0" err="1" smtClean="0"/>
              <a:t>out.println</a:t>
            </a:r>
            <a:r>
              <a:rPr lang="en-US" altLang="zh-CN" i="1" dirty="0" smtClean="0"/>
              <a:t>(</a:t>
            </a:r>
            <a:r>
              <a:rPr lang="en-US" altLang="zh-CN" i="1" dirty="0" err="1" smtClean="0"/>
              <a:t>myStr</a:t>
            </a:r>
            <a:r>
              <a:rPr lang="en-US" altLang="zh-CN" i="1" dirty="0"/>
              <a:t>);</a:t>
            </a:r>
          </a:p>
          <a:p>
            <a:r>
              <a:rPr lang="en-US" altLang="zh-CN" dirty="0" smtClean="0"/>
              <a:t>              }</a:t>
            </a:r>
            <a:endParaRPr lang="en-US" altLang="zh-CN" dirty="0"/>
          </a:p>
          <a:p>
            <a:r>
              <a:rPr lang="en-US" altLang="zh-CN" dirty="0" smtClean="0"/>
              <a:t>             for(</a:t>
            </a:r>
            <a:r>
              <a:rPr lang="en-US" altLang="zh-CN" dirty="0" err="1" smtClean="0"/>
              <a:t>int</a:t>
            </a:r>
            <a:r>
              <a:rPr lang="en-US" altLang="zh-CN" dirty="0" smtClean="0"/>
              <a:t> </a:t>
            </a:r>
            <a:r>
              <a:rPr lang="en-US" altLang="zh-CN" dirty="0" err="1"/>
              <a:t>i</a:t>
            </a:r>
            <a:r>
              <a:rPr lang="en-US" altLang="zh-CN" dirty="0"/>
              <a:t> = 0;i &lt; </a:t>
            </a:r>
            <a:r>
              <a:rPr lang="en-US" altLang="zh-CN" dirty="0" err="1"/>
              <a:t>str.length;i</a:t>
            </a:r>
            <a:r>
              <a:rPr lang="en-US" altLang="zh-CN" dirty="0"/>
              <a:t>++){</a:t>
            </a:r>
          </a:p>
          <a:p>
            <a:r>
              <a:rPr lang="en-US" altLang="zh-CN" dirty="0" smtClean="0"/>
              <a:t>                    </a:t>
            </a:r>
            <a:r>
              <a:rPr lang="en-US" altLang="zh-CN" dirty="0" err="1" smtClean="0"/>
              <a:t>System.</a:t>
            </a:r>
            <a:r>
              <a:rPr lang="en-US" altLang="zh-CN" i="1" dirty="0" err="1" smtClean="0"/>
              <a:t>out.println</a:t>
            </a:r>
            <a:r>
              <a:rPr lang="en-US" altLang="zh-CN" i="1" dirty="0" smtClean="0"/>
              <a:t>(</a:t>
            </a:r>
            <a:r>
              <a:rPr lang="en-US" altLang="zh-CN" i="1" dirty="0" err="1" smtClean="0"/>
              <a:t>str</a:t>
            </a:r>
            <a:r>
              <a:rPr lang="en-US" altLang="zh-CN" i="1" dirty="0" smtClean="0"/>
              <a:t>[</a:t>
            </a:r>
            <a:r>
              <a:rPr lang="en-US" altLang="zh-CN" i="1" dirty="0" err="1" smtClean="0"/>
              <a:t>i</a:t>
            </a:r>
            <a:r>
              <a:rPr lang="en-US" altLang="zh-CN" i="1" dirty="0"/>
              <a:t>]);</a:t>
            </a:r>
          </a:p>
          <a:p>
            <a:r>
              <a:rPr lang="en-US" altLang="zh-CN" dirty="0" smtClean="0"/>
              <a:t>             }</a:t>
            </a:r>
            <a:endParaRPr lang="en-US" altLang="zh-CN" dirty="0"/>
          </a:p>
          <a:p>
            <a:r>
              <a:rPr lang="en-US" altLang="zh-CN" dirty="0" smtClean="0"/>
              <a:t>       }</a:t>
            </a:r>
            <a:endParaRPr lang="en-US" altLang="zh-CN" dirty="0"/>
          </a:p>
          <a:p>
            <a:r>
              <a:rPr lang="en-US" altLang="zh-CN" dirty="0"/>
              <a:t>}</a:t>
            </a:r>
            <a:endParaRPr lang="zh-CN" altLang="en-US" dirty="0"/>
          </a:p>
        </p:txBody>
      </p:sp>
      <p:sp>
        <p:nvSpPr>
          <p:cNvPr id="4" name="TextBox 3"/>
          <p:cNvSpPr txBox="1"/>
          <p:nvPr/>
        </p:nvSpPr>
        <p:spPr>
          <a:xfrm>
            <a:off x="539552" y="980728"/>
            <a:ext cx="4608512" cy="523220"/>
          </a:xfrm>
          <a:prstGeom prst="rect">
            <a:avLst/>
          </a:prstGeom>
          <a:noFill/>
        </p:spPr>
        <p:txBody>
          <a:bodyPr wrap="square" rtlCol="0">
            <a:spAutoFit/>
          </a:bodyPr>
          <a:lstStyle/>
          <a:p>
            <a:r>
              <a:rPr lang="zh-CN" altLang="en-US" sz="2800" dirty="0" smtClean="0">
                <a:ea typeface="宋体" pitchFamily="2" charset="-122"/>
              </a:rPr>
              <a:t>练习：判断输出结果为何？</a:t>
            </a:r>
            <a:endParaRPr lang="zh-CN" altLang="en-US" sz="2800" dirty="0">
              <a:ea typeface="宋体" pitchFamily="2" charset="-122"/>
            </a:endParaRPr>
          </a:p>
        </p:txBody>
      </p:sp>
    </p:spTree>
    <p:extLst>
      <p:ext uri="{BB962C8B-B14F-4D97-AF65-F5344CB8AC3E}">
        <p14:creationId xmlns:p14="http://schemas.microsoft.com/office/powerpoint/2010/main" val="1021250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85184" cy="853822"/>
          </a:xfrm>
        </p:spPr>
        <p:txBody>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628800"/>
            <a:ext cx="8229600" cy="4059314"/>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中数组用来存储数据的局限性</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集合类中</a:t>
            </a:r>
            <a:r>
              <a:rPr lang="zh-CN" altLang="en-US" b="1" dirty="0" smtClean="0">
                <a:solidFill>
                  <a:srgbClr val="C00000"/>
                </a:solidFill>
                <a:ea typeface="宋体" pitchFamily="2" charset="-122"/>
                <a:cs typeface="Times New Roman" pitchFamily="18" charset="0"/>
              </a:rPr>
              <a:t>元素有序、且可重复</a:t>
            </a:r>
            <a:r>
              <a:rPr lang="zh-CN" altLang="en-US" dirty="0" smtClean="0">
                <a:ea typeface="宋体" pitchFamily="2" charset="-122"/>
                <a:cs typeface="Times New Roman" pitchFamily="18" charset="0"/>
              </a:rPr>
              <a:t>，集合中的每个元素都有其对应的顺序索引。</a:t>
            </a:r>
            <a:endParaRPr lang="en-US" altLang="zh-CN" dirty="0" smtClean="0">
              <a:ea typeface="宋体" pitchFamily="2" charset="-122"/>
              <a:cs typeface="Times New Roman" pitchFamily="18" charset="0"/>
            </a:endParaRPr>
          </a:p>
          <a:p>
            <a:pPr>
              <a:buFont typeface="Wingdings" pitchFamily="2" charset="2"/>
              <a:buChar char="l"/>
            </a:pPr>
            <a:r>
              <a:rPr lang="zh-CN" altLang="en-US" dirty="0">
                <a:ea typeface="宋体" pitchFamily="2" charset="-122"/>
                <a:cs typeface="Times New Roman" pitchFamily="18" charset="0"/>
              </a:rPr>
              <a:t>List容器中的元素都对应一个整数型的序号记载其在容器中的位置，可以根据序号存取容器中的元素。</a:t>
            </a:r>
          </a:p>
          <a:p>
            <a:pPr>
              <a:buFont typeface="Wingdings" pitchFamily="2" charset="2"/>
              <a:buChar char="l"/>
            </a:pPr>
            <a:r>
              <a:rPr lang="en-US" altLang="zh-CN" dirty="0" smtClean="0">
                <a:ea typeface="宋体" pitchFamily="2" charset="-122"/>
                <a:cs typeface="Times New Roman" pitchFamily="18" charset="0"/>
              </a:rPr>
              <a:t>JDK API</a:t>
            </a:r>
            <a:r>
              <a:rPr lang="zh-CN" altLang="en-US" dirty="0" smtClean="0">
                <a:ea typeface="宋体" pitchFamily="2" charset="-122"/>
                <a:cs typeface="Times New Roman" pitchFamily="18" charset="0"/>
              </a:rPr>
              <a:t>中</a:t>
            </a: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接口的实现类常用的有：</a:t>
            </a:r>
            <a:r>
              <a:rPr lang="en-US" altLang="zh-CN" dirty="0" err="1" smtClean="0">
                <a:ea typeface="宋体" pitchFamily="2" charset="-122"/>
                <a:cs typeface="Times New Roman" pitchFamily="18" charset="0"/>
              </a:rPr>
              <a:t>ArrayList</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LinkedList</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Vector</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p:txBody>
      </p:sp>
    </p:spTree>
    <p:extLst>
      <p:ext uri="{BB962C8B-B14F-4D97-AF65-F5344CB8AC3E}">
        <p14:creationId xmlns:p14="http://schemas.microsoft.com/office/powerpoint/2010/main" val="3797887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620688"/>
            <a:ext cx="4485184" cy="853822"/>
          </a:xfrm>
        </p:spPr>
        <p:txBody>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385910"/>
            <a:ext cx="8363272" cy="4851402"/>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集合里添加了一些根据索引来操作集合元素的方法</a:t>
            </a:r>
            <a:endParaRPr lang="en-US" altLang="zh-CN" dirty="0" smtClean="0">
              <a:ea typeface="宋体" pitchFamily="2" charset="-122"/>
              <a:cs typeface="Times New Roman" pitchFamily="18" charset="0"/>
            </a:endParaRPr>
          </a:p>
          <a:p>
            <a:pPr lvl="1">
              <a:buFont typeface="Wingdings" pitchFamily="2" charset="2"/>
              <a:buChar char="Ø"/>
            </a:pPr>
            <a:r>
              <a:rPr lang="zh-CN" altLang="en-US" b="1" dirty="0" smtClean="0">
                <a:solidFill>
                  <a:srgbClr val="FF0000"/>
                </a:solidFill>
                <a:ea typeface="宋体" pitchFamily="2" charset="-122"/>
                <a:cs typeface="Times New Roman" pitchFamily="18" charset="0"/>
              </a:rPr>
              <a:t>插入：</a:t>
            </a:r>
            <a:r>
              <a:rPr lang="en-US" altLang="zh-CN" b="1" dirty="0" smtClean="0">
                <a:solidFill>
                  <a:srgbClr val="FF0000"/>
                </a:solidFill>
                <a:ea typeface="宋体" pitchFamily="2" charset="-122"/>
                <a:cs typeface="Times New Roman" pitchFamily="18" charset="0"/>
              </a:rPr>
              <a:t>void add(</a:t>
            </a:r>
            <a:r>
              <a:rPr lang="en-US" altLang="zh-CN" b="1" dirty="0" err="1" smtClean="0">
                <a:solidFill>
                  <a:srgbClr val="FF0000"/>
                </a:solidFill>
                <a:ea typeface="宋体" pitchFamily="2" charset="-122"/>
                <a:cs typeface="Times New Roman" pitchFamily="18" charset="0"/>
              </a:rPr>
              <a:t>int</a:t>
            </a:r>
            <a:r>
              <a:rPr lang="en-US" altLang="zh-CN" b="1" dirty="0" smtClean="0">
                <a:solidFill>
                  <a:srgbClr val="FF0000"/>
                </a:solidFill>
                <a:ea typeface="宋体" pitchFamily="2" charset="-122"/>
                <a:cs typeface="Times New Roman" pitchFamily="18" charset="0"/>
              </a:rPr>
              <a:t> index, Object </a:t>
            </a:r>
            <a:r>
              <a:rPr lang="en-US" altLang="zh-CN" b="1" dirty="0" err="1" smtClean="0">
                <a:solidFill>
                  <a:srgbClr val="FF0000"/>
                </a:solidFill>
                <a:ea typeface="宋体" pitchFamily="2" charset="-122"/>
                <a:cs typeface="Times New Roman" pitchFamily="18" charset="0"/>
              </a:rPr>
              <a:t>ele</a:t>
            </a:r>
            <a:r>
              <a:rPr lang="en-US" altLang="zh-CN" b="1" dirty="0" smtClean="0">
                <a:solidFill>
                  <a:srgbClr val="FF0000"/>
                </a:solidFill>
                <a:ea typeface="宋体" pitchFamily="2" charset="-122"/>
                <a:cs typeface="Times New Roman" pitchFamily="18" charset="0"/>
              </a:rPr>
              <a:t>)</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boolean</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addAll</a:t>
            </a:r>
            <a:r>
              <a:rPr lang="en-US" altLang="zh-CN" b="1" dirty="0" smtClean="0">
                <a:solidFill>
                  <a:srgbClr val="C00000"/>
                </a:solidFill>
                <a:ea typeface="宋体" pitchFamily="2" charset="-122"/>
                <a:cs typeface="Times New Roman" pitchFamily="18" charset="0"/>
              </a:rPr>
              <a: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 Collection </a:t>
            </a:r>
            <a:r>
              <a:rPr lang="en-US" altLang="zh-CN" b="1" dirty="0" err="1" smtClean="0">
                <a:solidFill>
                  <a:srgbClr val="C00000"/>
                </a:solidFill>
                <a:ea typeface="宋体" pitchFamily="2" charset="-122"/>
                <a:cs typeface="Times New Roman" pitchFamily="18" charset="0"/>
              </a:rPr>
              <a:t>eles</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FF0000"/>
                </a:solidFill>
                <a:ea typeface="宋体" pitchFamily="2" charset="-122"/>
                <a:cs typeface="Times New Roman" pitchFamily="18" charset="0"/>
              </a:rPr>
              <a:t>Object get(</a:t>
            </a:r>
            <a:r>
              <a:rPr lang="en-US" altLang="zh-CN" b="1" dirty="0" err="1" smtClean="0">
                <a:solidFill>
                  <a:srgbClr val="FF0000"/>
                </a:solidFill>
                <a:ea typeface="宋体" pitchFamily="2" charset="-122"/>
                <a:cs typeface="Times New Roman" pitchFamily="18" charset="0"/>
              </a:rPr>
              <a:t>int</a:t>
            </a:r>
            <a:r>
              <a:rPr lang="en-US" altLang="zh-CN" b="1" dirty="0" smtClean="0">
                <a:solidFill>
                  <a:srgbClr val="FF0000"/>
                </a:solidFill>
                <a:ea typeface="宋体" pitchFamily="2" charset="-122"/>
                <a:cs typeface="Times New Roman" pitchFamily="18" charset="0"/>
              </a:rPr>
              <a:t> index)</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indexOf</a:t>
            </a:r>
            <a:r>
              <a:rPr lang="en-US" altLang="zh-CN" b="1" dirty="0" smtClean="0">
                <a:solidFill>
                  <a:srgbClr val="C00000"/>
                </a:solidFill>
                <a:ea typeface="宋体" pitchFamily="2" charset="-122"/>
                <a:cs typeface="Times New Roman" pitchFamily="18" charset="0"/>
              </a:rPr>
              <a:t>(Object </a:t>
            </a:r>
            <a:r>
              <a:rPr lang="en-US" altLang="zh-CN" b="1" dirty="0" err="1" smtClean="0">
                <a:solidFill>
                  <a:srgbClr val="C00000"/>
                </a:solidFill>
                <a:ea typeface="宋体" pitchFamily="2" charset="-122"/>
                <a:cs typeface="Times New Roman" pitchFamily="18" charset="0"/>
              </a:rPr>
              <a:t>obj</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lastIndexOf</a:t>
            </a:r>
            <a:r>
              <a:rPr lang="en-US" altLang="zh-CN" b="1" dirty="0" smtClean="0">
                <a:solidFill>
                  <a:srgbClr val="C00000"/>
                </a:solidFill>
                <a:ea typeface="宋体" pitchFamily="2" charset="-122"/>
                <a:cs typeface="Times New Roman" pitchFamily="18" charset="0"/>
              </a:rPr>
              <a:t>(Object </a:t>
            </a:r>
            <a:r>
              <a:rPr lang="en-US" altLang="zh-CN" b="1" dirty="0" err="1" smtClean="0">
                <a:solidFill>
                  <a:srgbClr val="C00000"/>
                </a:solidFill>
                <a:ea typeface="宋体" pitchFamily="2" charset="-122"/>
                <a:cs typeface="Times New Roman" pitchFamily="18" charset="0"/>
              </a:rPr>
              <a:t>obj</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zh-CN" altLang="en-US" b="1" dirty="0" smtClean="0">
                <a:solidFill>
                  <a:srgbClr val="C00000"/>
                </a:solidFill>
                <a:ea typeface="宋体" pitchFamily="2" charset="-122"/>
                <a:cs typeface="Times New Roman" pitchFamily="18" charset="0"/>
              </a:rPr>
              <a:t>删除：</a:t>
            </a:r>
            <a:r>
              <a:rPr lang="en-US" altLang="zh-CN" b="1" dirty="0" smtClean="0">
                <a:solidFill>
                  <a:srgbClr val="C00000"/>
                </a:solidFill>
                <a:ea typeface="宋体" pitchFamily="2" charset="-122"/>
                <a:cs typeface="Times New Roman" pitchFamily="18" charset="0"/>
              </a:rPr>
              <a:t>Object remove(</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a:t>
            </a:r>
          </a:p>
          <a:p>
            <a:pPr lvl="1">
              <a:buFont typeface="Wingdings" pitchFamily="2" charset="2"/>
              <a:buChar char="Ø"/>
            </a:pPr>
            <a:r>
              <a:rPr lang="zh-CN" altLang="en-US" b="1" dirty="0" smtClean="0">
                <a:solidFill>
                  <a:srgbClr val="FF0000"/>
                </a:solidFill>
                <a:ea typeface="宋体" pitchFamily="2" charset="-122"/>
                <a:cs typeface="Times New Roman" pitchFamily="18" charset="0"/>
              </a:rPr>
              <a:t>修改：</a:t>
            </a:r>
            <a:r>
              <a:rPr lang="en-US" altLang="zh-CN" b="1" dirty="0" smtClean="0">
                <a:solidFill>
                  <a:srgbClr val="FF0000"/>
                </a:solidFill>
                <a:ea typeface="宋体" pitchFamily="2" charset="-122"/>
                <a:cs typeface="Times New Roman" pitchFamily="18" charset="0"/>
              </a:rPr>
              <a:t>Object set(</a:t>
            </a:r>
            <a:r>
              <a:rPr lang="en-US" altLang="zh-CN" b="1" dirty="0" err="1" smtClean="0">
                <a:solidFill>
                  <a:srgbClr val="FF0000"/>
                </a:solidFill>
                <a:ea typeface="宋体" pitchFamily="2" charset="-122"/>
                <a:cs typeface="Times New Roman" pitchFamily="18" charset="0"/>
              </a:rPr>
              <a:t>int</a:t>
            </a:r>
            <a:r>
              <a:rPr lang="en-US" altLang="zh-CN" b="1" dirty="0" smtClean="0">
                <a:solidFill>
                  <a:srgbClr val="FF0000"/>
                </a:solidFill>
                <a:ea typeface="宋体" pitchFamily="2" charset="-122"/>
                <a:cs typeface="Times New Roman" pitchFamily="18" charset="0"/>
              </a:rPr>
              <a:t> index, Object </a:t>
            </a:r>
            <a:r>
              <a:rPr lang="en-US" altLang="zh-CN" b="1" dirty="0" err="1" smtClean="0">
                <a:solidFill>
                  <a:srgbClr val="FF0000"/>
                </a:solidFill>
                <a:ea typeface="宋体" pitchFamily="2" charset="-122"/>
                <a:cs typeface="Times New Roman" pitchFamily="18" charset="0"/>
              </a:rPr>
              <a:t>ele</a:t>
            </a:r>
            <a:r>
              <a:rPr lang="en-US" altLang="zh-CN" b="1" dirty="0" smtClean="0">
                <a:solidFill>
                  <a:srgbClr val="FF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List </a:t>
            </a:r>
            <a:r>
              <a:rPr lang="en-US" altLang="zh-CN" b="1" dirty="0" err="1" smtClean="0">
                <a:solidFill>
                  <a:srgbClr val="C00000"/>
                </a:solidFill>
                <a:ea typeface="宋体" pitchFamily="2" charset="-122"/>
                <a:cs typeface="Times New Roman" pitchFamily="18" charset="0"/>
              </a:rPr>
              <a:t>subList</a:t>
            </a:r>
            <a:r>
              <a:rPr lang="en-US" altLang="zh-CN" b="1" dirty="0" smtClean="0">
                <a:solidFill>
                  <a:srgbClr val="C00000"/>
                </a:solidFill>
                <a:ea typeface="宋体" pitchFamily="2" charset="-122"/>
                <a:cs typeface="Times New Roman" pitchFamily="18" charset="0"/>
              </a:rPr>
              <a: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fromIndex</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toIndex</a:t>
            </a:r>
            <a:r>
              <a:rPr lang="en-US" altLang="zh-CN" b="1" dirty="0" smtClean="0">
                <a:solidFill>
                  <a:srgbClr val="C00000"/>
                </a:solidFill>
                <a:ea typeface="宋体" pitchFamily="2" charset="-122"/>
                <a:cs typeface="Times New Roman" pitchFamily="18" charset="0"/>
              </a:rPr>
              <a:t>)</a:t>
            </a:r>
            <a:endParaRPr lang="zh-CN" altLang="en-US"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41940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764704"/>
            <a:ext cx="6076790" cy="853822"/>
          </a:xfrm>
        </p:spPr>
        <p:txBody>
          <a:bodyPr>
            <a:normAutofit/>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实现类之一：</a:t>
            </a:r>
            <a:r>
              <a:rPr lang="en-US" altLang="zh-CN" b="1" dirty="0" err="1" smtClean="0">
                <a:latin typeface="+mn-lt"/>
                <a:ea typeface="宋体" pitchFamily="2" charset="-122"/>
                <a:cs typeface="Times New Roman" pitchFamily="18" charset="0"/>
              </a:rPr>
              <a:t>ArrayList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712968" cy="3917032"/>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接口的典型实现类</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本质上，</a:t>
            </a:r>
            <a:r>
              <a:rPr lang="en-US" altLang="zh-CN" dirty="0" err="1" smtClean="0">
                <a:ea typeface="宋体" pitchFamily="2" charset="-122"/>
                <a:cs typeface="Times New Roman" pitchFamily="18" charset="0"/>
              </a:rPr>
              <a:t>ArrayList</a:t>
            </a:r>
            <a:r>
              <a:rPr lang="zh-CN" altLang="en-US" dirty="0" smtClean="0">
                <a:ea typeface="宋体" pitchFamily="2" charset="-122"/>
                <a:cs typeface="Times New Roman" pitchFamily="18" charset="0"/>
              </a:rPr>
              <a:t>是对象引用的一个变长数组</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是线程不安全的，而 </a:t>
            </a:r>
            <a:r>
              <a:rPr lang="en-US" altLang="zh-CN" dirty="0" smtClean="0">
                <a:ea typeface="宋体" pitchFamily="2" charset="-122"/>
                <a:cs typeface="Times New Roman" pitchFamily="18" charset="0"/>
              </a:rPr>
              <a:t>Vector </a:t>
            </a:r>
            <a:r>
              <a:rPr lang="zh-CN" altLang="en-US" dirty="0" smtClean="0">
                <a:ea typeface="宋体" pitchFamily="2" charset="-122"/>
                <a:cs typeface="Times New Roman" pitchFamily="18" charset="0"/>
              </a:rPr>
              <a:t>是线程安全的，即使为保证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集合线程安全，也不推荐使用</a:t>
            </a:r>
            <a:r>
              <a:rPr lang="en-US" altLang="zh-CN" dirty="0" smtClean="0">
                <a:ea typeface="宋体" pitchFamily="2" charset="-122"/>
                <a:cs typeface="Times New Roman" pitchFamily="18" charset="0"/>
              </a:rPr>
              <a:t>Vector</a:t>
            </a:r>
          </a:p>
          <a:p>
            <a:pPr>
              <a:buFont typeface="Wingdings" pitchFamily="2" charset="2"/>
              <a:buChar char="l"/>
            </a:pP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Arrays.asList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方法返回的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a:t>
            </a:r>
            <a:r>
              <a:rPr lang="zh-CN" altLang="en-US" dirty="0">
                <a:ea typeface="宋体" pitchFamily="2" charset="-122"/>
                <a:cs typeface="Times New Roman" pitchFamily="18" charset="0"/>
              </a:rPr>
              <a:t>既</a:t>
            </a:r>
            <a:r>
              <a:rPr lang="zh-CN" altLang="en-US" dirty="0" smtClean="0">
                <a:ea typeface="宋体" pitchFamily="2" charset="-122"/>
                <a:cs typeface="Times New Roman" pitchFamily="18" charset="0"/>
              </a:rPr>
              <a:t>不是 </a:t>
            </a: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实例，也不是 </a:t>
            </a:r>
            <a:r>
              <a:rPr lang="en-US" altLang="zh-CN" dirty="0" smtClean="0">
                <a:ea typeface="宋体" pitchFamily="2" charset="-122"/>
                <a:cs typeface="Times New Roman" pitchFamily="18" charset="0"/>
              </a:rPr>
              <a:t>Vector </a:t>
            </a:r>
            <a:r>
              <a:rPr lang="zh-CN" altLang="en-US" dirty="0" smtClean="0">
                <a:ea typeface="宋体" pitchFamily="2" charset="-122"/>
                <a:cs typeface="Times New Roman" pitchFamily="18" charset="0"/>
              </a:rPr>
              <a:t>实例。</a:t>
            </a:r>
            <a:r>
              <a:rPr lang="en-US" altLang="zh-CN" dirty="0" smtClean="0">
                <a:ea typeface="宋体" pitchFamily="2" charset="-122"/>
                <a:cs typeface="Times New Roman" pitchFamily="18" charset="0"/>
              </a:rPr>
              <a:t> </a:t>
            </a:r>
            <a:r>
              <a:rPr lang="en-US" altLang="zh-CN" dirty="0" err="1" smtClean="0">
                <a:ea typeface="宋体" pitchFamily="2" charset="-122"/>
                <a:cs typeface="Times New Roman" pitchFamily="18" charset="0"/>
              </a:rPr>
              <a:t>Arrays.asList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返回值是一个固定长度的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4290973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88" y="709325"/>
            <a:ext cx="6120680" cy="646331"/>
          </a:xfrm>
          <a:prstGeom prst="rect">
            <a:avLst/>
          </a:prstGeom>
          <a:noFill/>
        </p:spPr>
        <p:txBody>
          <a:bodyPr wrap="square" rtlCol="0">
            <a:spAutoFit/>
          </a:bodyPr>
          <a:lstStyle/>
          <a:p>
            <a:r>
              <a:rPr lang="en-US" altLang="zh-CN" sz="3600" b="1" dirty="0" smtClean="0">
                <a:ea typeface="宋体" pitchFamily="2" charset="-122"/>
                <a:cs typeface="Times New Roman" pitchFamily="18" charset="0"/>
              </a:rPr>
              <a:t>List</a:t>
            </a:r>
            <a:r>
              <a:rPr lang="zh-CN" altLang="en-US" sz="3600" b="1" dirty="0" smtClean="0">
                <a:ea typeface="宋体" pitchFamily="2" charset="-122"/>
                <a:cs typeface="Times New Roman" pitchFamily="18" charset="0"/>
              </a:rPr>
              <a:t>实现类之二：</a:t>
            </a:r>
            <a:r>
              <a:rPr lang="en-US" altLang="zh-CN" sz="3600" b="1" dirty="0" err="1" smtClean="0">
                <a:ea typeface="宋体" pitchFamily="2" charset="-122"/>
                <a:cs typeface="Times New Roman" pitchFamily="18" charset="0"/>
              </a:rPr>
              <a:t>LinkedList</a:t>
            </a:r>
            <a:endParaRPr lang="zh-CN" altLang="en-US" sz="3600" b="1" dirty="0">
              <a:ea typeface="宋体" pitchFamily="2" charset="-122"/>
              <a:cs typeface="Times New Roman" pitchFamily="18" charset="0"/>
            </a:endParaRPr>
          </a:p>
        </p:txBody>
      </p:sp>
      <p:sp>
        <p:nvSpPr>
          <p:cNvPr id="5" name="TextBox 4"/>
          <p:cNvSpPr txBox="1"/>
          <p:nvPr/>
        </p:nvSpPr>
        <p:spPr>
          <a:xfrm>
            <a:off x="467544" y="1556792"/>
            <a:ext cx="8352928" cy="4575612"/>
          </a:xfrm>
          <a:prstGeom prst="rect">
            <a:avLst/>
          </a:prstGeom>
          <a:noFill/>
        </p:spPr>
        <p:txBody>
          <a:bodyPr wrap="square" rtlCol="0">
            <a:spAutoFit/>
          </a:bodyPr>
          <a:lstStyle/>
          <a:p>
            <a:pPr marL="285750" indent="-285750">
              <a:lnSpc>
                <a:spcPts val="3200"/>
              </a:lnSpc>
              <a:buFont typeface="Wingdings" pitchFamily="2" charset="2"/>
              <a:buChar char="l"/>
            </a:pPr>
            <a:r>
              <a:rPr lang="zh-CN" altLang="en-US" sz="2800" dirty="0" smtClean="0">
                <a:ea typeface="宋体" pitchFamily="2" charset="-122"/>
                <a:cs typeface="Times New Roman" pitchFamily="18" charset="0"/>
              </a:rPr>
              <a:t>对于</a:t>
            </a:r>
            <a:r>
              <a:rPr lang="zh-CN" altLang="en-US" sz="2800" b="1" dirty="0" smtClean="0">
                <a:ea typeface="宋体" pitchFamily="2" charset="-122"/>
                <a:cs typeface="Times New Roman" pitchFamily="18" charset="0"/>
              </a:rPr>
              <a:t>频繁的插入或删除元素</a:t>
            </a:r>
            <a:r>
              <a:rPr lang="zh-CN" altLang="en-US" sz="2800" dirty="0" smtClean="0">
                <a:ea typeface="宋体" pitchFamily="2" charset="-122"/>
                <a:cs typeface="Times New Roman" pitchFamily="18" charset="0"/>
              </a:rPr>
              <a:t>的操作，建议使用</a:t>
            </a:r>
            <a:r>
              <a:rPr lang="en-US" altLang="zh-CN" sz="2800" dirty="0" err="1" smtClean="0">
                <a:ea typeface="宋体" pitchFamily="2" charset="-122"/>
                <a:cs typeface="Times New Roman" pitchFamily="18" charset="0"/>
              </a:rPr>
              <a:t>LinkedList</a:t>
            </a:r>
            <a:r>
              <a:rPr lang="zh-CN" altLang="en-US" sz="2800" dirty="0" smtClean="0">
                <a:ea typeface="宋体" pitchFamily="2" charset="-122"/>
                <a:cs typeface="Times New Roman" pitchFamily="18" charset="0"/>
              </a:rPr>
              <a:t>类，效率较高</a:t>
            </a:r>
            <a:endParaRPr lang="en-US" altLang="zh-CN" sz="2800" dirty="0" smtClean="0">
              <a:ea typeface="宋体" pitchFamily="2" charset="-122"/>
              <a:cs typeface="Times New Roman" pitchFamily="18" charset="0"/>
            </a:endParaRPr>
          </a:p>
          <a:p>
            <a:pPr marL="285750" indent="-285750">
              <a:spcBef>
                <a:spcPts val="1200"/>
              </a:spcBef>
              <a:buFont typeface="Wingdings" pitchFamily="2" charset="2"/>
              <a:buChar char="l"/>
            </a:pPr>
            <a:r>
              <a:rPr lang="zh-CN" altLang="en-US" sz="2800" dirty="0">
                <a:ea typeface="宋体" pitchFamily="2" charset="-122"/>
                <a:cs typeface="Times New Roman" pitchFamily="18" charset="0"/>
              </a:rPr>
              <a:t>新增</a:t>
            </a:r>
            <a:r>
              <a:rPr lang="zh-CN" altLang="en-US" sz="2800" dirty="0" smtClean="0">
                <a:ea typeface="宋体" pitchFamily="2" charset="-122"/>
                <a:cs typeface="Times New Roman" pitchFamily="18" charset="0"/>
              </a:rPr>
              <a:t>方法：</a:t>
            </a:r>
            <a:endParaRPr lang="en-US" altLang="zh-CN" sz="2800" dirty="0" smtClean="0">
              <a:ea typeface="宋体" pitchFamily="2" charset="-122"/>
              <a:cs typeface="Times New Roman" pitchFamily="18" charset="0"/>
            </a:endParaRP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void </a:t>
            </a:r>
            <a:r>
              <a:rPr lang="en-US" altLang="zh-CN" sz="2400" b="1" dirty="0" err="1" smtClean="0">
                <a:solidFill>
                  <a:srgbClr val="C00000"/>
                </a:solidFill>
                <a:ea typeface="宋体" pitchFamily="2" charset="-122"/>
                <a:cs typeface="Times New Roman" pitchFamily="18" charset="0"/>
              </a:rPr>
              <a:t>addFirst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void </a:t>
            </a:r>
            <a:r>
              <a:rPr lang="en-US" altLang="zh-CN" sz="2400" b="1" dirty="0" err="1" smtClean="0">
                <a:solidFill>
                  <a:srgbClr val="C00000"/>
                </a:solidFill>
                <a:ea typeface="宋体" pitchFamily="2" charset="-122"/>
                <a:cs typeface="Times New Roman" pitchFamily="18" charset="0"/>
              </a:rPr>
              <a:t>addLast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	</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getFirst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getLast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removeFirst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removeLast</a:t>
            </a:r>
            <a:r>
              <a:rPr lang="en-US" altLang="zh-CN" sz="2400" b="1" dirty="0" smtClean="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3392411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761312"/>
            <a:ext cx="5472608" cy="646331"/>
          </a:xfrm>
          <a:prstGeom prst="rect">
            <a:avLst/>
          </a:prstGeom>
          <a:noFill/>
        </p:spPr>
        <p:txBody>
          <a:bodyPr wrap="square" rtlCol="0">
            <a:spAutoFit/>
          </a:bodyPr>
          <a:lstStyle/>
          <a:p>
            <a:r>
              <a:rPr lang="en-US" altLang="zh-CN" sz="3600" b="1" dirty="0" smtClean="0">
                <a:ea typeface="宋体" pitchFamily="2" charset="-122"/>
                <a:cs typeface="Times New Roman" pitchFamily="18" charset="0"/>
              </a:rPr>
              <a:t>List </a:t>
            </a:r>
            <a:r>
              <a:rPr lang="zh-CN" altLang="en-US" sz="3600" b="1" dirty="0">
                <a:ea typeface="宋体" pitchFamily="2" charset="-122"/>
                <a:cs typeface="Times New Roman" pitchFamily="18" charset="0"/>
              </a:rPr>
              <a:t>实现</a:t>
            </a:r>
            <a:r>
              <a:rPr lang="zh-CN" altLang="en-US" sz="3600" b="1" dirty="0" smtClean="0">
                <a:ea typeface="宋体" pitchFamily="2" charset="-122"/>
                <a:cs typeface="Times New Roman" pitchFamily="18" charset="0"/>
              </a:rPr>
              <a:t>类之三：</a:t>
            </a:r>
            <a:r>
              <a:rPr lang="en-US" altLang="zh-CN" sz="3600" b="1" dirty="0" smtClean="0">
                <a:ea typeface="宋体" pitchFamily="2" charset="-122"/>
                <a:cs typeface="Times New Roman" pitchFamily="18" charset="0"/>
              </a:rPr>
              <a:t>Vector</a:t>
            </a:r>
            <a:endParaRPr lang="zh-CN" altLang="en-US" sz="3600" b="1" dirty="0">
              <a:ea typeface="宋体" pitchFamily="2" charset="-122"/>
              <a:cs typeface="Times New Roman" pitchFamily="18" charset="0"/>
            </a:endParaRPr>
          </a:p>
        </p:txBody>
      </p:sp>
      <p:sp>
        <p:nvSpPr>
          <p:cNvPr id="5" name="TextBox 4"/>
          <p:cNvSpPr txBox="1"/>
          <p:nvPr/>
        </p:nvSpPr>
        <p:spPr>
          <a:xfrm>
            <a:off x="107504" y="1407643"/>
            <a:ext cx="8820472" cy="5201424"/>
          </a:xfrm>
          <a:prstGeom prst="rect">
            <a:avLst/>
          </a:prstGeom>
          <a:noFill/>
        </p:spPr>
        <p:txBody>
          <a:bodyPr wrap="square" rtlCol="0">
            <a:spAutoFit/>
          </a:bodyPr>
          <a:lstStyle/>
          <a:p>
            <a:pPr marL="285750" lvl="1" indent="-285750">
              <a:buFont typeface="Wingdings" pitchFamily="2" charset="2"/>
              <a:buChar char="l"/>
            </a:pPr>
            <a:r>
              <a:rPr lang="en-US" altLang="zh-CN" sz="2800" dirty="0" smtClean="0">
                <a:ea typeface="宋体" pitchFamily="2" charset="-122"/>
                <a:cs typeface="Times New Roman" pitchFamily="18" charset="0"/>
              </a:rPr>
              <a:t>Vector </a:t>
            </a:r>
            <a:r>
              <a:rPr lang="zh-CN" altLang="en-US" sz="2800" dirty="0">
                <a:ea typeface="宋体" pitchFamily="2" charset="-122"/>
                <a:cs typeface="Times New Roman" pitchFamily="18" charset="0"/>
              </a:rPr>
              <a:t>是一个古老的集合</a:t>
            </a:r>
            <a:r>
              <a:rPr lang="zh-CN" altLang="en-US" sz="2800" dirty="0" smtClean="0">
                <a:ea typeface="宋体" pitchFamily="2" charset="-122"/>
                <a:cs typeface="Times New Roman" pitchFamily="18" charset="0"/>
              </a:rPr>
              <a:t>，</a:t>
            </a:r>
            <a:r>
              <a:rPr lang="en-US" altLang="zh-CN" sz="2800" dirty="0" smtClean="0">
                <a:ea typeface="宋体" pitchFamily="2" charset="-122"/>
                <a:cs typeface="Times New Roman" pitchFamily="18" charset="0"/>
              </a:rPr>
              <a:t>JDK1.0</a:t>
            </a:r>
            <a:r>
              <a:rPr lang="zh-CN" altLang="en-US" sz="2800" dirty="0" smtClean="0">
                <a:ea typeface="宋体" pitchFamily="2" charset="-122"/>
                <a:cs typeface="Times New Roman" pitchFamily="18" charset="0"/>
              </a:rPr>
              <a:t>就有了</a:t>
            </a:r>
            <a:r>
              <a:rPr lang="zh-CN" altLang="en-US" sz="2800" dirty="0">
                <a:ea typeface="宋体" pitchFamily="2" charset="-122"/>
                <a:cs typeface="Times New Roman" pitchFamily="18" charset="0"/>
              </a:rPr>
              <a:t>。大多数操作与</a:t>
            </a:r>
            <a:r>
              <a:rPr lang="en-US" altLang="zh-CN" sz="2800" dirty="0" err="1">
                <a:ea typeface="宋体" pitchFamily="2" charset="-122"/>
                <a:cs typeface="Times New Roman" pitchFamily="18" charset="0"/>
              </a:rPr>
              <a:t>ArrayList</a:t>
            </a:r>
            <a:r>
              <a:rPr lang="zh-CN" altLang="en-US" sz="2800" dirty="0">
                <a:ea typeface="宋体" pitchFamily="2" charset="-122"/>
                <a:cs typeface="Times New Roman" pitchFamily="18" charset="0"/>
              </a:rPr>
              <a:t>相同，区别之处在于</a:t>
            </a:r>
            <a:r>
              <a:rPr lang="en-US" altLang="zh-CN" sz="2800" dirty="0">
                <a:ea typeface="宋体" pitchFamily="2" charset="-122"/>
                <a:cs typeface="Times New Roman" pitchFamily="18" charset="0"/>
              </a:rPr>
              <a:t>Vector</a:t>
            </a:r>
            <a:r>
              <a:rPr lang="zh-CN" altLang="en-US" sz="2800" dirty="0">
                <a:ea typeface="宋体" pitchFamily="2" charset="-122"/>
                <a:cs typeface="Times New Roman" pitchFamily="18" charset="0"/>
              </a:rPr>
              <a:t>是线程安全的</a:t>
            </a:r>
            <a:r>
              <a:rPr lang="zh-CN" altLang="en-US" sz="2800" dirty="0" smtClean="0">
                <a:ea typeface="宋体" pitchFamily="2" charset="-122"/>
                <a:cs typeface="Times New Roman" pitchFamily="18" charset="0"/>
              </a:rPr>
              <a:t>。</a:t>
            </a:r>
            <a:endParaRPr lang="en-US" altLang="zh-CN" sz="2800" dirty="0" smtClean="0">
              <a:ea typeface="宋体" pitchFamily="2" charset="-122"/>
              <a:cs typeface="Times New Roman" pitchFamily="18" charset="0"/>
            </a:endParaRPr>
          </a:p>
          <a:p>
            <a:pPr marL="285750" indent="-285750">
              <a:spcBef>
                <a:spcPts val="600"/>
              </a:spcBef>
              <a:buFont typeface="Wingdings" pitchFamily="2" charset="2"/>
              <a:buChar char="l"/>
            </a:pPr>
            <a:r>
              <a:rPr lang="zh-CN" altLang="en-US" sz="2800" dirty="0" smtClean="0">
                <a:ea typeface="宋体" pitchFamily="2" charset="-122"/>
                <a:cs typeface="Times New Roman" pitchFamily="18" charset="0"/>
              </a:rPr>
              <a:t>在各种</a:t>
            </a:r>
            <a:r>
              <a:rPr lang="en-US" altLang="zh-CN" sz="2800" dirty="0" smtClean="0">
                <a:ea typeface="宋体" pitchFamily="2" charset="-122"/>
                <a:cs typeface="Times New Roman" pitchFamily="18" charset="0"/>
              </a:rPr>
              <a:t>list</a:t>
            </a:r>
            <a:r>
              <a:rPr lang="zh-CN" altLang="en-US" sz="2800" dirty="0" smtClean="0">
                <a:ea typeface="宋体" pitchFamily="2" charset="-122"/>
                <a:cs typeface="Times New Roman" pitchFamily="18" charset="0"/>
              </a:rPr>
              <a:t>中，最好把</a:t>
            </a:r>
            <a:r>
              <a:rPr lang="en-US" altLang="zh-CN" sz="2800" dirty="0" err="1" smtClean="0">
                <a:ea typeface="宋体" pitchFamily="2" charset="-122"/>
                <a:cs typeface="Times New Roman" pitchFamily="18" charset="0"/>
              </a:rPr>
              <a:t>ArrayList</a:t>
            </a:r>
            <a:r>
              <a:rPr lang="zh-CN" altLang="en-US" sz="2800" dirty="0" smtClean="0">
                <a:ea typeface="宋体" pitchFamily="2" charset="-122"/>
                <a:cs typeface="Times New Roman" pitchFamily="18" charset="0"/>
              </a:rPr>
              <a:t>作为缺省选择。当插入、删除频繁时，使用</a:t>
            </a:r>
            <a:r>
              <a:rPr lang="en-US" altLang="zh-CN" sz="2800" dirty="0" err="1" smtClean="0">
                <a:ea typeface="宋体" pitchFamily="2" charset="-122"/>
                <a:cs typeface="Times New Roman" pitchFamily="18" charset="0"/>
              </a:rPr>
              <a:t>LinkedList</a:t>
            </a:r>
            <a:r>
              <a:rPr lang="zh-CN" altLang="en-US" sz="2800" dirty="0" smtClean="0">
                <a:ea typeface="宋体" pitchFamily="2" charset="-122"/>
                <a:cs typeface="Times New Roman" pitchFamily="18" charset="0"/>
              </a:rPr>
              <a:t>；</a:t>
            </a:r>
            <a:r>
              <a:rPr lang="en-US" altLang="zh-CN" sz="2800" dirty="0" smtClean="0">
                <a:ea typeface="宋体" pitchFamily="2" charset="-122"/>
                <a:cs typeface="Times New Roman" pitchFamily="18" charset="0"/>
              </a:rPr>
              <a:t>Vector</a:t>
            </a:r>
            <a:r>
              <a:rPr lang="zh-CN" altLang="en-US" sz="2800" dirty="0" smtClean="0">
                <a:ea typeface="宋体" pitchFamily="2" charset="-122"/>
                <a:cs typeface="Times New Roman" pitchFamily="18" charset="0"/>
              </a:rPr>
              <a:t>总是比</a:t>
            </a:r>
            <a:r>
              <a:rPr lang="en-US" altLang="zh-CN" sz="2800" dirty="0" err="1" smtClean="0">
                <a:ea typeface="宋体" pitchFamily="2" charset="-122"/>
                <a:cs typeface="Times New Roman" pitchFamily="18" charset="0"/>
              </a:rPr>
              <a:t>ArrayList</a:t>
            </a:r>
            <a:r>
              <a:rPr lang="zh-CN" altLang="en-US" sz="2800" dirty="0" smtClean="0">
                <a:ea typeface="宋体" pitchFamily="2" charset="-122"/>
                <a:cs typeface="Times New Roman" pitchFamily="18" charset="0"/>
              </a:rPr>
              <a:t>慢，所以尽量避免使用。</a:t>
            </a:r>
            <a:endParaRPr lang="en-US" altLang="zh-CN" sz="2800" dirty="0">
              <a:ea typeface="宋体" pitchFamily="2" charset="-122"/>
              <a:cs typeface="Times New Roman" pitchFamily="18" charset="0"/>
            </a:endParaRPr>
          </a:p>
          <a:p>
            <a:pPr marL="285750" indent="-285750">
              <a:spcBef>
                <a:spcPts val="600"/>
              </a:spcBef>
              <a:buFont typeface="Wingdings" pitchFamily="2" charset="2"/>
              <a:buChar char="l"/>
            </a:pPr>
            <a:r>
              <a:rPr lang="zh-CN" altLang="en-US" sz="2800" dirty="0" smtClean="0">
                <a:ea typeface="宋体" pitchFamily="2" charset="-122"/>
                <a:cs typeface="Times New Roman" pitchFamily="18" charset="0"/>
              </a:rPr>
              <a:t>新增方法：</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addElement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insertElementAt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obj,int</a:t>
            </a:r>
            <a:r>
              <a:rPr lang="en-US" altLang="zh-CN" sz="2400" b="1" dirty="0" smtClean="0">
                <a:solidFill>
                  <a:srgbClr val="C00000"/>
                </a:solidFill>
                <a:ea typeface="宋体" pitchFamily="2" charset="-122"/>
                <a:cs typeface="Times New Roman" pitchFamily="18" charset="0"/>
              </a:rPr>
              <a:t> index)</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setElementAt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obj,int</a:t>
            </a:r>
            <a:r>
              <a:rPr lang="en-US" altLang="zh-CN" sz="2400" b="1" dirty="0" smtClean="0">
                <a:solidFill>
                  <a:srgbClr val="C00000"/>
                </a:solidFill>
                <a:ea typeface="宋体" pitchFamily="2" charset="-122"/>
                <a:cs typeface="Times New Roman" pitchFamily="18" charset="0"/>
              </a:rPr>
              <a:t> index)</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removeElement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removeAllElements</a:t>
            </a:r>
            <a:r>
              <a:rPr lang="en-US" altLang="zh-CN" sz="2400" b="1" dirty="0" smtClean="0">
                <a:solidFill>
                  <a:srgbClr val="C00000"/>
                </a:solidFill>
                <a:ea typeface="宋体" pitchFamily="2" charset="-122"/>
                <a:cs typeface="Times New Roman" pitchFamily="18" charset="0"/>
              </a:rPr>
              <a:t>()</a:t>
            </a:r>
            <a:endParaRPr lang="zh-CN" altLang="en-US" sz="24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297593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621799" cy="9501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3352008" y="89909"/>
            <a:ext cx="3816570" cy="646331"/>
          </a:xfrm>
          <a:prstGeom prst="rect">
            <a:avLst/>
          </a:prstGeom>
          <a:noFill/>
        </p:spPr>
        <p:txBody>
          <a:bodyPr wrap="square" rtlCol="0">
            <a:spAutoFit/>
          </a:bodyPr>
          <a:lstStyle/>
          <a:p>
            <a:r>
              <a:rPr lang="en-US" altLang="zh-CN" sz="3600" b="1" dirty="0" err="1" smtClean="0">
                <a:solidFill>
                  <a:srgbClr val="FFFF00"/>
                </a:solidFill>
                <a:ea typeface="宋体" pitchFamily="2" charset="-122"/>
                <a:cs typeface="Times New Roman" pitchFamily="18" charset="0"/>
              </a:rPr>
              <a:t>JavaSE</a:t>
            </a:r>
            <a:r>
              <a:rPr lang="zh-CN" altLang="en-US" sz="3600" b="1" dirty="0" smtClean="0">
                <a:solidFill>
                  <a:srgbClr val="FFFF00"/>
                </a:solidFill>
                <a:ea typeface="宋体" pitchFamily="2" charset="-122"/>
                <a:cs typeface="Times New Roman" pitchFamily="18" charset="0"/>
              </a:rPr>
              <a:t>知识图解</a:t>
            </a:r>
            <a:endParaRPr lang="zh-CN" altLang="en-US" sz="3600" b="1" dirty="0">
              <a:solidFill>
                <a:srgbClr val="FFFF00"/>
              </a:solidFill>
              <a:ea typeface="宋体" pitchFamily="2" charset="-122"/>
              <a:cs typeface="Times New Roman" pitchFamily="18" charset="0"/>
            </a:endParaRPr>
          </a:p>
        </p:txBody>
      </p:sp>
      <p:sp>
        <p:nvSpPr>
          <p:cNvPr id="101" name="圆角矩形 100"/>
          <p:cNvSpPr/>
          <p:nvPr/>
        </p:nvSpPr>
        <p:spPr>
          <a:xfrm>
            <a:off x="1838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1424608"/>
            <a:ext cx="145536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704257" y="2420888"/>
            <a:ext cx="89982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723289" y="2420888"/>
            <a:ext cx="9361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755193" y="2420888"/>
            <a:ext cx="85290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7837449" y="2420888"/>
            <a:ext cx="73501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212976"/>
            <a:ext cx="1800562"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954801" y="4027903"/>
            <a:ext cx="91796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3990539"/>
            <a:ext cx="705802" cy="5746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012941"/>
            <a:ext cx="52485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3990539"/>
            <a:ext cx="669388" cy="55221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4891710" y="4020432"/>
            <a:ext cx="54438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4" name="圆角矩形 113"/>
          <p:cNvSpPr/>
          <p:nvPr/>
        </p:nvSpPr>
        <p:spPr>
          <a:xfrm>
            <a:off x="5553867" y="4037286"/>
            <a:ext cx="53370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7982531"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25845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759743" y="5877272"/>
            <a:ext cx="39123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842785" y="5877272"/>
            <a:ext cx="81054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80346"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3910353" y="5863217"/>
            <a:ext cx="102851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110738"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27330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35496" y="5877272"/>
            <a:ext cx="135412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1459523"/>
            <a:ext cx="1584176"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发展历程</a:t>
            </a:r>
            <a:endParaRPr lang="zh-CN" altLang="en-US" sz="1600" dirty="0">
              <a:ea typeface="宋体" pitchFamily="2" charset="-122"/>
              <a:cs typeface="Times New Roman" pitchFamily="18" charset="0"/>
            </a:endParaRPr>
          </a:p>
        </p:txBody>
      </p:sp>
      <p:sp>
        <p:nvSpPr>
          <p:cNvPr id="134" name="TextBox 133"/>
          <p:cNvSpPr txBox="1"/>
          <p:nvPr/>
        </p:nvSpPr>
        <p:spPr>
          <a:xfrm>
            <a:off x="2072520" y="1477000"/>
            <a:ext cx="1491368"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环境搭建</a:t>
            </a:r>
            <a:endParaRPr lang="zh-CN" altLang="en-US" sz="1600" dirty="0">
              <a:ea typeface="宋体" pitchFamily="2" charset="-122"/>
              <a:cs typeface="Times New Roman" pitchFamily="18" charset="0"/>
            </a:endParaRPr>
          </a:p>
        </p:txBody>
      </p:sp>
      <p:sp>
        <p:nvSpPr>
          <p:cNvPr id="135" name="TextBox 134"/>
          <p:cNvSpPr txBox="1"/>
          <p:nvPr/>
        </p:nvSpPr>
        <p:spPr>
          <a:xfrm>
            <a:off x="5638543" y="1445421"/>
            <a:ext cx="1440160"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基础程序设计</a:t>
            </a:r>
            <a:endParaRPr lang="zh-CN" altLang="en-US" sz="1600" dirty="0">
              <a:ea typeface="宋体" pitchFamily="2" charset="-122"/>
              <a:cs typeface="Times New Roman" pitchFamily="18" charset="0"/>
            </a:endParaRPr>
          </a:p>
        </p:txBody>
      </p:sp>
      <p:sp>
        <p:nvSpPr>
          <p:cNvPr id="136" name="TextBox 135"/>
          <p:cNvSpPr txBox="1"/>
          <p:nvPr/>
        </p:nvSpPr>
        <p:spPr>
          <a:xfrm>
            <a:off x="4629519" y="2492896"/>
            <a:ext cx="109889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数据类型</a:t>
            </a:r>
            <a:endParaRPr lang="zh-CN" altLang="en-US" sz="1600" dirty="0">
              <a:ea typeface="宋体" pitchFamily="2" charset="-122"/>
              <a:cs typeface="Times New Roman" pitchFamily="18" charset="0"/>
            </a:endParaRPr>
          </a:p>
        </p:txBody>
      </p:sp>
      <p:sp>
        <p:nvSpPr>
          <p:cNvPr id="137" name="TextBox 136"/>
          <p:cNvSpPr txBox="1"/>
          <p:nvPr/>
        </p:nvSpPr>
        <p:spPr>
          <a:xfrm>
            <a:off x="6706881" y="2442374"/>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a:t>
            </a:r>
            <a:r>
              <a:rPr lang="zh-CN" altLang="en-US" sz="1600" dirty="0" smtClean="0">
                <a:ea typeface="宋体" pitchFamily="2" charset="-122"/>
                <a:cs typeface="Times New Roman" pitchFamily="18" charset="0"/>
              </a:rPr>
              <a:t>控制</a:t>
            </a:r>
            <a:endParaRPr lang="zh-CN" altLang="en-US" sz="1600" dirty="0">
              <a:ea typeface="宋体" pitchFamily="2" charset="-122"/>
              <a:cs typeface="Times New Roman" pitchFamily="18" charset="0"/>
            </a:endParaRPr>
          </a:p>
        </p:txBody>
      </p:sp>
      <p:sp>
        <p:nvSpPr>
          <p:cNvPr id="138" name="TextBox 137"/>
          <p:cNvSpPr txBox="1"/>
          <p:nvPr/>
        </p:nvSpPr>
        <p:spPr>
          <a:xfrm>
            <a:off x="5766372" y="2438184"/>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7873723" y="2442374"/>
            <a:ext cx="69873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数组</a:t>
            </a:r>
          </a:p>
        </p:txBody>
      </p:sp>
      <p:sp>
        <p:nvSpPr>
          <p:cNvPr id="140" name="TextBox 139"/>
          <p:cNvSpPr txBox="1"/>
          <p:nvPr/>
        </p:nvSpPr>
        <p:spPr>
          <a:xfrm>
            <a:off x="5719589" y="3288443"/>
            <a:ext cx="144895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面向对象</a:t>
            </a:r>
            <a:r>
              <a:rPr lang="zh-CN" altLang="en-US" sz="1600" dirty="0">
                <a:ea typeface="宋体" pitchFamily="2" charset="-122"/>
                <a:cs typeface="Times New Roman" pitchFamily="18" charset="0"/>
              </a:rPr>
              <a:t>编程</a:t>
            </a:r>
          </a:p>
        </p:txBody>
      </p:sp>
      <p:sp>
        <p:nvSpPr>
          <p:cNvPr id="141" name="TextBox 140"/>
          <p:cNvSpPr txBox="1"/>
          <p:nvPr/>
        </p:nvSpPr>
        <p:spPr>
          <a:xfrm>
            <a:off x="4075855" y="3980384"/>
            <a:ext cx="617662"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类和对象</a:t>
            </a:r>
            <a:endParaRPr lang="zh-CN" altLang="en-US" sz="1600" dirty="0">
              <a:ea typeface="宋体" pitchFamily="2" charset="-122"/>
              <a:cs typeface="Times New Roman" pitchFamily="18" charset="0"/>
            </a:endParaRPr>
          </a:p>
        </p:txBody>
      </p:sp>
      <p:sp>
        <p:nvSpPr>
          <p:cNvPr id="142" name="TextBox 141"/>
          <p:cNvSpPr txBox="1"/>
          <p:nvPr/>
        </p:nvSpPr>
        <p:spPr>
          <a:xfrm>
            <a:off x="4870137" y="4074650"/>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属性</a:t>
            </a:r>
            <a:endParaRPr lang="zh-CN" altLang="en-US" sz="1600" dirty="0">
              <a:ea typeface="宋体" pitchFamily="2" charset="-122"/>
              <a:cs typeface="Times New Roman" pitchFamily="18" charset="0"/>
            </a:endParaRPr>
          </a:p>
        </p:txBody>
      </p:sp>
      <p:sp>
        <p:nvSpPr>
          <p:cNvPr id="143" name="TextBox 142"/>
          <p:cNvSpPr txBox="1"/>
          <p:nvPr/>
        </p:nvSpPr>
        <p:spPr>
          <a:xfrm>
            <a:off x="5553867" y="4098558"/>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方法</a:t>
            </a:r>
          </a:p>
        </p:txBody>
      </p:sp>
      <p:sp>
        <p:nvSpPr>
          <p:cNvPr id="144" name="TextBox 143"/>
          <p:cNvSpPr txBox="1"/>
          <p:nvPr/>
        </p:nvSpPr>
        <p:spPr>
          <a:xfrm>
            <a:off x="7943309" y="4106435"/>
            <a:ext cx="10087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设计模式</a:t>
            </a:r>
            <a:endParaRPr lang="zh-CN" altLang="en-US" sz="1600" dirty="0">
              <a:ea typeface="宋体" pitchFamily="2" charset="-122"/>
              <a:cs typeface="Times New Roman" pitchFamily="18" charset="0"/>
            </a:endParaRPr>
          </a:p>
        </p:txBody>
      </p:sp>
      <p:sp>
        <p:nvSpPr>
          <p:cNvPr id="145" name="TextBox 144"/>
          <p:cNvSpPr txBox="1"/>
          <p:nvPr/>
        </p:nvSpPr>
        <p:spPr>
          <a:xfrm>
            <a:off x="7122690" y="4077072"/>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66877" y="3996353"/>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a:t>
            </a:r>
            <a:r>
              <a:rPr lang="zh-CN" altLang="en-US" sz="1600" dirty="0" smtClean="0">
                <a:ea typeface="宋体" pitchFamily="2" charset="-122"/>
                <a:cs typeface="Times New Roman" pitchFamily="18" charset="0"/>
              </a:rPr>
              <a:t>大特性</a:t>
            </a:r>
            <a:endParaRPr lang="zh-CN" altLang="en-US" sz="1600" dirty="0">
              <a:ea typeface="宋体" pitchFamily="2" charset="-122"/>
              <a:cs typeface="Times New Roman"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应用程序开发</a:t>
            </a:r>
            <a:endParaRPr lang="zh-CN" altLang="en-US" sz="1600" dirty="0">
              <a:ea typeface="宋体" pitchFamily="2" charset="-122"/>
              <a:cs typeface="Times New Roman" pitchFamily="18" charset="0"/>
            </a:endParaRPr>
          </a:p>
        </p:txBody>
      </p:sp>
      <p:sp>
        <p:nvSpPr>
          <p:cNvPr id="148" name="TextBox 147"/>
          <p:cNvSpPr txBox="1"/>
          <p:nvPr/>
        </p:nvSpPr>
        <p:spPr>
          <a:xfrm>
            <a:off x="2251903" y="5906870"/>
            <a:ext cx="812219"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166540" y="5924019"/>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集合</a:t>
            </a:r>
            <a:endParaRPr lang="zh-CN" altLang="en-US" sz="1600" dirty="0">
              <a:ea typeface="宋体" pitchFamily="2" charset="-122"/>
              <a:cs typeface="Times New Roman" pitchFamily="18" charset="0"/>
            </a:endParaRPr>
          </a:p>
        </p:txBody>
      </p:sp>
      <p:sp>
        <p:nvSpPr>
          <p:cNvPr id="150" name="TextBox 149"/>
          <p:cNvSpPr txBox="1"/>
          <p:nvPr/>
        </p:nvSpPr>
        <p:spPr>
          <a:xfrm>
            <a:off x="3982360" y="5901292"/>
            <a:ext cx="102597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2" name="TextBox 151"/>
          <p:cNvSpPr txBox="1"/>
          <p:nvPr/>
        </p:nvSpPr>
        <p:spPr>
          <a:xfrm>
            <a:off x="5110756"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854296" y="5901292"/>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15731" y="5909963"/>
            <a:ext cx="452847" cy="346771"/>
          </a:xfrm>
          <a:prstGeom prst="rect">
            <a:avLst/>
          </a:prstGeom>
          <a:noFill/>
        </p:spPr>
        <p:txBody>
          <a:bodyPr wrap="square" rtlCol="0">
            <a:spAutoFit/>
          </a:bodyPr>
          <a:lstStyle/>
          <a:p>
            <a:r>
              <a:rPr lang="en-US" altLang="zh-CN" sz="1600" dirty="0" smtClean="0">
                <a:ea typeface="宋体" pitchFamily="2" charset="-122"/>
                <a:cs typeface="Times New Roman" pitchFamily="18" charset="0"/>
              </a:rPr>
              <a:t>IO</a:t>
            </a:r>
            <a:endParaRPr lang="zh-CN" altLang="en-US" sz="1600" dirty="0">
              <a:ea typeface="宋体" pitchFamily="2" charset="-122"/>
              <a:cs typeface="Times New Roman" pitchFamily="18" charset="0"/>
            </a:endParaRPr>
          </a:p>
        </p:txBody>
      </p:sp>
      <p:sp>
        <p:nvSpPr>
          <p:cNvPr id="155" name="TextBox 154"/>
          <p:cNvSpPr txBox="1"/>
          <p:nvPr/>
        </p:nvSpPr>
        <p:spPr>
          <a:xfrm>
            <a:off x="7270996"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7954801"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80219" y="5926560"/>
            <a:ext cx="12320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连接</a:t>
            </a:r>
            <a:r>
              <a:rPr lang="en-US" altLang="zh-CN" sz="1600" dirty="0" smtClean="0">
                <a:ea typeface="宋体" pitchFamily="2" charset="-122"/>
                <a:cs typeface="Times New Roman" pitchFamily="18" charset="0"/>
              </a:rPr>
              <a:t>Oracle</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648071" cy="830997"/>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新特性</a:t>
            </a:r>
            <a:endParaRPr lang="zh-CN" altLang="en-US" sz="1600" dirty="0">
              <a:ea typeface="宋体" pitchFamily="2" charset="-122"/>
              <a:cs typeface="Times New Roman" pitchFamily="18" charset="0"/>
            </a:endParaRPr>
          </a:p>
        </p:txBody>
      </p:sp>
      <p:cxnSp>
        <p:nvCxnSpPr>
          <p:cNvPr id="165" name="直接箭头连接符 164"/>
          <p:cNvCxnSpPr>
            <a:stCxn id="101" idx="3"/>
            <a:endCxn id="102" idx="1"/>
          </p:cNvCxnSpPr>
          <p:nvPr/>
        </p:nvCxnSpPr>
        <p:spPr>
          <a:xfrm>
            <a:off x="1623962" y="1628800"/>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628800"/>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03" idx="2"/>
          </p:cNvCxnSpPr>
          <p:nvPr/>
        </p:nvCxnSpPr>
        <p:spPr>
          <a:xfrm>
            <a:off x="6304482" y="1844824"/>
            <a:ext cx="0" cy="5760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154173" y="2132854"/>
            <a:ext cx="1422293"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340486" y="2132855"/>
            <a:ext cx="1864470"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827273" y="2686303"/>
            <a:ext cx="3462300" cy="1364771"/>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413760"/>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肘形连接符 172"/>
          <p:cNvCxnSpPr>
            <a:stCxn id="108" idx="2"/>
            <a:endCxn id="114" idx="0"/>
          </p:cNvCxnSpPr>
          <p:nvPr/>
        </p:nvCxnSpPr>
        <p:spPr>
          <a:xfrm rot="5400000">
            <a:off x="5938705" y="3527040"/>
            <a:ext cx="392262" cy="62823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39928" y="2854046"/>
            <a:ext cx="382879" cy="196483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618723" y="3190204"/>
            <a:ext cx="375408" cy="1285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32744" y="2774331"/>
            <a:ext cx="345515" cy="20869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43476" y="3350499"/>
            <a:ext cx="367917" cy="95696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735471"/>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3987208" y="3903591"/>
            <a:ext cx="583178" cy="336418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405926" y="4322309"/>
            <a:ext cx="583178" cy="252674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08189" y="4810516"/>
            <a:ext cx="569123" cy="153627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90730" y="5307113"/>
            <a:ext cx="583178" cy="55714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812884" y="5442099"/>
            <a:ext cx="583178" cy="28716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66537" y="5088446"/>
            <a:ext cx="583178" cy="9944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458315" y="4796668"/>
            <a:ext cx="624087" cy="161893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841822" y="4413161"/>
            <a:ext cx="583178" cy="23450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389619"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702746" y="4581128"/>
            <a:ext cx="1171955"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168578" y="2132856"/>
            <a:ext cx="22763" cy="2880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Eclipse</a:t>
            </a:r>
            <a:r>
              <a:rPr lang="zh-CN" altLang="en-US" sz="1600" dirty="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cxnSp>
        <p:nvCxnSpPr>
          <p:cNvPr id="98" name="直接箭头连接符 97"/>
          <p:cNvCxnSpPr>
            <a:endCxn id="169" idx="3"/>
          </p:cNvCxnSpPr>
          <p:nvPr/>
        </p:nvCxnSpPr>
        <p:spPr>
          <a:xfrm flipH="1">
            <a:off x="3316118" y="2420888"/>
            <a:ext cx="558583"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263691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84836" y="335699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269065" y="3898802"/>
            <a:ext cx="113458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683568" y="4504306"/>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23528" y="5146607"/>
            <a:ext cx="100938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2656926"/>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342900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269065" y="3954542"/>
            <a:ext cx="1206591"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装箱</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拆箱</a:t>
            </a:r>
            <a:endParaRPr lang="zh-CN" altLang="en-US" sz="1600" dirty="0">
              <a:ea typeface="宋体" pitchFamily="2" charset="-122"/>
              <a:cs typeface="Times New Roman" pitchFamily="18" charset="0"/>
            </a:endParaRPr>
          </a:p>
        </p:txBody>
      </p:sp>
      <p:sp>
        <p:nvSpPr>
          <p:cNvPr id="203" name="TextBox 202"/>
          <p:cNvSpPr txBox="1"/>
          <p:nvPr/>
        </p:nvSpPr>
        <p:spPr>
          <a:xfrm>
            <a:off x="674709" y="4427942"/>
            <a:ext cx="656931"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可变参数</a:t>
            </a:r>
            <a:endParaRPr lang="zh-CN" altLang="en-US" sz="1600" dirty="0">
              <a:ea typeface="宋体" pitchFamily="2" charset="-122"/>
              <a:cs typeface="Times New Roman" pitchFamily="18" charset="0"/>
            </a:endParaRPr>
          </a:p>
        </p:txBody>
      </p:sp>
      <p:sp>
        <p:nvSpPr>
          <p:cNvPr id="204" name="TextBox 203"/>
          <p:cNvSpPr txBox="1"/>
          <p:nvPr/>
        </p:nvSpPr>
        <p:spPr>
          <a:xfrm>
            <a:off x="269066" y="5193354"/>
            <a:ext cx="1120554"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Annota</a:t>
            </a:r>
            <a:r>
              <a:rPr lang="en-US" altLang="zh-CN" sz="1600" dirty="0">
                <a:ea typeface="宋体" pitchFamily="2" charset="-122"/>
                <a:cs typeface="Times New Roman" pitchFamily="18" charset="0"/>
              </a:rPr>
              <a:t>tion</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2826203"/>
            <a:ext cx="783230" cy="181038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598277"/>
            <a:ext cx="783230" cy="1038310"/>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p:cNvCxnSpPr>
          <p:nvPr/>
        </p:nvCxnSpPr>
        <p:spPr>
          <a:xfrm rot="10800000">
            <a:off x="1340500" y="4149662"/>
            <a:ext cx="757625" cy="47508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p:cNvCxnSpPr>
          <p:nvPr/>
        </p:nvCxnSpPr>
        <p:spPr>
          <a:xfrm rot="10800000" flipV="1">
            <a:off x="1312265" y="4636586"/>
            <a:ext cx="811465" cy="83743"/>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flipV="1">
            <a:off x="1389620" y="4624749"/>
            <a:ext cx="708504" cy="73788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613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764704"/>
            <a:ext cx="4780646" cy="853822"/>
          </a:xfrm>
        </p:spPr>
        <p:txBody>
          <a:bodyPr/>
          <a:lstStyle/>
          <a:p>
            <a:r>
              <a:rPr lang="en-US" altLang="zh-CN" b="1" dirty="0" err="1" smtClean="0">
                <a:latin typeface="+mn-lt"/>
                <a:ea typeface="宋体" pitchFamily="2" charset="-122"/>
                <a:cs typeface="Times New Roman" pitchFamily="18" charset="0"/>
              </a:rPr>
              <a:t>ListIterator</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95536" y="1628800"/>
            <a:ext cx="8229600" cy="4320480"/>
          </a:xfrm>
        </p:spPr>
        <p:txBody>
          <a:bodyPr>
            <a:normAutofit lnSpcReduction="10000"/>
          </a:bodyPr>
          <a:lstStyle/>
          <a:p>
            <a:pPr>
              <a:buFont typeface="Wingdings" pitchFamily="2" charset="2"/>
              <a:buChar char="l"/>
            </a:pP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额外提供了一个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方法，该方法返回一个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对象，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接口继承了 </a:t>
            </a:r>
            <a:r>
              <a:rPr lang="en-US" altLang="zh-CN" dirty="0" err="1" smtClean="0">
                <a:ea typeface="宋体" pitchFamily="2" charset="-122"/>
                <a:cs typeface="Times New Roman" pitchFamily="18" charset="0"/>
              </a:rPr>
              <a: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接口，提供了专门操作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的方法：</a:t>
            </a:r>
            <a:endParaRPr lang="en-US" altLang="zh-CN" dirty="0" smtClean="0">
              <a:ea typeface="宋体" pitchFamily="2" charset="-122"/>
              <a:cs typeface="Times New Roman" pitchFamily="18" charset="0"/>
            </a:endParaRPr>
          </a:p>
          <a:p>
            <a:pPr lvl="1">
              <a:buFont typeface="Wingdings" pitchFamily="2" charset="2"/>
              <a:buChar char="Ø"/>
            </a:pPr>
            <a:r>
              <a:rPr lang="en-US" altLang="zh-CN" b="1" dirty="0">
                <a:solidFill>
                  <a:srgbClr val="C00000"/>
                </a:solidFill>
                <a:ea typeface="宋体" pitchFamily="2" charset="-122"/>
                <a:cs typeface="Times New Roman" pitchFamily="18" charset="0"/>
              </a:rPr>
              <a:t>void add()</a:t>
            </a:r>
          </a:p>
          <a:p>
            <a:pPr marL="457200" lvl="1" indent="0">
              <a:buNone/>
            </a:pPr>
            <a:endParaRPr lang="en-US" altLang="zh-CN" b="1" dirty="0">
              <a:solidFill>
                <a:srgbClr val="C00000"/>
              </a:solidFill>
              <a:ea typeface="宋体" pitchFamily="2" charset="-122"/>
              <a:cs typeface="Times New Roman" pitchFamily="18" charset="0"/>
            </a:endParaRP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boolean</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hasPrevious</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previous()</a:t>
            </a:r>
          </a:p>
          <a:p>
            <a:pPr marL="457200" lvl="1" indent="0">
              <a:buNone/>
            </a:pPr>
            <a:endParaRPr lang="en-US" altLang="zh-CN" b="1" dirty="0">
              <a:solidFill>
                <a:srgbClr val="C00000"/>
              </a:solidFill>
              <a:ea typeface="宋体" pitchFamily="2" charset="-122"/>
              <a:cs typeface="Times New Roman" pitchFamily="18" charset="0"/>
            </a:endParaRPr>
          </a:p>
          <a:p>
            <a:pPr lvl="1">
              <a:buFont typeface="Wingdings" pitchFamily="2" charset="2"/>
              <a:buChar char="Ø"/>
            </a:pPr>
            <a:r>
              <a:rPr lang="en-US" altLang="zh-CN" b="1" dirty="0" smtClean="0">
                <a:solidFill>
                  <a:srgbClr val="C00000"/>
                </a:solidFill>
                <a:ea typeface="宋体" pitchFamily="2" charset="-122"/>
                <a:cs typeface="Times New Roman" pitchFamily="18" charset="0"/>
              </a:rPr>
              <a:t>Boolean </a:t>
            </a:r>
            <a:r>
              <a:rPr lang="en-US" altLang="zh-CN" b="1" dirty="0" err="1" smtClean="0">
                <a:solidFill>
                  <a:srgbClr val="C00000"/>
                </a:solidFill>
                <a:ea typeface="宋体" pitchFamily="2" charset="-122"/>
                <a:cs typeface="Times New Roman" pitchFamily="18" charset="0"/>
              </a:rPr>
              <a:t>hasNext</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next()</a:t>
            </a:r>
          </a:p>
        </p:txBody>
      </p:sp>
    </p:spTree>
    <p:extLst>
      <p:ext uri="{BB962C8B-B14F-4D97-AF65-F5344CB8AC3E}">
        <p14:creationId xmlns:p14="http://schemas.microsoft.com/office/powerpoint/2010/main" val="2522747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836712"/>
            <a:ext cx="7654520" cy="857256"/>
          </a:xfrm>
        </p:spPr>
        <p:txBody>
          <a:bodyPr/>
          <a:lstStyle/>
          <a:p>
            <a:r>
              <a:rPr lang="en-US" altLang="zh-CN" b="1" dirty="0">
                <a:ea typeface="宋体" pitchFamily="2" charset="-122"/>
              </a:rPr>
              <a:t>Iterator</a:t>
            </a:r>
            <a:r>
              <a:rPr lang="zh-CN" altLang="en-US" b="1" dirty="0">
                <a:ea typeface="宋体" pitchFamily="2" charset="-122"/>
              </a:rPr>
              <a:t>和</a:t>
            </a:r>
            <a:r>
              <a:rPr lang="en-US" altLang="zh-CN" b="1" dirty="0" err="1">
                <a:ea typeface="宋体" pitchFamily="2" charset="-122"/>
              </a:rPr>
              <a:t>ListIterator</a:t>
            </a:r>
            <a:r>
              <a:rPr lang="zh-CN" altLang="en-US" b="1" dirty="0">
                <a:ea typeface="宋体" pitchFamily="2" charset="-122"/>
              </a:rPr>
              <a:t>主要</a:t>
            </a:r>
            <a:r>
              <a:rPr lang="zh-CN" altLang="en-US" b="1" dirty="0" smtClean="0">
                <a:ea typeface="宋体" pitchFamily="2" charset="-122"/>
              </a:rPr>
              <a:t>区别</a:t>
            </a:r>
            <a:r>
              <a:rPr lang="en-US" altLang="zh-CN" b="1" dirty="0" smtClean="0">
                <a:ea typeface="宋体" pitchFamily="2" charset="-122"/>
              </a:rPr>
              <a:t>(</a:t>
            </a:r>
            <a:r>
              <a:rPr lang="zh-CN" altLang="en-US" b="1" dirty="0" smtClean="0">
                <a:ea typeface="宋体" pitchFamily="2" charset="-122"/>
              </a:rPr>
              <a:t>了解</a:t>
            </a:r>
            <a:r>
              <a:rPr lang="en-US" altLang="zh-CN" b="1" dirty="0" smtClean="0">
                <a:ea typeface="宋体" pitchFamily="2" charset="-122"/>
              </a:rPr>
              <a:t>)</a:t>
            </a:r>
            <a:endParaRPr lang="zh-CN" altLang="en-US" b="1" dirty="0"/>
          </a:p>
        </p:txBody>
      </p:sp>
      <p:sp>
        <p:nvSpPr>
          <p:cNvPr id="3" name="内容占位符 2"/>
          <p:cNvSpPr>
            <a:spLocks noGrp="1"/>
          </p:cNvSpPr>
          <p:nvPr>
            <p:ph idx="1"/>
          </p:nvPr>
        </p:nvSpPr>
        <p:spPr>
          <a:xfrm>
            <a:off x="323528" y="1844824"/>
            <a:ext cx="8445624" cy="4464495"/>
          </a:xfrm>
        </p:spPr>
        <p:txBody>
          <a:bodyPr>
            <a:normAutofit fontScale="85000" lnSpcReduction="20000"/>
          </a:bodyPr>
          <a:lstStyle/>
          <a:p>
            <a:pPr marL="0" indent="0">
              <a:lnSpc>
                <a:spcPct val="120000"/>
              </a:lnSpc>
              <a:buNone/>
            </a:pPr>
            <a:r>
              <a:rPr lang="zh-CN" altLang="en-US" dirty="0">
                <a:ea typeface="宋体" pitchFamily="2" charset="-122"/>
              </a:rPr>
              <a:t>一</a:t>
            </a:r>
            <a:r>
              <a:rPr lang="zh-CN" altLang="en-US" dirty="0" smtClean="0">
                <a:ea typeface="宋体" pitchFamily="2" charset="-122"/>
              </a:rPr>
              <a:t>、</a:t>
            </a:r>
            <a:r>
              <a:rPr lang="en-US" altLang="zh-CN" dirty="0" err="1">
                <a:ea typeface="宋体" pitchFamily="2" charset="-122"/>
              </a:rPr>
              <a:t>ListIterator</a:t>
            </a:r>
            <a:r>
              <a:rPr lang="zh-CN" altLang="en-US" dirty="0">
                <a:ea typeface="宋体" pitchFamily="2" charset="-122"/>
              </a:rPr>
              <a:t>和</a:t>
            </a:r>
            <a:r>
              <a:rPr lang="en-US" altLang="zh-CN" dirty="0">
                <a:ea typeface="宋体" pitchFamily="2" charset="-122"/>
              </a:rPr>
              <a:t>Iterator</a:t>
            </a:r>
            <a:r>
              <a:rPr lang="zh-CN" altLang="en-US" dirty="0">
                <a:ea typeface="宋体" pitchFamily="2" charset="-122"/>
              </a:rPr>
              <a:t>都有</a:t>
            </a:r>
            <a:r>
              <a:rPr lang="en-US" altLang="zh-CN" dirty="0" err="1">
                <a:ea typeface="宋体" pitchFamily="2" charset="-122"/>
              </a:rPr>
              <a:t>hasNext</a:t>
            </a:r>
            <a:r>
              <a:rPr lang="en-US" altLang="zh-CN" dirty="0">
                <a:ea typeface="宋体" pitchFamily="2" charset="-122"/>
              </a:rPr>
              <a:t>()</a:t>
            </a:r>
            <a:r>
              <a:rPr lang="zh-CN" altLang="en-US" dirty="0">
                <a:ea typeface="宋体" pitchFamily="2" charset="-122"/>
              </a:rPr>
              <a:t>和</a:t>
            </a:r>
            <a:r>
              <a:rPr lang="en-US" altLang="zh-CN" dirty="0">
                <a:ea typeface="宋体" pitchFamily="2" charset="-122"/>
              </a:rPr>
              <a:t>next()</a:t>
            </a:r>
            <a:r>
              <a:rPr lang="zh-CN" altLang="en-US" dirty="0">
                <a:ea typeface="宋体" pitchFamily="2" charset="-122"/>
              </a:rPr>
              <a:t>方法，可以实现</a:t>
            </a:r>
            <a:r>
              <a:rPr lang="zh-CN" altLang="en-US" dirty="0">
                <a:solidFill>
                  <a:srgbClr val="0000FF"/>
                </a:solidFill>
                <a:ea typeface="宋体" pitchFamily="2" charset="-122"/>
              </a:rPr>
              <a:t>顺序向后遍历</a:t>
            </a:r>
            <a:r>
              <a:rPr lang="zh-CN" altLang="en-US" dirty="0">
                <a:ea typeface="宋体" pitchFamily="2" charset="-122"/>
              </a:rPr>
              <a:t>。但是</a:t>
            </a:r>
            <a:r>
              <a:rPr lang="en-US" altLang="zh-CN" dirty="0" err="1">
                <a:ea typeface="宋体" pitchFamily="2" charset="-122"/>
              </a:rPr>
              <a:t>ListIterator</a:t>
            </a:r>
            <a:r>
              <a:rPr lang="zh-CN" altLang="en-US" dirty="0">
                <a:ea typeface="宋体" pitchFamily="2" charset="-122"/>
              </a:rPr>
              <a:t>有</a:t>
            </a:r>
            <a:r>
              <a:rPr lang="en-US" altLang="zh-CN" dirty="0" err="1">
                <a:ea typeface="宋体" pitchFamily="2" charset="-122"/>
              </a:rPr>
              <a:t>hasPrevious</a:t>
            </a:r>
            <a:r>
              <a:rPr lang="en-US" altLang="zh-CN" dirty="0">
                <a:ea typeface="宋体" pitchFamily="2" charset="-122"/>
              </a:rPr>
              <a:t>()</a:t>
            </a:r>
            <a:r>
              <a:rPr lang="zh-CN" altLang="en-US" dirty="0">
                <a:ea typeface="宋体" pitchFamily="2" charset="-122"/>
              </a:rPr>
              <a:t>和</a:t>
            </a:r>
            <a:r>
              <a:rPr lang="en-US" altLang="zh-CN" dirty="0">
                <a:ea typeface="宋体" pitchFamily="2" charset="-122"/>
              </a:rPr>
              <a:t>previous()</a:t>
            </a:r>
            <a:r>
              <a:rPr lang="zh-CN" altLang="en-US" dirty="0">
                <a:ea typeface="宋体" pitchFamily="2" charset="-122"/>
              </a:rPr>
              <a:t>方法，</a:t>
            </a:r>
            <a:r>
              <a:rPr lang="zh-CN" altLang="en-US" dirty="0">
                <a:solidFill>
                  <a:srgbClr val="0000FF"/>
                </a:solidFill>
                <a:ea typeface="宋体" pitchFamily="2" charset="-122"/>
              </a:rPr>
              <a:t>可以实现逆向（顺序向前）遍历</a:t>
            </a:r>
            <a:r>
              <a:rPr lang="zh-CN" altLang="en-US" dirty="0">
                <a:ea typeface="宋体" pitchFamily="2" charset="-122"/>
              </a:rPr>
              <a:t>。</a:t>
            </a:r>
            <a:r>
              <a:rPr lang="en-US" altLang="zh-CN" dirty="0">
                <a:ea typeface="宋体" pitchFamily="2" charset="-122"/>
              </a:rPr>
              <a:t>Iterator</a:t>
            </a:r>
            <a:r>
              <a:rPr lang="zh-CN" altLang="en-US" dirty="0">
                <a:ea typeface="宋体" pitchFamily="2" charset="-122"/>
              </a:rPr>
              <a:t>就不可以。</a:t>
            </a:r>
          </a:p>
          <a:p>
            <a:pPr marL="0" indent="0">
              <a:lnSpc>
                <a:spcPct val="120000"/>
              </a:lnSpc>
              <a:buNone/>
            </a:pPr>
            <a:r>
              <a:rPr lang="zh-CN" altLang="en-US" dirty="0">
                <a:ea typeface="宋体" pitchFamily="2" charset="-122"/>
              </a:rPr>
              <a:t>二</a:t>
            </a:r>
            <a:r>
              <a:rPr lang="zh-CN" altLang="en-US" dirty="0" smtClean="0">
                <a:ea typeface="宋体" pitchFamily="2" charset="-122"/>
              </a:rPr>
              <a:t>、</a:t>
            </a:r>
            <a:r>
              <a:rPr lang="en-US" altLang="zh-CN" dirty="0" err="1">
                <a:ea typeface="宋体" pitchFamily="2" charset="-122"/>
              </a:rPr>
              <a:t>ListIterator</a:t>
            </a:r>
            <a:r>
              <a:rPr lang="zh-CN" altLang="en-US" dirty="0">
                <a:ea typeface="宋体" pitchFamily="2" charset="-122"/>
              </a:rPr>
              <a:t>可以定位当前的索引位置，</a:t>
            </a:r>
            <a:r>
              <a:rPr lang="en-US" altLang="zh-CN" dirty="0" err="1">
                <a:ea typeface="宋体" pitchFamily="2" charset="-122"/>
              </a:rPr>
              <a:t>nextIndex</a:t>
            </a:r>
            <a:r>
              <a:rPr lang="en-US" altLang="zh-CN" dirty="0">
                <a:ea typeface="宋体" pitchFamily="2" charset="-122"/>
              </a:rPr>
              <a:t>()</a:t>
            </a:r>
            <a:r>
              <a:rPr lang="zh-CN" altLang="en-US" dirty="0">
                <a:ea typeface="宋体" pitchFamily="2" charset="-122"/>
              </a:rPr>
              <a:t>和</a:t>
            </a:r>
            <a:r>
              <a:rPr lang="en-US" altLang="zh-CN" dirty="0" err="1">
                <a:ea typeface="宋体" pitchFamily="2" charset="-122"/>
              </a:rPr>
              <a:t>previousIndex</a:t>
            </a:r>
            <a:r>
              <a:rPr lang="en-US" altLang="zh-CN" dirty="0">
                <a:ea typeface="宋体" pitchFamily="2" charset="-122"/>
              </a:rPr>
              <a:t>()</a:t>
            </a:r>
            <a:r>
              <a:rPr lang="zh-CN" altLang="en-US" dirty="0">
                <a:ea typeface="宋体" pitchFamily="2" charset="-122"/>
              </a:rPr>
              <a:t>可以实现。</a:t>
            </a:r>
            <a:r>
              <a:rPr lang="en-US" altLang="zh-CN" dirty="0">
                <a:ea typeface="宋体" pitchFamily="2" charset="-122"/>
              </a:rPr>
              <a:t>Iterator </a:t>
            </a:r>
            <a:r>
              <a:rPr lang="zh-CN" altLang="en-US" dirty="0">
                <a:ea typeface="宋体" pitchFamily="2" charset="-122"/>
              </a:rPr>
              <a:t>没有此功能</a:t>
            </a:r>
            <a:r>
              <a:rPr lang="zh-CN" altLang="en-US" dirty="0" smtClean="0">
                <a:ea typeface="宋体" pitchFamily="2" charset="-122"/>
              </a:rPr>
              <a:t>。</a:t>
            </a:r>
            <a:endParaRPr lang="en-US" altLang="zh-CN" dirty="0" smtClean="0">
              <a:ea typeface="宋体" pitchFamily="2" charset="-122"/>
            </a:endParaRPr>
          </a:p>
          <a:p>
            <a:pPr marL="0" indent="0">
              <a:lnSpc>
                <a:spcPct val="120000"/>
              </a:lnSpc>
              <a:buNone/>
            </a:pPr>
            <a:r>
              <a:rPr lang="zh-CN" altLang="en-US" dirty="0" smtClean="0">
                <a:ea typeface="宋体" pitchFamily="2" charset="-122"/>
              </a:rPr>
              <a:t>三、</a:t>
            </a:r>
            <a:r>
              <a:rPr lang="en-US" altLang="zh-CN" dirty="0" err="1">
                <a:ea typeface="宋体" pitchFamily="2" charset="-122"/>
              </a:rPr>
              <a:t>ListIterator</a:t>
            </a:r>
            <a:r>
              <a:rPr lang="zh-CN" altLang="en-US" dirty="0">
                <a:ea typeface="宋体" pitchFamily="2" charset="-122"/>
              </a:rPr>
              <a:t>有</a:t>
            </a:r>
            <a:r>
              <a:rPr lang="en-US" altLang="zh-CN" dirty="0">
                <a:ea typeface="宋体" pitchFamily="2" charset="-122"/>
              </a:rPr>
              <a:t>add()</a:t>
            </a:r>
            <a:r>
              <a:rPr lang="zh-CN" altLang="en-US" dirty="0">
                <a:ea typeface="宋体" pitchFamily="2" charset="-122"/>
              </a:rPr>
              <a:t>方法，可以向</a:t>
            </a:r>
            <a:r>
              <a:rPr lang="en-US" altLang="zh-CN" dirty="0">
                <a:ea typeface="宋体" pitchFamily="2" charset="-122"/>
              </a:rPr>
              <a:t>List</a:t>
            </a:r>
            <a:r>
              <a:rPr lang="zh-CN" altLang="en-US" dirty="0" smtClean="0">
                <a:ea typeface="宋体" pitchFamily="2" charset="-122"/>
              </a:rPr>
              <a:t>中</a:t>
            </a:r>
            <a:r>
              <a:rPr lang="zh-CN" altLang="en-US" dirty="0">
                <a:ea typeface="宋体" pitchFamily="2" charset="-122"/>
              </a:rPr>
              <a:t>插入</a:t>
            </a:r>
            <a:r>
              <a:rPr lang="zh-CN" altLang="en-US" dirty="0" smtClean="0">
                <a:ea typeface="宋体" pitchFamily="2" charset="-122"/>
              </a:rPr>
              <a:t>对象</a:t>
            </a:r>
            <a:r>
              <a:rPr lang="zh-CN" altLang="en-US" dirty="0">
                <a:ea typeface="宋体" pitchFamily="2" charset="-122"/>
              </a:rPr>
              <a:t>，而</a:t>
            </a:r>
            <a:r>
              <a:rPr lang="en-US" altLang="zh-CN" dirty="0">
                <a:ea typeface="宋体" pitchFamily="2" charset="-122"/>
              </a:rPr>
              <a:t>Iterator</a:t>
            </a:r>
            <a:r>
              <a:rPr lang="zh-CN" altLang="en-US" dirty="0">
                <a:ea typeface="宋体" pitchFamily="2" charset="-122"/>
              </a:rPr>
              <a:t>不能</a:t>
            </a:r>
            <a:r>
              <a:rPr lang="zh-CN" altLang="en-US" dirty="0" smtClean="0">
                <a:ea typeface="宋体" pitchFamily="2" charset="-122"/>
              </a:rPr>
              <a:t>。</a:t>
            </a:r>
            <a:endParaRPr lang="zh-CN" altLang="en-US" dirty="0">
              <a:ea typeface="宋体" pitchFamily="2" charset="-122"/>
            </a:endParaRPr>
          </a:p>
          <a:p>
            <a:pPr marL="0" indent="0">
              <a:lnSpc>
                <a:spcPct val="120000"/>
              </a:lnSpc>
              <a:buNone/>
            </a:pPr>
            <a:r>
              <a:rPr lang="zh-CN" altLang="en-US" dirty="0">
                <a:ea typeface="宋体" pitchFamily="2" charset="-122"/>
              </a:rPr>
              <a:t>四</a:t>
            </a:r>
            <a:r>
              <a:rPr lang="zh-CN" altLang="en-US" dirty="0" smtClean="0">
                <a:ea typeface="宋体" pitchFamily="2" charset="-122"/>
              </a:rPr>
              <a:t>、</a:t>
            </a:r>
            <a:r>
              <a:rPr lang="zh-CN" altLang="en-US" dirty="0">
                <a:ea typeface="宋体" pitchFamily="2" charset="-122"/>
              </a:rPr>
              <a:t>都</a:t>
            </a:r>
            <a:r>
              <a:rPr lang="zh-CN" altLang="en-US" dirty="0" smtClean="0">
                <a:ea typeface="宋体" pitchFamily="2" charset="-122"/>
              </a:rPr>
              <a:t>可</a:t>
            </a:r>
            <a:r>
              <a:rPr lang="zh-CN" altLang="en-US" dirty="0">
                <a:ea typeface="宋体" pitchFamily="2" charset="-122"/>
              </a:rPr>
              <a:t>实现删除对象，但是</a:t>
            </a:r>
            <a:r>
              <a:rPr lang="en-US" altLang="zh-CN" dirty="0" err="1">
                <a:ea typeface="宋体" pitchFamily="2" charset="-122"/>
              </a:rPr>
              <a:t>ListIterator</a:t>
            </a:r>
            <a:r>
              <a:rPr lang="zh-CN" altLang="en-US" dirty="0">
                <a:ea typeface="宋体" pitchFamily="2" charset="-122"/>
              </a:rPr>
              <a:t>可以实现对象的修改，</a:t>
            </a:r>
            <a:r>
              <a:rPr lang="en-US" altLang="zh-CN" dirty="0">
                <a:ea typeface="宋体" pitchFamily="2" charset="-122"/>
              </a:rPr>
              <a:t>set()</a:t>
            </a:r>
            <a:r>
              <a:rPr lang="zh-CN" altLang="en-US" dirty="0">
                <a:ea typeface="宋体" pitchFamily="2" charset="-122"/>
              </a:rPr>
              <a:t>方法可以实现。</a:t>
            </a:r>
            <a:r>
              <a:rPr lang="en-US" altLang="zh-CN" dirty="0">
                <a:ea typeface="宋体" pitchFamily="2" charset="-122"/>
              </a:rPr>
              <a:t>Iterator</a:t>
            </a:r>
            <a:r>
              <a:rPr lang="zh-CN" altLang="en-US" dirty="0">
                <a:ea typeface="宋体" pitchFamily="2" charset="-122"/>
              </a:rPr>
              <a:t>仅能遍历，不能修改。因为</a:t>
            </a:r>
            <a:r>
              <a:rPr lang="en-US" altLang="zh-CN" dirty="0" err="1">
                <a:ea typeface="宋体" pitchFamily="2" charset="-122"/>
              </a:rPr>
              <a:t>ListIterator</a:t>
            </a:r>
            <a:r>
              <a:rPr lang="zh-CN" altLang="en-US" dirty="0">
                <a:ea typeface="宋体" pitchFamily="2" charset="-122"/>
              </a:rPr>
              <a:t>的这些功能，可以实现对</a:t>
            </a:r>
            <a:r>
              <a:rPr lang="en-US" altLang="zh-CN" dirty="0" err="1">
                <a:ea typeface="宋体" pitchFamily="2" charset="-122"/>
              </a:rPr>
              <a:t>LinkedList</a:t>
            </a:r>
            <a:r>
              <a:rPr lang="zh-CN" altLang="en-US" dirty="0">
                <a:ea typeface="宋体" pitchFamily="2" charset="-122"/>
              </a:rPr>
              <a:t>等</a:t>
            </a:r>
            <a:r>
              <a:rPr lang="en-US" altLang="zh-CN" dirty="0">
                <a:ea typeface="宋体" pitchFamily="2" charset="-122"/>
              </a:rPr>
              <a:t>List</a:t>
            </a:r>
            <a:r>
              <a:rPr lang="zh-CN" altLang="en-US" dirty="0">
                <a:ea typeface="宋体" pitchFamily="2" charset="-122"/>
              </a:rPr>
              <a:t>数据结构的操作</a:t>
            </a:r>
            <a:r>
              <a:rPr lang="zh-CN" altLang="en-US" dirty="0" smtClean="0">
                <a:ea typeface="宋体" pitchFamily="2" charset="-122"/>
              </a:rPr>
              <a:t>。</a:t>
            </a:r>
            <a:endParaRPr lang="zh-CN" altLang="en-US" dirty="0">
              <a:ea typeface="宋体" pitchFamily="2" charset="-122"/>
            </a:endParaRPr>
          </a:p>
        </p:txBody>
      </p:sp>
    </p:spTree>
    <p:extLst>
      <p:ext uri="{BB962C8B-B14F-4D97-AF65-F5344CB8AC3E}">
        <p14:creationId xmlns:p14="http://schemas.microsoft.com/office/powerpoint/2010/main" val="2073366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692696"/>
            <a:ext cx="4291960" cy="857256"/>
          </a:xfrm>
        </p:spPr>
        <p:txBody>
          <a:bodyPr/>
          <a:lstStyle/>
          <a:p>
            <a:r>
              <a:rPr lang="en-US" altLang="zh-CN" b="1" dirty="0" smtClean="0">
                <a:latin typeface="+mn-lt"/>
                <a:ea typeface="宋体" pitchFamily="2" charset="-122"/>
                <a:cs typeface="Times New Roman" pitchFamily="18" charset="0"/>
              </a:rPr>
              <a:t>Set </a:t>
            </a:r>
            <a:r>
              <a:rPr lang="zh-CN" altLang="en-US" b="1" dirty="0">
                <a:latin typeface="+mn-lt"/>
                <a:ea typeface="宋体" pitchFamily="2" charset="-122"/>
                <a:cs typeface="Times New Roman" pitchFamily="18" charset="0"/>
              </a:rPr>
              <a:t>接口</a:t>
            </a:r>
          </a:p>
        </p:txBody>
      </p:sp>
      <p:sp>
        <p:nvSpPr>
          <p:cNvPr id="3" name="内容占位符 2"/>
          <p:cNvSpPr>
            <a:spLocks noGrp="1"/>
          </p:cNvSpPr>
          <p:nvPr>
            <p:ph idx="1"/>
          </p:nvPr>
        </p:nvSpPr>
        <p:spPr>
          <a:xfrm>
            <a:off x="485804" y="1546243"/>
            <a:ext cx="8229600" cy="4475045"/>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Set</a:t>
            </a:r>
            <a:r>
              <a:rPr lang="zh-CN" altLang="en-US" dirty="0" smtClean="0">
                <a:ea typeface="宋体" pitchFamily="2" charset="-122"/>
                <a:cs typeface="Times New Roman" pitchFamily="18" charset="0"/>
              </a:rPr>
              <a:t>接口</a:t>
            </a:r>
            <a:r>
              <a:rPr lang="zh-CN" altLang="en-US" dirty="0">
                <a:ea typeface="宋体" pitchFamily="2" charset="-122"/>
                <a:cs typeface="Times New Roman" pitchFamily="18" charset="0"/>
              </a:rPr>
              <a:t>是Collection的子接口，set接口没有</a:t>
            </a:r>
            <a:r>
              <a:rPr lang="zh-CN" altLang="en-US" dirty="0" smtClean="0">
                <a:ea typeface="宋体" pitchFamily="2" charset="-122"/>
                <a:cs typeface="Times New Roman" pitchFamily="18" charset="0"/>
              </a:rPr>
              <a:t>提供额外</a:t>
            </a:r>
            <a:r>
              <a:rPr lang="zh-CN" altLang="en-US" dirty="0">
                <a:ea typeface="宋体" pitchFamily="2" charset="-122"/>
                <a:cs typeface="Times New Roman" pitchFamily="18" charset="0"/>
              </a:rPr>
              <a:t>的方法</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集合不允许包含相同的元素，如果试把两个相同的元素加入同一个 </a:t>
            </a: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集合中，则添加操作失败。</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判断两个对象是否相同不是使用 </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运算符，而是根据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2799229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72008"/>
            <a:ext cx="5760640" cy="692696"/>
          </a:xfrm>
        </p:spPr>
        <p:txBody>
          <a:bodyPr>
            <a:normAutofit/>
          </a:bodyPr>
          <a:lstStyle/>
          <a:p>
            <a:r>
              <a:rPr lang="en-US" altLang="zh-CN" b="1" dirty="0" smtClean="0">
                <a:solidFill>
                  <a:srgbClr val="FFFF00"/>
                </a:solidFill>
                <a:latin typeface="+mn-lt"/>
                <a:ea typeface="宋体" pitchFamily="2" charset="-122"/>
                <a:cs typeface="Times New Roman" pitchFamily="18" charset="0"/>
              </a:rPr>
              <a:t>Set</a:t>
            </a:r>
            <a:r>
              <a:rPr lang="zh-CN" altLang="en-US" b="1" dirty="0" smtClean="0">
                <a:solidFill>
                  <a:srgbClr val="FFFF00"/>
                </a:solidFill>
                <a:latin typeface="+mn-lt"/>
                <a:ea typeface="宋体" pitchFamily="2" charset="-122"/>
                <a:cs typeface="Times New Roman" pitchFamily="18" charset="0"/>
              </a:rPr>
              <a:t>实现类之一：</a:t>
            </a:r>
            <a:r>
              <a:rPr lang="en-US" altLang="zh-CN" b="1" dirty="0" smtClean="0">
                <a:solidFill>
                  <a:srgbClr val="FFFF00"/>
                </a:solidFill>
                <a:latin typeface="+mn-lt"/>
                <a:ea typeface="宋体" pitchFamily="2" charset="-122"/>
                <a:cs typeface="Times New Roman" pitchFamily="18" charset="0"/>
              </a:rPr>
              <a:t>HashSet</a:t>
            </a:r>
            <a:endParaRPr lang="zh-CN" altLang="en-US" b="1" dirty="0">
              <a:solidFill>
                <a:srgbClr val="FFFF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323528" y="1052736"/>
            <a:ext cx="8501122" cy="5164626"/>
          </a:xfrm>
        </p:spPr>
        <p:txBody>
          <a:bodyPr>
            <a:normAutofit lnSpcReduction="10000"/>
          </a:bodyPr>
          <a:lstStyle/>
          <a:p>
            <a:pPr>
              <a:buFont typeface="Wingdings" pitchFamily="2" charset="2"/>
              <a:buChar char="l"/>
            </a:pPr>
            <a:r>
              <a:rPr lang="en-US" altLang="zh-CN" sz="2400" dirty="0" smtClean="0">
                <a:ea typeface="宋体" pitchFamily="2" charset="-122"/>
                <a:cs typeface="Times New Roman" pitchFamily="18" charset="0"/>
              </a:rPr>
              <a:t>HashSet </a:t>
            </a:r>
            <a:r>
              <a:rPr lang="zh-CN" altLang="en-US" sz="2400" dirty="0" smtClean="0">
                <a:ea typeface="宋体" pitchFamily="2" charset="-122"/>
                <a:cs typeface="Times New Roman" pitchFamily="18" charset="0"/>
              </a:rPr>
              <a:t>是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接口的典型实现，大多数时候使用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集合时都使用这个实现类。</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HashSet </a:t>
            </a:r>
            <a:r>
              <a:rPr lang="zh-CN" altLang="en-US" sz="2400" dirty="0" smtClean="0">
                <a:ea typeface="宋体" pitchFamily="2" charset="-122"/>
                <a:cs typeface="Times New Roman" pitchFamily="18" charset="0"/>
              </a:rPr>
              <a:t>按 </a:t>
            </a:r>
            <a:r>
              <a:rPr lang="en-US" altLang="zh-CN" sz="2400" dirty="0" smtClean="0">
                <a:ea typeface="宋体" pitchFamily="2" charset="-122"/>
                <a:cs typeface="Times New Roman" pitchFamily="18" charset="0"/>
              </a:rPr>
              <a:t>Hash </a:t>
            </a:r>
            <a:r>
              <a:rPr lang="zh-CN" altLang="en-US" sz="2400" dirty="0" smtClean="0">
                <a:ea typeface="宋体" pitchFamily="2" charset="-122"/>
                <a:cs typeface="Times New Roman" pitchFamily="18" charset="0"/>
              </a:rPr>
              <a:t>算法来存储集合中的元素，因此具有很好的存取和查找性能。</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b="1" dirty="0" smtClean="0">
                <a:solidFill>
                  <a:srgbClr val="C00000"/>
                </a:solidFill>
                <a:ea typeface="宋体" pitchFamily="2" charset="-122"/>
                <a:cs typeface="Times New Roman" pitchFamily="18" charset="0"/>
              </a:rPr>
              <a:t>HashSet </a:t>
            </a:r>
            <a:r>
              <a:rPr lang="zh-CN" altLang="en-US" sz="2400" b="1" dirty="0" smtClean="0">
                <a:solidFill>
                  <a:srgbClr val="C00000"/>
                </a:solidFill>
                <a:ea typeface="宋体" pitchFamily="2" charset="-122"/>
                <a:cs typeface="Times New Roman" pitchFamily="18" charset="0"/>
              </a:rPr>
              <a:t>具有以下特点：</a:t>
            </a:r>
            <a:endParaRPr lang="en-US" altLang="zh-CN" sz="2400" b="1" dirty="0" smtClean="0">
              <a:solidFill>
                <a:srgbClr val="C00000"/>
              </a:solidFill>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不能保证元素的排列顺序</a:t>
            </a:r>
            <a:endParaRPr lang="en-US" altLang="zh-CN" sz="2000" dirty="0" smtClean="0">
              <a:ea typeface="宋体" pitchFamily="2" charset="-122"/>
              <a:cs typeface="Times New Roman" pitchFamily="18" charset="0"/>
            </a:endParaRPr>
          </a:p>
          <a:p>
            <a:pPr lvl="1">
              <a:buFont typeface="Wingdings" pitchFamily="2" charset="2"/>
              <a:buChar char="Ø"/>
            </a:pPr>
            <a:r>
              <a:rPr lang="en-US" altLang="zh-CN" sz="2000" dirty="0" smtClean="0">
                <a:ea typeface="宋体" pitchFamily="2" charset="-122"/>
                <a:cs typeface="Times New Roman" pitchFamily="18" charset="0"/>
              </a:rPr>
              <a:t>HashSet </a:t>
            </a:r>
            <a:r>
              <a:rPr lang="zh-CN" altLang="en-US" sz="2000" dirty="0" smtClean="0">
                <a:ea typeface="宋体" pitchFamily="2" charset="-122"/>
                <a:cs typeface="Times New Roman" pitchFamily="18" charset="0"/>
              </a:rPr>
              <a:t>不是线程安全的</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集合元素可以是 </a:t>
            </a:r>
            <a:r>
              <a:rPr lang="en-US" altLang="zh-CN" dirty="0" smtClean="0">
                <a:solidFill>
                  <a:srgbClr val="C00000"/>
                </a:solidFill>
                <a:ea typeface="宋体" pitchFamily="2" charset="-122"/>
                <a:cs typeface="Times New Roman" pitchFamily="18" charset="0"/>
              </a:rPr>
              <a:t>null</a:t>
            </a:r>
          </a:p>
          <a:p>
            <a:pPr>
              <a:buFont typeface="Wingdings" pitchFamily="2" charset="2"/>
              <a:buChar char="l"/>
            </a:pPr>
            <a:r>
              <a:rPr lang="zh-CN" altLang="en-US" sz="2400" dirty="0" smtClean="0">
                <a:ea typeface="宋体" pitchFamily="2" charset="-122"/>
                <a:cs typeface="Times New Roman" pitchFamily="18" charset="0"/>
              </a:rPr>
              <a:t>当向 </a:t>
            </a:r>
            <a:r>
              <a:rPr lang="en-US" altLang="zh-CN" sz="2400" dirty="0" smtClean="0">
                <a:ea typeface="宋体" pitchFamily="2" charset="-122"/>
                <a:cs typeface="Times New Roman" pitchFamily="18" charset="0"/>
              </a:rPr>
              <a:t>HashSet </a:t>
            </a:r>
            <a:r>
              <a:rPr lang="zh-CN" altLang="en-US" sz="2400" dirty="0" smtClean="0">
                <a:ea typeface="宋体" pitchFamily="2" charset="-122"/>
                <a:cs typeface="Times New Roman" pitchFamily="18" charset="0"/>
              </a:rPr>
              <a:t>集合中存入一个元素时，</a:t>
            </a:r>
            <a:r>
              <a:rPr lang="en-US" altLang="zh-CN" sz="2400" dirty="0" smtClean="0">
                <a:ea typeface="宋体" pitchFamily="2" charset="-122"/>
                <a:cs typeface="Times New Roman" pitchFamily="18" charset="0"/>
              </a:rPr>
              <a:t>HashSet </a:t>
            </a:r>
            <a:r>
              <a:rPr lang="zh-CN" altLang="en-US" sz="2400" dirty="0" smtClean="0">
                <a:ea typeface="宋体" pitchFamily="2" charset="-122"/>
                <a:cs typeface="Times New Roman" pitchFamily="18" charset="0"/>
              </a:rPr>
              <a:t>会调用该对象的 </a:t>
            </a:r>
            <a:r>
              <a:rPr lang="en-US" altLang="zh-CN" sz="2400" dirty="0" smtClean="0">
                <a:ea typeface="宋体" pitchFamily="2" charset="-122"/>
                <a:cs typeface="Times New Roman" pitchFamily="18" charset="0"/>
              </a:rPr>
              <a:t>hashCode() </a:t>
            </a:r>
            <a:r>
              <a:rPr lang="zh-CN" altLang="en-US" sz="2400" dirty="0" smtClean="0">
                <a:ea typeface="宋体" pitchFamily="2" charset="-122"/>
                <a:cs typeface="Times New Roman" pitchFamily="18" charset="0"/>
              </a:rPr>
              <a:t>方法来得到该对象的 </a:t>
            </a:r>
            <a:r>
              <a:rPr lang="en-US" altLang="zh-CN" sz="2400" dirty="0" smtClean="0">
                <a:ea typeface="宋体" pitchFamily="2" charset="-122"/>
                <a:cs typeface="Times New Roman" pitchFamily="18" charset="0"/>
              </a:rPr>
              <a:t>hashCode </a:t>
            </a:r>
            <a:r>
              <a:rPr lang="zh-CN" altLang="en-US" sz="2400" dirty="0" smtClean="0">
                <a:ea typeface="宋体" pitchFamily="2" charset="-122"/>
                <a:cs typeface="Times New Roman" pitchFamily="18" charset="0"/>
              </a:rPr>
              <a:t>值，然后根据 </a:t>
            </a:r>
            <a:r>
              <a:rPr lang="en-US" altLang="zh-CN" sz="2400" dirty="0" smtClean="0">
                <a:ea typeface="宋体" pitchFamily="2" charset="-122"/>
                <a:cs typeface="Times New Roman" pitchFamily="18" charset="0"/>
              </a:rPr>
              <a:t>hashCode </a:t>
            </a:r>
            <a:r>
              <a:rPr lang="zh-CN" altLang="en-US" sz="2400" dirty="0" smtClean="0">
                <a:ea typeface="宋体" pitchFamily="2" charset="-122"/>
                <a:cs typeface="Times New Roman" pitchFamily="18" charset="0"/>
              </a:rPr>
              <a:t>值决定该对象在 </a:t>
            </a:r>
            <a:r>
              <a:rPr lang="en-US" altLang="zh-CN" sz="2400" dirty="0" smtClean="0">
                <a:ea typeface="宋体" pitchFamily="2" charset="-122"/>
                <a:cs typeface="Times New Roman" pitchFamily="18" charset="0"/>
              </a:rPr>
              <a:t>HashSet </a:t>
            </a:r>
            <a:r>
              <a:rPr lang="zh-CN" altLang="en-US" sz="2400" dirty="0" smtClean="0">
                <a:ea typeface="宋体" pitchFamily="2" charset="-122"/>
                <a:cs typeface="Times New Roman" pitchFamily="18" charset="0"/>
              </a:rPr>
              <a:t>中的存储位置。</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b="1" dirty="0">
                <a:solidFill>
                  <a:srgbClr val="C00000"/>
                </a:solidFill>
                <a:ea typeface="宋体" pitchFamily="2" charset="-122"/>
                <a:cs typeface="Times New Roman" pitchFamily="18" charset="0"/>
              </a:rPr>
              <a:t>HashSet </a:t>
            </a:r>
            <a:r>
              <a:rPr lang="zh-CN" altLang="en-US" sz="2400" b="1" dirty="0">
                <a:solidFill>
                  <a:srgbClr val="C00000"/>
                </a:solidFill>
                <a:ea typeface="宋体" pitchFamily="2" charset="-122"/>
                <a:cs typeface="Times New Roman" pitchFamily="18" charset="0"/>
              </a:rPr>
              <a:t>集合判断两个元素相等的标准：</a:t>
            </a:r>
            <a:r>
              <a:rPr lang="zh-CN" altLang="en-US" sz="2400" dirty="0">
                <a:ea typeface="宋体" pitchFamily="2" charset="-122"/>
                <a:cs typeface="Times New Roman" pitchFamily="18" charset="0"/>
              </a:rPr>
              <a:t>两个对象通过 </a:t>
            </a:r>
            <a:r>
              <a:rPr lang="en-US" altLang="zh-CN" sz="2400" dirty="0">
                <a:ea typeface="宋体" pitchFamily="2" charset="-122"/>
                <a:cs typeface="Times New Roman" pitchFamily="18" charset="0"/>
              </a:rPr>
              <a:t>equals() </a:t>
            </a:r>
            <a:r>
              <a:rPr lang="zh-CN" altLang="en-US" sz="2400" dirty="0">
                <a:ea typeface="宋体" pitchFamily="2" charset="-122"/>
                <a:cs typeface="Times New Roman" pitchFamily="18" charset="0"/>
              </a:rPr>
              <a:t>方法比较相等，并且两个对象的 </a:t>
            </a:r>
            <a:r>
              <a:rPr lang="en-US" altLang="zh-CN" sz="2400" dirty="0">
                <a:ea typeface="宋体" pitchFamily="2" charset="-122"/>
                <a:cs typeface="Times New Roman" pitchFamily="18" charset="0"/>
              </a:rPr>
              <a:t>hashCode() </a:t>
            </a:r>
            <a:r>
              <a:rPr lang="zh-CN" altLang="en-US" sz="2400" dirty="0">
                <a:ea typeface="宋体" pitchFamily="2" charset="-122"/>
                <a:cs typeface="Times New Roman" pitchFamily="18" charset="0"/>
              </a:rPr>
              <a:t>方法返回值也相等</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val="1202558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7744" y="692696"/>
            <a:ext cx="4708638" cy="781814"/>
          </a:xfrm>
        </p:spPr>
        <p:txBody>
          <a:bodyPr/>
          <a:lstStyle/>
          <a:p>
            <a:r>
              <a:rPr lang="en-US" altLang="zh-CN" b="1" dirty="0" smtClean="0">
                <a:latin typeface="+mn-lt"/>
                <a:ea typeface="宋体" pitchFamily="2" charset="-122"/>
                <a:cs typeface="Times New Roman" pitchFamily="18" charset="0"/>
              </a:rPr>
              <a:t>hashCode() </a:t>
            </a:r>
            <a:r>
              <a:rPr lang="zh-CN" altLang="en-US" b="1" dirty="0" smtClean="0">
                <a:latin typeface="+mn-lt"/>
                <a:ea typeface="宋体" pitchFamily="2" charset="-122"/>
                <a:cs typeface="Times New Roman" pitchFamily="18" charset="0"/>
              </a:rPr>
              <a:t>方法</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474805"/>
            <a:ext cx="8784976" cy="4811715"/>
          </a:xfrm>
        </p:spPr>
        <p:txBody>
          <a:bodyPr>
            <a:normAutofit/>
          </a:bodyPr>
          <a:lstStyle/>
          <a:p>
            <a:pPr>
              <a:buFont typeface="Wingdings" pitchFamily="2" charset="2"/>
              <a:buChar char="l"/>
            </a:pPr>
            <a:r>
              <a:rPr lang="zh-CN" altLang="en-US" sz="2400" dirty="0">
                <a:ea typeface="宋体" pitchFamily="2" charset="-122"/>
                <a:cs typeface="Times New Roman" pitchFamily="18" charset="0"/>
              </a:rPr>
              <a:t>如果两个元素的 </a:t>
            </a:r>
            <a:r>
              <a:rPr lang="en-US" altLang="zh-CN" sz="2400" dirty="0">
                <a:ea typeface="宋体" pitchFamily="2" charset="-122"/>
                <a:cs typeface="Times New Roman" pitchFamily="18" charset="0"/>
              </a:rPr>
              <a:t>equals() </a:t>
            </a:r>
            <a:r>
              <a:rPr lang="zh-CN" altLang="en-US" sz="2400" dirty="0">
                <a:ea typeface="宋体" pitchFamily="2" charset="-122"/>
                <a:cs typeface="Times New Roman" pitchFamily="18" charset="0"/>
              </a:rPr>
              <a:t>方法返回 </a:t>
            </a:r>
            <a:r>
              <a:rPr lang="en-US" altLang="zh-CN" sz="2400" dirty="0">
                <a:ea typeface="宋体" pitchFamily="2" charset="-122"/>
                <a:cs typeface="Times New Roman" pitchFamily="18" charset="0"/>
              </a:rPr>
              <a:t>true</a:t>
            </a:r>
            <a:r>
              <a:rPr lang="zh-CN" altLang="en-US" sz="2400" dirty="0">
                <a:ea typeface="宋体" pitchFamily="2" charset="-122"/>
                <a:cs typeface="Times New Roman" pitchFamily="18" charset="0"/>
              </a:rPr>
              <a:t>，但它们的 </a:t>
            </a:r>
            <a:r>
              <a:rPr lang="en-US" altLang="zh-CN" sz="2400" dirty="0">
                <a:ea typeface="宋体" pitchFamily="2" charset="-122"/>
                <a:cs typeface="Times New Roman" pitchFamily="18" charset="0"/>
              </a:rPr>
              <a:t>hashCode() </a:t>
            </a:r>
            <a:r>
              <a:rPr lang="zh-CN" altLang="en-US" sz="2400" dirty="0">
                <a:ea typeface="宋体" pitchFamily="2" charset="-122"/>
                <a:cs typeface="Times New Roman" pitchFamily="18" charset="0"/>
              </a:rPr>
              <a:t>返回值不相等，</a:t>
            </a:r>
            <a:r>
              <a:rPr lang="en-US" altLang="zh-CN" sz="2400" dirty="0" err="1">
                <a:ea typeface="宋体" pitchFamily="2" charset="-122"/>
                <a:cs typeface="Times New Roman" pitchFamily="18" charset="0"/>
              </a:rPr>
              <a:t>hashSet</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将会把它们存储在不同的位置，但依然可以添加成功</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spcBef>
                <a:spcPts val="1200"/>
              </a:spcBef>
              <a:buFont typeface="Wingdings" pitchFamily="2" charset="2"/>
              <a:buChar char="l"/>
            </a:pPr>
            <a:r>
              <a:rPr lang="zh-CN" altLang="en-US" sz="2400" b="1" dirty="0" smtClean="0">
                <a:solidFill>
                  <a:srgbClr val="FF0000"/>
                </a:solidFill>
                <a:ea typeface="宋体" pitchFamily="2" charset="-122"/>
                <a:cs typeface="Times New Roman" pitchFamily="18" charset="0"/>
              </a:rPr>
              <a:t>对于存放在</a:t>
            </a:r>
            <a:r>
              <a:rPr lang="en-US" altLang="zh-CN" sz="2400" b="1" dirty="0" smtClean="0">
                <a:solidFill>
                  <a:srgbClr val="FF0000"/>
                </a:solidFill>
                <a:ea typeface="宋体" pitchFamily="2" charset="-122"/>
                <a:cs typeface="Times New Roman" pitchFamily="18" charset="0"/>
              </a:rPr>
              <a:t>Set</a:t>
            </a:r>
            <a:r>
              <a:rPr lang="zh-CN" altLang="en-US" sz="2400" b="1" dirty="0" smtClean="0">
                <a:solidFill>
                  <a:srgbClr val="FF0000"/>
                </a:solidFill>
                <a:ea typeface="宋体" pitchFamily="2" charset="-122"/>
                <a:cs typeface="Times New Roman" pitchFamily="18" charset="0"/>
              </a:rPr>
              <a:t>容器中的对象，对应的类一定要重写</a:t>
            </a:r>
            <a:r>
              <a:rPr lang="en-US" altLang="zh-CN" sz="2400" b="1" dirty="0" smtClean="0">
                <a:solidFill>
                  <a:srgbClr val="FF0000"/>
                </a:solidFill>
                <a:ea typeface="宋体" pitchFamily="2" charset="-122"/>
                <a:cs typeface="Times New Roman" pitchFamily="18" charset="0"/>
              </a:rPr>
              <a:t>equals()</a:t>
            </a:r>
            <a:r>
              <a:rPr lang="zh-CN" altLang="en-US" sz="2400" b="1" dirty="0" smtClean="0">
                <a:solidFill>
                  <a:srgbClr val="FF0000"/>
                </a:solidFill>
                <a:ea typeface="宋体" pitchFamily="2" charset="-122"/>
                <a:cs typeface="Times New Roman" pitchFamily="18" charset="0"/>
              </a:rPr>
              <a:t>和</a:t>
            </a:r>
            <a:r>
              <a:rPr lang="en-US" altLang="zh-CN" sz="2400" b="1" dirty="0" smtClean="0">
                <a:solidFill>
                  <a:srgbClr val="FF0000"/>
                </a:solidFill>
                <a:ea typeface="宋体" pitchFamily="2" charset="-122"/>
                <a:cs typeface="Times New Roman" pitchFamily="18" charset="0"/>
              </a:rPr>
              <a:t>hashCode(Object </a:t>
            </a:r>
            <a:r>
              <a:rPr lang="en-US" altLang="zh-CN" sz="2400" b="1" dirty="0" err="1" smtClean="0">
                <a:solidFill>
                  <a:srgbClr val="FF0000"/>
                </a:solidFill>
                <a:ea typeface="宋体" pitchFamily="2" charset="-122"/>
                <a:cs typeface="Times New Roman" pitchFamily="18" charset="0"/>
              </a:rPr>
              <a:t>obj</a:t>
            </a:r>
            <a:r>
              <a:rPr lang="en-US" altLang="zh-CN" sz="2400" b="1" dirty="0" smtClean="0">
                <a:solidFill>
                  <a:srgbClr val="FF0000"/>
                </a:solidFill>
                <a:ea typeface="宋体" pitchFamily="2" charset="-122"/>
                <a:cs typeface="Times New Roman" pitchFamily="18" charset="0"/>
              </a:rPr>
              <a:t>)</a:t>
            </a:r>
            <a:r>
              <a:rPr lang="zh-CN" altLang="en-US" sz="2400" b="1" dirty="0" smtClean="0">
                <a:solidFill>
                  <a:srgbClr val="FF0000"/>
                </a:solidFill>
                <a:ea typeface="宋体" pitchFamily="2" charset="-122"/>
                <a:cs typeface="Times New Roman" pitchFamily="18" charset="0"/>
              </a:rPr>
              <a:t>方法，以实现对象相等规则。</a:t>
            </a:r>
            <a:endParaRPr lang="en-US" altLang="zh-CN" sz="2400" b="1" dirty="0" smtClean="0">
              <a:solidFill>
                <a:srgbClr val="FF0000"/>
              </a:solidFill>
              <a:ea typeface="宋体" pitchFamily="2" charset="-122"/>
              <a:cs typeface="Times New Roman" pitchFamily="18" charset="0"/>
            </a:endParaRPr>
          </a:p>
          <a:p>
            <a:pPr>
              <a:spcBef>
                <a:spcPts val="1200"/>
              </a:spcBef>
              <a:buFont typeface="Wingdings" pitchFamily="2" charset="2"/>
              <a:buChar char="l"/>
            </a:pPr>
            <a:r>
              <a:rPr lang="zh-CN" altLang="en-US" sz="2400" dirty="0" smtClean="0">
                <a:ea typeface="宋体" pitchFamily="2" charset="-122"/>
                <a:cs typeface="Times New Roman" pitchFamily="18" charset="0"/>
              </a:rPr>
              <a:t>重写 </a:t>
            </a:r>
            <a:r>
              <a:rPr lang="en-US" altLang="zh-CN" sz="2400" dirty="0" smtClean="0">
                <a:ea typeface="宋体" pitchFamily="2" charset="-122"/>
                <a:cs typeface="Times New Roman" pitchFamily="18" charset="0"/>
              </a:rPr>
              <a:t>hashCode() </a:t>
            </a:r>
            <a:r>
              <a:rPr lang="zh-CN" altLang="en-US" sz="2400" dirty="0" smtClean="0">
                <a:ea typeface="宋体" pitchFamily="2" charset="-122"/>
                <a:cs typeface="Times New Roman" pitchFamily="18" charset="0"/>
              </a:rPr>
              <a:t>方法的</a:t>
            </a:r>
            <a:r>
              <a:rPr lang="zh-CN" altLang="en-US" sz="2400" b="1" dirty="0" smtClean="0">
                <a:ea typeface="宋体" pitchFamily="2" charset="-122"/>
                <a:cs typeface="Times New Roman" pitchFamily="18" charset="0"/>
              </a:rPr>
              <a:t>基本原则</a:t>
            </a:r>
            <a:endParaRPr lang="en-US" altLang="zh-CN" sz="2400" b="1"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在程序运行时，同一个对象多次调用 </a:t>
            </a:r>
            <a:r>
              <a:rPr lang="en-US" altLang="zh-CN" sz="2000" dirty="0" smtClean="0">
                <a:ea typeface="宋体" pitchFamily="2" charset="-122"/>
                <a:cs typeface="Times New Roman" pitchFamily="18" charset="0"/>
              </a:rPr>
              <a:t>hashCode() </a:t>
            </a:r>
            <a:r>
              <a:rPr lang="zh-CN" altLang="en-US" sz="2000" dirty="0" smtClean="0">
                <a:ea typeface="宋体" pitchFamily="2" charset="-122"/>
                <a:cs typeface="Times New Roman" pitchFamily="18" charset="0"/>
              </a:rPr>
              <a:t>方法应该返回相同的值</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当两个对象的 </a:t>
            </a:r>
            <a:r>
              <a:rPr lang="en-US" altLang="zh-CN" sz="2000" dirty="0" smtClean="0">
                <a:ea typeface="宋体" pitchFamily="2" charset="-122"/>
                <a:cs typeface="Times New Roman" pitchFamily="18" charset="0"/>
              </a:rPr>
              <a:t>equals() </a:t>
            </a:r>
            <a:r>
              <a:rPr lang="zh-CN" altLang="en-US" sz="2000" dirty="0" smtClean="0">
                <a:ea typeface="宋体" pitchFamily="2" charset="-122"/>
                <a:cs typeface="Times New Roman" pitchFamily="18" charset="0"/>
              </a:rPr>
              <a:t>方法比较返回 </a:t>
            </a:r>
            <a:r>
              <a:rPr lang="en-US" altLang="zh-CN" sz="2000" dirty="0" smtClean="0">
                <a:ea typeface="宋体" pitchFamily="2" charset="-122"/>
                <a:cs typeface="Times New Roman" pitchFamily="18" charset="0"/>
              </a:rPr>
              <a:t>true </a:t>
            </a:r>
            <a:r>
              <a:rPr lang="zh-CN" altLang="en-US" sz="2000" dirty="0" smtClean="0">
                <a:ea typeface="宋体" pitchFamily="2" charset="-122"/>
                <a:cs typeface="Times New Roman" pitchFamily="18" charset="0"/>
              </a:rPr>
              <a:t>时，这两个对象的 </a:t>
            </a:r>
            <a:r>
              <a:rPr lang="en-US" altLang="zh-CN" sz="2000" dirty="0" smtClean="0">
                <a:ea typeface="宋体" pitchFamily="2" charset="-122"/>
                <a:cs typeface="Times New Roman" pitchFamily="18" charset="0"/>
              </a:rPr>
              <a:t>hashCode() </a:t>
            </a:r>
            <a:r>
              <a:rPr lang="zh-CN" altLang="en-US" sz="2000" dirty="0" smtClean="0">
                <a:ea typeface="宋体" pitchFamily="2" charset="-122"/>
                <a:cs typeface="Times New Roman" pitchFamily="18" charset="0"/>
              </a:rPr>
              <a:t>方法的返回值也应相等</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对象中用作 </a:t>
            </a:r>
            <a:r>
              <a:rPr lang="en-US" altLang="zh-CN" sz="2000" dirty="0" smtClean="0">
                <a:ea typeface="宋体" pitchFamily="2" charset="-122"/>
                <a:cs typeface="Times New Roman" pitchFamily="18" charset="0"/>
              </a:rPr>
              <a:t>equals() </a:t>
            </a:r>
            <a:r>
              <a:rPr lang="zh-CN" altLang="en-US" sz="2000" dirty="0" smtClean="0">
                <a:ea typeface="宋体" pitchFamily="2" charset="-122"/>
                <a:cs typeface="Times New Roman" pitchFamily="18" charset="0"/>
              </a:rPr>
              <a:t>方法比较的 </a:t>
            </a:r>
            <a:r>
              <a:rPr lang="en-US" altLang="zh-CN" sz="2000" dirty="0" smtClean="0">
                <a:ea typeface="宋体" pitchFamily="2" charset="-122"/>
                <a:cs typeface="Times New Roman" pitchFamily="18" charset="0"/>
              </a:rPr>
              <a:t>Field</a:t>
            </a:r>
            <a:r>
              <a:rPr lang="zh-CN" altLang="en-US" sz="2000" dirty="0" smtClean="0">
                <a:ea typeface="宋体" pitchFamily="2" charset="-122"/>
                <a:cs typeface="Times New Roman" pitchFamily="18" charset="0"/>
              </a:rPr>
              <a:t>，都应该用来计算 </a:t>
            </a:r>
            <a:r>
              <a:rPr lang="en-US" altLang="zh-CN" sz="2000" dirty="0" smtClean="0">
                <a:ea typeface="宋体" pitchFamily="2" charset="-122"/>
                <a:cs typeface="Times New Roman" pitchFamily="18" charset="0"/>
              </a:rPr>
              <a:t>hashCode </a:t>
            </a:r>
            <a:r>
              <a:rPr lang="zh-CN" altLang="en-US" sz="2000" dirty="0" smtClean="0">
                <a:ea typeface="宋体" pitchFamily="2" charset="-122"/>
                <a:cs typeface="Times New Roman" pitchFamily="18" charset="0"/>
              </a:rPr>
              <a:t>值</a:t>
            </a:r>
            <a:endParaRPr lang="en-US" altLang="zh-CN" sz="2000" dirty="0" smtClean="0">
              <a:ea typeface="宋体" pitchFamily="2" charset="-122"/>
              <a:cs typeface="Times New Roman" pitchFamily="18" charset="0"/>
            </a:endParaRPr>
          </a:p>
        </p:txBody>
      </p:sp>
    </p:spTree>
    <p:extLst>
      <p:ext uri="{BB962C8B-B14F-4D97-AF65-F5344CB8AC3E}">
        <p14:creationId xmlns:p14="http://schemas.microsoft.com/office/powerpoint/2010/main" val="3382288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764704"/>
            <a:ext cx="6768752" cy="866348"/>
          </a:xfrm>
        </p:spPr>
        <p:txBody>
          <a:bodyPr>
            <a:normAutofit/>
          </a:bodyPr>
          <a:lstStyle/>
          <a:p>
            <a:r>
              <a:rPr lang="en-US" altLang="zh-CN" b="1" dirty="0" smtClean="0">
                <a:latin typeface="+mn-lt"/>
                <a:ea typeface="宋体" pitchFamily="2" charset="-122"/>
                <a:cs typeface="Times New Roman" pitchFamily="18" charset="0"/>
              </a:rPr>
              <a:t>Set</a:t>
            </a:r>
            <a:r>
              <a:rPr lang="zh-CN" altLang="en-US" b="1" dirty="0" smtClean="0">
                <a:latin typeface="+mn-lt"/>
                <a:ea typeface="宋体" pitchFamily="2" charset="-122"/>
                <a:cs typeface="Times New Roman" pitchFamily="18" charset="0"/>
              </a:rPr>
              <a:t>实现类之二：</a:t>
            </a:r>
            <a:r>
              <a:rPr lang="en-US" altLang="zh-CN" b="1" dirty="0" smtClean="0">
                <a:latin typeface="+mn-lt"/>
                <a:ea typeface="宋体" pitchFamily="2" charset="-122"/>
                <a:cs typeface="Times New Roman" pitchFamily="18" charset="0"/>
              </a:rPr>
              <a:t>LinkedHashSet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568952" cy="3701008"/>
          </a:xfrm>
        </p:spPr>
        <p:txBody>
          <a:bodyPr/>
          <a:lstStyle/>
          <a:p>
            <a:pPr>
              <a:buFont typeface="Wingdings" pitchFamily="2" charset="2"/>
              <a:buChar char="l"/>
            </a:pPr>
            <a:r>
              <a:rPr lang="en-US" altLang="zh-CN" dirty="0" smtClean="0">
                <a:ea typeface="宋体" pitchFamily="2" charset="-122"/>
                <a:cs typeface="Times New Roman" pitchFamily="18" charset="0"/>
              </a:rPr>
              <a:t>LinkedHashSet </a:t>
            </a:r>
            <a:r>
              <a:rPr lang="zh-CN" altLang="en-US" dirty="0" smtClean="0">
                <a:ea typeface="宋体" pitchFamily="2" charset="-122"/>
                <a:cs typeface="Times New Roman" pitchFamily="18" charset="0"/>
              </a:rPr>
              <a:t>是 </a:t>
            </a:r>
            <a:r>
              <a:rPr lang="en-US" altLang="zh-CN" dirty="0" smtClean="0">
                <a:ea typeface="宋体" pitchFamily="2" charset="-122"/>
                <a:cs typeface="Times New Roman" pitchFamily="18" charset="0"/>
              </a:rPr>
              <a:t>HashSet </a:t>
            </a:r>
            <a:r>
              <a:rPr lang="zh-CN" altLang="en-US" dirty="0" smtClean="0">
                <a:ea typeface="宋体" pitchFamily="2" charset="-122"/>
                <a:cs typeface="Times New Roman" pitchFamily="18" charset="0"/>
              </a:rPr>
              <a:t>的子类</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LinkedHashSet </a:t>
            </a:r>
            <a:r>
              <a:rPr lang="zh-CN" altLang="en-US" dirty="0" smtClean="0">
                <a:ea typeface="宋体" pitchFamily="2" charset="-122"/>
                <a:cs typeface="Times New Roman" pitchFamily="18" charset="0"/>
              </a:rPr>
              <a:t>根据元素的 </a:t>
            </a:r>
            <a:r>
              <a:rPr lang="en-US" altLang="zh-CN" dirty="0" smtClean="0">
                <a:ea typeface="宋体" pitchFamily="2" charset="-122"/>
                <a:cs typeface="Times New Roman" pitchFamily="18" charset="0"/>
              </a:rPr>
              <a:t>hashCode </a:t>
            </a:r>
            <a:r>
              <a:rPr lang="zh-CN" altLang="en-US" dirty="0" smtClean="0">
                <a:ea typeface="宋体" pitchFamily="2" charset="-122"/>
                <a:cs typeface="Times New Roman" pitchFamily="18" charset="0"/>
              </a:rPr>
              <a:t>值来决定元素的存储位置，但它同时使用链表维护元素的次序，这使得元素看起来是以</a:t>
            </a:r>
            <a:r>
              <a:rPr lang="zh-CN" altLang="en-US" dirty="0" smtClean="0">
                <a:solidFill>
                  <a:srgbClr val="C00000"/>
                </a:solidFill>
                <a:ea typeface="宋体" pitchFamily="2" charset="-122"/>
                <a:cs typeface="Times New Roman" pitchFamily="18" charset="0"/>
              </a:rPr>
              <a:t>插入顺序保存</a:t>
            </a:r>
            <a:r>
              <a:rPr lang="zh-CN" altLang="en-US" dirty="0" smtClean="0">
                <a:ea typeface="宋体" pitchFamily="2" charset="-122"/>
                <a:cs typeface="Times New Roman" pitchFamily="18" charset="0"/>
              </a:rPr>
              <a:t>的。</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LinkedHashSet</a:t>
            </a:r>
            <a:r>
              <a:rPr lang="zh-CN" altLang="en-US" dirty="0" smtClean="0">
                <a:solidFill>
                  <a:srgbClr val="C00000"/>
                </a:solidFill>
                <a:ea typeface="宋体" pitchFamily="2" charset="-122"/>
                <a:cs typeface="Times New Roman" pitchFamily="18" charset="0"/>
              </a:rPr>
              <a:t>插入</a:t>
            </a:r>
            <a:r>
              <a:rPr lang="zh-CN" altLang="en-US" dirty="0" smtClean="0">
                <a:ea typeface="宋体" pitchFamily="2" charset="-122"/>
                <a:cs typeface="Times New Roman" pitchFamily="18" charset="0"/>
              </a:rPr>
              <a:t>性能略低于 </a:t>
            </a:r>
            <a:r>
              <a:rPr lang="en-US" altLang="zh-CN" dirty="0" smtClean="0">
                <a:ea typeface="宋体" pitchFamily="2" charset="-122"/>
                <a:cs typeface="Times New Roman" pitchFamily="18" charset="0"/>
              </a:rPr>
              <a:t>HashSet</a:t>
            </a:r>
            <a:r>
              <a:rPr lang="zh-CN" altLang="en-US" dirty="0" smtClean="0">
                <a:ea typeface="宋体" pitchFamily="2" charset="-122"/>
                <a:cs typeface="Times New Roman" pitchFamily="18" charset="0"/>
              </a:rPr>
              <a:t>，但在迭代访问 </a:t>
            </a: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里的全部元素时有很好的性能。</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LinkedHashSet </a:t>
            </a:r>
            <a:r>
              <a:rPr lang="zh-CN" altLang="en-US" dirty="0" smtClean="0">
                <a:ea typeface="宋体" pitchFamily="2" charset="-122"/>
                <a:cs typeface="Times New Roman" pitchFamily="18" charset="0"/>
              </a:rPr>
              <a:t>不允许集合元素重复。</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1064495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069347301"/>
              </p:ext>
            </p:extLst>
          </p:nvPr>
        </p:nvGraphicFramePr>
        <p:xfrm>
          <a:off x="1043608" y="1556792"/>
          <a:ext cx="1103784" cy="4552280"/>
        </p:xfrm>
        <a:graphic>
          <a:graphicData uri="http://schemas.openxmlformats.org/drawingml/2006/table">
            <a:tbl>
              <a:tblPr firstRow="1" bandRow="1">
                <a:tableStyleId>{5940675A-B579-460E-94D1-54222C63F5DA}</a:tableStyleId>
              </a:tblPr>
              <a:tblGrid>
                <a:gridCol w="1103784"/>
              </a:tblGrid>
              <a:tr h="569035">
                <a:tc>
                  <a:txBody>
                    <a:bodyPr/>
                    <a:lstStyle/>
                    <a:p>
                      <a:endParaRPr lang="zh-CN" altLang="en-US" dirty="0"/>
                    </a:p>
                  </a:txBody>
                  <a:tcPr/>
                </a:tc>
              </a:tr>
              <a:tr h="569035">
                <a:tc>
                  <a:txBody>
                    <a:bodyPr/>
                    <a:lstStyle/>
                    <a:p>
                      <a:endParaRPr lang="zh-CN" altLang="en-US"/>
                    </a:p>
                  </a:txBody>
                  <a:tcPr/>
                </a:tc>
              </a:tr>
              <a:tr h="569035">
                <a:tc>
                  <a:txBody>
                    <a:bodyPr/>
                    <a:lstStyle/>
                    <a:p>
                      <a:endParaRPr lang="zh-CN" altLang="en-US"/>
                    </a:p>
                  </a:txBody>
                  <a:tcPr/>
                </a:tc>
              </a:tr>
              <a:tr h="569035">
                <a:tc>
                  <a:txBody>
                    <a:bodyPr/>
                    <a:lstStyle/>
                    <a:p>
                      <a:endParaRPr lang="zh-CN" altLang="en-US" dirty="0"/>
                    </a:p>
                  </a:txBody>
                  <a:tcPr/>
                </a:tc>
              </a:tr>
              <a:tr h="569035">
                <a:tc>
                  <a:txBody>
                    <a:bodyPr/>
                    <a:lstStyle/>
                    <a:p>
                      <a:endParaRPr lang="zh-CN" altLang="en-US"/>
                    </a:p>
                  </a:txBody>
                  <a:tcPr/>
                </a:tc>
              </a:tr>
              <a:tr h="569035">
                <a:tc>
                  <a:txBody>
                    <a:bodyPr/>
                    <a:lstStyle/>
                    <a:p>
                      <a:endParaRPr lang="zh-CN" altLang="en-US"/>
                    </a:p>
                  </a:txBody>
                  <a:tcPr/>
                </a:tc>
              </a:tr>
              <a:tr h="569035">
                <a:tc>
                  <a:txBody>
                    <a:bodyPr/>
                    <a:lstStyle/>
                    <a:p>
                      <a:endParaRPr lang="zh-CN" altLang="en-US"/>
                    </a:p>
                  </a:txBody>
                  <a:tcPr/>
                </a:tc>
              </a:tr>
              <a:tr h="569035">
                <a:tc>
                  <a:txBody>
                    <a:bodyPr/>
                    <a:lstStyle/>
                    <a:p>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504566856"/>
              </p:ext>
            </p:extLst>
          </p:nvPr>
        </p:nvGraphicFramePr>
        <p:xfrm>
          <a:off x="2339752" y="5013176"/>
          <a:ext cx="2808312" cy="432048"/>
        </p:xfrm>
        <a:graphic>
          <a:graphicData uri="http://schemas.openxmlformats.org/drawingml/2006/table">
            <a:tbl>
              <a:tblPr firstRow="1" bandRow="1">
                <a:tableStyleId>{5C22544A-7EE6-4342-B048-85BDC9FD1C3A}</a:tableStyleId>
              </a:tblPr>
              <a:tblGrid>
                <a:gridCol w="936104"/>
                <a:gridCol w="936104"/>
                <a:gridCol w="936104"/>
              </a:tblGrid>
              <a:tr h="432048">
                <a:tc>
                  <a:txBody>
                    <a:bodyPr/>
                    <a:lstStyle/>
                    <a:p>
                      <a:endParaRPr lang="zh-CN" altLang="en-US" dirty="0"/>
                    </a:p>
                  </a:txBody>
                  <a:tcPr/>
                </a:tc>
                <a:tc>
                  <a:txBody>
                    <a:bodyPr/>
                    <a:lstStyle/>
                    <a:p>
                      <a:r>
                        <a:rPr lang="en-US" altLang="zh-CN" dirty="0" smtClean="0"/>
                        <a:t>“</a:t>
                      </a:r>
                      <a:r>
                        <a:rPr lang="zh-CN" altLang="en-US" sz="1600" dirty="0" smtClean="0"/>
                        <a:t>尚硅谷</a:t>
                      </a:r>
                      <a:r>
                        <a:rPr lang="en-US" altLang="zh-CN" dirty="0" smtClean="0"/>
                        <a:t>”</a:t>
                      </a:r>
                      <a:endParaRPr lang="zh-CN" altLang="en-US" dirty="0"/>
                    </a:p>
                  </a:txBody>
                  <a:tcPr/>
                </a:tc>
                <a:tc>
                  <a:txBody>
                    <a:bodyPr/>
                    <a:lstStyle/>
                    <a:p>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00808492"/>
              </p:ext>
            </p:extLst>
          </p:nvPr>
        </p:nvGraphicFramePr>
        <p:xfrm>
          <a:off x="2339752" y="3356992"/>
          <a:ext cx="2039889" cy="447824"/>
        </p:xfrm>
        <a:graphic>
          <a:graphicData uri="http://schemas.openxmlformats.org/drawingml/2006/table">
            <a:tbl>
              <a:tblPr firstRow="1" bandRow="1">
                <a:tableStyleId>{5C22544A-7EE6-4342-B048-85BDC9FD1C3A}</a:tableStyleId>
              </a:tblPr>
              <a:tblGrid>
                <a:gridCol w="679963"/>
                <a:gridCol w="679963"/>
                <a:gridCol w="679963"/>
              </a:tblGrid>
              <a:tr h="447824">
                <a:tc>
                  <a:txBody>
                    <a:bodyPr/>
                    <a:lstStyle/>
                    <a:p>
                      <a:r>
                        <a:rPr lang="en-US" altLang="zh-CN" dirty="0" smtClean="0"/>
                        <a:t>null</a:t>
                      </a:r>
                      <a:endParaRPr lang="zh-CN" altLang="en-US" dirty="0"/>
                    </a:p>
                  </a:txBody>
                  <a:tcPr/>
                </a:tc>
                <a:tc>
                  <a:txBody>
                    <a:bodyPr/>
                    <a:lstStyle/>
                    <a:p>
                      <a:r>
                        <a:rPr lang="en-US" altLang="zh-CN" dirty="0" smtClean="0"/>
                        <a:t>123</a:t>
                      </a:r>
                      <a:endParaRPr lang="zh-CN" altLang="en-US" dirty="0"/>
                    </a:p>
                  </a:txBody>
                  <a:tcPr/>
                </a:tc>
                <a:tc>
                  <a:txBody>
                    <a:bodyPr/>
                    <a:lstStyle/>
                    <a:p>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022565110"/>
              </p:ext>
            </p:extLst>
          </p:nvPr>
        </p:nvGraphicFramePr>
        <p:xfrm>
          <a:off x="2267744" y="2132856"/>
          <a:ext cx="2664297" cy="432048"/>
        </p:xfrm>
        <a:graphic>
          <a:graphicData uri="http://schemas.openxmlformats.org/drawingml/2006/table">
            <a:tbl>
              <a:tblPr firstRow="1" bandRow="1">
                <a:tableStyleId>{5C22544A-7EE6-4342-B048-85BDC9FD1C3A}</a:tableStyleId>
              </a:tblPr>
              <a:tblGrid>
                <a:gridCol w="888099"/>
                <a:gridCol w="1344149"/>
                <a:gridCol w="432049"/>
              </a:tblGrid>
              <a:tr h="432048">
                <a:tc>
                  <a:txBody>
                    <a:bodyPr/>
                    <a:lstStyle/>
                    <a:p>
                      <a:endParaRPr lang="zh-CN" altLang="en-US" dirty="0"/>
                    </a:p>
                  </a:txBody>
                  <a:tcPr/>
                </a:tc>
                <a:tc>
                  <a:txBody>
                    <a:bodyPr/>
                    <a:lstStyle/>
                    <a:p>
                      <a:r>
                        <a:rPr lang="en-US" altLang="zh-CN" dirty="0" smtClean="0"/>
                        <a:t>new</a:t>
                      </a:r>
                      <a:r>
                        <a:rPr lang="en-US" altLang="zh-CN" baseline="0" dirty="0" smtClean="0"/>
                        <a:t> Date()</a:t>
                      </a:r>
                      <a:endParaRPr lang="zh-CN" altLang="en-US" dirty="0"/>
                    </a:p>
                  </a:txBody>
                  <a:tcPr/>
                </a:tc>
                <a:tc>
                  <a:txBody>
                    <a:bodyPr/>
                    <a:lstStyle/>
                    <a:p>
                      <a:endParaRPr lang="zh-CN" altLang="en-US" dirty="0"/>
                    </a:p>
                  </a:txBody>
                  <a:tcPr/>
                </a:tc>
              </a:tr>
            </a:tbl>
          </a:graphicData>
        </a:graphic>
      </p:graphicFrame>
      <p:cxnSp>
        <p:nvCxnSpPr>
          <p:cNvPr id="9" name="直接箭头连接符 8"/>
          <p:cNvCxnSpPr/>
          <p:nvPr/>
        </p:nvCxnSpPr>
        <p:spPr>
          <a:xfrm flipH="1">
            <a:off x="2699792" y="3573016"/>
            <a:ext cx="1368152"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2699792" y="2420888"/>
            <a:ext cx="1368152" cy="266429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extLst>
              <p:ext uri="{D42A27DB-BD31-4B8C-83A1-F6EECF244321}">
                <p14:modId xmlns:p14="http://schemas.microsoft.com/office/powerpoint/2010/main" val="1708471036"/>
              </p:ext>
            </p:extLst>
          </p:nvPr>
        </p:nvGraphicFramePr>
        <p:xfrm>
          <a:off x="2483768" y="1556792"/>
          <a:ext cx="2039889" cy="447824"/>
        </p:xfrm>
        <a:graphic>
          <a:graphicData uri="http://schemas.openxmlformats.org/drawingml/2006/table">
            <a:tbl>
              <a:tblPr firstRow="1" bandRow="1">
                <a:tableStyleId>{5C22544A-7EE6-4342-B048-85BDC9FD1C3A}</a:tableStyleId>
              </a:tblPr>
              <a:tblGrid>
                <a:gridCol w="679963"/>
                <a:gridCol w="679963"/>
                <a:gridCol w="679963"/>
              </a:tblGrid>
              <a:tr h="447824">
                <a:tc>
                  <a:txBody>
                    <a:bodyPr/>
                    <a:lstStyle/>
                    <a:p>
                      <a:endParaRPr lang="zh-CN" altLang="en-US" dirty="0"/>
                    </a:p>
                  </a:txBody>
                  <a:tcPr/>
                </a:tc>
                <a:tc>
                  <a:txBody>
                    <a:bodyPr/>
                    <a:lstStyle/>
                    <a:p>
                      <a:r>
                        <a:rPr lang="en-US" altLang="zh-CN" dirty="0" smtClean="0"/>
                        <a:t>345</a:t>
                      </a:r>
                      <a:endParaRPr lang="zh-CN" altLang="en-US" dirty="0"/>
                    </a:p>
                  </a:txBody>
                  <a:tcPr/>
                </a:tc>
                <a:tc>
                  <a:txBody>
                    <a:bodyPr/>
                    <a:lstStyle/>
                    <a:p>
                      <a:r>
                        <a:rPr lang="en-US" altLang="zh-CN" dirty="0" smtClean="0"/>
                        <a:t>null</a:t>
                      </a:r>
                      <a:endParaRPr lang="zh-CN" altLang="en-US" dirty="0"/>
                    </a:p>
                  </a:txBody>
                  <a:tcPr/>
                </a:tc>
              </a:tr>
            </a:tbl>
          </a:graphicData>
        </a:graphic>
      </p:graphicFrame>
      <p:cxnSp>
        <p:nvCxnSpPr>
          <p:cNvPr id="14" name="直接箭头连接符 13"/>
          <p:cNvCxnSpPr/>
          <p:nvPr/>
        </p:nvCxnSpPr>
        <p:spPr>
          <a:xfrm flipH="1" flipV="1">
            <a:off x="2699792" y="1844824"/>
            <a:ext cx="1944216" cy="50405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037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48680"/>
            <a:ext cx="5040560" cy="792088"/>
          </a:xfrm>
        </p:spPr>
        <p:txBody>
          <a:bodyPr>
            <a:noAutofit/>
          </a:bodyPr>
          <a:lstStyle/>
          <a:p>
            <a:r>
              <a:rPr lang="en-US" altLang="zh-CN" b="1" dirty="0" smtClean="0">
                <a:latin typeface="+mn-lt"/>
                <a:ea typeface="宋体" pitchFamily="2" charset="-122"/>
                <a:cs typeface="Times New Roman" pitchFamily="18" charset="0"/>
              </a:rPr>
              <a:t>Set</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TreeSet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268760"/>
            <a:ext cx="8535892" cy="5589240"/>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SortedSet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接口的实现类，</a:t>
            </a: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可以确保集合元素处于排序状态。</a:t>
            </a:r>
            <a:endParaRPr lang="en-US" altLang="zh-CN" dirty="0" smtClean="0">
              <a:ea typeface="宋体" pitchFamily="2" charset="-122"/>
              <a:cs typeface="Times New Roman" pitchFamily="18" charset="0"/>
            </a:endParaRP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Comparator </a:t>
            </a:r>
            <a:r>
              <a:rPr lang="en-US" altLang="zh-CN" dirty="0" err="1" smtClean="0">
                <a:solidFill>
                  <a:srgbClr val="C00000"/>
                </a:solidFill>
                <a:ea typeface="宋体" pitchFamily="2" charset="-122"/>
                <a:cs typeface="Times New Roman" pitchFamily="18" charset="0"/>
              </a:rPr>
              <a:t>comparator</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first()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last()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lower(Object e)</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higher(Object e)</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subSet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fromElement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toElement</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headSet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toElement</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tailSet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fromElement</a:t>
            </a:r>
            <a:r>
              <a:rPr lang="en-US" altLang="zh-CN" dirty="0" smtClean="0">
                <a:solidFill>
                  <a:srgbClr val="C00000"/>
                </a:solidFill>
                <a:ea typeface="宋体" pitchFamily="2" charset="-122"/>
                <a:cs typeface="Times New Roman" pitchFamily="18" charset="0"/>
              </a:rPr>
              <a:t>)</a:t>
            </a:r>
          </a:p>
          <a:p>
            <a:pPr>
              <a:buFont typeface="Wingdings" pitchFamily="2" charset="2"/>
              <a:buChar char="l"/>
            </a:pP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两种排序方法：</a:t>
            </a:r>
            <a:r>
              <a:rPr lang="zh-CN" altLang="en-US" b="1" dirty="0" smtClean="0">
                <a:solidFill>
                  <a:srgbClr val="C00000"/>
                </a:solidFill>
                <a:ea typeface="宋体" pitchFamily="2" charset="-122"/>
                <a:cs typeface="Times New Roman" pitchFamily="18" charset="0"/>
              </a:rPr>
              <a:t>自然排序</a:t>
            </a:r>
            <a:r>
              <a:rPr lang="zh-CN" altLang="en-US" dirty="0" smtClean="0">
                <a:ea typeface="宋体" pitchFamily="2" charset="-122"/>
                <a:cs typeface="Times New Roman" pitchFamily="18" charset="0"/>
              </a:rPr>
              <a:t>和</a:t>
            </a:r>
            <a:r>
              <a:rPr lang="zh-CN" altLang="en-US" b="1" dirty="0" smtClean="0">
                <a:solidFill>
                  <a:srgbClr val="C00000"/>
                </a:solidFill>
                <a:ea typeface="宋体" pitchFamily="2" charset="-122"/>
                <a:cs typeface="Times New Roman" pitchFamily="18" charset="0"/>
              </a:rPr>
              <a:t>定制排序</a:t>
            </a:r>
            <a:r>
              <a:rPr lang="zh-CN" altLang="en-US" dirty="0" smtClean="0">
                <a:ea typeface="宋体" pitchFamily="2" charset="-122"/>
                <a:cs typeface="Times New Roman" pitchFamily="18" charset="0"/>
              </a:rPr>
              <a:t>。默认情况下，</a:t>
            </a: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采用自然排序。</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502158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20606"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smtClean="0">
                <a:latin typeface="+mn-lt"/>
                <a:ea typeface="宋体" pitchFamily="2" charset="-122"/>
                <a:cs typeface="Times New Roman" pitchFamily="18" charset="0"/>
              </a:rPr>
              <a:t>自然排序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23528" y="1556792"/>
            <a:ext cx="8568952" cy="4752528"/>
          </a:xfrm>
        </p:spPr>
        <p:txBody>
          <a:bodyPr>
            <a:normAutofit/>
          </a:bodyPr>
          <a:lstStyle/>
          <a:p>
            <a:pPr>
              <a:buFont typeface="Wingdings" pitchFamily="2" charset="2"/>
              <a:buChar char="l"/>
            </a:pPr>
            <a:r>
              <a:rPr lang="zh-CN" altLang="en-US" sz="2200" b="1" dirty="0" smtClean="0">
                <a:solidFill>
                  <a:srgbClr val="C00000"/>
                </a:solidFill>
                <a:ea typeface="宋体" pitchFamily="2" charset="-122"/>
                <a:cs typeface="Times New Roman" pitchFamily="18" charset="0"/>
              </a:rPr>
              <a:t>自然排序</a:t>
            </a:r>
            <a:r>
              <a:rPr lang="zh-CN" altLang="en-US" sz="2200" dirty="0" smtClean="0">
                <a:ea typeface="宋体" pitchFamily="2" charset="-122"/>
                <a:cs typeface="Times New Roman" pitchFamily="18" charset="0"/>
              </a:rPr>
              <a:t>：</a:t>
            </a:r>
            <a:r>
              <a:rPr lang="en-US" altLang="zh-CN" sz="2200" dirty="0" err="1" smtClean="0">
                <a:ea typeface="宋体" pitchFamily="2" charset="-122"/>
                <a:cs typeface="Times New Roman" pitchFamily="18" charset="0"/>
              </a:rPr>
              <a:t>TreeSet</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会调用集合元素的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方法来比较元素之间的大小关系，然后将集合元素按升序排列</a:t>
            </a:r>
            <a:endParaRPr lang="en-US" altLang="zh-CN" sz="2200" dirty="0" smtClean="0">
              <a:ea typeface="宋体" pitchFamily="2" charset="-122"/>
              <a:cs typeface="Times New Roman" pitchFamily="18" charset="0"/>
            </a:endParaRPr>
          </a:p>
          <a:p>
            <a:pPr>
              <a:buFont typeface="Wingdings" pitchFamily="2" charset="2"/>
              <a:buChar char="l"/>
            </a:pPr>
            <a:r>
              <a:rPr lang="zh-CN" altLang="en-US" sz="2200" dirty="0" smtClean="0">
                <a:solidFill>
                  <a:srgbClr val="C00000"/>
                </a:solidFill>
                <a:ea typeface="宋体" pitchFamily="2" charset="-122"/>
                <a:cs typeface="Times New Roman" pitchFamily="18" charset="0"/>
              </a:rPr>
              <a:t>如果试图把一个对象添加到 </a:t>
            </a:r>
            <a:r>
              <a:rPr lang="en-US" altLang="zh-CN" sz="2200" dirty="0" err="1" smtClean="0">
                <a:solidFill>
                  <a:srgbClr val="C00000"/>
                </a:solidFill>
                <a:ea typeface="宋体" pitchFamily="2" charset="-122"/>
                <a:cs typeface="Times New Roman" pitchFamily="18" charset="0"/>
              </a:rPr>
              <a:t>TreeSet</a:t>
            </a:r>
            <a:r>
              <a:rPr lang="en-US" altLang="zh-CN" sz="2200" dirty="0" smtClean="0">
                <a:solidFill>
                  <a:srgbClr val="C00000"/>
                </a:solidFill>
                <a:ea typeface="宋体" pitchFamily="2" charset="-122"/>
                <a:cs typeface="Times New Roman" pitchFamily="18" charset="0"/>
              </a:rPr>
              <a:t> </a:t>
            </a:r>
            <a:r>
              <a:rPr lang="zh-CN" altLang="en-US" sz="2200" dirty="0" smtClean="0">
                <a:solidFill>
                  <a:srgbClr val="C00000"/>
                </a:solidFill>
                <a:ea typeface="宋体" pitchFamily="2" charset="-122"/>
                <a:cs typeface="Times New Roman" pitchFamily="18" charset="0"/>
              </a:rPr>
              <a:t>时，则该对象的类必须实现 </a:t>
            </a:r>
            <a:r>
              <a:rPr lang="en-US" altLang="zh-CN" sz="2200" dirty="0" smtClean="0">
                <a:solidFill>
                  <a:srgbClr val="C00000"/>
                </a:solidFill>
                <a:ea typeface="宋体" pitchFamily="2" charset="-122"/>
                <a:cs typeface="Times New Roman" pitchFamily="18" charset="0"/>
              </a:rPr>
              <a:t>Comparable </a:t>
            </a:r>
            <a:r>
              <a:rPr lang="zh-CN" altLang="en-US" sz="2200" dirty="0" smtClean="0">
                <a:solidFill>
                  <a:srgbClr val="C00000"/>
                </a:solidFill>
                <a:ea typeface="宋体" pitchFamily="2" charset="-122"/>
                <a:cs typeface="Times New Roman" pitchFamily="18" charset="0"/>
              </a:rPr>
              <a:t>接口。</a:t>
            </a:r>
            <a:endParaRPr lang="en-US" altLang="zh-CN" sz="2200" dirty="0" smtClean="0">
              <a:solidFill>
                <a:srgbClr val="C00000"/>
              </a:solidFill>
              <a:ea typeface="宋体" pitchFamily="2" charset="-122"/>
              <a:cs typeface="Times New Roman" pitchFamily="18" charset="0"/>
            </a:endParaRPr>
          </a:p>
          <a:p>
            <a:pPr>
              <a:buFont typeface="Wingdings" pitchFamily="2" charset="2"/>
              <a:buChar char="Ø"/>
            </a:pPr>
            <a:r>
              <a:rPr lang="zh-CN" altLang="en-US" sz="2200" dirty="0" smtClean="0">
                <a:ea typeface="宋体" pitchFamily="2" charset="-122"/>
                <a:cs typeface="Times New Roman" pitchFamily="18" charset="0"/>
              </a:rPr>
              <a:t>实现 </a:t>
            </a:r>
            <a:r>
              <a:rPr lang="en-US" altLang="zh-CN" sz="2200" dirty="0" smtClean="0">
                <a:ea typeface="宋体" pitchFamily="2" charset="-122"/>
                <a:cs typeface="Times New Roman" pitchFamily="18" charset="0"/>
              </a:rPr>
              <a:t>Comparable </a:t>
            </a:r>
            <a:r>
              <a:rPr lang="zh-CN" altLang="en-US" sz="2200" dirty="0" smtClean="0">
                <a:ea typeface="宋体" pitchFamily="2" charset="-122"/>
                <a:cs typeface="Times New Roman" pitchFamily="18" charset="0"/>
              </a:rPr>
              <a:t>的类必须实现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方法，两个对象即通过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方法的返回值来比较大小。</a:t>
            </a:r>
            <a:endParaRPr lang="en-US" altLang="zh-CN" sz="2200" dirty="0" smtClean="0">
              <a:ea typeface="宋体" pitchFamily="2" charset="-122"/>
              <a:cs typeface="Times New Roman" pitchFamily="18" charset="0"/>
            </a:endParaRPr>
          </a:p>
          <a:p>
            <a:pPr>
              <a:buFont typeface="Wingdings" pitchFamily="2" charset="2"/>
              <a:buChar char="l"/>
            </a:pPr>
            <a:r>
              <a:rPr lang="en-US" altLang="zh-CN" sz="2200" b="1" dirty="0" smtClean="0">
                <a:ea typeface="宋体" pitchFamily="2" charset="-122"/>
                <a:cs typeface="Times New Roman" pitchFamily="18" charset="0"/>
              </a:rPr>
              <a:t>Comparable </a:t>
            </a:r>
            <a:r>
              <a:rPr lang="zh-CN" altLang="en-US" sz="2200" b="1" dirty="0" smtClean="0">
                <a:ea typeface="宋体" pitchFamily="2" charset="-122"/>
                <a:cs typeface="Times New Roman" pitchFamily="18" charset="0"/>
              </a:rPr>
              <a:t>的典型实现</a:t>
            </a:r>
            <a:r>
              <a:rPr lang="zh-CN" altLang="en-US" sz="2200" dirty="0" smtClean="0">
                <a:ea typeface="宋体" pitchFamily="2" charset="-122"/>
                <a:cs typeface="Times New Roman" pitchFamily="18" charset="0"/>
              </a:rPr>
              <a:t>：</a:t>
            </a:r>
            <a:endParaRPr lang="en-US" altLang="zh-CN" sz="2200" dirty="0" smtClean="0">
              <a:ea typeface="宋体" pitchFamily="2" charset="-122"/>
              <a:cs typeface="Times New Roman" pitchFamily="18" charset="0"/>
            </a:endParaRPr>
          </a:p>
          <a:p>
            <a:pPr lvl="1">
              <a:buFont typeface="Wingdings" pitchFamily="2" charset="2"/>
              <a:buChar char="Ø"/>
            </a:pPr>
            <a:r>
              <a:rPr lang="en-US" altLang="zh-CN" sz="1900" dirty="0" err="1" smtClean="0">
                <a:ea typeface="宋体" pitchFamily="2" charset="-122"/>
                <a:cs typeface="Times New Roman" pitchFamily="18" charset="0"/>
              </a:rPr>
              <a:t>BigDecimal</a:t>
            </a:r>
            <a:r>
              <a:rPr lang="zh-CN" altLang="en-US" sz="1900" dirty="0" smtClean="0">
                <a:ea typeface="宋体" pitchFamily="2" charset="-122"/>
                <a:cs typeface="Times New Roman" pitchFamily="18" charset="0"/>
              </a:rPr>
              <a:t>、</a:t>
            </a:r>
            <a:r>
              <a:rPr lang="en-US" altLang="zh-CN" sz="1900" dirty="0" err="1" smtClean="0">
                <a:ea typeface="宋体" pitchFamily="2" charset="-122"/>
                <a:cs typeface="Times New Roman" pitchFamily="18" charset="0"/>
              </a:rPr>
              <a:t>BigInteger</a:t>
            </a:r>
            <a:r>
              <a:rPr lang="en-US" altLang="zh-CN" sz="1900" dirty="0" smtClean="0">
                <a:ea typeface="宋体" pitchFamily="2" charset="-122"/>
                <a:cs typeface="Times New Roman" pitchFamily="18" charset="0"/>
              </a:rPr>
              <a:t> </a:t>
            </a:r>
            <a:r>
              <a:rPr lang="zh-CN" altLang="en-US" sz="1900" dirty="0" smtClean="0">
                <a:ea typeface="宋体" pitchFamily="2" charset="-122"/>
                <a:cs typeface="Times New Roman" pitchFamily="18" charset="0"/>
              </a:rPr>
              <a:t>以及所有的数值型对应的包装类：按它们对应的数值大小进行比较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Character</a:t>
            </a:r>
            <a:r>
              <a:rPr lang="zh-CN" altLang="en-US" sz="1900" dirty="0" smtClean="0">
                <a:ea typeface="宋体" pitchFamily="2" charset="-122"/>
                <a:cs typeface="Times New Roman" pitchFamily="18" charset="0"/>
              </a:rPr>
              <a:t>：按字符的 </a:t>
            </a:r>
            <a:r>
              <a:rPr lang="en-US" altLang="zh-CN" sz="1900" dirty="0" err="1" smtClean="0">
                <a:ea typeface="宋体" pitchFamily="2" charset="-122"/>
                <a:cs typeface="Times New Roman" pitchFamily="18" charset="0"/>
              </a:rPr>
              <a:t>unicode</a:t>
            </a:r>
            <a:r>
              <a:rPr lang="zh-CN" altLang="en-US" sz="1900" dirty="0" smtClean="0">
                <a:ea typeface="宋体" pitchFamily="2" charset="-122"/>
                <a:cs typeface="Times New Roman" pitchFamily="18" charset="0"/>
              </a:rPr>
              <a:t>值来进行比较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Boolean</a:t>
            </a:r>
            <a:r>
              <a:rPr lang="zh-CN" altLang="en-US" sz="1900" dirty="0" smtClean="0">
                <a:ea typeface="宋体" pitchFamily="2" charset="-122"/>
                <a:cs typeface="Times New Roman" pitchFamily="18" charset="0"/>
              </a:rPr>
              <a:t>：</a:t>
            </a:r>
            <a:r>
              <a:rPr lang="en-US" altLang="zh-CN" sz="1900" dirty="0" smtClean="0">
                <a:ea typeface="宋体" pitchFamily="2" charset="-122"/>
                <a:cs typeface="Times New Roman" pitchFamily="18" charset="0"/>
              </a:rPr>
              <a:t>true </a:t>
            </a:r>
            <a:r>
              <a:rPr lang="zh-CN" altLang="en-US" sz="1900" dirty="0" smtClean="0">
                <a:ea typeface="宋体" pitchFamily="2" charset="-122"/>
                <a:cs typeface="Times New Roman" pitchFamily="18" charset="0"/>
              </a:rPr>
              <a:t>对应的包装类实例大于 </a:t>
            </a:r>
            <a:r>
              <a:rPr lang="en-US" altLang="zh-CN" sz="1900" dirty="0" smtClean="0">
                <a:ea typeface="宋体" pitchFamily="2" charset="-122"/>
                <a:cs typeface="Times New Roman" pitchFamily="18" charset="0"/>
              </a:rPr>
              <a:t>false </a:t>
            </a:r>
            <a:r>
              <a:rPr lang="zh-CN" altLang="en-US" sz="1900" dirty="0" smtClean="0">
                <a:ea typeface="宋体" pitchFamily="2" charset="-122"/>
                <a:cs typeface="Times New Roman" pitchFamily="18" charset="0"/>
              </a:rPr>
              <a:t>对应的包装类实例</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String</a:t>
            </a:r>
            <a:r>
              <a:rPr lang="zh-CN" altLang="en-US" sz="1900" dirty="0" smtClean="0">
                <a:ea typeface="宋体" pitchFamily="2" charset="-122"/>
                <a:cs typeface="Times New Roman" pitchFamily="18" charset="0"/>
              </a:rPr>
              <a:t>：</a:t>
            </a:r>
            <a:r>
              <a:rPr lang="zh-CN" altLang="en-US" sz="1900" dirty="0">
                <a:ea typeface="宋体" pitchFamily="2" charset="-122"/>
                <a:cs typeface="Times New Roman" pitchFamily="18" charset="0"/>
              </a:rPr>
              <a:t>按</a:t>
            </a:r>
            <a:r>
              <a:rPr lang="zh-CN" altLang="en-US" sz="1900" dirty="0" smtClean="0">
                <a:ea typeface="宋体" pitchFamily="2" charset="-122"/>
                <a:cs typeface="Times New Roman" pitchFamily="18" charset="0"/>
              </a:rPr>
              <a:t>字符串中字符的 </a:t>
            </a:r>
            <a:r>
              <a:rPr lang="en-US" altLang="zh-CN" sz="1900" dirty="0" err="1" smtClean="0">
                <a:ea typeface="宋体" pitchFamily="2" charset="-122"/>
                <a:cs typeface="Times New Roman" pitchFamily="18" charset="0"/>
              </a:rPr>
              <a:t>unicode</a:t>
            </a:r>
            <a:r>
              <a:rPr lang="en-US" altLang="zh-CN" sz="1900" dirty="0" smtClean="0">
                <a:ea typeface="宋体" pitchFamily="2" charset="-122"/>
                <a:cs typeface="Times New Roman" pitchFamily="18" charset="0"/>
              </a:rPr>
              <a:t> </a:t>
            </a:r>
            <a:r>
              <a:rPr lang="zh-CN" altLang="en-US" sz="1900" dirty="0" smtClean="0">
                <a:ea typeface="宋体" pitchFamily="2" charset="-122"/>
                <a:cs typeface="Times New Roman" pitchFamily="18" charset="0"/>
              </a:rPr>
              <a:t>值进行比较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Date</a:t>
            </a:r>
            <a:r>
              <a:rPr lang="zh-CN" altLang="en-US" sz="1900" dirty="0" smtClean="0">
                <a:ea typeface="宋体" pitchFamily="2" charset="-122"/>
                <a:cs typeface="Times New Roman" pitchFamily="18" charset="0"/>
              </a:rPr>
              <a:t>、</a:t>
            </a:r>
            <a:r>
              <a:rPr lang="en-US" altLang="zh-CN" sz="1900" dirty="0" smtClean="0">
                <a:ea typeface="宋体" pitchFamily="2" charset="-122"/>
                <a:cs typeface="Times New Roman" pitchFamily="18" charset="0"/>
              </a:rPr>
              <a:t>Time</a:t>
            </a:r>
            <a:r>
              <a:rPr lang="zh-CN" altLang="en-US" sz="1900" dirty="0" smtClean="0">
                <a:ea typeface="宋体" pitchFamily="2" charset="-122"/>
                <a:cs typeface="Times New Roman" pitchFamily="18" charset="0"/>
              </a:rPr>
              <a:t>：后边的时间、日期比前面的时间、日期大</a:t>
            </a:r>
            <a:endParaRPr lang="en-US" altLang="zh-CN" sz="1900" dirty="0" smtClean="0">
              <a:ea typeface="宋体" pitchFamily="2" charset="-122"/>
              <a:cs typeface="Times New Roman" pitchFamily="18" charset="0"/>
            </a:endParaRPr>
          </a:p>
        </p:txBody>
      </p:sp>
    </p:spTree>
    <p:extLst>
      <p:ext uri="{BB962C8B-B14F-4D97-AF65-F5344CB8AC3E}">
        <p14:creationId xmlns:p14="http://schemas.microsoft.com/office/powerpoint/2010/main" val="2785913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620688"/>
            <a:ext cx="4752528"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自然</a:t>
            </a:r>
            <a:r>
              <a:rPr lang="zh-CN" altLang="en-US" b="1" dirty="0" smtClean="0">
                <a:latin typeface="+mn-lt"/>
                <a:ea typeface="宋体" pitchFamily="2" charset="-122"/>
                <a:cs typeface="Times New Roman" pitchFamily="18" charset="0"/>
              </a:rPr>
              <a:t>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628800"/>
            <a:ext cx="8640960" cy="4536504"/>
          </a:xfrm>
        </p:spPr>
        <p:txBody>
          <a:bodyPr>
            <a:noAutofit/>
          </a:bodyPr>
          <a:lstStyle/>
          <a:p>
            <a:pPr>
              <a:buFont typeface="Wingdings" pitchFamily="2" charset="2"/>
              <a:buChar char="l"/>
            </a:pPr>
            <a:r>
              <a:rPr lang="zh-CN" altLang="en-US" sz="2400" dirty="0" smtClean="0">
                <a:ea typeface="宋体" pitchFamily="2" charset="-122"/>
                <a:cs typeface="Times New Roman" pitchFamily="18" charset="0"/>
              </a:rPr>
              <a:t>向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中添加元素时，只有第一个元素无须实现 </a:t>
            </a:r>
            <a:r>
              <a:rPr lang="en-US" altLang="zh-CN" sz="2400" dirty="0" smtClean="0">
                <a:ea typeface="宋体" pitchFamily="2" charset="-122"/>
                <a:cs typeface="Times New Roman" pitchFamily="18" charset="0"/>
              </a:rPr>
              <a:t>Comparable </a:t>
            </a:r>
            <a:r>
              <a:rPr lang="zh-CN" altLang="en-US" sz="2400" dirty="0" smtClean="0">
                <a:ea typeface="宋体" pitchFamily="2" charset="-122"/>
                <a:cs typeface="Times New Roman" pitchFamily="18" charset="0"/>
              </a:rPr>
              <a:t>接口，后面添加的所有元素都必须实现 </a:t>
            </a:r>
            <a:r>
              <a:rPr lang="en-US" altLang="zh-CN" sz="2400" dirty="0" smtClean="0">
                <a:ea typeface="宋体" pitchFamily="2" charset="-122"/>
                <a:cs typeface="Times New Roman" pitchFamily="18" charset="0"/>
              </a:rPr>
              <a:t>Comparable </a:t>
            </a:r>
            <a:r>
              <a:rPr lang="zh-CN" altLang="en-US" sz="2400" dirty="0" smtClean="0">
                <a:ea typeface="宋体" pitchFamily="2" charset="-122"/>
                <a:cs typeface="Times New Roman" pitchFamily="18" charset="0"/>
              </a:rPr>
              <a:t>接口</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b="1" dirty="0" smtClean="0">
                <a:solidFill>
                  <a:srgbClr val="C00000"/>
                </a:solidFill>
                <a:ea typeface="宋体" pitchFamily="2" charset="-122"/>
                <a:cs typeface="Times New Roman" pitchFamily="18" charset="0"/>
              </a:rPr>
              <a:t>因为只有相同类的两个实例才会比较大小，所以向 </a:t>
            </a:r>
            <a:r>
              <a:rPr lang="en-US" altLang="zh-CN" sz="2400" b="1" dirty="0" err="1" smtClean="0">
                <a:solidFill>
                  <a:srgbClr val="C00000"/>
                </a:solidFill>
                <a:ea typeface="宋体" pitchFamily="2" charset="-122"/>
                <a:cs typeface="Times New Roman" pitchFamily="18" charset="0"/>
              </a:rPr>
              <a:t>TreeSet</a:t>
            </a:r>
            <a:r>
              <a:rPr lang="en-US" altLang="zh-CN" sz="2400" b="1" dirty="0" smtClean="0">
                <a:solidFill>
                  <a:srgbClr val="C00000"/>
                </a:solidFill>
                <a:ea typeface="宋体" pitchFamily="2" charset="-122"/>
                <a:cs typeface="Times New Roman" pitchFamily="18" charset="0"/>
              </a:rPr>
              <a:t> </a:t>
            </a:r>
            <a:r>
              <a:rPr lang="zh-CN" altLang="en-US" sz="2400" b="1" dirty="0" smtClean="0">
                <a:solidFill>
                  <a:srgbClr val="C00000"/>
                </a:solidFill>
                <a:ea typeface="宋体" pitchFamily="2" charset="-122"/>
                <a:cs typeface="Times New Roman" pitchFamily="18" charset="0"/>
              </a:rPr>
              <a:t>中添加的应该是同一个类的对象</a:t>
            </a:r>
            <a:endParaRPr lang="en-US" altLang="zh-CN" sz="2400" b="1" dirty="0" smtClean="0">
              <a:solidFill>
                <a:srgbClr val="C00000"/>
              </a:solidFill>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对于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集合而言，它</a:t>
            </a:r>
            <a:r>
              <a:rPr lang="zh-CN" altLang="en-US" sz="2400" dirty="0" smtClean="0">
                <a:solidFill>
                  <a:srgbClr val="C00000"/>
                </a:solidFill>
                <a:ea typeface="宋体" pitchFamily="2" charset="-122"/>
                <a:cs typeface="Times New Roman" pitchFamily="18" charset="0"/>
              </a:rPr>
              <a:t>判断两个对象是否相等的唯一标准</a:t>
            </a:r>
            <a:r>
              <a:rPr lang="zh-CN" altLang="en-US" sz="2400" dirty="0" smtClean="0">
                <a:ea typeface="宋体" pitchFamily="2" charset="-122"/>
                <a:cs typeface="Times New Roman" pitchFamily="18" charset="0"/>
              </a:rPr>
              <a:t>是：两个对象通过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方法比较返回值</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当需要把一个对象放入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中，重写该对象对应的 </a:t>
            </a:r>
            <a:r>
              <a:rPr lang="en-US" altLang="zh-CN" sz="2400" dirty="0" smtClean="0">
                <a:ea typeface="宋体" pitchFamily="2" charset="-122"/>
                <a:cs typeface="Times New Roman" pitchFamily="18" charset="0"/>
              </a:rPr>
              <a:t>equals() </a:t>
            </a:r>
            <a:r>
              <a:rPr lang="zh-CN" altLang="en-US" sz="2400" dirty="0" smtClean="0">
                <a:ea typeface="宋体" pitchFamily="2" charset="-122"/>
                <a:cs typeface="Times New Roman" pitchFamily="18" charset="0"/>
              </a:rPr>
              <a:t>方法时，应保证该方法与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方法有一致的结果：如果两个对象通过 </a:t>
            </a:r>
            <a:r>
              <a:rPr lang="en-US" altLang="zh-CN" sz="2400" dirty="0" smtClean="0">
                <a:ea typeface="宋体" pitchFamily="2" charset="-122"/>
                <a:cs typeface="Times New Roman" pitchFamily="18" charset="0"/>
              </a:rPr>
              <a:t>equals() </a:t>
            </a:r>
            <a:r>
              <a:rPr lang="zh-CN" altLang="en-US" sz="2400" dirty="0" smtClean="0">
                <a:ea typeface="宋体" pitchFamily="2" charset="-122"/>
                <a:cs typeface="Times New Roman" pitchFamily="18" charset="0"/>
              </a:rPr>
              <a:t>方法比较返回 </a:t>
            </a:r>
            <a:r>
              <a:rPr lang="en-US" altLang="zh-CN" sz="2400" dirty="0" smtClean="0">
                <a:ea typeface="宋体" pitchFamily="2" charset="-122"/>
                <a:cs typeface="Times New Roman" pitchFamily="18" charset="0"/>
              </a:rPr>
              <a:t>true</a:t>
            </a:r>
            <a:r>
              <a:rPr lang="zh-CN" altLang="en-US" sz="2400" dirty="0" smtClean="0">
                <a:ea typeface="宋体" pitchFamily="2" charset="-122"/>
                <a:cs typeface="Times New Roman" pitchFamily="18" charset="0"/>
              </a:rPr>
              <a:t>，则通过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方法比较应返回 </a:t>
            </a:r>
            <a:r>
              <a:rPr lang="en-US" altLang="zh-CN" sz="2400" dirty="0" smtClean="0">
                <a:ea typeface="宋体" pitchFamily="2" charset="-122"/>
                <a:cs typeface="Times New Roman" pitchFamily="18" charset="0"/>
              </a:rPr>
              <a:t>0</a:t>
            </a:r>
          </a:p>
        </p:txBody>
      </p:sp>
    </p:spTree>
    <p:extLst>
      <p:ext uri="{BB962C8B-B14F-4D97-AF65-F5344CB8AC3E}">
        <p14:creationId xmlns:p14="http://schemas.microsoft.com/office/powerpoint/2010/main" val="705848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07904" y="749275"/>
            <a:ext cx="2304256" cy="646331"/>
          </a:xfrm>
          <a:prstGeom prst="rect">
            <a:avLst/>
          </a:prstGeom>
          <a:noFill/>
        </p:spPr>
        <p:txBody>
          <a:bodyPr wrap="square" rtlCol="0">
            <a:spAutoFit/>
          </a:bodyPr>
          <a:lstStyle/>
          <a:p>
            <a:r>
              <a:rPr lang="zh-CN" altLang="en-US" sz="3600" b="1" dirty="0">
                <a:latin typeface="宋体" pitchFamily="2" charset="-122"/>
                <a:ea typeface="宋体" pitchFamily="2" charset="-122"/>
              </a:rPr>
              <a:t>本节</a:t>
            </a:r>
            <a:r>
              <a:rPr lang="zh-CN" altLang="en-US" sz="3600" b="1" dirty="0" smtClean="0">
                <a:latin typeface="宋体" pitchFamily="2" charset="-122"/>
                <a:ea typeface="宋体" pitchFamily="2" charset="-122"/>
              </a:rPr>
              <a:t>内容</a:t>
            </a:r>
            <a:endParaRPr lang="zh-CN" altLang="en-US" sz="3600" b="1" dirty="0">
              <a:latin typeface="宋体" pitchFamily="2" charset="-122"/>
              <a:ea typeface="宋体" pitchFamily="2" charset="-122"/>
            </a:endParaRPr>
          </a:p>
        </p:txBody>
      </p:sp>
      <p:sp>
        <p:nvSpPr>
          <p:cNvPr id="5" name="TextBox 4"/>
          <p:cNvSpPr txBox="1"/>
          <p:nvPr/>
        </p:nvSpPr>
        <p:spPr>
          <a:xfrm>
            <a:off x="755576" y="1628800"/>
            <a:ext cx="7911712" cy="4031873"/>
          </a:xfrm>
          <a:prstGeom prst="rect">
            <a:avLst/>
          </a:prstGeom>
          <a:noFill/>
        </p:spPr>
        <p:txBody>
          <a:bodyPr wrap="square" rtlCol="0">
            <a:spAutoFit/>
          </a:bodyPr>
          <a:lstStyle/>
          <a:p>
            <a:pPr marL="285750" indent="-285750">
              <a:buFont typeface="Wingdings" pitchFamily="2" charset="2"/>
              <a:buChar char="l"/>
            </a:pPr>
            <a:r>
              <a:rPr lang="en-US" altLang="zh-CN" sz="3200" dirty="0" smtClean="0">
                <a:ea typeface="宋体" pitchFamily="2" charset="-122"/>
                <a:cs typeface="Times New Roman" pitchFamily="18" charset="0"/>
              </a:rPr>
              <a:t>Java</a:t>
            </a:r>
            <a:r>
              <a:rPr lang="zh-CN" altLang="en-US" sz="3200" dirty="0" smtClean="0">
                <a:ea typeface="宋体" pitchFamily="2" charset="-122"/>
                <a:cs typeface="Times New Roman" pitchFamily="18" charset="0"/>
              </a:rPr>
              <a:t>集合框架</a:t>
            </a:r>
            <a:endParaRPr lang="en-US" altLang="zh-CN" sz="3200" dirty="0" smtClean="0">
              <a:ea typeface="宋体" pitchFamily="2" charset="-122"/>
              <a:cs typeface="Times New Roman" pitchFamily="18" charset="0"/>
            </a:endParaRPr>
          </a:p>
          <a:p>
            <a:pPr marL="285750" indent="-285750">
              <a:buFont typeface="Wingdings" pitchFamily="2" charset="2"/>
              <a:buChar char="l"/>
            </a:pPr>
            <a:r>
              <a:rPr lang="en-US" altLang="zh-CN" sz="3200" dirty="0" smtClean="0">
                <a:ea typeface="宋体" pitchFamily="2" charset="-122"/>
                <a:cs typeface="Times New Roman" pitchFamily="18" charset="0"/>
              </a:rPr>
              <a:t>Collection</a:t>
            </a:r>
            <a:r>
              <a:rPr lang="zh-CN" altLang="en-US" sz="3200" dirty="0" smtClean="0">
                <a:ea typeface="宋体" pitchFamily="2" charset="-122"/>
                <a:cs typeface="Times New Roman" pitchFamily="18" charset="0"/>
              </a:rPr>
              <a:t>接口</a:t>
            </a:r>
            <a:r>
              <a:rPr lang="en-US" altLang="zh-CN" sz="3200" dirty="0" smtClean="0">
                <a:ea typeface="宋体" pitchFamily="2" charset="-122"/>
                <a:cs typeface="Times New Roman" pitchFamily="18" charset="0"/>
              </a:rPr>
              <a:t>API</a:t>
            </a:r>
          </a:p>
          <a:p>
            <a:pPr marL="285750" indent="-285750">
              <a:buFont typeface="Wingdings" pitchFamily="2" charset="2"/>
              <a:buChar char="l"/>
            </a:pPr>
            <a:r>
              <a:rPr lang="en-US" altLang="zh-CN" sz="3200" dirty="0" smtClean="0">
                <a:ea typeface="宋体" pitchFamily="2" charset="-122"/>
                <a:cs typeface="Times New Roman" pitchFamily="18" charset="0"/>
              </a:rPr>
              <a:t>Iterator</a:t>
            </a:r>
            <a:r>
              <a:rPr lang="zh-CN" altLang="en-US" sz="3200" dirty="0" smtClean="0">
                <a:ea typeface="宋体" pitchFamily="2" charset="-122"/>
                <a:cs typeface="Times New Roman" pitchFamily="18" charset="0"/>
              </a:rPr>
              <a:t>迭代器接口</a:t>
            </a:r>
            <a:endParaRPr lang="en-US" altLang="zh-CN" sz="3200" dirty="0" smtClean="0">
              <a:ea typeface="宋体" pitchFamily="2" charset="-122"/>
              <a:cs typeface="Times New Roman" pitchFamily="18" charset="0"/>
            </a:endParaRPr>
          </a:p>
          <a:p>
            <a:pPr marL="285750" indent="-285750">
              <a:buFont typeface="Wingdings" pitchFamily="2" charset="2"/>
              <a:buChar char="l"/>
            </a:pPr>
            <a:r>
              <a:rPr lang="en-US" altLang="zh-CN" sz="3200" dirty="0" smtClean="0">
                <a:ea typeface="宋体" pitchFamily="2" charset="-122"/>
                <a:cs typeface="Times New Roman" pitchFamily="18" charset="0"/>
              </a:rPr>
              <a:t>Collection</a:t>
            </a:r>
            <a:r>
              <a:rPr lang="zh-CN" altLang="en-US" sz="3200" dirty="0" smtClean="0">
                <a:ea typeface="宋体" pitchFamily="2" charset="-122"/>
                <a:cs typeface="Times New Roman" pitchFamily="18" charset="0"/>
              </a:rPr>
              <a:t>子接口之一：</a:t>
            </a:r>
            <a:r>
              <a:rPr lang="en-US" altLang="zh-CN" sz="3200" dirty="0" smtClean="0">
                <a:ea typeface="宋体" pitchFamily="2" charset="-122"/>
                <a:cs typeface="Times New Roman" pitchFamily="18" charset="0"/>
              </a:rPr>
              <a:t>Set</a:t>
            </a:r>
            <a:r>
              <a:rPr lang="zh-CN" altLang="en-US" sz="3200" dirty="0" smtClean="0">
                <a:ea typeface="宋体" pitchFamily="2" charset="-122"/>
                <a:cs typeface="Times New Roman" pitchFamily="18" charset="0"/>
              </a:rPr>
              <a:t>接口</a:t>
            </a:r>
            <a:endParaRPr lang="en-US" altLang="zh-CN" sz="3200" dirty="0" smtClean="0">
              <a:ea typeface="宋体" pitchFamily="2" charset="-122"/>
              <a:cs typeface="Times New Roman" pitchFamily="18" charset="0"/>
            </a:endParaRPr>
          </a:p>
          <a:p>
            <a:pPr marL="914400" lvl="1" indent="-457200">
              <a:buFont typeface="Wingdings" pitchFamily="2" charset="2"/>
              <a:buChar char="Ø"/>
            </a:pPr>
            <a:r>
              <a:rPr lang="en-US" altLang="zh-CN" sz="3200" dirty="0" smtClean="0">
                <a:solidFill>
                  <a:srgbClr val="C00000"/>
                </a:solidFill>
                <a:ea typeface="宋体" pitchFamily="2" charset="-122"/>
                <a:cs typeface="Times New Roman" pitchFamily="18" charset="0"/>
              </a:rPr>
              <a:t>HashSet</a:t>
            </a:r>
            <a:r>
              <a:rPr lang="en-US" altLang="zh-CN" sz="3200" dirty="0">
                <a:solidFill>
                  <a:srgbClr val="C00000"/>
                </a:solidFill>
                <a:ea typeface="宋体" pitchFamily="2" charset="-122"/>
                <a:cs typeface="Times New Roman" pitchFamily="18" charset="0"/>
              </a:rPr>
              <a:t> </a:t>
            </a:r>
            <a:r>
              <a:rPr lang="en-US" altLang="zh-CN" sz="3200" dirty="0" smtClean="0">
                <a:solidFill>
                  <a:srgbClr val="C00000"/>
                </a:solidFill>
                <a:ea typeface="宋体" pitchFamily="2" charset="-122"/>
                <a:cs typeface="Times New Roman" pitchFamily="18" charset="0"/>
              </a:rPr>
              <a:t>  LinkedHashSet   </a:t>
            </a:r>
            <a:r>
              <a:rPr lang="en-US" altLang="zh-CN" sz="3200" dirty="0" err="1" smtClean="0">
                <a:solidFill>
                  <a:srgbClr val="C00000"/>
                </a:solidFill>
                <a:ea typeface="宋体" pitchFamily="2" charset="-122"/>
                <a:cs typeface="Times New Roman" pitchFamily="18" charset="0"/>
              </a:rPr>
              <a:t>TreeSet</a:t>
            </a:r>
            <a:endParaRPr lang="en-US" altLang="zh-CN" sz="3200" dirty="0" smtClean="0">
              <a:solidFill>
                <a:srgbClr val="C00000"/>
              </a:solidFill>
              <a:ea typeface="宋体" pitchFamily="2" charset="-122"/>
              <a:cs typeface="Times New Roman" pitchFamily="18" charset="0"/>
            </a:endParaRPr>
          </a:p>
          <a:p>
            <a:pPr marL="285750" indent="-285750">
              <a:buFont typeface="Wingdings" pitchFamily="2" charset="2"/>
              <a:buChar char="l"/>
            </a:pPr>
            <a:r>
              <a:rPr lang="en-US" altLang="zh-CN" sz="3200" dirty="0">
                <a:ea typeface="宋体" pitchFamily="2" charset="-122"/>
                <a:cs typeface="Times New Roman" pitchFamily="18" charset="0"/>
              </a:rPr>
              <a:t>Collection</a:t>
            </a:r>
            <a:r>
              <a:rPr lang="zh-CN" altLang="en-US" sz="3200" dirty="0">
                <a:ea typeface="宋体" pitchFamily="2" charset="-122"/>
                <a:cs typeface="Times New Roman" pitchFamily="18" charset="0"/>
              </a:rPr>
              <a:t>子</a:t>
            </a:r>
            <a:r>
              <a:rPr lang="zh-CN" altLang="en-US" sz="3200" dirty="0" smtClean="0">
                <a:ea typeface="宋体" pitchFamily="2" charset="-122"/>
                <a:cs typeface="Times New Roman" pitchFamily="18" charset="0"/>
              </a:rPr>
              <a:t>接口之二： </a:t>
            </a:r>
            <a:r>
              <a:rPr lang="en-US" altLang="zh-CN" sz="3200" dirty="0" smtClean="0">
                <a:ea typeface="宋体" pitchFamily="2" charset="-122"/>
                <a:cs typeface="Times New Roman" pitchFamily="18" charset="0"/>
              </a:rPr>
              <a:t>List</a:t>
            </a:r>
            <a:r>
              <a:rPr lang="zh-CN" altLang="en-US" sz="3200" dirty="0" smtClean="0">
                <a:ea typeface="宋体" pitchFamily="2" charset="-122"/>
                <a:cs typeface="Times New Roman" pitchFamily="18" charset="0"/>
              </a:rPr>
              <a:t>接口</a:t>
            </a:r>
            <a:endParaRPr lang="en-US" altLang="zh-CN" sz="3200" dirty="0" smtClean="0">
              <a:ea typeface="宋体" pitchFamily="2" charset="-122"/>
              <a:cs typeface="Times New Roman" pitchFamily="18" charset="0"/>
            </a:endParaRPr>
          </a:p>
          <a:p>
            <a:pPr marL="914400" lvl="1" indent="-457200">
              <a:buFont typeface="Wingdings" pitchFamily="2" charset="2"/>
              <a:buChar char="Ø"/>
            </a:pPr>
            <a:r>
              <a:rPr lang="en-US" altLang="zh-CN" sz="3200" dirty="0" err="1" smtClean="0">
                <a:solidFill>
                  <a:srgbClr val="C00000"/>
                </a:solidFill>
                <a:ea typeface="宋体" pitchFamily="2" charset="-122"/>
                <a:cs typeface="Times New Roman" pitchFamily="18" charset="0"/>
              </a:rPr>
              <a:t>ArrayList</a:t>
            </a:r>
            <a:r>
              <a:rPr lang="en-US" altLang="zh-CN" sz="3200" dirty="0" smtClean="0">
                <a:solidFill>
                  <a:srgbClr val="C00000"/>
                </a:solidFill>
                <a:ea typeface="宋体" pitchFamily="2" charset="-122"/>
                <a:cs typeface="Times New Roman" pitchFamily="18" charset="0"/>
              </a:rPr>
              <a:t>  </a:t>
            </a:r>
            <a:r>
              <a:rPr lang="en-US" altLang="zh-CN" sz="3200" dirty="0" err="1" smtClean="0">
                <a:solidFill>
                  <a:srgbClr val="C00000"/>
                </a:solidFill>
                <a:ea typeface="宋体" pitchFamily="2" charset="-122"/>
                <a:cs typeface="Times New Roman" pitchFamily="18" charset="0"/>
              </a:rPr>
              <a:t>LinkedList</a:t>
            </a:r>
            <a:r>
              <a:rPr lang="en-US" altLang="zh-CN" sz="3200" dirty="0" smtClean="0">
                <a:solidFill>
                  <a:srgbClr val="C00000"/>
                </a:solidFill>
                <a:ea typeface="宋体" pitchFamily="2" charset="-122"/>
                <a:cs typeface="Times New Roman" pitchFamily="18" charset="0"/>
              </a:rPr>
              <a:t>  Vector</a:t>
            </a:r>
          </a:p>
          <a:p>
            <a:pPr marL="0" lvl="1" indent="-457200">
              <a:buFont typeface="Wingdings" pitchFamily="2" charset="2"/>
              <a:buChar char="l"/>
            </a:pPr>
            <a:r>
              <a:rPr lang="en-US" altLang="zh-CN" sz="3200" dirty="0" smtClean="0">
                <a:ea typeface="宋体" pitchFamily="2" charset="-122"/>
                <a:cs typeface="Times New Roman" pitchFamily="18" charset="0"/>
              </a:rPr>
              <a:t>Map</a:t>
            </a:r>
            <a:r>
              <a:rPr lang="zh-CN" altLang="en-US" sz="3200" dirty="0" smtClean="0">
                <a:ea typeface="宋体" pitchFamily="2" charset="-122"/>
                <a:cs typeface="Times New Roman" pitchFamily="18" charset="0"/>
              </a:rPr>
              <a:t>接口</a:t>
            </a:r>
            <a:r>
              <a:rPr lang="en-US" altLang="zh-CN" sz="3200" dirty="0" smtClean="0">
                <a:ea typeface="宋体" pitchFamily="2" charset="-122"/>
                <a:cs typeface="Times New Roman" pitchFamily="18" charset="0"/>
              </a:rPr>
              <a:t>API</a:t>
            </a:r>
          </a:p>
        </p:txBody>
      </p:sp>
    </p:spTree>
    <p:extLst>
      <p:ext uri="{BB962C8B-B14F-4D97-AF65-F5344CB8AC3E}">
        <p14:creationId xmlns:p14="http://schemas.microsoft.com/office/powerpoint/2010/main" val="2974502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20688"/>
            <a:ext cx="5140686"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定制</a:t>
            </a:r>
            <a:r>
              <a:rPr lang="zh-CN" altLang="en-US" b="1" dirty="0" smtClean="0">
                <a:latin typeface="+mn-lt"/>
                <a:ea typeface="宋体" pitchFamily="2" charset="-122"/>
                <a:cs typeface="Times New Roman" pitchFamily="18" charset="0"/>
              </a:rPr>
              <a:t>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23528" y="1484784"/>
            <a:ext cx="8640960" cy="4929222"/>
          </a:xfrm>
        </p:spPr>
        <p:txBody>
          <a:bodyPr>
            <a:noAutofit/>
          </a:bodyPr>
          <a:lstStyle/>
          <a:p>
            <a:pPr>
              <a:buFont typeface="Wingdings" pitchFamily="2" charset="2"/>
              <a:buChar char="l"/>
            </a:pP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的自然排序是根据集合元素的大小，进行元素升序排列。如果需要定制排序，比如降序排列，可通过</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接口的帮助。需要重写</a:t>
            </a:r>
            <a:r>
              <a:rPr lang="en-US" altLang="zh-CN" sz="2400" dirty="0" smtClean="0">
                <a:ea typeface="宋体" pitchFamily="2" charset="-122"/>
                <a:cs typeface="Times New Roman" pitchFamily="18" charset="0"/>
              </a:rPr>
              <a:t>compare(T o1,T o2)</a:t>
            </a:r>
            <a:r>
              <a:rPr lang="zh-CN" altLang="en-US" sz="2400" dirty="0" smtClean="0">
                <a:ea typeface="宋体" pitchFamily="2" charset="-122"/>
                <a:cs typeface="Times New Roman" pitchFamily="18" charset="0"/>
              </a:rPr>
              <a:t>方法。</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利用</a:t>
            </a: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a:t>
            </a:r>
            <a:r>
              <a:rPr lang="en-US" altLang="zh-CN" sz="2400" dirty="0">
                <a:ea typeface="宋体" pitchFamily="2" charset="-122"/>
                <a:cs typeface="Times New Roman" pitchFamily="18" charset="0"/>
              </a:rPr>
              <a:t>compare(T o1,T o2)</a:t>
            </a:r>
            <a:r>
              <a:rPr lang="zh-CN" altLang="en-US" sz="2400" dirty="0" smtClean="0">
                <a:ea typeface="宋体" pitchFamily="2" charset="-122"/>
                <a:cs typeface="Times New Roman" pitchFamily="18" charset="0"/>
              </a:rPr>
              <a:t>方法，比较</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和</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的大小：如果方法返回正整数，则表示</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大于</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；如果返回</a:t>
            </a:r>
            <a:r>
              <a:rPr lang="en-US" altLang="zh-CN" sz="2400" dirty="0" smtClean="0">
                <a:ea typeface="宋体" pitchFamily="2" charset="-122"/>
                <a:cs typeface="Times New Roman" pitchFamily="18" charset="0"/>
              </a:rPr>
              <a:t>0</a:t>
            </a:r>
            <a:r>
              <a:rPr lang="zh-CN" altLang="en-US" sz="2400" dirty="0" smtClean="0">
                <a:ea typeface="宋体" pitchFamily="2" charset="-122"/>
                <a:cs typeface="Times New Roman" pitchFamily="18" charset="0"/>
              </a:rPr>
              <a:t>，表示相等；返回负整数，表示</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小于</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要实现定制排序，需要将实现</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接口的实例作为形参传递给</a:t>
            </a: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的构造器。</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此时，仍然只能向</a:t>
            </a: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中添加类型相同的对象。否则发生</a:t>
            </a:r>
            <a:r>
              <a:rPr lang="en-US" altLang="zh-CN" sz="2400" dirty="0" err="1" smtClean="0">
                <a:ea typeface="宋体" pitchFamily="2" charset="-122"/>
                <a:cs typeface="Times New Roman" pitchFamily="18" charset="0"/>
              </a:rPr>
              <a:t>ClassCastException</a:t>
            </a:r>
            <a:r>
              <a:rPr lang="zh-CN" altLang="en-US" sz="2400" dirty="0" smtClean="0">
                <a:ea typeface="宋体" pitchFamily="2" charset="-122"/>
                <a:cs typeface="Times New Roman" pitchFamily="18" charset="0"/>
              </a:rPr>
              <a:t>异常。</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使用定制排序</a:t>
            </a:r>
            <a:r>
              <a:rPr lang="zh-CN" altLang="en-US" sz="2400" dirty="0" smtClean="0">
                <a:solidFill>
                  <a:srgbClr val="C00000"/>
                </a:solidFill>
                <a:ea typeface="宋体" pitchFamily="2" charset="-122"/>
                <a:cs typeface="Times New Roman" pitchFamily="18" charset="0"/>
              </a:rPr>
              <a:t>判断两个元素相等的标准</a:t>
            </a:r>
            <a:r>
              <a:rPr lang="zh-CN" altLang="en-US" sz="2400" dirty="0" smtClean="0">
                <a:ea typeface="宋体" pitchFamily="2" charset="-122"/>
                <a:cs typeface="Times New Roman" pitchFamily="18" charset="0"/>
              </a:rPr>
              <a:t>是：通过</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比较两个元素返回了</a:t>
            </a:r>
            <a:r>
              <a:rPr lang="en-US" altLang="zh-CN" sz="2400" dirty="0" smtClean="0">
                <a:ea typeface="宋体" pitchFamily="2" charset="-122"/>
                <a:cs typeface="Times New Roman" pitchFamily="18" charset="0"/>
              </a:rPr>
              <a:t>0</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val="3365787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763454"/>
            <a:ext cx="4276590" cy="925830"/>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628800"/>
            <a:ext cx="8748464" cy="4637111"/>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与</a:t>
            </a:r>
            <a:r>
              <a:rPr lang="en-US" altLang="zh-CN" dirty="0" smtClean="0">
                <a:ea typeface="宋体" pitchFamily="2" charset="-122"/>
                <a:cs typeface="Times New Roman" pitchFamily="18" charset="0"/>
              </a:rPr>
              <a:t>Collection</a:t>
            </a:r>
            <a:r>
              <a:rPr lang="zh-CN" altLang="en-US" dirty="0" smtClean="0">
                <a:ea typeface="宋体" pitchFamily="2" charset="-122"/>
                <a:cs typeface="Times New Roman" pitchFamily="18" charset="0"/>
              </a:rPr>
              <a:t>并列存在。用于保存具有</a:t>
            </a:r>
            <a:r>
              <a:rPr lang="zh-CN" altLang="en-US" b="1" dirty="0" smtClean="0">
                <a:solidFill>
                  <a:srgbClr val="C00000"/>
                </a:solidFill>
                <a:ea typeface="宋体" pitchFamily="2" charset="-122"/>
                <a:cs typeface="Times New Roman" pitchFamily="18" charset="0"/>
              </a:rPr>
              <a:t>映射关系</a:t>
            </a:r>
            <a:r>
              <a:rPr lang="zh-CN" altLang="en-US" dirty="0" smtClean="0">
                <a:ea typeface="宋体" pitchFamily="2" charset="-122"/>
                <a:cs typeface="Times New Roman" pitchFamily="18" charset="0"/>
              </a:rPr>
              <a:t>的数据</a:t>
            </a:r>
            <a:r>
              <a:rPr lang="en-US" altLang="zh-CN" dirty="0" smtClean="0">
                <a:ea typeface="宋体" pitchFamily="2" charset="-122"/>
                <a:cs typeface="Times New Roman" pitchFamily="18" charset="0"/>
              </a:rPr>
              <a:t>:Key-Value</a:t>
            </a:r>
          </a:p>
          <a:p>
            <a:pPr>
              <a:buFont typeface="Wingdings" pitchFamily="2" charset="2"/>
              <a:buChar char="l"/>
            </a:pP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中的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和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都可以是任何引用类型的数据</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中的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用</a:t>
            </a:r>
            <a:r>
              <a:rPr lang="en-US" altLang="zh-CN" dirty="0" smtClean="0">
                <a:ea typeface="宋体" pitchFamily="2" charset="-122"/>
                <a:cs typeface="Times New Roman" pitchFamily="18" charset="0"/>
              </a:rPr>
              <a:t>Set</a:t>
            </a:r>
            <a:r>
              <a:rPr lang="zh-CN" altLang="en-US" dirty="0" smtClean="0">
                <a:ea typeface="宋体" pitchFamily="2" charset="-122"/>
                <a:cs typeface="Times New Roman" pitchFamily="18" charset="0"/>
              </a:rPr>
              <a:t>来存放，不允许重复，即同一个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对象所对应的类，须重写</a:t>
            </a:r>
            <a:r>
              <a:rPr lang="en-US" altLang="zh-CN" dirty="0" smtClean="0">
                <a:ea typeface="宋体" pitchFamily="2" charset="-122"/>
                <a:cs typeface="Times New Roman" pitchFamily="18" charset="0"/>
              </a:rPr>
              <a:t>hashCode()</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方法。</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常用</a:t>
            </a:r>
            <a:r>
              <a:rPr lang="en-US" altLang="zh-CN" dirty="0" smtClean="0">
                <a:ea typeface="宋体" pitchFamily="2" charset="-122"/>
                <a:cs typeface="Times New Roman" pitchFamily="18" charset="0"/>
              </a:rPr>
              <a:t>String</a:t>
            </a:r>
            <a:r>
              <a:rPr lang="zh-CN" altLang="en-US" dirty="0" smtClean="0">
                <a:ea typeface="宋体" pitchFamily="2" charset="-122"/>
                <a:cs typeface="Times New Roman" pitchFamily="18" charset="0"/>
              </a:rPr>
              <a:t>类作为</a:t>
            </a: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的“键”。</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和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之间存在单向一对一关系，即通过指定的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总能找到唯一的</a:t>
            </a:r>
            <a:r>
              <a:rPr lang="zh-CN" altLang="en-US" dirty="0">
                <a:ea typeface="宋体" pitchFamily="2" charset="-122"/>
                <a:cs typeface="Times New Roman" pitchFamily="18" charset="0"/>
              </a:rPr>
              <a:t>、</a:t>
            </a:r>
            <a:r>
              <a:rPr lang="zh-CN" altLang="en-US" dirty="0" smtClean="0">
                <a:ea typeface="宋体" pitchFamily="2" charset="-122"/>
                <a:cs typeface="Times New Roman" pitchFamily="18" charset="0"/>
              </a:rPr>
              <a:t>确定的 </a:t>
            </a:r>
            <a:r>
              <a:rPr lang="en-US" altLang="zh-CN" dirty="0">
                <a:ea typeface="宋体" pitchFamily="2" charset="-122"/>
                <a:cs typeface="Times New Roman" pitchFamily="18" charset="0"/>
              </a:rPr>
              <a:t>v</a:t>
            </a:r>
            <a:r>
              <a:rPr lang="en-US" altLang="zh-CN" dirty="0" smtClean="0">
                <a:ea typeface="宋体" pitchFamily="2" charset="-122"/>
                <a:cs typeface="Times New Roman" pitchFamily="18" charset="0"/>
              </a:rPr>
              <a:t>alue</a:t>
            </a:r>
            <a:r>
              <a:rPr lang="zh-CN" altLang="en-US" dirty="0" smtClean="0">
                <a:ea typeface="宋体" pitchFamily="2" charset="-122"/>
                <a:cs typeface="Times New Roman" pitchFamily="18" charset="0"/>
              </a:rPr>
              <a:t>。</a:t>
            </a:r>
            <a:endParaRPr lang="zh-CN" altLang="en-US" dirty="0">
              <a:ea typeface="宋体" pitchFamily="2" charset="-122"/>
              <a:cs typeface="Times New Roman" pitchFamily="18" charset="0"/>
            </a:endParaRPr>
          </a:p>
        </p:txBody>
      </p:sp>
      <p:sp>
        <p:nvSpPr>
          <p:cNvPr id="4" name="矩形 3"/>
          <p:cNvSpPr/>
          <p:nvPr/>
        </p:nvSpPr>
        <p:spPr>
          <a:xfrm>
            <a:off x="7236296" y="764704"/>
            <a:ext cx="936104" cy="461665"/>
          </a:xfrm>
          <a:prstGeom prst="rect">
            <a:avLst/>
          </a:prstGeom>
        </p:spPr>
        <p:txBody>
          <a:bodyPr wrap="square">
            <a:spAutoFit/>
          </a:bodyPr>
          <a:lstStyle/>
          <a:p>
            <a:r>
              <a:rPr lang="en-US" altLang="zh-CN" sz="2400" b="1" dirty="0">
                <a:solidFill>
                  <a:srgbClr val="0000FF"/>
                </a:solidFill>
                <a:ea typeface="宋体" pitchFamily="2" charset="-122"/>
                <a:cs typeface="Times New Roman" pitchFamily="18" charset="0"/>
              </a:rPr>
              <a:t>y=f(x)</a:t>
            </a:r>
            <a:endParaRPr lang="zh-CN" altLang="en-US" sz="2400" dirty="0">
              <a:solidFill>
                <a:srgbClr val="0000FF"/>
              </a:solidFill>
            </a:endParaRPr>
          </a:p>
        </p:txBody>
      </p:sp>
    </p:spTree>
    <p:extLst>
      <p:ext uri="{BB962C8B-B14F-4D97-AF65-F5344CB8AC3E}">
        <p14:creationId xmlns:p14="http://schemas.microsoft.com/office/powerpoint/2010/main" val="642803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48680"/>
            <a:ext cx="4276590" cy="925830"/>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5" name="圆角矩形 4"/>
          <p:cNvSpPr/>
          <p:nvPr/>
        </p:nvSpPr>
        <p:spPr>
          <a:xfrm>
            <a:off x="3240360" y="1556792"/>
            <a:ext cx="2555776" cy="64807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solidFill>
              </a:rPr>
              <a:t>Map</a:t>
            </a:r>
            <a:endParaRPr lang="zh-CN" altLang="en-US" sz="3200" b="1" dirty="0">
              <a:solidFill>
                <a:schemeClr val="tx1"/>
              </a:solidFill>
            </a:endParaRPr>
          </a:p>
        </p:txBody>
      </p:sp>
      <p:sp>
        <p:nvSpPr>
          <p:cNvPr id="6" name="圆角矩形 5"/>
          <p:cNvSpPr/>
          <p:nvPr/>
        </p:nvSpPr>
        <p:spPr>
          <a:xfrm>
            <a:off x="971600" y="2711078"/>
            <a:ext cx="1800709"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Hashtable</a:t>
            </a:r>
            <a:endParaRPr lang="zh-CN" altLang="en-US" sz="2400" b="1" dirty="0">
              <a:solidFill>
                <a:schemeClr val="tx1"/>
              </a:solidFill>
            </a:endParaRPr>
          </a:p>
        </p:txBody>
      </p:sp>
      <p:sp>
        <p:nvSpPr>
          <p:cNvPr id="7" name="圆角矩形 6"/>
          <p:cNvSpPr/>
          <p:nvPr/>
        </p:nvSpPr>
        <p:spPr>
          <a:xfrm>
            <a:off x="3686989" y="2711080"/>
            <a:ext cx="1662518"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HashMap</a:t>
            </a:r>
            <a:endParaRPr lang="zh-CN" altLang="en-US" sz="2400" b="1" dirty="0">
              <a:solidFill>
                <a:schemeClr val="tx1"/>
              </a:solidFill>
            </a:endParaRPr>
          </a:p>
        </p:txBody>
      </p:sp>
      <p:sp>
        <p:nvSpPr>
          <p:cNvPr id="8" name="圆角矩形 7"/>
          <p:cNvSpPr/>
          <p:nvPr/>
        </p:nvSpPr>
        <p:spPr>
          <a:xfrm>
            <a:off x="6588224" y="2711080"/>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lumMod val="65000"/>
                  </a:schemeClr>
                </a:solidFill>
              </a:rPr>
              <a:t>Sorted</a:t>
            </a:r>
            <a:r>
              <a:rPr lang="en-US" altLang="zh-CN" sz="2400" b="1" dirty="0" err="1" smtClean="0">
                <a:solidFill>
                  <a:schemeClr val="bg1">
                    <a:lumMod val="65000"/>
                  </a:schemeClr>
                </a:solidFill>
              </a:rPr>
              <a:t>Map</a:t>
            </a:r>
            <a:endParaRPr lang="zh-CN" altLang="en-US" sz="2400" b="1" dirty="0">
              <a:solidFill>
                <a:schemeClr val="bg1">
                  <a:lumMod val="65000"/>
                </a:schemeClr>
              </a:solidFill>
            </a:endParaRPr>
          </a:p>
        </p:txBody>
      </p:sp>
      <p:sp>
        <p:nvSpPr>
          <p:cNvPr id="9" name="圆角矩形 8"/>
          <p:cNvSpPr/>
          <p:nvPr/>
        </p:nvSpPr>
        <p:spPr>
          <a:xfrm>
            <a:off x="1041358" y="4437112"/>
            <a:ext cx="1661193" cy="5429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Properties</a:t>
            </a:r>
            <a:endParaRPr lang="zh-CN" altLang="en-US" sz="2400" b="1" dirty="0">
              <a:solidFill>
                <a:schemeClr val="tx1"/>
              </a:solidFill>
            </a:endParaRPr>
          </a:p>
        </p:txBody>
      </p:sp>
      <p:sp>
        <p:nvSpPr>
          <p:cNvPr id="10" name="圆角矩形 9"/>
          <p:cNvSpPr/>
          <p:nvPr/>
        </p:nvSpPr>
        <p:spPr>
          <a:xfrm>
            <a:off x="3321972" y="4437112"/>
            <a:ext cx="2392552" cy="609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LinkedHashMap</a:t>
            </a:r>
            <a:endParaRPr lang="zh-CN" altLang="en-US" sz="2400" b="1" dirty="0">
              <a:solidFill>
                <a:schemeClr val="tx1"/>
              </a:solidFill>
            </a:endParaRPr>
          </a:p>
        </p:txBody>
      </p:sp>
      <p:cxnSp>
        <p:nvCxnSpPr>
          <p:cNvPr id="11" name="肘形连接符 10"/>
          <p:cNvCxnSpPr>
            <a:stCxn id="6" idx="0"/>
            <a:endCxn id="5" idx="2"/>
          </p:cNvCxnSpPr>
          <p:nvPr/>
        </p:nvCxnSpPr>
        <p:spPr>
          <a:xfrm rot="5400000" flipH="1" flipV="1">
            <a:off x="2941994" y="1134825"/>
            <a:ext cx="506214" cy="2646293"/>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8" idx="0"/>
            <a:endCxn id="5" idx="2"/>
          </p:cNvCxnSpPr>
          <p:nvPr/>
        </p:nvCxnSpPr>
        <p:spPr>
          <a:xfrm rot="16200000" flipV="1">
            <a:off x="5732176" y="990936"/>
            <a:ext cx="506216" cy="293407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588224" y="4510199"/>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TreeMap</a:t>
            </a:r>
            <a:endParaRPr lang="zh-CN" altLang="en-US" sz="2400" b="1" dirty="0">
              <a:solidFill>
                <a:schemeClr val="tx1"/>
              </a:solidFill>
            </a:endParaRPr>
          </a:p>
        </p:txBody>
      </p:sp>
      <p:cxnSp>
        <p:nvCxnSpPr>
          <p:cNvPr id="39" name="直接箭头连接符 38"/>
          <p:cNvCxnSpPr>
            <a:stCxn id="37" idx="0"/>
          </p:cNvCxnSpPr>
          <p:nvPr/>
        </p:nvCxnSpPr>
        <p:spPr>
          <a:xfrm flipV="1">
            <a:off x="7452320" y="3284985"/>
            <a:ext cx="3318" cy="1225214"/>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9" idx="0"/>
            <a:endCxn id="6" idx="2"/>
          </p:cNvCxnSpPr>
          <p:nvPr/>
        </p:nvCxnSpPr>
        <p:spPr>
          <a:xfrm flipV="1">
            <a:off x="1871955" y="3284983"/>
            <a:ext cx="0" cy="1152129"/>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0" idx="0"/>
            <a:endCxn id="7" idx="2"/>
          </p:cNvCxnSpPr>
          <p:nvPr/>
        </p:nvCxnSpPr>
        <p:spPr>
          <a:xfrm flipV="1">
            <a:off x="4518248" y="3284985"/>
            <a:ext cx="0" cy="115212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p:cNvCxnSpPr>
          <p:nvPr/>
        </p:nvCxnSpPr>
        <p:spPr>
          <a:xfrm flipV="1">
            <a:off x="4518248" y="2204864"/>
            <a:ext cx="0" cy="506216"/>
          </a:xfrm>
          <a:prstGeom prst="line">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425288" y="5877272"/>
            <a:ext cx="2392552" cy="400110"/>
          </a:xfrm>
          <a:prstGeom prst="rect">
            <a:avLst/>
          </a:prstGeom>
          <a:noFill/>
        </p:spPr>
        <p:txBody>
          <a:bodyPr wrap="square" rtlCol="0">
            <a:spAutoFit/>
          </a:bodyPr>
          <a:lstStyle/>
          <a:p>
            <a:r>
              <a:rPr lang="en-US" altLang="zh-CN" sz="2000" b="1" u="sng" dirty="0" smtClean="0">
                <a:ea typeface="宋体" pitchFamily="2" charset="-122"/>
              </a:rPr>
              <a:t>Map</a:t>
            </a:r>
            <a:r>
              <a:rPr lang="zh-CN" altLang="en-US" sz="2000" b="1" u="sng" dirty="0" smtClean="0">
                <a:ea typeface="宋体" pitchFamily="2" charset="-122"/>
              </a:rPr>
              <a:t>体系的继承树</a:t>
            </a:r>
            <a:endParaRPr lang="zh-CN" altLang="en-US" sz="2000" b="1" u="sng" dirty="0">
              <a:ea typeface="宋体" pitchFamily="2" charset="-122"/>
            </a:endParaRPr>
          </a:p>
        </p:txBody>
      </p:sp>
    </p:spTree>
    <p:extLst>
      <p:ext uri="{BB962C8B-B14F-4D97-AF65-F5344CB8AC3E}">
        <p14:creationId xmlns:p14="http://schemas.microsoft.com/office/powerpoint/2010/main" val="413791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428728" y="1428736"/>
          <a:ext cx="1571636" cy="3357588"/>
        </p:xfrm>
        <a:graphic>
          <a:graphicData uri="http://schemas.openxmlformats.org/drawingml/2006/table">
            <a:tbl>
              <a:tblPr firstRow="1" bandRow="1">
                <a:tableStyleId>{5C22544A-7EE6-4342-B048-85BDC9FD1C3A}</a:tableStyleId>
              </a:tblPr>
              <a:tblGrid>
                <a:gridCol w="1571636"/>
              </a:tblGrid>
              <a:tr h="839397">
                <a:tc>
                  <a:txBody>
                    <a:bodyPr/>
                    <a:lstStyle/>
                    <a:p>
                      <a:r>
                        <a:rPr lang="en-US" altLang="zh-CN" dirty="0" smtClean="0"/>
                        <a:t>AA</a:t>
                      </a:r>
                      <a:endParaRPr lang="zh-CN" altLang="en-US" dirty="0"/>
                    </a:p>
                  </a:txBody>
                  <a:tcPr/>
                </a:tc>
              </a:tr>
              <a:tr h="839397">
                <a:tc>
                  <a:txBody>
                    <a:bodyPr/>
                    <a:lstStyle/>
                    <a:p>
                      <a:r>
                        <a:rPr lang="en-US" altLang="zh-CN" dirty="0" smtClean="0"/>
                        <a:t>BB</a:t>
                      </a:r>
                      <a:endParaRPr lang="zh-CN" altLang="en-US" dirty="0"/>
                    </a:p>
                  </a:txBody>
                  <a:tcPr/>
                </a:tc>
              </a:tr>
              <a:tr h="839397">
                <a:tc>
                  <a:txBody>
                    <a:bodyPr/>
                    <a:lstStyle/>
                    <a:p>
                      <a:r>
                        <a:rPr lang="en-US" altLang="zh-CN" dirty="0" smtClean="0"/>
                        <a:t>CC</a:t>
                      </a:r>
                      <a:endParaRPr lang="zh-CN" altLang="en-US" dirty="0"/>
                    </a:p>
                  </a:txBody>
                  <a:tcPr/>
                </a:tc>
              </a:tr>
              <a:tr h="839397">
                <a:tc>
                  <a:txBody>
                    <a:bodyPr/>
                    <a:lstStyle/>
                    <a:p>
                      <a:r>
                        <a:rPr lang="en-US" altLang="zh-CN" dirty="0" smtClean="0"/>
                        <a:t>DD</a:t>
                      </a:r>
                      <a:endParaRPr lang="zh-CN" altLang="en-US" dirty="0"/>
                    </a:p>
                  </a:txBody>
                  <a:tcPr/>
                </a:tc>
              </a:tr>
            </a:tbl>
          </a:graphicData>
        </a:graphic>
      </p:graphicFrame>
      <p:graphicFrame>
        <p:nvGraphicFramePr>
          <p:cNvPr id="5" name="表格 4"/>
          <p:cNvGraphicFramePr>
            <a:graphicFrameLocks noGrp="1"/>
          </p:cNvGraphicFramePr>
          <p:nvPr/>
        </p:nvGraphicFramePr>
        <p:xfrm>
          <a:off x="5143504" y="1428736"/>
          <a:ext cx="1571636" cy="3357588"/>
        </p:xfrm>
        <a:graphic>
          <a:graphicData uri="http://schemas.openxmlformats.org/drawingml/2006/table">
            <a:tbl>
              <a:tblPr firstRow="1" bandRow="1">
                <a:tableStyleId>{5C22544A-7EE6-4342-B048-85BDC9FD1C3A}</a:tableStyleId>
              </a:tblPr>
              <a:tblGrid>
                <a:gridCol w="1571636"/>
              </a:tblGrid>
              <a:tr h="839397">
                <a:tc>
                  <a:txBody>
                    <a:bodyPr/>
                    <a:lstStyle/>
                    <a:p>
                      <a:r>
                        <a:rPr lang="en-US" altLang="zh-CN" dirty="0" smtClean="0"/>
                        <a:t>90</a:t>
                      </a:r>
                      <a:endParaRPr lang="zh-CN" altLang="en-US" dirty="0"/>
                    </a:p>
                  </a:txBody>
                  <a:tcPr/>
                </a:tc>
              </a:tr>
              <a:tr h="839397">
                <a:tc>
                  <a:txBody>
                    <a:bodyPr/>
                    <a:lstStyle/>
                    <a:p>
                      <a:r>
                        <a:rPr lang="en-US" altLang="zh-CN" dirty="0" smtClean="0"/>
                        <a:t>90</a:t>
                      </a:r>
                      <a:endParaRPr lang="zh-CN" altLang="en-US" dirty="0"/>
                    </a:p>
                  </a:txBody>
                  <a:tcPr/>
                </a:tc>
              </a:tr>
              <a:tr h="839397">
                <a:tc>
                  <a:txBody>
                    <a:bodyPr/>
                    <a:lstStyle/>
                    <a:p>
                      <a:r>
                        <a:rPr lang="en-US" altLang="zh-CN" dirty="0" smtClean="0"/>
                        <a:t>56</a:t>
                      </a:r>
                      <a:endParaRPr lang="zh-CN" altLang="en-US" dirty="0"/>
                    </a:p>
                  </a:txBody>
                  <a:tcPr/>
                </a:tc>
              </a:tr>
              <a:tr h="839397">
                <a:tc>
                  <a:txBody>
                    <a:bodyPr/>
                    <a:lstStyle/>
                    <a:p>
                      <a:r>
                        <a:rPr lang="en-US" altLang="zh-CN" dirty="0" smtClean="0"/>
                        <a:t>78</a:t>
                      </a:r>
                      <a:endParaRPr lang="zh-CN" altLang="en-US" dirty="0"/>
                    </a:p>
                  </a:txBody>
                  <a:tcPr/>
                </a:tc>
              </a:tr>
            </a:tbl>
          </a:graphicData>
        </a:graphic>
      </p:graphicFrame>
      <p:cxnSp>
        <p:nvCxnSpPr>
          <p:cNvPr id="7" name="直接箭头连接符 6"/>
          <p:cNvCxnSpPr/>
          <p:nvPr/>
        </p:nvCxnSpPr>
        <p:spPr>
          <a:xfrm flipV="1">
            <a:off x="3000364" y="1643050"/>
            <a:ext cx="2071702"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71802" y="2714620"/>
            <a:ext cx="200026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143240" y="3500438"/>
            <a:ext cx="20002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143240" y="4357694"/>
            <a:ext cx="18573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57224" y="1428736"/>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57224" y="2285992"/>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57224" y="3143248"/>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77174" y="4000504"/>
            <a:ext cx="62151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436802" y="928670"/>
            <a:ext cx="1571636" cy="4429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2068221" y="5572140"/>
            <a:ext cx="1071570" cy="369332"/>
          </a:xfrm>
          <a:prstGeom prst="rect">
            <a:avLst/>
          </a:prstGeom>
          <a:noFill/>
        </p:spPr>
        <p:txBody>
          <a:bodyPr wrap="square" rtlCol="0">
            <a:spAutoFit/>
          </a:bodyPr>
          <a:lstStyle/>
          <a:p>
            <a:r>
              <a:rPr lang="en-US" altLang="zh-CN" dirty="0" err="1"/>
              <a:t>Key</a:t>
            </a:r>
            <a:r>
              <a:rPr lang="en-US" altLang="zh-CN" dirty="0" err="1" smtClean="0"/>
              <a:t>Set</a:t>
            </a:r>
            <a:endParaRPr lang="zh-CN" altLang="en-US" dirty="0"/>
          </a:p>
        </p:txBody>
      </p:sp>
      <p:sp>
        <p:nvSpPr>
          <p:cNvPr id="2" name="矩形 1"/>
          <p:cNvSpPr/>
          <p:nvPr/>
        </p:nvSpPr>
        <p:spPr>
          <a:xfrm>
            <a:off x="5000628" y="928670"/>
            <a:ext cx="2286016" cy="4429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5607851" y="5716192"/>
            <a:ext cx="1071570" cy="369332"/>
          </a:xfrm>
          <a:prstGeom prst="rect">
            <a:avLst/>
          </a:prstGeom>
          <a:noFill/>
        </p:spPr>
        <p:txBody>
          <a:bodyPr wrap="square" rtlCol="0">
            <a:spAutoFit/>
          </a:bodyPr>
          <a:lstStyle/>
          <a:p>
            <a:r>
              <a:rPr lang="en-US" altLang="zh-CN" dirty="0" err="1" smtClean="0"/>
              <a:t>ValueSet</a:t>
            </a:r>
            <a:endParaRPr lang="zh-CN" altLang="en-US" dirty="0"/>
          </a:p>
        </p:txBody>
      </p:sp>
      <p:cxnSp>
        <p:nvCxnSpPr>
          <p:cNvPr id="9" name="曲线连接符 8"/>
          <p:cNvCxnSpPr>
            <a:endCxn id="15" idx="3"/>
          </p:cNvCxnSpPr>
          <p:nvPr/>
        </p:nvCxnSpPr>
        <p:spPr>
          <a:xfrm rot="16200000" flipV="1">
            <a:off x="7049721" y="1879973"/>
            <a:ext cx="857256" cy="81203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endCxn id="16" idx="3"/>
          </p:cNvCxnSpPr>
          <p:nvPr/>
        </p:nvCxnSpPr>
        <p:spPr>
          <a:xfrm rot="10800000">
            <a:off x="7072330" y="2714620"/>
            <a:ext cx="812038" cy="7143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endCxn id="17" idx="3"/>
          </p:cNvCxnSpPr>
          <p:nvPr/>
        </p:nvCxnSpPr>
        <p:spPr>
          <a:xfrm rot="10800000" flipV="1">
            <a:off x="7072330" y="2786058"/>
            <a:ext cx="812038" cy="785818"/>
          </a:xfrm>
          <a:prstGeom prst="curvedConnector3">
            <a:avLst>
              <a:gd name="adj1" fmla="val 3621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p:cNvCxnSpPr>
            <a:endCxn id="18" idx="3"/>
          </p:cNvCxnSpPr>
          <p:nvPr/>
        </p:nvCxnSpPr>
        <p:spPr>
          <a:xfrm rot="5400000">
            <a:off x="6666787" y="3211551"/>
            <a:ext cx="1643074" cy="79208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884368" y="2494637"/>
            <a:ext cx="1008112" cy="646331"/>
          </a:xfrm>
          <a:prstGeom prst="rect">
            <a:avLst/>
          </a:prstGeom>
          <a:noFill/>
        </p:spPr>
        <p:txBody>
          <a:bodyPr wrap="square" rtlCol="0">
            <a:spAutoFit/>
          </a:bodyPr>
          <a:lstStyle/>
          <a:p>
            <a:r>
              <a:rPr lang="en-US" altLang="zh-CN" dirty="0" smtClean="0"/>
              <a:t>4</a:t>
            </a:r>
            <a:r>
              <a:rPr lang="zh-CN" altLang="en-US" dirty="0" smtClean="0"/>
              <a:t>个</a:t>
            </a:r>
            <a:r>
              <a:rPr lang="en-US" altLang="zh-CN" dirty="0" smtClean="0"/>
              <a:t>Entry</a:t>
            </a:r>
            <a:endParaRPr lang="zh-CN" altLang="en-US" dirty="0"/>
          </a:p>
        </p:txBody>
      </p:sp>
    </p:spTree>
    <p:extLst>
      <p:ext uri="{BB962C8B-B14F-4D97-AF65-F5344CB8AC3E}">
        <p14:creationId xmlns:p14="http://schemas.microsoft.com/office/powerpoint/2010/main" val="3493990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5816" y="620688"/>
            <a:ext cx="5572734" cy="781814"/>
          </a:xfrm>
        </p:spPr>
        <p:txBody>
          <a:bodyPr/>
          <a:lstStyle/>
          <a:p>
            <a:r>
              <a:rPr lang="en-US" altLang="zh-CN" b="1" dirty="0" smtClean="0">
                <a:latin typeface="+mn-lt"/>
                <a:ea typeface="宋体" pitchFamily="2" charset="-122"/>
                <a:cs typeface="Times New Roman" pitchFamily="18" charset="0"/>
              </a:rPr>
              <a:t>Map </a:t>
            </a:r>
            <a:r>
              <a:rPr lang="zh-CN" altLang="en-US" b="1" dirty="0" smtClean="0">
                <a:latin typeface="+mn-lt"/>
                <a:ea typeface="宋体" pitchFamily="2" charset="-122"/>
                <a:cs typeface="Times New Roman" pitchFamily="18" charset="0"/>
              </a:rPr>
              <a:t>常用方法</a:t>
            </a:r>
            <a:endParaRPr lang="zh-CN" altLang="en-US" b="1" dirty="0">
              <a:latin typeface="+mn-lt"/>
              <a:ea typeface="宋体" pitchFamily="2" charset="-122"/>
              <a:cs typeface="Times New Roman" pitchFamily="18" charset="0"/>
            </a:endParaRPr>
          </a:p>
        </p:txBody>
      </p:sp>
      <p:sp>
        <p:nvSpPr>
          <p:cNvPr id="3" name="TextBox 2"/>
          <p:cNvSpPr txBox="1"/>
          <p:nvPr/>
        </p:nvSpPr>
        <p:spPr>
          <a:xfrm>
            <a:off x="179512" y="1268760"/>
            <a:ext cx="5256584" cy="3785652"/>
          </a:xfrm>
          <a:prstGeom prst="rect">
            <a:avLst/>
          </a:prstGeom>
          <a:noFill/>
        </p:spPr>
        <p:txBody>
          <a:bodyPr wrap="square" rtlCol="0">
            <a:spAutoFit/>
          </a:bodyPr>
          <a:lstStyle/>
          <a:p>
            <a:pPr marL="285750" indent="-285750">
              <a:buFont typeface="Wingdings" pitchFamily="2" charset="2"/>
              <a:buChar char="l"/>
            </a:pPr>
            <a:r>
              <a:rPr lang="zh-CN" altLang="en-US" sz="2400" b="1" dirty="0" smtClean="0">
                <a:ea typeface="宋体" pitchFamily="2" charset="-122"/>
                <a:cs typeface="Times New Roman" pitchFamily="18" charset="0"/>
              </a:rPr>
              <a:t>添加、删除操作：</a:t>
            </a:r>
            <a:endParaRPr lang="en-US" altLang="zh-CN" sz="2400" b="1" dirty="0" smtClean="0">
              <a:ea typeface="宋体" pitchFamily="2" charset="-122"/>
              <a:cs typeface="Times New Roman" pitchFamily="18" charset="0"/>
            </a:endParaRP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Object put(Object </a:t>
            </a:r>
            <a:r>
              <a:rPr lang="en-US" altLang="zh-CN" sz="2400" b="1" dirty="0" err="1" smtClean="0">
                <a:solidFill>
                  <a:srgbClr val="FF0000"/>
                </a:solidFill>
                <a:ea typeface="宋体" pitchFamily="2" charset="-122"/>
                <a:cs typeface="Times New Roman" pitchFamily="18" charset="0"/>
              </a:rPr>
              <a:t>key,Object</a:t>
            </a:r>
            <a:r>
              <a:rPr lang="en-US" altLang="zh-CN" sz="2400" b="1" dirty="0" smtClean="0">
                <a:solidFill>
                  <a:srgbClr val="FF0000"/>
                </a:solidFill>
                <a:ea typeface="宋体" pitchFamily="2" charset="-122"/>
                <a:cs typeface="Times New Roman" pitchFamily="18" charset="0"/>
              </a:rPr>
              <a:t> value)</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Object remove(Object key)</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void </a:t>
            </a:r>
            <a:r>
              <a:rPr lang="en-US" altLang="zh-CN" sz="2400" dirty="0" err="1" smtClean="0">
                <a:solidFill>
                  <a:srgbClr val="C00000"/>
                </a:solidFill>
                <a:ea typeface="宋体" pitchFamily="2" charset="-122"/>
                <a:cs typeface="Times New Roman" pitchFamily="18" charset="0"/>
              </a:rPr>
              <a:t>putAll</a:t>
            </a:r>
            <a:r>
              <a:rPr lang="en-US" altLang="zh-CN" sz="2400" dirty="0" smtClean="0">
                <a:solidFill>
                  <a:srgbClr val="C00000"/>
                </a:solidFill>
                <a:ea typeface="宋体" pitchFamily="2" charset="-122"/>
                <a:cs typeface="Times New Roman" pitchFamily="18" charset="0"/>
              </a:rPr>
              <a:t>(Map t)</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void clear()</a:t>
            </a:r>
          </a:p>
          <a:p>
            <a:pPr marL="285750" indent="-285750">
              <a:buFont typeface="Wingdings" pitchFamily="2" charset="2"/>
              <a:buChar char="Ø"/>
            </a:pPr>
            <a:endParaRPr lang="en-US" altLang="zh-CN" sz="2400" dirty="0" smtClean="0">
              <a:ea typeface="宋体" pitchFamily="2" charset="-122"/>
              <a:cs typeface="Times New Roman" pitchFamily="18" charset="0"/>
            </a:endParaRPr>
          </a:p>
          <a:p>
            <a:pPr marL="285750" indent="-285750">
              <a:buFont typeface="Wingdings" pitchFamily="2" charset="2"/>
              <a:buChar char="l"/>
            </a:pPr>
            <a:r>
              <a:rPr lang="zh-CN" altLang="en-US" sz="2400" b="1" dirty="0" smtClean="0">
                <a:ea typeface="宋体" pitchFamily="2" charset="-122"/>
                <a:cs typeface="Times New Roman" pitchFamily="18" charset="0"/>
              </a:rPr>
              <a:t>元视图操作的方法：</a:t>
            </a:r>
            <a:endParaRPr lang="en-US" altLang="zh-CN" sz="2400" b="1" dirty="0" smtClean="0">
              <a:ea typeface="宋体" pitchFamily="2" charset="-122"/>
              <a:cs typeface="Times New Roman" pitchFamily="18" charset="0"/>
            </a:endParaRP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Set </a:t>
            </a:r>
            <a:r>
              <a:rPr lang="en-US" altLang="zh-CN" sz="2400" b="1" dirty="0" err="1" smtClean="0">
                <a:solidFill>
                  <a:srgbClr val="FF0000"/>
                </a:solidFill>
                <a:ea typeface="宋体" pitchFamily="2" charset="-122"/>
                <a:cs typeface="Times New Roman" pitchFamily="18" charset="0"/>
              </a:rPr>
              <a:t>keySet</a:t>
            </a:r>
            <a:r>
              <a:rPr lang="en-US" altLang="zh-CN" sz="2400" b="1" dirty="0" smtClean="0">
                <a:solidFill>
                  <a:srgbClr val="FF0000"/>
                </a:solidFill>
                <a:ea typeface="宋体" pitchFamily="2" charset="-122"/>
                <a:cs typeface="Times New Roman" pitchFamily="18" charset="0"/>
              </a:rPr>
              <a:t>()</a:t>
            </a: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Collection values()</a:t>
            </a: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Set </a:t>
            </a:r>
            <a:r>
              <a:rPr lang="en-US" altLang="zh-CN" sz="2400" b="1" dirty="0" err="1" smtClean="0">
                <a:solidFill>
                  <a:srgbClr val="FF0000"/>
                </a:solidFill>
                <a:ea typeface="宋体" pitchFamily="2" charset="-122"/>
                <a:cs typeface="Times New Roman" pitchFamily="18" charset="0"/>
              </a:rPr>
              <a:t>entrySet</a:t>
            </a:r>
            <a:r>
              <a:rPr lang="en-US" altLang="zh-CN" sz="2400" b="1" dirty="0" smtClean="0">
                <a:solidFill>
                  <a:srgbClr val="FF0000"/>
                </a:solidFill>
                <a:ea typeface="宋体" pitchFamily="2" charset="-122"/>
                <a:cs typeface="Times New Roman" pitchFamily="18" charset="0"/>
              </a:rPr>
              <a:t>()</a:t>
            </a:r>
            <a:endParaRPr lang="zh-CN" altLang="en-US" sz="2400" b="1" dirty="0">
              <a:solidFill>
                <a:srgbClr val="FF0000"/>
              </a:solidFill>
              <a:ea typeface="宋体" pitchFamily="2" charset="-122"/>
              <a:cs typeface="Times New Roman" pitchFamily="18" charset="0"/>
            </a:endParaRPr>
          </a:p>
        </p:txBody>
      </p:sp>
      <p:sp>
        <p:nvSpPr>
          <p:cNvPr id="4" name="TextBox 3"/>
          <p:cNvSpPr txBox="1"/>
          <p:nvPr/>
        </p:nvSpPr>
        <p:spPr>
          <a:xfrm>
            <a:off x="3851920" y="3429000"/>
            <a:ext cx="5157120" cy="2677656"/>
          </a:xfrm>
          <a:prstGeom prst="rect">
            <a:avLst/>
          </a:prstGeom>
          <a:noFill/>
        </p:spPr>
        <p:txBody>
          <a:bodyPr wrap="square" rtlCol="0">
            <a:spAutoFit/>
          </a:bodyPr>
          <a:lstStyle/>
          <a:p>
            <a:pPr marL="285750" indent="-285750">
              <a:buFont typeface="Wingdings" pitchFamily="2" charset="2"/>
              <a:buChar char="l"/>
            </a:pPr>
            <a:r>
              <a:rPr lang="zh-CN" altLang="en-US" sz="2400" b="1" dirty="0">
                <a:ea typeface="宋体" pitchFamily="2" charset="-122"/>
                <a:cs typeface="Times New Roman" pitchFamily="18" charset="0"/>
              </a:rPr>
              <a:t>元素查询的操作：</a:t>
            </a:r>
            <a:endParaRPr lang="en-US" altLang="zh-CN" sz="2400" b="1" dirty="0">
              <a:ea typeface="宋体" pitchFamily="2" charset="-122"/>
              <a:cs typeface="Times New Roman" pitchFamily="18" charset="0"/>
            </a:endParaRPr>
          </a:p>
          <a:p>
            <a:pPr marL="285750" indent="-285750">
              <a:buFont typeface="Wingdings" pitchFamily="2" charset="2"/>
              <a:buChar char="Ø"/>
            </a:pPr>
            <a:r>
              <a:rPr lang="en-US" altLang="zh-CN" sz="2400" b="1" dirty="0">
                <a:solidFill>
                  <a:srgbClr val="FF0000"/>
                </a:solidFill>
                <a:ea typeface="宋体" pitchFamily="2" charset="-122"/>
                <a:cs typeface="Times New Roman" pitchFamily="18" charset="0"/>
              </a:rPr>
              <a:t>Object get(Object key)</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containsKey</a:t>
            </a:r>
            <a:r>
              <a:rPr lang="en-US" altLang="zh-CN" sz="2400" dirty="0">
                <a:solidFill>
                  <a:srgbClr val="C00000"/>
                </a:solidFill>
                <a:ea typeface="宋体" pitchFamily="2" charset="-122"/>
                <a:cs typeface="Times New Roman" pitchFamily="18" charset="0"/>
              </a:rPr>
              <a:t>(Object key)</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containsValue</a:t>
            </a:r>
            <a:r>
              <a:rPr lang="en-US" altLang="zh-CN" sz="2400" dirty="0">
                <a:solidFill>
                  <a:srgbClr val="C00000"/>
                </a:solidFill>
                <a:ea typeface="宋体" pitchFamily="2" charset="-122"/>
                <a:cs typeface="Times New Roman" pitchFamily="18" charset="0"/>
              </a:rPr>
              <a:t>(Object value)</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size()</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isEmpty</a:t>
            </a:r>
            <a:r>
              <a:rPr lang="en-US" altLang="zh-CN" sz="2400" dirty="0" smtClean="0">
                <a:solidFill>
                  <a:srgbClr val="C00000"/>
                </a:solidFill>
                <a:ea typeface="宋体" pitchFamily="2" charset="-122"/>
                <a:cs typeface="Times New Roman" pitchFamily="18" charset="0"/>
              </a:rPr>
              <a:t>()</a:t>
            </a:r>
          </a:p>
          <a:p>
            <a:pPr marL="285750" indent="-285750">
              <a:buFont typeface="Wingdings" pitchFamily="2" charset="2"/>
              <a:buChar char="Ø"/>
            </a:pPr>
            <a:r>
              <a:rPr lang="en-US" altLang="zh-CN" sz="2400" dirty="0" err="1">
                <a:solidFill>
                  <a:srgbClr val="C00000"/>
                </a:solidFill>
                <a:ea typeface="宋体" pitchFamily="2" charset="-122"/>
                <a:cs typeface="Times New Roman" pitchFamily="18" charset="0"/>
              </a:rPr>
              <a:t>b</a:t>
            </a:r>
            <a:r>
              <a:rPr lang="en-US" altLang="zh-CN" sz="2400" dirty="0" err="1" smtClean="0">
                <a:solidFill>
                  <a:srgbClr val="C00000"/>
                </a:solidFill>
                <a:ea typeface="宋体" pitchFamily="2" charset="-122"/>
                <a:cs typeface="Times New Roman" pitchFamily="18" charset="0"/>
              </a:rPr>
              <a:t>oolean</a:t>
            </a:r>
            <a:r>
              <a:rPr lang="en-US" altLang="zh-CN" sz="2400" dirty="0" smtClean="0">
                <a:solidFill>
                  <a:srgbClr val="C00000"/>
                </a:solidFill>
                <a:ea typeface="宋体" pitchFamily="2" charset="-122"/>
                <a:cs typeface="Times New Roman" pitchFamily="18" charset="0"/>
              </a:rPr>
              <a:t> equals(Object </a:t>
            </a:r>
            <a:r>
              <a:rPr lang="en-US" altLang="zh-CN" sz="2400" dirty="0" err="1" smtClean="0">
                <a:solidFill>
                  <a:srgbClr val="C00000"/>
                </a:solidFill>
                <a:ea typeface="宋体" pitchFamily="2" charset="-122"/>
                <a:cs typeface="Times New Roman" pitchFamily="18" charset="0"/>
              </a:rPr>
              <a:t>obj</a:t>
            </a:r>
            <a:r>
              <a:rPr lang="en-US" altLang="zh-CN" sz="2400" dirty="0" smtClean="0">
                <a:solidFill>
                  <a:srgbClr val="C00000"/>
                </a:solidFill>
                <a:ea typeface="宋体" pitchFamily="2" charset="-122"/>
                <a:cs typeface="Times New Roman" pitchFamily="18" charset="0"/>
              </a:rPr>
              <a:t>)</a:t>
            </a: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2011862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499992" y="908720"/>
            <a:ext cx="2016224" cy="489654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sp>
        <p:nvSpPr>
          <p:cNvPr id="12" name="矩形 11"/>
          <p:cNvSpPr/>
          <p:nvPr/>
        </p:nvSpPr>
        <p:spPr>
          <a:xfrm>
            <a:off x="1475656" y="980728"/>
            <a:ext cx="2016224" cy="489654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902302158"/>
              </p:ext>
            </p:extLst>
          </p:nvPr>
        </p:nvGraphicFramePr>
        <p:xfrm>
          <a:off x="5004048" y="1397002"/>
          <a:ext cx="1031776" cy="4120230"/>
        </p:xfrm>
        <a:graphic>
          <a:graphicData uri="http://schemas.openxmlformats.org/drawingml/2006/table">
            <a:tbl>
              <a:tblPr firstRow="1" bandRow="1">
                <a:tableStyleId>{5940675A-B579-460E-94D1-54222C63F5DA}</a:tableStyleId>
              </a:tblPr>
              <a:tblGrid>
                <a:gridCol w="1031776"/>
              </a:tblGrid>
              <a:tr h="824046">
                <a:tc>
                  <a:txBody>
                    <a:bodyPr/>
                    <a:lstStyle/>
                    <a:p>
                      <a:r>
                        <a:rPr lang="en-US" altLang="zh-CN" dirty="0" smtClean="0"/>
                        <a:t>at</a:t>
                      </a:r>
                      <a:endParaRPr lang="zh-CN" altLang="en-US" dirty="0"/>
                    </a:p>
                  </a:txBody>
                  <a:tcPr/>
                </a:tc>
              </a:tr>
              <a:tr h="824046">
                <a:tc>
                  <a:txBody>
                    <a:bodyPr/>
                    <a:lstStyle/>
                    <a:p>
                      <a:r>
                        <a:rPr lang="en-US" altLang="zh-CN" dirty="0" smtClean="0"/>
                        <a:t>AA</a:t>
                      </a:r>
                      <a:endParaRPr lang="zh-CN" altLang="en-US" dirty="0"/>
                    </a:p>
                  </a:txBody>
                  <a:tcPr/>
                </a:tc>
              </a:tr>
              <a:tr h="824046">
                <a:tc>
                  <a:txBody>
                    <a:bodyPr/>
                    <a:lstStyle/>
                    <a:p>
                      <a:r>
                        <a:rPr lang="en-US" altLang="zh-CN" dirty="0" smtClean="0"/>
                        <a:t>123</a:t>
                      </a:r>
                      <a:endParaRPr lang="zh-CN" altLang="en-US" dirty="0"/>
                    </a:p>
                  </a:txBody>
                  <a:tcPr/>
                </a:tc>
              </a:tr>
              <a:tr h="824046">
                <a:tc>
                  <a:txBody>
                    <a:bodyPr/>
                    <a:lstStyle/>
                    <a:p>
                      <a:r>
                        <a:rPr lang="en-US" altLang="zh-CN" dirty="0" smtClean="0"/>
                        <a:t>false</a:t>
                      </a:r>
                      <a:endParaRPr lang="zh-CN" altLang="en-US" dirty="0"/>
                    </a:p>
                  </a:txBody>
                  <a:tcPr/>
                </a:tc>
              </a:tr>
              <a:tr h="824046">
                <a:tc>
                  <a:txBody>
                    <a:bodyPr/>
                    <a:lstStyle/>
                    <a:p>
                      <a:r>
                        <a:rPr lang="en-US" altLang="zh-CN" dirty="0" smtClean="0"/>
                        <a:t>CC</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086208061"/>
              </p:ext>
            </p:extLst>
          </p:nvPr>
        </p:nvGraphicFramePr>
        <p:xfrm>
          <a:off x="1907704" y="1340768"/>
          <a:ext cx="1031776" cy="4120230"/>
        </p:xfrm>
        <a:graphic>
          <a:graphicData uri="http://schemas.openxmlformats.org/drawingml/2006/table">
            <a:tbl>
              <a:tblPr firstRow="1" bandRow="1">
                <a:tableStyleId>{5940675A-B579-460E-94D1-54222C63F5DA}</a:tableStyleId>
              </a:tblPr>
              <a:tblGrid>
                <a:gridCol w="1031776"/>
              </a:tblGrid>
              <a:tr h="824046">
                <a:tc>
                  <a:txBody>
                    <a:bodyPr/>
                    <a:lstStyle/>
                    <a:p>
                      <a:r>
                        <a:rPr lang="en-US" altLang="zh-CN" dirty="0" smtClean="0"/>
                        <a:t>123</a:t>
                      </a:r>
                      <a:endParaRPr lang="zh-CN" altLang="en-US" dirty="0"/>
                    </a:p>
                  </a:txBody>
                  <a:tcPr/>
                </a:tc>
              </a:tr>
              <a:tr h="824046">
                <a:tc>
                  <a:txBody>
                    <a:bodyPr/>
                    <a:lstStyle/>
                    <a:p>
                      <a:r>
                        <a:rPr lang="en-US" altLang="zh-CN" dirty="0" smtClean="0"/>
                        <a:t>32</a:t>
                      </a:r>
                      <a:endParaRPr lang="zh-CN" altLang="en-US" dirty="0"/>
                    </a:p>
                  </a:txBody>
                  <a:tcPr/>
                </a:tc>
              </a:tr>
              <a:tr h="824046">
                <a:tc>
                  <a:txBody>
                    <a:bodyPr/>
                    <a:lstStyle/>
                    <a:p>
                      <a:r>
                        <a:rPr lang="en-US" altLang="zh-CN" dirty="0" smtClean="0"/>
                        <a:t>new Date()</a:t>
                      </a:r>
                      <a:endParaRPr lang="zh-CN" altLang="en-US" dirty="0"/>
                    </a:p>
                  </a:txBody>
                  <a:tcPr/>
                </a:tc>
              </a:tr>
              <a:tr h="824046">
                <a:tc>
                  <a:txBody>
                    <a:bodyPr/>
                    <a:lstStyle/>
                    <a:p>
                      <a:r>
                        <a:rPr lang="en-US" altLang="zh-CN" dirty="0" smtClean="0"/>
                        <a:t>true</a:t>
                      </a:r>
                      <a:endParaRPr lang="zh-CN" altLang="en-US" dirty="0"/>
                    </a:p>
                  </a:txBody>
                  <a:tcPr/>
                </a:tc>
              </a:tr>
              <a:tr h="824046">
                <a:tc>
                  <a:txBody>
                    <a:bodyPr/>
                    <a:lstStyle/>
                    <a:p>
                      <a:r>
                        <a:rPr lang="en-US" altLang="zh-CN" dirty="0" smtClean="0"/>
                        <a:t>12</a:t>
                      </a:r>
                      <a:endParaRPr lang="zh-CN" altLang="en-US" dirty="0"/>
                    </a:p>
                  </a:txBody>
                  <a:tcPr/>
                </a:tc>
              </a:tr>
            </a:tbl>
          </a:graphicData>
        </a:graphic>
      </p:graphicFrame>
      <p:cxnSp>
        <p:nvCxnSpPr>
          <p:cNvPr id="7" name="直接箭头连接符 6"/>
          <p:cNvCxnSpPr/>
          <p:nvPr/>
        </p:nvCxnSpPr>
        <p:spPr>
          <a:xfrm flipV="1">
            <a:off x="2843808" y="1772816"/>
            <a:ext cx="2160240" cy="14401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2843808" y="2564904"/>
            <a:ext cx="2160240" cy="14401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2843808" y="3284984"/>
            <a:ext cx="2160240" cy="14401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2843808" y="4149080"/>
            <a:ext cx="2160240" cy="14401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2843808" y="4941168"/>
            <a:ext cx="2160240" cy="14401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35696" y="5877272"/>
            <a:ext cx="1008112" cy="369332"/>
          </a:xfrm>
          <a:prstGeom prst="rect">
            <a:avLst/>
          </a:prstGeom>
          <a:noFill/>
        </p:spPr>
        <p:txBody>
          <a:bodyPr wrap="square" rtlCol="0">
            <a:spAutoFit/>
          </a:bodyPr>
          <a:lstStyle/>
          <a:p>
            <a:r>
              <a:rPr lang="en-US" altLang="zh-CN" dirty="0" err="1" smtClean="0"/>
              <a:t>keySet</a:t>
            </a:r>
            <a:endParaRPr lang="zh-CN" altLang="en-US" dirty="0"/>
          </a:p>
        </p:txBody>
      </p:sp>
      <p:sp>
        <p:nvSpPr>
          <p:cNvPr id="14" name="TextBox 13"/>
          <p:cNvSpPr txBox="1"/>
          <p:nvPr/>
        </p:nvSpPr>
        <p:spPr>
          <a:xfrm>
            <a:off x="5004048" y="5831564"/>
            <a:ext cx="1008112" cy="369332"/>
          </a:xfrm>
          <a:prstGeom prst="rect">
            <a:avLst/>
          </a:prstGeom>
          <a:noFill/>
        </p:spPr>
        <p:txBody>
          <a:bodyPr wrap="square" rtlCol="0">
            <a:spAutoFit/>
          </a:bodyPr>
          <a:lstStyle/>
          <a:p>
            <a:r>
              <a:rPr lang="en-US" altLang="zh-CN" dirty="0" err="1" smtClean="0"/>
              <a:t>valueSet</a:t>
            </a:r>
            <a:endParaRPr lang="zh-CN" altLang="en-US" dirty="0"/>
          </a:p>
        </p:txBody>
      </p:sp>
      <p:sp>
        <p:nvSpPr>
          <p:cNvPr id="18" name="矩形 17"/>
          <p:cNvSpPr/>
          <p:nvPr/>
        </p:nvSpPr>
        <p:spPr>
          <a:xfrm>
            <a:off x="1691680" y="1196752"/>
            <a:ext cx="4608512" cy="1008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cxnSp>
        <p:nvCxnSpPr>
          <p:cNvPr id="20" name="直接箭头连接符 19"/>
          <p:cNvCxnSpPr/>
          <p:nvPr/>
        </p:nvCxnSpPr>
        <p:spPr>
          <a:xfrm flipH="1" flipV="1">
            <a:off x="6300192" y="1916832"/>
            <a:ext cx="1008112" cy="136815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308304" y="2852936"/>
            <a:ext cx="1296144" cy="369332"/>
          </a:xfrm>
          <a:prstGeom prst="rect">
            <a:avLst/>
          </a:prstGeom>
          <a:noFill/>
        </p:spPr>
        <p:txBody>
          <a:bodyPr wrap="square" rtlCol="0">
            <a:spAutoFit/>
          </a:bodyPr>
          <a:lstStyle/>
          <a:p>
            <a:r>
              <a:rPr lang="en-US" altLang="zh-CN" dirty="0" err="1" smtClean="0"/>
              <a:t>entrySet</a:t>
            </a:r>
            <a:endParaRPr lang="zh-CN" altLang="en-US" dirty="0"/>
          </a:p>
        </p:txBody>
      </p:sp>
      <p:sp>
        <p:nvSpPr>
          <p:cNvPr id="22" name="矩形 21"/>
          <p:cNvSpPr/>
          <p:nvPr/>
        </p:nvSpPr>
        <p:spPr>
          <a:xfrm>
            <a:off x="1619672" y="3036169"/>
            <a:ext cx="4608512" cy="9047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sp>
        <p:nvSpPr>
          <p:cNvPr id="23" name="矩形 22"/>
          <p:cNvSpPr/>
          <p:nvPr/>
        </p:nvSpPr>
        <p:spPr>
          <a:xfrm>
            <a:off x="1598875" y="3940915"/>
            <a:ext cx="4608512" cy="7842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sp>
        <p:nvSpPr>
          <p:cNvPr id="24" name="矩形 23"/>
          <p:cNvSpPr/>
          <p:nvPr/>
        </p:nvSpPr>
        <p:spPr>
          <a:xfrm>
            <a:off x="1598875" y="4748031"/>
            <a:ext cx="4608512" cy="9047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sp>
        <p:nvSpPr>
          <p:cNvPr id="25" name="矩形 24"/>
          <p:cNvSpPr/>
          <p:nvPr/>
        </p:nvSpPr>
        <p:spPr>
          <a:xfrm>
            <a:off x="1679104" y="2204864"/>
            <a:ext cx="4608512" cy="831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cxnSp>
        <p:nvCxnSpPr>
          <p:cNvPr id="27" name="直接箭头连接符 26"/>
          <p:cNvCxnSpPr/>
          <p:nvPr/>
        </p:nvCxnSpPr>
        <p:spPr>
          <a:xfrm flipH="1" flipV="1">
            <a:off x="6300192" y="2708920"/>
            <a:ext cx="936104" cy="64807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6232993" y="3356992"/>
            <a:ext cx="1075311" cy="6288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6232994" y="3284984"/>
            <a:ext cx="1219326" cy="94042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6271402" y="3356992"/>
            <a:ext cx="1180918" cy="180884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6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92696"/>
            <a:ext cx="6048672" cy="936104"/>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实现类之一：</a:t>
            </a:r>
            <a:r>
              <a:rPr lang="en-US" altLang="zh-CN" b="1" dirty="0" err="1" smtClean="0">
                <a:latin typeface="+mn-lt"/>
                <a:ea typeface="宋体" pitchFamily="2" charset="-122"/>
                <a:cs typeface="Times New Roman" pitchFamily="18" charset="0"/>
              </a:rPr>
              <a:t>HashMap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539552" y="1700808"/>
            <a:ext cx="8229600" cy="4608512"/>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接口的常用实现类：</a:t>
            </a:r>
            <a:r>
              <a:rPr lang="en-US" altLang="zh-CN" dirty="0" err="1" smtClean="0">
                <a:ea typeface="宋体" pitchFamily="2" charset="-122"/>
                <a:cs typeface="Times New Roman" pitchFamily="18" charset="0"/>
              </a:rPr>
              <a:t>HashMap</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Properties</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zh-CN" altLang="en-US" dirty="0" smtClean="0">
                <a:ea typeface="宋体" pitchFamily="2" charset="-122"/>
                <a:cs typeface="Times New Roman" pitchFamily="18" charset="0"/>
              </a:rPr>
              <a:t>是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接口</a:t>
            </a:r>
            <a:r>
              <a:rPr lang="zh-CN" altLang="en-US" b="1" dirty="0" smtClean="0">
                <a:ea typeface="宋体" pitchFamily="2" charset="-122"/>
                <a:cs typeface="Times New Roman" pitchFamily="18" charset="0"/>
              </a:rPr>
              <a:t>使用频率最高</a:t>
            </a:r>
            <a:r>
              <a:rPr lang="zh-CN" altLang="en-US" dirty="0" smtClean="0">
                <a:ea typeface="宋体" pitchFamily="2" charset="-122"/>
                <a:cs typeface="Times New Roman" pitchFamily="18" charset="0"/>
              </a:rPr>
              <a:t>的实现类。</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允许使用</a:t>
            </a:r>
            <a:r>
              <a:rPr lang="en-US" altLang="zh-CN" dirty="0" smtClean="0">
                <a:ea typeface="宋体" pitchFamily="2" charset="-122"/>
                <a:cs typeface="Times New Roman" pitchFamily="18" charset="0"/>
              </a:rPr>
              <a:t>null</a:t>
            </a:r>
            <a:r>
              <a:rPr lang="zh-CN" altLang="en-US" dirty="0" smtClean="0">
                <a:ea typeface="宋体" pitchFamily="2" charset="-122"/>
                <a:cs typeface="Times New Roman" pitchFamily="18" charset="0"/>
              </a:rPr>
              <a:t>键和</a:t>
            </a:r>
            <a:r>
              <a:rPr lang="en-US" altLang="zh-CN" dirty="0" smtClean="0">
                <a:ea typeface="宋体" pitchFamily="2" charset="-122"/>
                <a:cs typeface="Times New Roman" pitchFamily="18" charset="0"/>
              </a:rPr>
              <a:t>null</a:t>
            </a:r>
            <a:r>
              <a:rPr lang="zh-CN" altLang="en-US" dirty="0" smtClean="0">
                <a:ea typeface="宋体" pitchFamily="2" charset="-122"/>
                <a:cs typeface="Times New Roman" pitchFamily="18" charset="0"/>
              </a:rPr>
              <a:t>值，与</a:t>
            </a:r>
            <a:r>
              <a:rPr lang="en-US" altLang="zh-CN" dirty="0" smtClean="0">
                <a:ea typeface="宋体" pitchFamily="2" charset="-122"/>
                <a:cs typeface="Times New Roman" pitchFamily="18" charset="0"/>
              </a:rPr>
              <a:t>HashSet</a:t>
            </a:r>
            <a:r>
              <a:rPr lang="zh-CN" altLang="en-US" dirty="0" smtClean="0">
                <a:ea typeface="宋体" pitchFamily="2" charset="-122"/>
                <a:cs typeface="Times New Roman" pitchFamily="18" charset="0"/>
              </a:rPr>
              <a:t>一样，不保证映射的顺序。</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判断两个 </a:t>
            </a:r>
            <a:r>
              <a:rPr lang="en-US" altLang="zh-CN" b="1" dirty="0" smtClean="0">
                <a:solidFill>
                  <a:srgbClr val="C00000"/>
                </a:solidFill>
                <a:ea typeface="宋体" pitchFamily="2" charset="-122"/>
                <a:cs typeface="Times New Roman" pitchFamily="18" charset="0"/>
              </a:rPr>
              <a:t>key </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是：两个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通过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方法返回 </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a:t>
            </a:r>
            <a:r>
              <a:rPr lang="en-US" altLang="zh-CN" dirty="0" smtClean="0">
                <a:ea typeface="宋体" pitchFamily="2" charset="-122"/>
                <a:cs typeface="Times New Roman" pitchFamily="18" charset="0"/>
              </a:rPr>
              <a:t>hashCode </a:t>
            </a:r>
            <a:r>
              <a:rPr lang="zh-CN" altLang="en-US" dirty="0" smtClean="0">
                <a:ea typeface="宋体" pitchFamily="2" charset="-122"/>
                <a:cs typeface="Times New Roman" pitchFamily="18" charset="0"/>
              </a:rPr>
              <a:t>值也相等。</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判断两个 </a:t>
            </a:r>
            <a:r>
              <a:rPr lang="en-US" altLang="zh-CN" b="1" dirty="0" smtClean="0">
                <a:solidFill>
                  <a:srgbClr val="C00000"/>
                </a:solidFill>
                <a:ea typeface="宋体" pitchFamily="2" charset="-122"/>
                <a:cs typeface="Times New Roman" pitchFamily="18" charset="0"/>
              </a:rPr>
              <a:t>value</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是：两个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通过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方法返回 </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1426763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7416824" cy="1080120"/>
          </a:xfrm>
        </p:spPr>
        <p:txBody>
          <a:bodyPr>
            <a:no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实现类之二：</a:t>
            </a:r>
            <a:r>
              <a:rPr lang="en-US" altLang="zh-CN" b="1" dirty="0" err="1" smtClean="0">
                <a:latin typeface="+mn-lt"/>
                <a:ea typeface="宋体" pitchFamily="2" charset="-122"/>
                <a:cs typeface="Times New Roman" pitchFamily="18" charset="0"/>
              </a:rPr>
              <a:t>LinkedHashMap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988840"/>
            <a:ext cx="8229600" cy="3052936"/>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LinkedHashMap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a:t>
            </a:r>
            <a:endParaRPr lang="en-US" altLang="zh-CN" dirty="0" smtClean="0">
              <a:ea typeface="宋体" pitchFamily="2" charset="-122"/>
              <a:cs typeface="Times New Roman" pitchFamily="18" charset="0"/>
            </a:endParaRPr>
          </a:p>
          <a:p>
            <a:pPr>
              <a:lnSpc>
                <a:spcPct val="150000"/>
              </a:lnSpc>
              <a:buFont typeface="Wingdings" pitchFamily="2" charset="2"/>
              <a:buChar char="l"/>
            </a:pPr>
            <a:r>
              <a:rPr lang="zh-CN" altLang="en-US" dirty="0">
                <a:ea typeface="宋体" pitchFamily="2" charset="-122"/>
                <a:cs typeface="Times New Roman" pitchFamily="18" charset="0"/>
              </a:rPr>
              <a:t>与</a:t>
            </a:r>
            <a:r>
              <a:rPr lang="en-US" altLang="zh-CN" dirty="0">
                <a:ea typeface="宋体" pitchFamily="2" charset="-122"/>
                <a:cs typeface="Times New Roman" pitchFamily="18" charset="0"/>
              </a:rPr>
              <a:t>LinkedHashSet</a:t>
            </a:r>
            <a:r>
              <a:rPr lang="zh-CN" altLang="en-US" dirty="0" smtClean="0">
                <a:ea typeface="宋体" pitchFamily="2" charset="-122"/>
                <a:cs typeface="Times New Roman" pitchFamily="18" charset="0"/>
              </a:rPr>
              <a:t>类似</a:t>
            </a:r>
            <a:r>
              <a:rPr lang="zh-CN" altLang="en-US" dirty="0">
                <a:ea typeface="宋体" pitchFamily="2" charset="-122"/>
                <a:cs typeface="Times New Roman" pitchFamily="18" charset="0"/>
              </a:rPr>
              <a:t>，</a:t>
            </a:r>
            <a:r>
              <a:rPr lang="en-US" altLang="zh-CN" dirty="0" err="1" smtClean="0">
                <a:ea typeface="宋体" pitchFamily="2" charset="-122"/>
                <a:cs typeface="Times New Roman" pitchFamily="18" charset="0"/>
              </a:rPr>
              <a:t>LinkedHashMap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可以维护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的迭代顺序：迭代顺序与 </a:t>
            </a:r>
            <a:r>
              <a:rPr lang="en-US" altLang="zh-CN" dirty="0" smtClean="0">
                <a:ea typeface="宋体" pitchFamily="2" charset="-122"/>
                <a:cs typeface="Times New Roman" pitchFamily="18" charset="0"/>
              </a:rPr>
              <a:t>Key-</a:t>
            </a:r>
            <a:r>
              <a:rPr lang="en-US" altLang="zh-CN" dirty="0">
                <a:ea typeface="宋体" pitchFamily="2" charset="-122"/>
                <a:cs typeface="Times New Roman" pitchFamily="18" charset="0"/>
              </a:rPr>
              <a:t>V</a:t>
            </a:r>
            <a:r>
              <a:rPr lang="en-US" altLang="zh-CN" dirty="0" smtClean="0">
                <a:ea typeface="宋体" pitchFamily="2" charset="-122"/>
                <a:cs typeface="Times New Roman" pitchFamily="18" charset="0"/>
              </a:rPr>
              <a:t>alue </a:t>
            </a:r>
            <a:r>
              <a:rPr lang="zh-CN" altLang="en-US" dirty="0" smtClean="0">
                <a:ea typeface="宋体" pitchFamily="2" charset="-122"/>
                <a:cs typeface="Times New Roman" pitchFamily="18" charset="0"/>
              </a:rPr>
              <a:t>对的插入顺序一致</a:t>
            </a:r>
            <a:endParaRPr lang="en-US" altLang="zh-CN" dirty="0" smtClean="0">
              <a:ea typeface="宋体" pitchFamily="2" charset="-122"/>
              <a:cs typeface="Times New Roman" pitchFamily="18" charset="0"/>
            </a:endParaRPr>
          </a:p>
        </p:txBody>
      </p:sp>
    </p:spTree>
    <p:extLst>
      <p:ext uri="{BB962C8B-B14F-4D97-AF65-F5344CB8AC3E}">
        <p14:creationId xmlns:p14="http://schemas.microsoft.com/office/powerpoint/2010/main" val="1401453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620688"/>
            <a:ext cx="6120680" cy="864096"/>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522200"/>
            <a:ext cx="8748464" cy="4859128"/>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TreeMap</a:t>
            </a:r>
            <a:r>
              <a:rPr lang="zh-CN" altLang="en-US" dirty="0">
                <a:ea typeface="宋体" pitchFamily="2" charset="-122"/>
                <a:cs typeface="Times New Roman" pitchFamily="18" charset="0"/>
              </a:rPr>
              <a:t>存储 </a:t>
            </a:r>
            <a:r>
              <a:rPr lang="en-US" altLang="zh-CN" dirty="0" smtClean="0">
                <a:ea typeface="宋体" pitchFamily="2" charset="-122"/>
                <a:cs typeface="Times New Roman" pitchFamily="18" charset="0"/>
              </a:rPr>
              <a:t>Key-Value </a:t>
            </a:r>
            <a:r>
              <a:rPr lang="zh-CN" altLang="en-US" dirty="0">
                <a:ea typeface="宋体" pitchFamily="2" charset="-122"/>
                <a:cs typeface="Times New Roman" pitchFamily="18" charset="0"/>
              </a:rPr>
              <a:t>对</a:t>
            </a:r>
            <a:r>
              <a:rPr lang="zh-CN" altLang="en-US" dirty="0" smtClean="0">
                <a:ea typeface="宋体" pitchFamily="2" charset="-122"/>
                <a:cs typeface="Times New Roman" pitchFamily="18" charset="0"/>
              </a:rPr>
              <a:t>时，</a:t>
            </a:r>
            <a:r>
              <a:rPr lang="zh-CN" altLang="en-US" dirty="0">
                <a:ea typeface="宋体" pitchFamily="2" charset="-122"/>
                <a:cs typeface="Times New Roman" pitchFamily="18" charset="0"/>
              </a:rPr>
              <a:t>需要根据 </a:t>
            </a:r>
            <a:r>
              <a:rPr lang="en-US" altLang="zh-CN" dirty="0" smtClean="0">
                <a:ea typeface="宋体" pitchFamily="2" charset="-122"/>
                <a:cs typeface="Times New Roman" pitchFamily="18" charset="0"/>
              </a:rPr>
              <a:t>key-value </a:t>
            </a:r>
            <a:r>
              <a:rPr lang="zh-CN" altLang="en-US" dirty="0">
                <a:ea typeface="宋体" pitchFamily="2" charset="-122"/>
                <a:cs typeface="Times New Roman" pitchFamily="18" charset="0"/>
              </a:rPr>
              <a:t>对进行排序。</a:t>
            </a:r>
            <a:r>
              <a:rPr lang="en-US" altLang="zh-CN" dirty="0" err="1">
                <a:ea typeface="宋体" pitchFamily="2" charset="-122"/>
                <a:cs typeface="Times New Roman" pitchFamily="18" charset="0"/>
              </a:rPr>
              <a:t>TreeMap</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可以保证所有的 </a:t>
            </a:r>
            <a:r>
              <a:rPr lang="en-US" altLang="zh-CN" dirty="0">
                <a:ea typeface="宋体" pitchFamily="2" charset="-122"/>
                <a:cs typeface="Times New Roman" pitchFamily="18" charset="0"/>
              </a:rPr>
              <a:t>Key-Value </a:t>
            </a:r>
            <a:r>
              <a:rPr lang="zh-CN" altLang="en-US" dirty="0">
                <a:ea typeface="宋体" pitchFamily="2" charset="-122"/>
                <a:cs typeface="Times New Roman" pitchFamily="18" charset="0"/>
              </a:rPr>
              <a:t>对处于有序状态。</a:t>
            </a:r>
            <a:endParaRPr lang="en-US" altLang="zh-CN" dirty="0">
              <a:ea typeface="宋体" pitchFamily="2" charset="-122"/>
              <a:cs typeface="Times New Roman" pitchFamily="18" charset="0"/>
            </a:endParaRPr>
          </a:p>
          <a:p>
            <a:pPr>
              <a:buFont typeface="Wingdings" pitchFamily="2" charset="2"/>
              <a:buChar char="l"/>
            </a:pPr>
            <a:r>
              <a:rPr lang="en-US" altLang="zh-CN" sz="2400" dirty="0" err="1">
                <a:ea typeface="宋体" pitchFamily="2" charset="-122"/>
                <a:cs typeface="Times New Roman" pitchFamily="18" charset="0"/>
              </a:rPr>
              <a:t>TreeMap</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的 </a:t>
            </a:r>
            <a:r>
              <a:rPr lang="en-US" altLang="zh-CN" sz="2400" dirty="0">
                <a:ea typeface="宋体" pitchFamily="2" charset="-122"/>
                <a:cs typeface="Times New Roman" pitchFamily="18" charset="0"/>
              </a:rPr>
              <a:t>Key </a:t>
            </a:r>
            <a:r>
              <a:rPr lang="zh-CN" altLang="en-US" sz="2400" dirty="0">
                <a:ea typeface="宋体" pitchFamily="2" charset="-122"/>
                <a:cs typeface="Times New Roman" pitchFamily="18" charset="0"/>
              </a:rPr>
              <a:t>的排序：</a:t>
            </a:r>
            <a:endParaRPr lang="en-US" altLang="zh-CN" sz="2400" dirty="0">
              <a:ea typeface="宋体" pitchFamily="2" charset="-122"/>
              <a:cs typeface="Times New Roman" pitchFamily="18" charset="0"/>
            </a:endParaRPr>
          </a:p>
          <a:p>
            <a:pPr lvl="1">
              <a:lnSpc>
                <a:spcPct val="120000"/>
              </a:lnSpc>
              <a:buFont typeface="Wingdings" pitchFamily="2" charset="2"/>
              <a:buChar char="Ø"/>
            </a:pPr>
            <a:r>
              <a:rPr lang="zh-CN" altLang="en-US" sz="2500" b="1" dirty="0">
                <a:solidFill>
                  <a:srgbClr val="C00000"/>
                </a:solidFill>
                <a:ea typeface="宋体" pitchFamily="2" charset="-122"/>
                <a:cs typeface="Times New Roman" pitchFamily="18" charset="0"/>
              </a:rPr>
              <a:t>自然排序</a:t>
            </a:r>
            <a:r>
              <a:rPr lang="zh-CN" altLang="en-US" sz="2500" dirty="0">
                <a:ea typeface="宋体" pitchFamily="2" charset="-122"/>
                <a:cs typeface="Times New Roman" pitchFamily="18" charset="0"/>
              </a:rPr>
              <a:t>：</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的所有的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必须实现 </a:t>
            </a:r>
            <a:r>
              <a:rPr lang="en-US" altLang="zh-CN" sz="2500" dirty="0">
                <a:ea typeface="宋体" pitchFamily="2" charset="-122"/>
                <a:cs typeface="Times New Roman" pitchFamily="18" charset="0"/>
              </a:rPr>
              <a:t>Comparable </a:t>
            </a:r>
            <a:r>
              <a:rPr lang="zh-CN" altLang="en-US" sz="2500" dirty="0">
                <a:ea typeface="宋体" pitchFamily="2" charset="-122"/>
                <a:cs typeface="Times New Roman" pitchFamily="18" charset="0"/>
              </a:rPr>
              <a:t>接口，而且所有的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应该是同一个类的对象，否则将会抛出 </a:t>
            </a:r>
            <a:r>
              <a:rPr lang="en-US" altLang="zh-CN" sz="2500" dirty="0" err="1">
                <a:ea typeface="宋体" pitchFamily="2" charset="-122"/>
                <a:cs typeface="Times New Roman" pitchFamily="18" charset="0"/>
              </a:rPr>
              <a:t>ClasssCastException</a:t>
            </a:r>
            <a:endParaRPr lang="en-US" altLang="zh-CN" sz="2500" dirty="0">
              <a:ea typeface="宋体" pitchFamily="2" charset="-122"/>
              <a:cs typeface="Times New Roman" pitchFamily="18" charset="0"/>
            </a:endParaRPr>
          </a:p>
          <a:p>
            <a:pPr lvl="1">
              <a:lnSpc>
                <a:spcPct val="120000"/>
              </a:lnSpc>
              <a:buFont typeface="Wingdings" pitchFamily="2" charset="2"/>
              <a:buChar char="Ø"/>
            </a:pPr>
            <a:r>
              <a:rPr lang="zh-CN" altLang="en-US" sz="2500" b="1" dirty="0">
                <a:solidFill>
                  <a:srgbClr val="C00000"/>
                </a:solidFill>
                <a:ea typeface="宋体" pitchFamily="2" charset="-122"/>
                <a:cs typeface="Times New Roman" pitchFamily="18" charset="0"/>
              </a:rPr>
              <a:t>定制排序</a:t>
            </a:r>
            <a:r>
              <a:rPr lang="zh-CN" altLang="en-US" sz="2500" dirty="0">
                <a:ea typeface="宋体" pitchFamily="2" charset="-122"/>
                <a:cs typeface="Times New Roman" pitchFamily="18" charset="0"/>
              </a:rPr>
              <a:t>：创建 </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时，传入一个 </a:t>
            </a:r>
            <a:r>
              <a:rPr lang="en-US" altLang="zh-CN" sz="2500" dirty="0">
                <a:ea typeface="宋体" pitchFamily="2" charset="-122"/>
                <a:cs typeface="Times New Roman" pitchFamily="18" charset="0"/>
              </a:rPr>
              <a:t>Comparator </a:t>
            </a:r>
            <a:r>
              <a:rPr lang="zh-CN" altLang="en-US" sz="2500" dirty="0">
                <a:ea typeface="宋体" pitchFamily="2" charset="-122"/>
                <a:cs typeface="Times New Roman" pitchFamily="18" charset="0"/>
              </a:rPr>
              <a:t>对象，该对象负责对 </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中的所有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进行排序。此时不需要 </a:t>
            </a:r>
            <a:r>
              <a:rPr lang="en-US" altLang="zh-CN" sz="2500" dirty="0">
                <a:ea typeface="宋体" pitchFamily="2" charset="-122"/>
                <a:cs typeface="Times New Roman" pitchFamily="18" charset="0"/>
              </a:rPr>
              <a:t>Map </a:t>
            </a:r>
            <a:r>
              <a:rPr lang="zh-CN" altLang="en-US" sz="2500" dirty="0">
                <a:ea typeface="宋体" pitchFamily="2" charset="-122"/>
                <a:cs typeface="Times New Roman" pitchFamily="18" charset="0"/>
              </a:rPr>
              <a:t>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实现 </a:t>
            </a:r>
            <a:r>
              <a:rPr lang="en-US" altLang="zh-CN" sz="2500" dirty="0">
                <a:ea typeface="宋体" pitchFamily="2" charset="-122"/>
                <a:cs typeface="Times New Roman" pitchFamily="18" charset="0"/>
              </a:rPr>
              <a:t>Comparable </a:t>
            </a:r>
            <a:r>
              <a:rPr lang="zh-CN" altLang="en-US" sz="2500" dirty="0" smtClean="0">
                <a:ea typeface="宋体" pitchFamily="2" charset="-122"/>
                <a:cs typeface="Times New Roman" pitchFamily="18" charset="0"/>
              </a:rPr>
              <a:t>接口</a:t>
            </a:r>
            <a:endParaRPr lang="en-US" altLang="zh-CN" sz="2500" dirty="0">
              <a:ea typeface="宋体" pitchFamily="2" charset="-122"/>
              <a:cs typeface="Times New Roman" pitchFamily="18" charset="0"/>
            </a:endParaRPr>
          </a:p>
        </p:txBody>
      </p:sp>
    </p:spTree>
    <p:extLst>
      <p:ext uri="{BB962C8B-B14F-4D97-AF65-F5344CB8AC3E}">
        <p14:creationId xmlns:p14="http://schemas.microsoft.com/office/powerpoint/2010/main" val="908404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92696"/>
            <a:ext cx="6120680" cy="864096"/>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844824"/>
            <a:ext cx="8748464" cy="2592288"/>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判断</a:t>
            </a:r>
            <a:r>
              <a:rPr lang="zh-CN" altLang="en-US" b="1" dirty="0" smtClean="0">
                <a:solidFill>
                  <a:srgbClr val="C00000"/>
                </a:solidFill>
                <a:ea typeface="宋体" pitchFamily="2" charset="-122"/>
                <a:cs typeface="Times New Roman" pitchFamily="18" charset="0"/>
              </a:rPr>
              <a:t>两个</a:t>
            </a:r>
            <a:r>
              <a:rPr lang="en-US" altLang="zh-CN" b="1" dirty="0" smtClean="0">
                <a:solidFill>
                  <a:srgbClr val="C00000"/>
                </a:solidFill>
                <a:ea typeface="宋体" pitchFamily="2" charset="-122"/>
                <a:cs typeface="Times New Roman" pitchFamily="18" charset="0"/>
              </a:rPr>
              <a:t>key</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：两个</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通过</a:t>
            </a:r>
            <a:r>
              <a:rPr lang="en-US" altLang="zh-CN" dirty="0" err="1" smtClean="0">
                <a:ea typeface="宋体" pitchFamily="2" charset="-122"/>
                <a:cs typeface="Times New Roman" pitchFamily="18" charset="0"/>
              </a:rPr>
              <a:t>compareTo</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方法返回</a:t>
            </a:r>
            <a:r>
              <a:rPr lang="en-US" altLang="zh-CN" dirty="0" smtClean="0">
                <a:ea typeface="宋体" pitchFamily="2" charset="-122"/>
                <a:cs typeface="Times New Roman" pitchFamily="18" charset="0"/>
              </a:rPr>
              <a:t>0</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若使用自定义类作为</a:t>
            </a: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的</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，所属类需要重写</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hashCode()</a:t>
            </a:r>
            <a:r>
              <a:rPr lang="zh-CN" altLang="en-US" dirty="0" smtClean="0">
                <a:ea typeface="宋体" pitchFamily="2" charset="-122"/>
                <a:cs typeface="Times New Roman" pitchFamily="18" charset="0"/>
              </a:rPr>
              <a:t>方法，且</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方法返回</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时，</a:t>
            </a:r>
            <a:r>
              <a:rPr lang="en-US" altLang="zh-CN" dirty="0" err="1" smtClean="0">
                <a:ea typeface="宋体" pitchFamily="2" charset="-122"/>
                <a:cs typeface="Times New Roman" pitchFamily="18" charset="0"/>
              </a:rPr>
              <a:t>compareTo</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方法应返回</a:t>
            </a:r>
            <a:r>
              <a:rPr lang="en-US" altLang="zh-CN" dirty="0" smtClean="0">
                <a:ea typeface="宋体" pitchFamily="2" charset="-122"/>
                <a:cs typeface="Times New Roman" pitchFamily="18" charset="0"/>
              </a:rPr>
              <a:t>0</a:t>
            </a:r>
            <a:r>
              <a:rPr lang="zh-CN" altLang="en-US" dirty="0">
                <a:ea typeface="宋体" pitchFamily="2" charset="-122"/>
                <a:cs typeface="Times New Roman" pitchFamily="18" charset="0"/>
              </a:rPr>
              <a:t>。</a:t>
            </a:r>
          </a:p>
        </p:txBody>
      </p:sp>
    </p:spTree>
    <p:extLst>
      <p:ext uri="{BB962C8B-B14F-4D97-AF65-F5344CB8AC3E}">
        <p14:creationId xmlns:p14="http://schemas.microsoft.com/office/powerpoint/2010/main" val="397885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764704"/>
            <a:ext cx="5112568" cy="709806"/>
          </a:xfrm>
        </p:spPr>
        <p:txBody>
          <a:bodyPr/>
          <a:lstStyle/>
          <a:p>
            <a:r>
              <a:rPr lang="en-US" altLang="zh-CN" b="1" dirty="0" smtClean="0">
                <a:latin typeface="+mn-lt"/>
                <a:ea typeface="宋体" pitchFamily="2" charset="-122"/>
                <a:cs typeface="Times New Roman" pitchFamily="18" charset="0"/>
              </a:rPr>
              <a:t>Java </a:t>
            </a:r>
            <a:r>
              <a:rPr lang="zh-CN" altLang="en-US" b="1" dirty="0" smtClean="0">
                <a:latin typeface="+mn-lt"/>
                <a:ea typeface="宋体" pitchFamily="2" charset="-122"/>
                <a:cs typeface="Times New Roman" pitchFamily="18" charset="0"/>
              </a:rPr>
              <a:t>集合概述</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700808"/>
            <a:ext cx="8229600" cy="3888432"/>
          </a:xfrm>
        </p:spPr>
        <p:txBody>
          <a:bodyPr>
            <a:normAutofit/>
          </a:bodyPr>
          <a:lstStyle/>
          <a:p>
            <a:pPr>
              <a:buFont typeface="Wingdings" pitchFamily="2" charset="2"/>
              <a:buChar char="l"/>
            </a:pPr>
            <a:r>
              <a:rPr lang="zh-CN" altLang="en-US" sz="2400" dirty="0" smtClean="0">
                <a:ea typeface="宋体" pitchFamily="2" charset="-122"/>
                <a:cs typeface="Times New Roman" pitchFamily="18" charset="0"/>
              </a:rPr>
              <a:t>一方面，</a:t>
            </a:r>
            <a:r>
              <a:rPr lang="zh-CN" altLang="en-US" sz="2400" dirty="0">
                <a:ea typeface="宋体" pitchFamily="2" charset="-122"/>
                <a:cs typeface="Times New Roman" pitchFamily="18" charset="0"/>
              </a:rPr>
              <a:t> 面向对象语言对事物的体现都是以对象的形式</a:t>
            </a:r>
            <a:r>
              <a:rPr lang="zh-CN" altLang="en-US" sz="2400" dirty="0" smtClean="0">
                <a:ea typeface="宋体" pitchFamily="2" charset="-122"/>
                <a:cs typeface="Times New Roman" pitchFamily="18" charset="0"/>
              </a:rPr>
              <a:t>，为了</a:t>
            </a:r>
            <a:r>
              <a:rPr lang="zh-CN" altLang="en-US" sz="2400" dirty="0">
                <a:ea typeface="宋体" pitchFamily="2" charset="-122"/>
                <a:cs typeface="Times New Roman" pitchFamily="18" charset="0"/>
              </a:rPr>
              <a:t>方便对多个对象的操作，</a:t>
            </a:r>
            <a:r>
              <a:rPr lang="zh-CN" altLang="en-US" sz="2400" dirty="0" smtClean="0">
                <a:ea typeface="宋体" pitchFamily="2" charset="-122"/>
                <a:cs typeface="Times New Roman" pitchFamily="18" charset="0"/>
              </a:rPr>
              <a:t>就要对</a:t>
            </a:r>
            <a:r>
              <a:rPr lang="zh-CN" altLang="en-US" sz="2400" dirty="0">
                <a:ea typeface="宋体" pitchFamily="2" charset="-122"/>
                <a:cs typeface="Times New Roman" pitchFamily="18" charset="0"/>
              </a:rPr>
              <a:t>对象进行</a:t>
            </a:r>
            <a:r>
              <a:rPr lang="zh-CN" altLang="en-US" sz="2400" dirty="0" smtClean="0">
                <a:ea typeface="宋体" pitchFamily="2" charset="-122"/>
                <a:cs typeface="Times New Roman" pitchFamily="18" charset="0"/>
              </a:rPr>
              <a:t>存储。另一方面，使用</a:t>
            </a:r>
            <a:r>
              <a:rPr lang="en-US" altLang="zh-CN" sz="2400" dirty="0" smtClean="0">
                <a:ea typeface="宋体" pitchFamily="2" charset="-122"/>
                <a:cs typeface="Times New Roman" pitchFamily="18" charset="0"/>
              </a:rPr>
              <a:t>Array</a:t>
            </a:r>
            <a:r>
              <a:rPr lang="zh-CN" altLang="en-US" sz="2400" dirty="0" smtClean="0">
                <a:ea typeface="宋体" pitchFamily="2" charset="-122"/>
                <a:cs typeface="Times New Roman" pitchFamily="18" charset="0"/>
              </a:rPr>
              <a:t>存储对象方面具有一些弊端，而</a:t>
            </a:r>
            <a:r>
              <a:rPr lang="en-US" altLang="zh-CN" sz="2400" dirty="0" smtClean="0">
                <a:ea typeface="宋体" pitchFamily="2" charset="-122"/>
                <a:cs typeface="Times New Roman" pitchFamily="18" charset="0"/>
              </a:rPr>
              <a:t>Java </a:t>
            </a:r>
            <a:r>
              <a:rPr lang="zh-CN" altLang="en-US" sz="2400" dirty="0" smtClean="0">
                <a:ea typeface="宋体" pitchFamily="2" charset="-122"/>
                <a:cs typeface="Times New Roman" pitchFamily="18" charset="0"/>
              </a:rPr>
              <a:t>集合就像一种容器，可以动态地把多个对象的引用放入容器中。</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Java </a:t>
            </a:r>
            <a:r>
              <a:rPr lang="zh-CN" altLang="en-US" sz="2400" dirty="0" smtClean="0">
                <a:ea typeface="宋体" pitchFamily="2" charset="-122"/>
                <a:cs typeface="Times New Roman" pitchFamily="18" charset="0"/>
              </a:rPr>
              <a:t>集合类可以用于存储数量不等的多个</a:t>
            </a:r>
            <a:r>
              <a:rPr lang="zh-CN" altLang="en-US" sz="2400" b="1" dirty="0" smtClean="0">
                <a:solidFill>
                  <a:srgbClr val="C00000"/>
                </a:solidFill>
                <a:ea typeface="宋体" pitchFamily="2" charset="-122"/>
                <a:cs typeface="Times New Roman" pitchFamily="18" charset="0"/>
              </a:rPr>
              <a:t>对象</a:t>
            </a:r>
            <a:r>
              <a:rPr lang="zh-CN" altLang="en-US" sz="2400" dirty="0" smtClean="0">
                <a:ea typeface="宋体" pitchFamily="2" charset="-122"/>
                <a:cs typeface="Times New Roman" pitchFamily="18" charset="0"/>
              </a:rPr>
              <a:t>，还可用于保存具有映射关系的关联数组。</a:t>
            </a:r>
            <a:endParaRPr lang="en-US" altLang="zh-CN" sz="2400" dirty="0" smtClean="0">
              <a:ea typeface="宋体" pitchFamily="2" charset="-122"/>
              <a:cs typeface="Times New Roman" pitchFamily="18" charset="0"/>
            </a:endParaRPr>
          </a:p>
          <a:p>
            <a:pPr marL="0" indent="0">
              <a:buNone/>
            </a:pP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val="3054902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548680"/>
            <a:ext cx="5956988" cy="1080120"/>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实现类之四：</a:t>
            </a:r>
            <a:r>
              <a:rPr lang="en-US" altLang="zh-CN" b="1" dirty="0" err="1" smtClean="0">
                <a:latin typeface="+mn-lt"/>
                <a:ea typeface="宋体" pitchFamily="2" charset="-122"/>
                <a:cs typeface="Times New Roman" pitchFamily="18" charset="0"/>
              </a:rPr>
              <a:t>Hashtable</a:t>
            </a:r>
            <a:endParaRPr lang="zh-CN" altLang="en-US" b="1" dirty="0">
              <a:latin typeface="+mn-lt"/>
              <a:ea typeface="宋体" pitchFamily="2" charset="-122"/>
              <a:cs typeface="Times New Roman" pitchFamily="18" charset="0"/>
            </a:endParaRPr>
          </a:p>
        </p:txBody>
      </p:sp>
      <p:sp>
        <p:nvSpPr>
          <p:cNvPr id="4" name="TextBox 3"/>
          <p:cNvSpPr txBox="1"/>
          <p:nvPr/>
        </p:nvSpPr>
        <p:spPr>
          <a:xfrm>
            <a:off x="539552" y="1628800"/>
            <a:ext cx="8280920" cy="4013406"/>
          </a:xfrm>
          <a:prstGeom prst="rect">
            <a:avLst/>
          </a:prstGeom>
          <a:noFill/>
        </p:spPr>
        <p:txBody>
          <a:bodyPr wrap="square" rtlCol="0">
            <a:spAutoFit/>
          </a:bodyPr>
          <a:lstStyle/>
          <a:p>
            <a:pPr marL="285750" indent="-285750">
              <a:lnSpc>
                <a:spcPct val="130000"/>
              </a:lnSpc>
              <a:buFont typeface="Wingdings" pitchFamily="2" charset="2"/>
              <a:buChar char="l"/>
            </a:pPr>
            <a:r>
              <a:rPr lang="en-US" altLang="zh-CN" sz="2800" dirty="0" err="1" smtClean="0">
                <a:ea typeface="宋体" pitchFamily="2" charset="-122"/>
                <a:cs typeface="Times New Roman" pitchFamily="18" charset="0"/>
              </a:rPr>
              <a:t>Hashtable</a:t>
            </a:r>
            <a:r>
              <a:rPr lang="zh-CN" altLang="en-US" sz="2800" dirty="0" smtClean="0">
                <a:ea typeface="宋体" pitchFamily="2" charset="-122"/>
                <a:cs typeface="Times New Roman" pitchFamily="18" charset="0"/>
              </a:rPr>
              <a:t>是个</a:t>
            </a:r>
            <a:r>
              <a:rPr lang="zh-CN" altLang="en-US" sz="2800" dirty="0">
                <a:ea typeface="宋体" pitchFamily="2" charset="-122"/>
                <a:cs typeface="Times New Roman" pitchFamily="18" charset="0"/>
              </a:rPr>
              <a:t>古老的 </a:t>
            </a:r>
            <a:r>
              <a:rPr lang="en-US" altLang="zh-CN" sz="2800" dirty="0">
                <a:ea typeface="宋体" pitchFamily="2" charset="-122"/>
                <a:cs typeface="Times New Roman" pitchFamily="18" charset="0"/>
              </a:rPr>
              <a:t>Map </a:t>
            </a:r>
            <a:r>
              <a:rPr lang="zh-CN" altLang="en-US" sz="2800" dirty="0">
                <a:ea typeface="宋体" pitchFamily="2" charset="-122"/>
                <a:cs typeface="Times New Roman" pitchFamily="18" charset="0"/>
              </a:rPr>
              <a:t>实现类</a:t>
            </a:r>
            <a:r>
              <a:rPr lang="zh-CN" altLang="en-US" sz="2800" dirty="0" smtClean="0">
                <a:ea typeface="宋体" pitchFamily="2" charset="-122"/>
                <a:cs typeface="Times New Roman" pitchFamily="18" charset="0"/>
              </a:rPr>
              <a:t>，线程安全。</a:t>
            </a:r>
            <a:endParaRPr lang="en-US" altLang="zh-CN" sz="2800" dirty="0" smtClean="0">
              <a:ea typeface="宋体" pitchFamily="2" charset="-122"/>
              <a:cs typeface="Times New Roman" pitchFamily="18" charset="0"/>
            </a:endParaRPr>
          </a:p>
          <a:p>
            <a:pPr marL="285750" indent="-285750">
              <a:lnSpc>
                <a:spcPct val="130000"/>
              </a:lnSpc>
              <a:buFont typeface="Wingdings" pitchFamily="2" charset="2"/>
              <a:buChar char="l"/>
            </a:pPr>
            <a:r>
              <a:rPr lang="zh-CN" altLang="en-US" sz="2800" dirty="0" smtClean="0">
                <a:ea typeface="宋体" pitchFamily="2" charset="-122"/>
                <a:cs typeface="Times New Roman" pitchFamily="18" charset="0"/>
              </a:rPr>
              <a:t>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不同，</a:t>
            </a:r>
            <a:r>
              <a:rPr lang="en-US" altLang="zh-CN" sz="2800" dirty="0" err="1" smtClean="0">
                <a:ea typeface="宋体" pitchFamily="2" charset="-122"/>
                <a:cs typeface="Times New Roman" pitchFamily="18" charset="0"/>
              </a:rPr>
              <a:t>Hashtable</a:t>
            </a:r>
            <a:r>
              <a:rPr lang="en-US" altLang="zh-CN" sz="2800" dirty="0" smtClean="0">
                <a:ea typeface="宋体" pitchFamily="2" charset="-122"/>
                <a:cs typeface="Times New Roman" pitchFamily="18" charset="0"/>
              </a:rPr>
              <a:t> </a:t>
            </a:r>
            <a:r>
              <a:rPr lang="zh-CN" altLang="en-US" sz="2800" dirty="0">
                <a:ea typeface="宋体" pitchFamily="2" charset="-122"/>
                <a:cs typeface="Times New Roman" pitchFamily="18" charset="0"/>
              </a:rPr>
              <a:t>不允许使用 </a:t>
            </a:r>
            <a:r>
              <a:rPr lang="en-US" altLang="zh-CN" sz="2800" dirty="0">
                <a:ea typeface="宋体" pitchFamily="2" charset="-122"/>
                <a:cs typeface="Times New Roman" pitchFamily="18" charset="0"/>
              </a:rPr>
              <a:t>null </a:t>
            </a:r>
            <a:r>
              <a:rPr lang="zh-CN" altLang="en-US" sz="2800" dirty="0">
                <a:ea typeface="宋体" pitchFamily="2" charset="-122"/>
                <a:cs typeface="Times New Roman" pitchFamily="18" charset="0"/>
              </a:rPr>
              <a:t>作为 </a:t>
            </a:r>
            <a:r>
              <a:rPr lang="en-US" altLang="zh-CN" sz="2800" dirty="0">
                <a:ea typeface="宋体" pitchFamily="2" charset="-122"/>
                <a:cs typeface="Times New Roman" pitchFamily="18" charset="0"/>
              </a:rPr>
              <a:t>key </a:t>
            </a:r>
            <a:r>
              <a:rPr lang="zh-CN" altLang="en-US" sz="2800" dirty="0">
                <a:ea typeface="宋体" pitchFamily="2" charset="-122"/>
                <a:cs typeface="Times New Roman" pitchFamily="18" charset="0"/>
              </a:rPr>
              <a:t>和 </a:t>
            </a:r>
            <a:r>
              <a:rPr lang="en-US" altLang="zh-CN" sz="2800" dirty="0" smtClean="0">
                <a:ea typeface="宋体" pitchFamily="2" charset="-122"/>
                <a:cs typeface="Times New Roman" pitchFamily="18" charset="0"/>
              </a:rPr>
              <a:t>value</a:t>
            </a:r>
          </a:p>
          <a:p>
            <a:pPr marL="285750" indent="-285750">
              <a:lnSpc>
                <a:spcPct val="130000"/>
              </a:lnSpc>
              <a:buFont typeface="Wingdings" pitchFamily="2" charset="2"/>
              <a:buChar char="l"/>
            </a:pPr>
            <a:r>
              <a:rPr lang="zh-CN" altLang="en-US" sz="2800" dirty="0">
                <a:ea typeface="宋体" pitchFamily="2" charset="-122"/>
                <a:cs typeface="Times New Roman" pitchFamily="18" charset="0"/>
              </a:rPr>
              <a:t>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一样，</a:t>
            </a:r>
            <a:r>
              <a:rPr lang="en-US" altLang="zh-CN" sz="2800" dirty="0" err="1" smtClean="0">
                <a:ea typeface="宋体" pitchFamily="2" charset="-122"/>
                <a:cs typeface="Times New Roman" pitchFamily="18" charset="0"/>
              </a:rPr>
              <a:t>Hashtable</a:t>
            </a:r>
            <a:r>
              <a:rPr lang="en-US" altLang="zh-CN" sz="2800" dirty="0" smtClean="0">
                <a:ea typeface="宋体" pitchFamily="2" charset="-122"/>
                <a:cs typeface="Times New Roman" pitchFamily="18" charset="0"/>
              </a:rPr>
              <a:t> </a:t>
            </a:r>
            <a:r>
              <a:rPr lang="zh-CN" altLang="en-US" sz="2800" dirty="0">
                <a:ea typeface="宋体" pitchFamily="2" charset="-122"/>
                <a:cs typeface="Times New Roman" pitchFamily="18" charset="0"/>
              </a:rPr>
              <a:t>也不能保证其中 </a:t>
            </a:r>
            <a:r>
              <a:rPr lang="en-US" altLang="zh-CN" sz="2800" dirty="0" smtClean="0">
                <a:ea typeface="宋体" pitchFamily="2" charset="-122"/>
                <a:cs typeface="Times New Roman" pitchFamily="18" charset="0"/>
              </a:rPr>
              <a:t>Key-Value </a:t>
            </a:r>
            <a:r>
              <a:rPr lang="zh-CN" altLang="en-US" sz="2800" dirty="0">
                <a:ea typeface="宋体" pitchFamily="2" charset="-122"/>
                <a:cs typeface="Times New Roman" pitchFamily="18" charset="0"/>
              </a:rPr>
              <a:t>对的顺序</a:t>
            </a:r>
            <a:endParaRPr lang="en-US" altLang="zh-CN" sz="2800" dirty="0">
              <a:ea typeface="宋体" pitchFamily="2" charset="-122"/>
              <a:cs typeface="Times New Roman" pitchFamily="18" charset="0"/>
            </a:endParaRPr>
          </a:p>
          <a:p>
            <a:pPr marL="285750" indent="-285750">
              <a:lnSpc>
                <a:spcPct val="130000"/>
              </a:lnSpc>
              <a:buFont typeface="Wingdings" pitchFamily="2" charset="2"/>
              <a:buChar char="l"/>
            </a:pPr>
            <a:r>
              <a:rPr lang="en-US" altLang="zh-CN" sz="2800" dirty="0" err="1" smtClean="0">
                <a:ea typeface="宋体" pitchFamily="2" charset="-122"/>
                <a:cs typeface="Times New Roman" pitchFamily="18" charset="0"/>
              </a:rPr>
              <a:t>Hashtable</a:t>
            </a:r>
            <a:r>
              <a:rPr lang="zh-CN" altLang="en-US" sz="2800" dirty="0" smtClean="0">
                <a:ea typeface="宋体" pitchFamily="2" charset="-122"/>
                <a:cs typeface="Times New Roman" pitchFamily="18" charset="0"/>
              </a:rPr>
              <a:t>判断两个</a:t>
            </a:r>
            <a:r>
              <a:rPr lang="en-US" altLang="zh-CN" sz="2800" dirty="0" smtClean="0">
                <a:ea typeface="宋体" pitchFamily="2" charset="-122"/>
                <a:cs typeface="Times New Roman" pitchFamily="18" charset="0"/>
              </a:rPr>
              <a:t>key</a:t>
            </a:r>
            <a:r>
              <a:rPr lang="zh-CN" altLang="en-US" sz="2800" dirty="0" smtClean="0">
                <a:ea typeface="宋体" pitchFamily="2" charset="-122"/>
                <a:cs typeface="Times New Roman" pitchFamily="18" charset="0"/>
              </a:rPr>
              <a:t>相等、两个</a:t>
            </a:r>
            <a:r>
              <a:rPr lang="en-US" altLang="zh-CN" sz="2800" dirty="0" smtClean="0">
                <a:ea typeface="宋体" pitchFamily="2" charset="-122"/>
                <a:cs typeface="Times New Roman" pitchFamily="18" charset="0"/>
              </a:rPr>
              <a:t>value</a:t>
            </a:r>
            <a:r>
              <a:rPr lang="zh-CN" altLang="en-US" sz="2800" dirty="0" smtClean="0">
                <a:ea typeface="宋体" pitchFamily="2" charset="-122"/>
                <a:cs typeface="Times New Roman" pitchFamily="18" charset="0"/>
              </a:rPr>
              <a:t>相等的标准，与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一致。</a:t>
            </a:r>
            <a:endParaRPr lang="en-US" altLang="zh-CN" sz="2800" dirty="0" smtClean="0">
              <a:ea typeface="宋体" pitchFamily="2" charset="-122"/>
              <a:cs typeface="Times New Roman" pitchFamily="18" charset="0"/>
            </a:endParaRPr>
          </a:p>
        </p:txBody>
      </p:sp>
    </p:spTree>
    <p:extLst>
      <p:ext uri="{BB962C8B-B14F-4D97-AF65-F5344CB8AC3E}">
        <p14:creationId xmlns:p14="http://schemas.microsoft.com/office/powerpoint/2010/main" val="1958987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692696"/>
            <a:ext cx="6508838" cy="781814"/>
          </a:xfrm>
        </p:spPr>
        <p:txBody>
          <a:bodyPr>
            <a:normAutofit/>
          </a:bodyPr>
          <a:lstStyle/>
          <a:p>
            <a:r>
              <a:rPr lang="en-US" altLang="zh-CN" b="1" dirty="0">
                <a:latin typeface="+mn-lt"/>
                <a:ea typeface="宋体" pitchFamily="2" charset="-122"/>
                <a:cs typeface="Times New Roman" pitchFamily="18" charset="0"/>
              </a:rPr>
              <a:t>Map</a:t>
            </a:r>
            <a:r>
              <a:rPr lang="zh-CN" altLang="en-US" b="1" dirty="0">
                <a:latin typeface="+mn-lt"/>
                <a:ea typeface="宋体" pitchFamily="2" charset="-122"/>
                <a:cs typeface="Times New Roman" pitchFamily="18" charset="0"/>
              </a:rPr>
              <a:t>实现类</a:t>
            </a:r>
            <a:r>
              <a:rPr lang="zh-CN" altLang="en-US" b="1" dirty="0" smtClean="0">
                <a:latin typeface="+mn-lt"/>
                <a:ea typeface="宋体" pitchFamily="2" charset="-122"/>
                <a:cs typeface="Times New Roman" pitchFamily="18" charset="0"/>
              </a:rPr>
              <a:t>之五：</a:t>
            </a:r>
            <a:r>
              <a:rPr lang="en-US" altLang="zh-CN" b="1" dirty="0" smtClean="0">
                <a:latin typeface="+mn-lt"/>
                <a:ea typeface="宋体" pitchFamily="2" charset="-122"/>
                <a:cs typeface="Times New Roman" pitchFamily="18" charset="0"/>
              </a:rPr>
              <a:t>Properties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772816"/>
            <a:ext cx="8291264" cy="3701008"/>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Properties </a:t>
            </a:r>
            <a:r>
              <a:rPr lang="zh-CN" altLang="en-US" dirty="0" smtClean="0">
                <a:ea typeface="宋体" pitchFamily="2" charset="-122"/>
                <a:cs typeface="Times New Roman" pitchFamily="18" charset="0"/>
              </a:rPr>
              <a:t>类是 </a:t>
            </a:r>
            <a:r>
              <a:rPr lang="en-US" altLang="zh-CN" dirty="0" err="1" smtClean="0">
                <a:ea typeface="宋体" pitchFamily="2" charset="-122"/>
                <a:cs typeface="Times New Roman" pitchFamily="18" charset="0"/>
              </a:rPr>
              <a:t>Hashtable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的子类，该对象用于处理属性文件</a:t>
            </a:r>
            <a:endParaRPr lang="en-US" altLang="zh-CN" dirty="0" smtClean="0">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由于属性文件里的 </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都是字符串类型，所以 </a:t>
            </a:r>
            <a:r>
              <a:rPr lang="en-US" altLang="zh-CN" dirty="0" smtClean="0">
                <a:solidFill>
                  <a:srgbClr val="C00000"/>
                </a:solidFill>
                <a:ea typeface="宋体" pitchFamily="2" charset="-122"/>
                <a:cs typeface="Times New Roman" pitchFamily="18" charset="0"/>
              </a:rPr>
              <a:t>Properties </a:t>
            </a:r>
            <a:r>
              <a:rPr lang="zh-CN" altLang="en-US" dirty="0" smtClean="0">
                <a:solidFill>
                  <a:srgbClr val="C00000"/>
                </a:solidFill>
                <a:ea typeface="宋体" pitchFamily="2" charset="-122"/>
                <a:cs typeface="Times New Roman" pitchFamily="18" charset="0"/>
              </a:rPr>
              <a:t>里的 </a:t>
            </a:r>
            <a:r>
              <a:rPr lang="en-US" altLang="zh-CN" dirty="0" smtClean="0">
                <a:solidFill>
                  <a:srgbClr val="C00000"/>
                </a:solidFill>
                <a:ea typeface="宋体" pitchFamily="2" charset="-122"/>
                <a:cs typeface="Times New Roman" pitchFamily="18" charset="0"/>
              </a:rPr>
              <a:t>key </a:t>
            </a:r>
            <a:r>
              <a:rPr lang="zh-CN" altLang="en-US" dirty="0" smtClean="0">
                <a:solidFill>
                  <a:srgbClr val="C00000"/>
                </a:solidFill>
                <a:ea typeface="宋体" pitchFamily="2" charset="-122"/>
                <a:cs typeface="Times New Roman" pitchFamily="18" charset="0"/>
              </a:rPr>
              <a:t>和 </a:t>
            </a:r>
            <a:r>
              <a:rPr lang="en-US" altLang="zh-CN" dirty="0" smtClean="0">
                <a:solidFill>
                  <a:srgbClr val="C00000"/>
                </a:solidFill>
                <a:ea typeface="宋体" pitchFamily="2" charset="-122"/>
                <a:cs typeface="Times New Roman" pitchFamily="18" charset="0"/>
              </a:rPr>
              <a:t>value </a:t>
            </a:r>
            <a:r>
              <a:rPr lang="zh-CN" altLang="en-US" dirty="0" smtClean="0">
                <a:solidFill>
                  <a:srgbClr val="C00000"/>
                </a:solidFill>
                <a:ea typeface="宋体" pitchFamily="2" charset="-122"/>
                <a:cs typeface="Times New Roman" pitchFamily="18" charset="0"/>
              </a:rPr>
              <a:t>都是字符串类型</a:t>
            </a:r>
            <a:endParaRPr lang="en-US" altLang="zh-CN" dirty="0" smtClean="0">
              <a:solidFill>
                <a:srgbClr val="C00000"/>
              </a:solidFill>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存取数据时，建议使用</a:t>
            </a:r>
            <a:r>
              <a:rPr lang="en-US" altLang="zh-CN" dirty="0" err="1" smtClean="0">
                <a:ea typeface="宋体" pitchFamily="2" charset="-122"/>
                <a:cs typeface="Times New Roman" pitchFamily="18" charset="0"/>
              </a:rPr>
              <a:t>setProperty</a:t>
            </a:r>
            <a:r>
              <a:rPr lang="en-US" altLang="zh-CN" dirty="0" smtClean="0">
                <a:ea typeface="宋体" pitchFamily="2" charset="-122"/>
                <a:cs typeface="Times New Roman" pitchFamily="18" charset="0"/>
              </a:rPr>
              <a:t>(String </a:t>
            </a:r>
            <a:r>
              <a:rPr lang="en-US" altLang="zh-CN" dirty="0" err="1" smtClean="0">
                <a:ea typeface="宋体" pitchFamily="2" charset="-122"/>
                <a:cs typeface="Times New Roman" pitchFamily="18" charset="0"/>
              </a:rPr>
              <a:t>key,String</a:t>
            </a:r>
            <a:r>
              <a:rPr lang="en-US" altLang="zh-CN" dirty="0" smtClean="0">
                <a:ea typeface="宋体" pitchFamily="2" charset="-122"/>
                <a:cs typeface="Times New Roman" pitchFamily="18" charset="0"/>
              </a:rPr>
              <a:t> value)</a:t>
            </a:r>
            <a:r>
              <a:rPr lang="zh-CN" altLang="en-US" dirty="0" smtClean="0">
                <a:ea typeface="宋体" pitchFamily="2" charset="-122"/>
                <a:cs typeface="Times New Roman" pitchFamily="18" charset="0"/>
              </a:rPr>
              <a:t>方法和</a:t>
            </a:r>
            <a:r>
              <a:rPr lang="en-US" altLang="zh-CN" dirty="0" err="1" smtClean="0">
                <a:ea typeface="宋体" pitchFamily="2" charset="-122"/>
                <a:cs typeface="Times New Roman" pitchFamily="18" charset="0"/>
              </a:rPr>
              <a:t>getProperty</a:t>
            </a:r>
            <a:r>
              <a:rPr lang="en-US" altLang="zh-CN" dirty="0" smtClean="0">
                <a:ea typeface="宋体" pitchFamily="2" charset="-122"/>
                <a:cs typeface="Times New Roman" pitchFamily="18" charset="0"/>
              </a:rPr>
              <a:t>(String key)</a:t>
            </a:r>
            <a:r>
              <a:rPr lang="zh-CN" altLang="en-US" dirty="0" smtClean="0">
                <a:ea typeface="宋体" pitchFamily="2" charset="-122"/>
                <a:cs typeface="Times New Roman" pitchFamily="18" charset="0"/>
              </a:rPr>
              <a:t>方法</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483803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692696"/>
            <a:ext cx="6508838" cy="781814"/>
          </a:xfrm>
        </p:spPr>
        <p:txBody>
          <a:bodyPr>
            <a:normAutofit/>
          </a:bodyPr>
          <a:lstStyle/>
          <a:p>
            <a:r>
              <a:rPr lang="en-US" altLang="zh-CN" b="1" dirty="0">
                <a:latin typeface="+mn-lt"/>
                <a:ea typeface="宋体" pitchFamily="2" charset="-122"/>
                <a:cs typeface="Times New Roman" pitchFamily="18" charset="0"/>
              </a:rPr>
              <a:t>Map</a:t>
            </a:r>
            <a:r>
              <a:rPr lang="zh-CN" altLang="en-US" b="1" dirty="0">
                <a:latin typeface="+mn-lt"/>
                <a:ea typeface="宋体" pitchFamily="2" charset="-122"/>
                <a:cs typeface="Times New Roman" pitchFamily="18" charset="0"/>
              </a:rPr>
              <a:t>实现类</a:t>
            </a:r>
            <a:r>
              <a:rPr lang="zh-CN" altLang="en-US" b="1" dirty="0" smtClean="0">
                <a:latin typeface="+mn-lt"/>
                <a:ea typeface="宋体" pitchFamily="2" charset="-122"/>
                <a:cs typeface="Times New Roman" pitchFamily="18" charset="0"/>
              </a:rPr>
              <a:t>之五：</a:t>
            </a:r>
            <a:r>
              <a:rPr lang="en-US" altLang="zh-CN" b="1" dirty="0" smtClean="0">
                <a:latin typeface="+mn-lt"/>
                <a:ea typeface="宋体" pitchFamily="2" charset="-122"/>
                <a:cs typeface="Times New Roman" pitchFamily="18" charset="0"/>
              </a:rPr>
              <a:t>Properties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539552" y="2132856"/>
            <a:ext cx="8208912" cy="2592288"/>
          </a:xfrm>
        </p:spPr>
        <p:txBody>
          <a:bodyPr>
            <a:noAutofit/>
          </a:bodyPr>
          <a:lstStyle/>
          <a:p>
            <a:r>
              <a:rPr lang="en-US" altLang="zh-CN" dirty="0">
                <a:solidFill>
                  <a:srgbClr val="C00000"/>
                </a:solidFill>
              </a:rPr>
              <a:t>Properties pros = new Properties();</a:t>
            </a:r>
          </a:p>
          <a:p>
            <a:r>
              <a:rPr lang="en-US" altLang="zh-CN" dirty="0" err="1">
                <a:solidFill>
                  <a:srgbClr val="C00000"/>
                </a:solidFill>
              </a:rPr>
              <a:t>pros.load</a:t>
            </a:r>
            <a:r>
              <a:rPr lang="en-US" altLang="zh-CN" dirty="0">
                <a:solidFill>
                  <a:srgbClr val="C00000"/>
                </a:solidFill>
              </a:rPr>
              <a:t>(new </a:t>
            </a:r>
            <a:r>
              <a:rPr lang="en-US" altLang="zh-CN" dirty="0" err="1">
                <a:solidFill>
                  <a:srgbClr val="C00000"/>
                </a:solidFill>
              </a:rPr>
              <a:t>FileInputStream</a:t>
            </a:r>
            <a:r>
              <a:rPr lang="en-US" altLang="zh-CN" dirty="0">
                <a:solidFill>
                  <a:srgbClr val="C00000"/>
                </a:solidFill>
              </a:rPr>
              <a:t>("</a:t>
            </a:r>
            <a:r>
              <a:rPr lang="en-US" altLang="zh-CN" dirty="0" err="1">
                <a:solidFill>
                  <a:srgbClr val="C00000"/>
                </a:solidFill>
              </a:rPr>
              <a:t>jdbc.properties</a:t>
            </a:r>
            <a:r>
              <a:rPr lang="en-US" altLang="zh-CN" dirty="0">
                <a:solidFill>
                  <a:srgbClr val="C00000"/>
                </a:solidFill>
              </a:rPr>
              <a:t>"));</a:t>
            </a:r>
          </a:p>
          <a:p>
            <a:r>
              <a:rPr lang="en-US" altLang="zh-CN" dirty="0">
                <a:solidFill>
                  <a:srgbClr val="C00000"/>
                </a:solidFill>
              </a:rPr>
              <a:t>String user = </a:t>
            </a:r>
            <a:r>
              <a:rPr lang="en-US" altLang="zh-CN" dirty="0" err="1">
                <a:solidFill>
                  <a:srgbClr val="C00000"/>
                </a:solidFill>
              </a:rPr>
              <a:t>pros.getProperty</a:t>
            </a:r>
            <a:r>
              <a:rPr lang="en-US" altLang="zh-CN" dirty="0">
                <a:solidFill>
                  <a:srgbClr val="C00000"/>
                </a:solidFill>
              </a:rPr>
              <a:t>("user");</a:t>
            </a:r>
          </a:p>
          <a:p>
            <a:r>
              <a:rPr lang="en-US" altLang="zh-CN" dirty="0" err="1">
                <a:solidFill>
                  <a:srgbClr val="C00000"/>
                </a:solidFill>
              </a:rPr>
              <a:t>System.</a:t>
            </a:r>
            <a:r>
              <a:rPr lang="en-US" altLang="zh-CN" i="1" dirty="0" err="1">
                <a:solidFill>
                  <a:srgbClr val="C00000"/>
                </a:solidFill>
              </a:rPr>
              <a:t>out.println</a:t>
            </a:r>
            <a:r>
              <a:rPr lang="en-US" altLang="zh-CN" i="1" dirty="0">
                <a:solidFill>
                  <a:srgbClr val="C00000"/>
                </a:solidFill>
              </a:rPr>
              <a:t>(user);</a:t>
            </a:r>
            <a:endParaRPr lang="zh-CN" altLang="en-US"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856243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3728" y="692696"/>
            <a:ext cx="5949854" cy="862630"/>
          </a:xfrm>
        </p:spPr>
        <p:txBody>
          <a:bodyPr>
            <a:normAutofit fontScale="90000"/>
          </a:bodyPr>
          <a:lstStyle/>
          <a:p>
            <a:r>
              <a:rPr lang="zh-CN" altLang="en-US" b="1" dirty="0" smtClean="0">
                <a:latin typeface="+mn-lt"/>
                <a:ea typeface="宋体" pitchFamily="2" charset="-122"/>
                <a:cs typeface="Times New Roman" pitchFamily="18" charset="0"/>
              </a:rPr>
              <a:t>操作集合的工具类：</a:t>
            </a:r>
            <a:r>
              <a:rPr lang="en-US" altLang="zh-CN" b="1" dirty="0" smtClean="0">
                <a:latin typeface="+mn-lt"/>
                <a:ea typeface="宋体" pitchFamily="2" charset="-122"/>
                <a:cs typeface="Times New Roman" pitchFamily="18" charset="0"/>
              </a:rPr>
              <a:t>Collections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600200"/>
            <a:ext cx="8229600" cy="4829196"/>
          </a:xfrm>
        </p:spPr>
        <p:txBody>
          <a:bodyPr>
            <a:normAutofit fontScale="92500" lnSpcReduction="10000"/>
          </a:bodyPr>
          <a:lstStyle/>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是一个操作 </a:t>
            </a:r>
            <a:r>
              <a:rPr lang="en-US" altLang="zh-CN" sz="2400" dirty="0" smtClean="0">
                <a:ea typeface="宋体" pitchFamily="2" charset="-122"/>
                <a:cs typeface="Times New Roman" pitchFamily="18" charset="0"/>
              </a:rPr>
              <a:t>Set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 和 </a:t>
            </a:r>
            <a:r>
              <a:rPr lang="en-US" altLang="zh-CN" sz="2400" dirty="0" smtClean="0">
                <a:ea typeface="宋体" pitchFamily="2" charset="-122"/>
                <a:cs typeface="Times New Roman" pitchFamily="18" charset="0"/>
              </a:rPr>
              <a:t>Map </a:t>
            </a:r>
            <a:r>
              <a:rPr lang="zh-CN" altLang="en-US" sz="2400" dirty="0" smtClean="0">
                <a:ea typeface="宋体" pitchFamily="2" charset="-122"/>
                <a:cs typeface="Times New Roman" pitchFamily="18" charset="0"/>
              </a:rPr>
              <a:t>等集合的工具类</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中提供了一系列静态的方法对集合元素进行排序、查询和修改等操作，还提供了对集合对象设置不可变、对集合对象实现同步控制等方法</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b="1" dirty="0" smtClean="0">
                <a:solidFill>
                  <a:srgbClr val="C00000"/>
                </a:solidFill>
                <a:ea typeface="宋体" pitchFamily="2" charset="-122"/>
                <a:cs typeface="Times New Roman" pitchFamily="18" charset="0"/>
              </a:rPr>
              <a:t>排序操作</a:t>
            </a:r>
            <a:r>
              <a:rPr lang="zh-CN" altLang="en-US" sz="2400" dirty="0" smtClean="0">
                <a:ea typeface="宋体" pitchFamily="2" charset="-122"/>
                <a:cs typeface="Times New Roman" pitchFamily="18" charset="0"/>
              </a:rPr>
              <a:t>：</a:t>
            </a:r>
            <a:r>
              <a:rPr lang="zh-CN" altLang="en-US" sz="2400" b="1" dirty="0" smtClean="0">
                <a:solidFill>
                  <a:srgbClr val="0000FF"/>
                </a:solidFill>
                <a:ea typeface="宋体" pitchFamily="2" charset="-122"/>
                <a:cs typeface="Times New Roman" pitchFamily="18" charset="0"/>
                <a:sym typeface="Wingdings" pitchFamily="2" charset="2"/>
              </a:rPr>
              <a:t>（均为</a:t>
            </a:r>
            <a:r>
              <a:rPr lang="en-US" altLang="zh-CN" sz="2400" b="1" dirty="0" smtClean="0">
                <a:solidFill>
                  <a:srgbClr val="0000FF"/>
                </a:solidFill>
                <a:ea typeface="宋体" pitchFamily="2" charset="-122"/>
                <a:cs typeface="Times New Roman" pitchFamily="18" charset="0"/>
                <a:sym typeface="Wingdings" pitchFamily="2" charset="2"/>
              </a:rPr>
              <a:t>static</a:t>
            </a:r>
            <a:r>
              <a:rPr lang="zh-CN" altLang="en-US" sz="2400" b="1" dirty="0" smtClean="0">
                <a:solidFill>
                  <a:srgbClr val="0000FF"/>
                </a:solidFill>
                <a:ea typeface="宋体" pitchFamily="2" charset="-122"/>
                <a:cs typeface="Times New Roman" pitchFamily="18" charset="0"/>
                <a:sym typeface="Wingdings" pitchFamily="2" charset="2"/>
              </a:rPr>
              <a:t>方法）</a:t>
            </a:r>
            <a:endParaRPr lang="en-US" altLang="zh-CN" sz="2400" b="1" dirty="0" smtClean="0">
              <a:solidFill>
                <a:srgbClr val="0000FF"/>
              </a:solidFill>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reverse(List)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反转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中元素的顺序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shuffle(List)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对 </a:t>
            </a: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 集合元素进行随机排序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sort(List)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根据元素的自然顺序对指定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集合元素按升序排序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sort(List</a:t>
            </a:r>
            <a:r>
              <a:rPr lang="zh-CN" altLang="en-US" dirty="0" smtClean="0">
                <a:solidFill>
                  <a:srgbClr val="C00000"/>
                </a:solidFill>
                <a:ea typeface="宋体" pitchFamily="2" charset="-122"/>
                <a:cs typeface="Times New Roman" pitchFamily="18" charset="0"/>
              </a:rPr>
              <a:t>，</a:t>
            </a:r>
            <a:r>
              <a:rPr lang="en-US" altLang="zh-CN" dirty="0" smtClean="0">
                <a:solidFill>
                  <a:srgbClr val="C00000"/>
                </a:solidFill>
                <a:ea typeface="宋体" pitchFamily="2" charset="-122"/>
                <a:cs typeface="Times New Roman" pitchFamily="18" charset="0"/>
              </a:rPr>
              <a:t>Comparator)</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根据指定的 </a:t>
            </a:r>
            <a:r>
              <a:rPr lang="en-US" altLang="zh-CN" dirty="0" smtClean="0">
                <a:ea typeface="宋体" pitchFamily="2" charset="-122"/>
                <a:cs typeface="Times New Roman" pitchFamily="18" charset="0"/>
              </a:rPr>
              <a:t>Comparator </a:t>
            </a:r>
            <a:r>
              <a:rPr lang="zh-CN" altLang="en-US" dirty="0" smtClean="0">
                <a:ea typeface="宋体" pitchFamily="2" charset="-122"/>
                <a:cs typeface="Times New Roman" pitchFamily="18" charset="0"/>
              </a:rPr>
              <a:t>产生的顺序对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集合元素进行排序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swap(List</a:t>
            </a:r>
            <a:r>
              <a:rPr lang="zh-CN" altLang="en-US"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int</a:t>
            </a:r>
            <a:r>
              <a:rPr lang="zh-CN" altLang="en-US"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int</a:t>
            </a:r>
            <a:r>
              <a:rPr lang="en-US" altLang="zh-CN" dirty="0" smtClean="0">
                <a:solidFill>
                  <a:srgbClr val="C00000"/>
                </a:solidFill>
                <a:ea typeface="宋体" pitchFamily="2" charset="-122"/>
                <a:cs typeface="Times New Roman" pitchFamily="18" charset="0"/>
              </a:rPr>
              <a: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将指定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集合中的 </a:t>
            </a:r>
            <a:r>
              <a:rPr lang="en-US" altLang="zh-CN" dirty="0" err="1" smtClean="0">
                <a:ea typeface="宋体" pitchFamily="2" charset="-122"/>
                <a:cs typeface="Times New Roman" pitchFamily="18" charset="0"/>
              </a:rPr>
              <a:t>i</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处元素和 </a:t>
            </a:r>
            <a:r>
              <a:rPr lang="en-US" altLang="zh-CN" dirty="0" smtClean="0">
                <a:ea typeface="宋体" pitchFamily="2" charset="-122"/>
                <a:cs typeface="Times New Roman" pitchFamily="18" charset="0"/>
              </a:rPr>
              <a:t>j </a:t>
            </a:r>
            <a:r>
              <a:rPr lang="zh-CN" altLang="en-US" dirty="0" smtClean="0">
                <a:ea typeface="宋体" pitchFamily="2" charset="-122"/>
                <a:cs typeface="Times New Roman" pitchFamily="18" charset="0"/>
              </a:rPr>
              <a:t>处元素进行交换</a:t>
            </a:r>
            <a:endParaRPr lang="en-US" altLang="zh-CN" dirty="0" smtClean="0">
              <a:ea typeface="宋体" pitchFamily="2" charset="-122"/>
              <a:cs typeface="Times New Roman" pitchFamily="18" charset="0"/>
            </a:endParaRPr>
          </a:p>
        </p:txBody>
      </p:sp>
      <p:cxnSp>
        <p:nvCxnSpPr>
          <p:cNvPr id="5" name="直接箭头连接符 4"/>
          <p:cNvCxnSpPr/>
          <p:nvPr/>
        </p:nvCxnSpPr>
        <p:spPr>
          <a:xfrm flipV="1">
            <a:off x="4139952" y="456637"/>
            <a:ext cx="1008112" cy="427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5184" y="256582"/>
            <a:ext cx="3978816" cy="461665"/>
          </a:xfrm>
          <a:prstGeom prst="rect">
            <a:avLst/>
          </a:prstGeom>
          <a:noFill/>
        </p:spPr>
        <p:txBody>
          <a:bodyPr wrap="square" rtlCol="0">
            <a:spAutoFit/>
          </a:bodyPr>
          <a:lstStyle/>
          <a:p>
            <a:r>
              <a:rPr lang="zh-CN" altLang="en-US" sz="2400" b="1" dirty="0" smtClean="0">
                <a:solidFill>
                  <a:srgbClr val="FFC000"/>
                </a:solidFill>
                <a:ea typeface="宋体" pitchFamily="2" charset="-122"/>
              </a:rPr>
              <a:t>操作数组的工具类：</a:t>
            </a:r>
            <a:r>
              <a:rPr lang="en-US" altLang="zh-CN" sz="2400" b="1" dirty="0" smtClean="0">
                <a:solidFill>
                  <a:srgbClr val="FFC000"/>
                </a:solidFill>
                <a:ea typeface="宋体" pitchFamily="2" charset="-122"/>
              </a:rPr>
              <a:t>Arrays</a:t>
            </a:r>
            <a:endParaRPr lang="zh-CN" altLang="en-US" sz="2400" b="1" dirty="0">
              <a:solidFill>
                <a:srgbClr val="FFC000"/>
              </a:solidFill>
              <a:ea typeface="宋体" pitchFamily="2" charset="-122"/>
            </a:endParaRPr>
          </a:p>
        </p:txBody>
      </p:sp>
    </p:spTree>
    <p:extLst>
      <p:ext uri="{BB962C8B-B14F-4D97-AF65-F5344CB8AC3E}">
        <p14:creationId xmlns:p14="http://schemas.microsoft.com/office/powerpoint/2010/main" val="2517487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340768"/>
            <a:ext cx="2448272" cy="502590"/>
          </a:xfrm>
        </p:spPr>
        <p:txBody>
          <a:bodyPr>
            <a:normAutofit/>
          </a:bodyPr>
          <a:lstStyle/>
          <a:p>
            <a:r>
              <a:rPr lang="zh-CN" altLang="en-US" sz="2400" b="1" dirty="0" smtClean="0">
                <a:solidFill>
                  <a:srgbClr val="C00000"/>
                </a:solidFill>
                <a:latin typeface="+mn-lt"/>
                <a:ea typeface="宋体" pitchFamily="2" charset="-122"/>
                <a:cs typeface="Times New Roman" pitchFamily="18" charset="0"/>
              </a:rPr>
              <a:t>查找、替换</a:t>
            </a:r>
            <a:endParaRPr lang="zh-CN" altLang="en-US" sz="2400" b="1" dirty="0">
              <a:solidFill>
                <a:srgbClr val="C000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467544" y="1844824"/>
            <a:ext cx="8229600" cy="4320480"/>
          </a:xfrm>
        </p:spPr>
        <p:txBody>
          <a:bodyPr>
            <a:normAutofit lnSpcReduction="10000"/>
          </a:bodyPr>
          <a:lstStyle/>
          <a:p>
            <a:pPr>
              <a:buFont typeface="Wingdings" pitchFamily="2" charset="2"/>
              <a:buChar char="l"/>
            </a:pPr>
            <a:r>
              <a:rPr lang="en-US" altLang="zh-CN" sz="2400" dirty="0" smtClean="0">
                <a:ea typeface="宋体" pitchFamily="2" charset="-122"/>
                <a:cs typeface="Times New Roman" pitchFamily="18" charset="0"/>
              </a:rPr>
              <a:t>Object max(Collection)</a:t>
            </a:r>
            <a:r>
              <a:rPr lang="zh-CN" altLang="en-US" sz="2400" dirty="0" smtClean="0">
                <a:ea typeface="宋体" pitchFamily="2" charset="-122"/>
                <a:cs typeface="Times New Roman" pitchFamily="18" charset="0"/>
              </a:rPr>
              <a:t>：根据元素的自然顺序，</a:t>
            </a:r>
            <a:r>
              <a:rPr lang="zh-CN" altLang="en-US" sz="2400" dirty="0">
                <a:ea typeface="宋体" pitchFamily="2" charset="-122"/>
                <a:cs typeface="Times New Roman" pitchFamily="18" charset="0"/>
              </a:rPr>
              <a:t>返回</a:t>
            </a:r>
            <a:r>
              <a:rPr lang="zh-CN" altLang="en-US" sz="2400" dirty="0" smtClean="0">
                <a:ea typeface="宋体" pitchFamily="2" charset="-122"/>
                <a:cs typeface="Times New Roman" pitchFamily="18" charset="0"/>
              </a:rPr>
              <a:t>给定集合中的最大元素</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Object max(Collection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：根据 </a:t>
            </a:r>
            <a:r>
              <a:rPr lang="en-US" altLang="zh-CN" sz="2400" dirty="0" smtClean="0">
                <a:ea typeface="宋体" pitchFamily="2" charset="-122"/>
                <a:cs typeface="Times New Roman" pitchFamily="18" charset="0"/>
              </a:rPr>
              <a:t>Comparator </a:t>
            </a:r>
            <a:r>
              <a:rPr lang="zh-CN" altLang="en-US" sz="2400" dirty="0" smtClean="0">
                <a:ea typeface="宋体" pitchFamily="2" charset="-122"/>
                <a:cs typeface="Times New Roman" pitchFamily="18" charset="0"/>
              </a:rPr>
              <a:t>指定的顺序，返回给定集合中的最大元素</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Object min(Collection)</a:t>
            </a:r>
          </a:p>
          <a:p>
            <a:pPr>
              <a:buFont typeface="Wingdings" pitchFamily="2" charset="2"/>
              <a:buChar char="l"/>
            </a:pPr>
            <a:r>
              <a:rPr lang="en-US" altLang="zh-CN" sz="2400" dirty="0" smtClean="0">
                <a:ea typeface="宋体" pitchFamily="2" charset="-122"/>
                <a:cs typeface="Times New Roman" pitchFamily="18" charset="0"/>
              </a:rPr>
              <a:t>Object min(Collection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Comparator)</a:t>
            </a:r>
          </a:p>
          <a:p>
            <a:pPr>
              <a:buFont typeface="Wingdings" pitchFamily="2" charset="2"/>
              <a:buChar char="l"/>
            </a:pP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frequency(Collection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a:t>
            </a:r>
            <a:r>
              <a:rPr lang="zh-CN" altLang="en-US" sz="2400" dirty="0" smtClean="0">
                <a:ea typeface="宋体" pitchFamily="2" charset="-122"/>
                <a:cs typeface="Times New Roman" pitchFamily="18" charset="0"/>
              </a:rPr>
              <a:t>：返回指定集合中指定元素的出现次数</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solidFill>
                  <a:srgbClr val="C00000"/>
                </a:solidFill>
                <a:ea typeface="宋体" pitchFamily="2" charset="-122"/>
                <a:cs typeface="Times New Roman" pitchFamily="18" charset="0"/>
              </a:rPr>
              <a:t>void copy(List </a:t>
            </a:r>
            <a:r>
              <a:rPr lang="en-US" altLang="zh-CN" sz="2400" dirty="0" err="1" smtClean="0">
                <a:solidFill>
                  <a:srgbClr val="C00000"/>
                </a:solidFill>
                <a:ea typeface="宋体" pitchFamily="2" charset="-122"/>
                <a:cs typeface="Times New Roman" pitchFamily="18" charset="0"/>
              </a:rPr>
              <a:t>dest,List</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src</a:t>
            </a:r>
            <a:r>
              <a:rPr lang="en-US" altLang="zh-CN" sz="2400" dirty="0" smtClean="0">
                <a:solidFill>
                  <a:srgbClr val="C00000"/>
                </a:solidFill>
                <a:ea typeface="宋体" pitchFamily="2" charset="-122"/>
                <a:cs typeface="Times New Roman" pitchFamily="18" charset="0"/>
              </a:rPr>
              <a:t>)</a:t>
            </a:r>
            <a:r>
              <a:rPr lang="zh-CN" altLang="en-US" sz="2400" dirty="0" smtClean="0">
                <a:ea typeface="宋体" pitchFamily="2" charset="-122"/>
                <a:cs typeface="Times New Roman" pitchFamily="18" charset="0"/>
              </a:rPr>
              <a:t>：将</a:t>
            </a:r>
            <a:r>
              <a:rPr lang="en-US" altLang="zh-CN" sz="2400" dirty="0" err="1" smtClean="0">
                <a:ea typeface="宋体" pitchFamily="2" charset="-122"/>
                <a:cs typeface="Times New Roman" pitchFamily="18" charset="0"/>
              </a:rPr>
              <a:t>src</a:t>
            </a:r>
            <a:r>
              <a:rPr lang="zh-CN" altLang="en-US" sz="2400" dirty="0" smtClean="0">
                <a:ea typeface="宋体" pitchFamily="2" charset="-122"/>
                <a:cs typeface="Times New Roman" pitchFamily="18" charset="0"/>
              </a:rPr>
              <a:t>中的内容复制到</a:t>
            </a:r>
            <a:r>
              <a:rPr lang="en-US" altLang="zh-CN" sz="2400" dirty="0" err="1" smtClean="0">
                <a:ea typeface="宋体" pitchFamily="2" charset="-122"/>
                <a:cs typeface="Times New Roman" pitchFamily="18" charset="0"/>
              </a:rPr>
              <a:t>dest</a:t>
            </a:r>
            <a:r>
              <a:rPr lang="zh-CN" altLang="en-US" sz="2400" dirty="0" smtClean="0">
                <a:ea typeface="宋体" pitchFamily="2" charset="-122"/>
                <a:cs typeface="Times New Roman" pitchFamily="18" charset="0"/>
              </a:rPr>
              <a:t>中</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err="1" smtClean="0">
                <a:ea typeface="宋体" pitchFamily="2" charset="-122"/>
                <a:cs typeface="Times New Roman" pitchFamily="18" charset="0"/>
              </a:rPr>
              <a:t>boolean</a:t>
            </a:r>
            <a:r>
              <a:rPr lang="en-US" altLang="zh-CN" sz="2400"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replaceAll</a:t>
            </a:r>
            <a:r>
              <a:rPr lang="en-US" altLang="zh-CN" sz="2400" dirty="0" smtClean="0">
                <a:ea typeface="宋体" pitchFamily="2" charset="-122"/>
                <a:cs typeface="Times New Roman" pitchFamily="18" charset="0"/>
              </a:rPr>
              <a:t>(List </a:t>
            </a:r>
            <a:r>
              <a:rPr lang="en-US" altLang="zh-CN" sz="2400" dirty="0" err="1" smtClean="0">
                <a:ea typeface="宋体" pitchFamily="2" charset="-122"/>
                <a:cs typeface="Times New Roman" pitchFamily="18" charset="0"/>
              </a:rPr>
              <a:t>list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oldVal</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newVal</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：使用新值替换 </a:t>
            </a:r>
            <a:r>
              <a:rPr lang="en-US" altLang="zh-CN" sz="2400" dirty="0" smtClean="0">
                <a:ea typeface="宋体" pitchFamily="2" charset="-122"/>
                <a:cs typeface="Times New Roman" pitchFamily="18" charset="0"/>
              </a:rPr>
              <a:t>List </a:t>
            </a:r>
            <a:r>
              <a:rPr lang="zh-CN" altLang="en-US" sz="2400" dirty="0" smtClean="0">
                <a:ea typeface="宋体" pitchFamily="2" charset="-122"/>
                <a:cs typeface="Times New Roman" pitchFamily="18" charset="0"/>
              </a:rPr>
              <a:t>对象的所有旧值</a:t>
            </a:r>
            <a:endParaRPr lang="en-US" altLang="zh-CN" sz="2400" dirty="0" smtClean="0">
              <a:ea typeface="宋体" pitchFamily="2" charset="-122"/>
              <a:cs typeface="Times New Roman" pitchFamily="18" charset="0"/>
            </a:endParaRPr>
          </a:p>
        </p:txBody>
      </p:sp>
      <p:sp>
        <p:nvSpPr>
          <p:cNvPr id="4" name="标题 1"/>
          <p:cNvSpPr txBox="1">
            <a:spLocks/>
          </p:cNvSpPr>
          <p:nvPr/>
        </p:nvSpPr>
        <p:spPr>
          <a:xfrm>
            <a:off x="2051720" y="620688"/>
            <a:ext cx="5949854" cy="86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Times New Roman" pitchFamily="18" charset="0"/>
              </a:rPr>
              <a:t>操作集合的工具类：</a:t>
            </a:r>
            <a:r>
              <a:rPr lang="en-US" altLang="zh-CN" b="1" dirty="0" smtClean="0">
                <a:latin typeface="+mn-lt"/>
                <a:ea typeface="宋体" pitchFamily="2" charset="-122"/>
                <a:cs typeface="Times New Roman" pitchFamily="18" charset="0"/>
              </a:rPr>
              <a:t>Collections</a:t>
            </a:r>
            <a:endParaRPr lang="zh-CN" altLang="en-US" b="1" dirty="0">
              <a:latin typeface="+mn-lt"/>
              <a:ea typeface="宋体" pitchFamily="2" charset="-122"/>
              <a:cs typeface="Times New Roman" pitchFamily="18" charset="0"/>
            </a:endParaRPr>
          </a:p>
        </p:txBody>
      </p:sp>
    </p:spTree>
    <p:extLst>
      <p:ext uri="{BB962C8B-B14F-4D97-AF65-F5344CB8AC3E}">
        <p14:creationId xmlns:p14="http://schemas.microsoft.com/office/powerpoint/2010/main" val="2287193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620688"/>
            <a:ext cx="4420606" cy="866348"/>
          </a:xfrm>
        </p:spPr>
        <p:txBody>
          <a:bodyPr/>
          <a:lstStyle/>
          <a:p>
            <a:r>
              <a:rPr lang="zh-CN" altLang="en-US" b="1" dirty="0" smtClean="0">
                <a:latin typeface="+mn-lt"/>
                <a:ea typeface="宋体" pitchFamily="2" charset="-122"/>
                <a:cs typeface="Times New Roman" pitchFamily="18" charset="0"/>
              </a:rPr>
              <a:t>同步控制</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93787" y="1452194"/>
            <a:ext cx="8229600" cy="1328734"/>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类中提供了多个 </a:t>
            </a:r>
            <a:r>
              <a:rPr lang="en-US" altLang="zh-CN" sz="2400" dirty="0" err="1" smtClean="0">
                <a:ea typeface="宋体" pitchFamily="2" charset="-122"/>
                <a:cs typeface="Times New Roman" pitchFamily="18" charset="0"/>
              </a:rPr>
              <a:t>synchronizedXxx</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方法，该方法可使将指定集合包装成线程同步的集合，从而可以解决多线程并发访问集合时的线程安全问题</a:t>
            </a:r>
            <a:endParaRPr lang="zh-CN" altLang="en-US" sz="2400" dirty="0">
              <a:ea typeface="宋体" pitchFamily="2" charset="-122"/>
              <a:cs typeface="Times New Roman" pitchFamily="18" charset="0"/>
            </a:endParaRPr>
          </a:p>
        </p:txBody>
      </p:sp>
      <p:pic>
        <p:nvPicPr>
          <p:cNvPr id="6147" name="Picture 3"/>
          <p:cNvPicPr>
            <a:picLocks noChangeAspect="1" noChangeArrowheads="1"/>
          </p:cNvPicPr>
          <p:nvPr/>
        </p:nvPicPr>
        <p:blipFill>
          <a:blip r:embed="rId2"/>
          <a:srcRect/>
          <a:stretch>
            <a:fillRect/>
          </a:stretch>
        </p:blipFill>
        <p:spPr bwMode="auto">
          <a:xfrm>
            <a:off x="107504" y="2780928"/>
            <a:ext cx="9002166" cy="3384376"/>
          </a:xfrm>
          <a:prstGeom prst="rect">
            <a:avLst/>
          </a:prstGeom>
          <a:noFill/>
          <a:ln w="9525">
            <a:noFill/>
            <a:miter lim="800000"/>
            <a:headEnd/>
            <a:tailEnd/>
          </a:ln>
          <a:effectLst/>
        </p:spPr>
      </p:pic>
    </p:spTree>
    <p:extLst>
      <p:ext uri="{BB962C8B-B14F-4D97-AF65-F5344CB8AC3E}">
        <p14:creationId xmlns:p14="http://schemas.microsoft.com/office/powerpoint/2010/main" val="329842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92614" cy="718614"/>
          </a:xfrm>
        </p:spPr>
        <p:txBody>
          <a:bodyPr/>
          <a:lstStyle/>
          <a:p>
            <a:r>
              <a:rPr lang="en-US" altLang="zh-CN" b="1" dirty="0" smtClean="0">
                <a:latin typeface="+mn-lt"/>
                <a:ea typeface="宋体" pitchFamily="2" charset="-122"/>
                <a:cs typeface="Times New Roman" pitchFamily="18" charset="0"/>
              </a:rPr>
              <a:t>Enumeration</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500175"/>
            <a:ext cx="8229600" cy="642942"/>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Enumeration </a:t>
            </a:r>
            <a:r>
              <a:rPr lang="zh-CN" altLang="en-US" sz="2400" dirty="0" smtClean="0">
                <a:ea typeface="宋体" pitchFamily="2" charset="-122"/>
                <a:cs typeface="Times New Roman" pitchFamily="18" charset="0"/>
              </a:rPr>
              <a:t>接口是 </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迭代器的 </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古老版本</a:t>
            </a:r>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107504" y="2143116"/>
            <a:ext cx="8945031" cy="997852"/>
          </a:xfrm>
          <a:prstGeom prst="rect">
            <a:avLst/>
          </a:prstGeom>
          <a:noFill/>
          <a:ln w="9525">
            <a:noFill/>
            <a:miter lim="800000"/>
            <a:headEnd/>
            <a:tailEnd/>
          </a:ln>
          <a:effectLst/>
        </p:spPr>
      </p:pic>
      <p:sp>
        <p:nvSpPr>
          <p:cNvPr id="4" name="TextBox 3"/>
          <p:cNvSpPr txBox="1"/>
          <p:nvPr/>
        </p:nvSpPr>
        <p:spPr>
          <a:xfrm>
            <a:off x="251521" y="3861048"/>
            <a:ext cx="8801014" cy="1938992"/>
          </a:xfrm>
          <a:prstGeom prst="rect">
            <a:avLst/>
          </a:prstGeom>
          <a:noFill/>
        </p:spPr>
        <p:txBody>
          <a:bodyPr wrap="square" rtlCol="0">
            <a:spAutoFit/>
          </a:bodyPr>
          <a:lstStyle/>
          <a:p>
            <a:r>
              <a:rPr lang="en-US" altLang="zh-CN" sz="2400" b="1" dirty="0">
                <a:solidFill>
                  <a:srgbClr val="C00000"/>
                </a:solidFill>
              </a:rPr>
              <a:t>Enumeration </a:t>
            </a:r>
            <a:r>
              <a:rPr lang="en-US" altLang="zh-CN" sz="2400" b="1" dirty="0" err="1">
                <a:solidFill>
                  <a:srgbClr val="C00000"/>
                </a:solidFill>
              </a:rPr>
              <a:t>stringEnum</a:t>
            </a:r>
            <a:r>
              <a:rPr lang="en-US" altLang="zh-CN" sz="2400" b="1" dirty="0">
                <a:solidFill>
                  <a:srgbClr val="C00000"/>
                </a:solidFill>
              </a:rPr>
              <a:t> = new </a:t>
            </a:r>
            <a:r>
              <a:rPr lang="en-US" altLang="zh-CN" sz="2400" b="1" dirty="0" err="1">
                <a:solidFill>
                  <a:srgbClr val="C00000"/>
                </a:solidFill>
              </a:rPr>
              <a:t>StringTokenizer</a:t>
            </a:r>
            <a:r>
              <a:rPr lang="en-US" altLang="zh-CN" sz="2400" b="1" dirty="0">
                <a:solidFill>
                  <a:srgbClr val="C00000"/>
                </a:solidFill>
              </a:rPr>
              <a:t>("</a:t>
            </a:r>
            <a:r>
              <a:rPr lang="en-US" altLang="zh-CN" sz="2400" b="1" dirty="0" smtClean="0">
                <a:solidFill>
                  <a:srgbClr val="C00000"/>
                </a:solidFill>
              </a:rPr>
              <a:t>a-b*c-d-e-g</a:t>
            </a:r>
            <a:r>
              <a:rPr lang="en-US" altLang="zh-CN" sz="2400" b="1" dirty="0">
                <a:solidFill>
                  <a:srgbClr val="C00000"/>
                </a:solidFill>
              </a:rPr>
              <a:t>", </a:t>
            </a:r>
            <a:r>
              <a:rPr lang="en-US" altLang="zh-CN" sz="2400" b="1" dirty="0" smtClean="0">
                <a:solidFill>
                  <a:srgbClr val="C00000"/>
                </a:solidFill>
              </a:rPr>
              <a:t>"-");</a:t>
            </a:r>
            <a:endParaRPr lang="en-US" altLang="zh-CN" sz="2400" b="1" dirty="0">
              <a:solidFill>
                <a:srgbClr val="C00000"/>
              </a:solidFill>
            </a:endParaRPr>
          </a:p>
          <a:p>
            <a:r>
              <a:rPr lang="en-US" altLang="zh-CN" sz="2400" b="1" dirty="0">
                <a:solidFill>
                  <a:srgbClr val="C00000"/>
                </a:solidFill>
              </a:rPr>
              <a:t>	</a:t>
            </a:r>
            <a:r>
              <a:rPr lang="en-US" altLang="zh-CN" sz="2400" b="1" dirty="0" smtClean="0">
                <a:solidFill>
                  <a:srgbClr val="C00000"/>
                </a:solidFill>
              </a:rPr>
              <a:t>while(</a:t>
            </a:r>
            <a:r>
              <a:rPr lang="en-US" altLang="zh-CN" sz="2400" b="1" dirty="0" err="1" smtClean="0">
                <a:solidFill>
                  <a:srgbClr val="C00000"/>
                </a:solidFill>
              </a:rPr>
              <a:t>stringEnum.hasMoreElements</a:t>
            </a:r>
            <a:r>
              <a:rPr lang="en-US" altLang="zh-CN" sz="2400" b="1" dirty="0">
                <a:solidFill>
                  <a:srgbClr val="C00000"/>
                </a:solidFill>
              </a:rPr>
              <a:t>()){</a:t>
            </a:r>
          </a:p>
          <a:p>
            <a:r>
              <a:rPr lang="en-US" altLang="zh-CN" sz="2400" b="1" dirty="0">
                <a:solidFill>
                  <a:srgbClr val="C00000"/>
                </a:solidFill>
              </a:rPr>
              <a:t>		</a:t>
            </a:r>
            <a:r>
              <a:rPr lang="en-US" altLang="zh-CN" sz="2400" b="1" dirty="0" smtClean="0">
                <a:solidFill>
                  <a:srgbClr val="C00000"/>
                </a:solidFill>
              </a:rPr>
              <a:t>Object </a:t>
            </a:r>
            <a:r>
              <a:rPr lang="en-US" altLang="zh-CN" sz="2400" b="1" dirty="0" err="1">
                <a:solidFill>
                  <a:srgbClr val="C00000"/>
                </a:solidFill>
              </a:rPr>
              <a:t>obj</a:t>
            </a:r>
            <a:r>
              <a:rPr lang="en-US" altLang="zh-CN" sz="2400" b="1" dirty="0">
                <a:solidFill>
                  <a:srgbClr val="C00000"/>
                </a:solidFill>
              </a:rPr>
              <a:t> = </a:t>
            </a:r>
            <a:r>
              <a:rPr lang="en-US" altLang="zh-CN" sz="2400" b="1" dirty="0" err="1">
                <a:solidFill>
                  <a:srgbClr val="C00000"/>
                </a:solidFill>
              </a:rPr>
              <a:t>stringEnum.nextElement</a:t>
            </a:r>
            <a:r>
              <a:rPr lang="en-US" altLang="zh-CN" sz="2400" b="1" dirty="0">
                <a:solidFill>
                  <a:srgbClr val="C00000"/>
                </a:solidFill>
              </a:rPr>
              <a:t>();</a:t>
            </a:r>
          </a:p>
          <a:p>
            <a:r>
              <a:rPr lang="en-US" altLang="zh-CN" sz="2400" b="1" dirty="0">
                <a:solidFill>
                  <a:srgbClr val="C00000"/>
                </a:solidFill>
              </a:rPr>
              <a:t>		</a:t>
            </a:r>
            <a:r>
              <a:rPr lang="en-US" altLang="zh-CN" sz="2400" b="1" dirty="0" err="1" smtClean="0">
                <a:solidFill>
                  <a:srgbClr val="C00000"/>
                </a:solidFill>
              </a:rPr>
              <a:t>System.out.println</a:t>
            </a:r>
            <a:r>
              <a:rPr lang="en-US" altLang="zh-CN" sz="2400" b="1" dirty="0" smtClean="0">
                <a:solidFill>
                  <a:srgbClr val="C00000"/>
                </a:solidFill>
              </a:rPr>
              <a:t>(</a:t>
            </a:r>
            <a:r>
              <a:rPr lang="en-US" altLang="zh-CN" sz="2400" b="1" dirty="0" err="1" smtClean="0">
                <a:solidFill>
                  <a:srgbClr val="C00000"/>
                </a:solidFill>
              </a:rPr>
              <a:t>obj</a:t>
            </a:r>
            <a:r>
              <a:rPr lang="en-US" altLang="zh-CN" sz="2400" b="1" dirty="0">
                <a:solidFill>
                  <a:srgbClr val="C00000"/>
                </a:solidFill>
              </a:rPr>
              <a:t>); </a:t>
            </a:r>
          </a:p>
          <a:p>
            <a:r>
              <a:rPr lang="en-US" altLang="zh-CN" sz="2400" b="1" dirty="0">
                <a:solidFill>
                  <a:srgbClr val="C00000"/>
                </a:solidFill>
              </a:rPr>
              <a:t>	</a:t>
            </a:r>
            <a:r>
              <a:rPr lang="en-US" altLang="zh-CN" sz="2400" b="1" dirty="0" smtClean="0">
                <a:solidFill>
                  <a:srgbClr val="C00000"/>
                </a:solidFill>
              </a:rPr>
              <a:t>}</a:t>
            </a:r>
            <a:endParaRPr lang="zh-CN" altLang="en-US" sz="2400" b="1" dirty="0">
              <a:solidFill>
                <a:srgbClr val="C00000"/>
              </a:solidFill>
            </a:endParaRPr>
          </a:p>
        </p:txBody>
      </p:sp>
    </p:spTree>
    <p:extLst>
      <p:ext uri="{BB962C8B-B14F-4D97-AF65-F5344CB8AC3E}">
        <p14:creationId xmlns:p14="http://schemas.microsoft.com/office/powerpoint/2010/main" val="2491651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7904" y="826235"/>
            <a:ext cx="2088232" cy="646331"/>
          </a:xfrm>
          <a:prstGeom prst="rect">
            <a:avLst/>
          </a:prstGeom>
          <a:noFill/>
        </p:spPr>
        <p:txBody>
          <a:bodyPr wrap="square" rtlCol="0">
            <a:spAutoFit/>
          </a:bodyPr>
          <a:lstStyle/>
          <a:p>
            <a:r>
              <a:rPr lang="zh-CN" altLang="en-US" sz="3600" b="1" dirty="0" smtClean="0">
                <a:ea typeface="宋体" pitchFamily="2" charset="-122"/>
              </a:rPr>
              <a:t>练  习</a:t>
            </a:r>
            <a:endParaRPr lang="zh-CN" altLang="en-US" sz="3600" b="1" dirty="0">
              <a:ea typeface="宋体" pitchFamily="2" charset="-122"/>
            </a:endParaRPr>
          </a:p>
        </p:txBody>
      </p:sp>
      <p:sp>
        <p:nvSpPr>
          <p:cNvPr id="3" name="TextBox 2"/>
          <p:cNvSpPr txBox="1"/>
          <p:nvPr/>
        </p:nvSpPr>
        <p:spPr>
          <a:xfrm>
            <a:off x="467544" y="1988840"/>
            <a:ext cx="8280920" cy="2246769"/>
          </a:xfrm>
          <a:prstGeom prst="rect">
            <a:avLst/>
          </a:prstGeom>
          <a:noFill/>
        </p:spPr>
        <p:txBody>
          <a:bodyPr wrap="square" rtlCol="0">
            <a:spAutoFit/>
          </a:bodyPr>
          <a:lstStyle/>
          <a:p>
            <a:r>
              <a:rPr lang="en-US" altLang="zh-CN" sz="2800" dirty="0" smtClean="0">
                <a:ea typeface="宋体" pitchFamily="2" charset="-122"/>
                <a:cs typeface="Times New Roman" pitchFamily="18" charset="0"/>
              </a:rPr>
              <a:t>1.</a:t>
            </a:r>
            <a:r>
              <a:rPr lang="zh-CN" altLang="en-US" sz="2800" dirty="0" smtClean="0">
                <a:ea typeface="宋体" pitchFamily="2" charset="-122"/>
                <a:cs typeface="Times New Roman" pitchFamily="18" charset="0"/>
              </a:rPr>
              <a:t>请从键盘随机输入</a:t>
            </a:r>
            <a:r>
              <a:rPr lang="en-US" altLang="zh-CN" sz="2800" dirty="0" smtClean="0">
                <a:ea typeface="宋体" pitchFamily="2" charset="-122"/>
                <a:cs typeface="Times New Roman" pitchFamily="18" charset="0"/>
              </a:rPr>
              <a:t>10</a:t>
            </a:r>
            <a:r>
              <a:rPr lang="zh-CN" altLang="en-US" sz="2800" dirty="0" smtClean="0">
                <a:ea typeface="宋体" pitchFamily="2" charset="-122"/>
                <a:cs typeface="Times New Roman" pitchFamily="18" charset="0"/>
              </a:rPr>
              <a:t>个整数保存到</a:t>
            </a:r>
            <a:r>
              <a:rPr lang="en-US" altLang="zh-CN" sz="2800" dirty="0" smtClean="0">
                <a:ea typeface="宋体" pitchFamily="2" charset="-122"/>
                <a:cs typeface="Times New Roman" pitchFamily="18" charset="0"/>
              </a:rPr>
              <a:t>List</a:t>
            </a:r>
            <a:r>
              <a:rPr lang="zh-CN" altLang="en-US" sz="2800" dirty="0" smtClean="0">
                <a:ea typeface="宋体" pitchFamily="2" charset="-122"/>
                <a:cs typeface="Times New Roman" pitchFamily="18" charset="0"/>
              </a:rPr>
              <a:t>中，并按倒序、从大到小的顺序显示出来</a:t>
            </a:r>
            <a:endParaRPr lang="en-US" altLang="zh-CN" sz="2800" dirty="0" smtClean="0">
              <a:ea typeface="宋体" pitchFamily="2" charset="-122"/>
              <a:cs typeface="Times New Roman" pitchFamily="18" charset="0"/>
            </a:endParaRPr>
          </a:p>
          <a:p>
            <a:endParaRPr lang="en-US" altLang="zh-CN" sz="2800" dirty="0" smtClean="0">
              <a:ea typeface="宋体" pitchFamily="2" charset="-122"/>
              <a:cs typeface="Times New Roman" pitchFamily="18" charset="0"/>
            </a:endParaRPr>
          </a:p>
          <a:p>
            <a:r>
              <a:rPr lang="en-US" altLang="zh-CN" sz="2800" dirty="0" smtClean="0">
                <a:ea typeface="宋体" pitchFamily="2" charset="-122"/>
                <a:cs typeface="Times New Roman" pitchFamily="18" charset="0"/>
              </a:rPr>
              <a:t>2.</a:t>
            </a:r>
            <a:r>
              <a:rPr lang="zh-CN" altLang="en-US" sz="2800" dirty="0" smtClean="0">
                <a:ea typeface="宋体" pitchFamily="2" charset="-122"/>
                <a:cs typeface="Times New Roman" pitchFamily="18" charset="0"/>
              </a:rPr>
              <a:t>请把学生名与考试分数录入到</a:t>
            </a:r>
            <a:r>
              <a:rPr lang="en-US" altLang="zh-CN" sz="2800" dirty="0" smtClean="0">
                <a:ea typeface="宋体" pitchFamily="2" charset="-122"/>
                <a:cs typeface="Times New Roman" pitchFamily="18" charset="0"/>
              </a:rPr>
              <a:t>Map</a:t>
            </a:r>
            <a:r>
              <a:rPr lang="zh-CN" altLang="en-US" sz="2800" dirty="0" smtClean="0">
                <a:ea typeface="宋体" pitchFamily="2" charset="-122"/>
                <a:cs typeface="Times New Roman" pitchFamily="18" charset="0"/>
              </a:rPr>
              <a:t>中，并按分数显示前三名成绩学员的名字。</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val="10975063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7744" y="764704"/>
            <a:ext cx="5112568" cy="709806"/>
          </a:xfrm>
        </p:spPr>
        <p:txBody>
          <a:bodyPr/>
          <a:lstStyle/>
          <a:p>
            <a:r>
              <a:rPr lang="en-US" altLang="zh-CN" b="1" dirty="0" smtClean="0">
                <a:latin typeface="+mn-lt"/>
                <a:ea typeface="宋体" pitchFamily="2" charset="-122"/>
                <a:cs typeface="Times New Roman" pitchFamily="18" charset="0"/>
              </a:rPr>
              <a:t>Java </a:t>
            </a:r>
            <a:r>
              <a:rPr lang="zh-CN" altLang="en-US" b="1" dirty="0" smtClean="0">
                <a:latin typeface="+mn-lt"/>
                <a:ea typeface="宋体" pitchFamily="2" charset="-122"/>
                <a:cs typeface="Times New Roman" pitchFamily="18" charset="0"/>
              </a:rPr>
              <a:t>集合概述</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412776"/>
            <a:ext cx="8229600" cy="3888432"/>
          </a:xfrm>
        </p:spPr>
        <p:txBody>
          <a:bodyPr>
            <a:normAutofit/>
          </a:bodyPr>
          <a:lstStyle/>
          <a:p>
            <a:pPr>
              <a:buFont typeface="Wingdings" pitchFamily="2" charset="2"/>
              <a:buChar char="l"/>
            </a:pPr>
            <a:endParaRPr lang="en-US" altLang="zh-CN" sz="2400"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Java </a:t>
            </a:r>
            <a:r>
              <a:rPr lang="zh-CN" altLang="en-US" dirty="0" smtClean="0">
                <a:ea typeface="宋体" pitchFamily="2" charset="-122"/>
                <a:cs typeface="Times New Roman" pitchFamily="18" charset="0"/>
              </a:rPr>
              <a:t>集合可分为 </a:t>
            </a:r>
            <a:r>
              <a:rPr lang="en-US" altLang="zh-CN" dirty="0" smtClean="0">
                <a:ea typeface="宋体" pitchFamily="2" charset="-122"/>
                <a:cs typeface="Times New Roman" pitchFamily="18" charset="0"/>
              </a:rPr>
              <a:t>Collection </a:t>
            </a:r>
            <a:r>
              <a:rPr lang="zh-CN" altLang="en-US" dirty="0" smtClean="0">
                <a:ea typeface="宋体" pitchFamily="2" charset="-122"/>
                <a:cs typeface="Times New Roman" pitchFamily="18" charset="0"/>
              </a:rPr>
              <a:t>和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两种体系</a:t>
            </a:r>
            <a:endParaRPr lang="en-US" altLang="zh-CN" dirty="0" smtClean="0">
              <a:ea typeface="宋体" pitchFamily="2" charset="-122"/>
              <a:cs typeface="Times New Roman" pitchFamily="18" charset="0"/>
            </a:endParaRPr>
          </a:p>
          <a:p>
            <a:pPr lvl="1">
              <a:lnSpc>
                <a:spcPct val="150000"/>
              </a:lnSpc>
              <a:buFont typeface="Wingdings" pitchFamily="2" charset="2"/>
              <a:buChar char="Ø"/>
            </a:pPr>
            <a:r>
              <a:rPr lang="en-US" altLang="zh-CN" b="1" dirty="0" smtClean="0">
                <a:solidFill>
                  <a:srgbClr val="FF0000"/>
                </a:solidFill>
                <a:ea typeface="宋体" pitchFamily="2" charset="-122"/>
                <a:cs typeface="Times New Roman" pitchFamily="18" charset="0"/>
              </a:rPr>
              <a:t>Collection</a:t>
            </a:r>
            <a:r>
              <a:rPr lang="zh-CN" altLang="en-US" b="1" dirty="0" smtClean="0">
                <a:solidFill>
                  <a:srgbClr val="FF0000"/>
                </a:solidFill>
                <a:ea typeface="宋体" pitchFamily="2" charset="-122"/>
                <a:cs typeface="Times New Roman" pitchFamily="18" charset="0"/>
              </a:rPr>
              <a:t>接口：</a:t>
            </a:r>
            <a:endParaRPr lang="en-US" altLang="zh-CN" b="1" dirty="0" smtClean="0">
              <a:solidFill>
                <a:srgbClr val="FF0000"/>
              </a:solidFill>
              <a:ea typeface="宋体" pitchFamily="2" charset="-122"/>
              <a:cs typeface="Times New Roman" pitchFamily="18" charset="0"/>
            </a:endParaRPr>
          </a:p>
          <a:p>
            <a:pPr lvl="2">
              <a:lnSpc>
                <a:spcPct val="150000"/>
              </a:lnSpc>
              <a:buFont typeface="Wingdings" pitchFamily="2" charset="2"/>
              <a:buChar char="Ø"/>
            </a:pPr>
            <a:r>
              <a:rPr lang="en-US" altLang="zh-CN" sz="2400" b="1" dirty="0" smtClean="0">
                <a:solidFill>
                  <a:srgbClr val="FF0000"/>
                </a:solidFill>
                <a:ea typeface="宋体" pitchFamily="2" charset="-122"/>
                <a:cs typeface="Times New Roman" pitchFamily="18" charset="0"/>
              </a:rPr>
              <a:t>Set</a:t>
            </a:r>
            <a:r>
              <a:rPr lang="zh-CN" altLang="en-US" sz="2400" b="1" dirty="0" smtClean="0">
                <a:solidFill>
                  <a:srgbClr val="FF0000"/>
                </a:solidFill>
                <a:ea typeface="宋体" pitchFamily="2" charset="-122"/>
                <a:cs typeface="Times New Roman" pitchFamily="18" charset="0"/>
              </a:rPr>
              <a:t>：</a:t>
            </a:r>
            <a:r>
              <a:rPr lang="zh-CN" altLang="en-US" sz="2400" dirty="0">
                <a:ea typeface="宋体" pitchFamily="2" charset="-122"/>
                <a:cs typeface="Times New Roman" pitchFamily="18" charset="0"/>
              </a:rPr>
              <a:t>元素</a:t>
            </a:r>
            <a:r>
              <a:rPr lang="zh-CN" altLang="en-US" sz="2400" dirty="0" smtClean="0">
                <a:ea typeface="宋体" pitchFamily="2" charset="-122"/>
                <a:cs typeface="Times New Roman" pitchFamily="18" charset="0"/>
              </a:rPr>
              <a:t>无序、不可重复的集合</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高中的集合</a:t>
            </a:r>
            <a:r>
              <a:rPr lang="en-US" altLang="zh-CN" sz="2400" dirty="0" smtClean="0">
                <a:ea typeface="宋体" pitchFamily="2" charset="-122"/>
                <a:cs typeface="Times New Roman" pitchFamily="18" charset="0"/>
              </a:rPr>
              <a:t>)</a:t>
            </a:r>
          </a:p>
          <a:p>
            <a:pPr lvl="2">
              <a:lnSpc>
                <a:spcPct val="150000"/>
              </a:lnSpc>
              <a:buFont typeface="Wingdings" pitchFamily="2" charset="2"/>
              <a:buChar char="Ø"/>
            </a:pPr>
            <a:r>
              <a:rPr lang="en-US" altLang="zh-CN" sz="2400" b="1" dirty="0" smtClean="0">
                <a:solidFill>
                  <a:srgbClr val="FF0000"/>
                </a:solidFill>
                <a:ea typeface="宋体" pitchFamily="2" charset="-122"/>
                <a:cs typeface="Times New Roman" pitchFamily="18" charset="0"/>
              </a:rPr>
              <a:t>List</a:t>
            </a:r>
            <a:r>
              <a:rPr lang="zh-CN" altLang="en-US" sz="2400" b="1" dirty="0" smtClean="0">
                <a:solidFill>
                  <a:srgbClr val="FF0000"/>
                </a:solidFill>
                <a:ea typeface="宋体" pitchFamily="2" charset="-122"/>
                <a:cs typeface="Times New Roman" pitchFamily="18" charset="0"/>
              </a:rPr>
              <a:t>：</a:t>
            </a:r>
            <a:r>
              <a:rPr lang="zh-CN" altLang="en-US" sz="2400" dirty="0" smtClean="0">
                <a:ea typeface="宋体" pitchFamily="2" charset="-122"/>
                <a:cs typeface="Times New Roman" pitchFamily="18" charset="0"/>
              </a:rPr>
              <a:t>元素有序，可重复的集合</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动态数组</a:t>
            </a:r>
            <a:r>
              <a:rPr lang="en-US" altLang="zh-CN" sz="2400" dirty="0" smtClean="0">
                <a:ea typeface="宋体" pitchFamily="2" charset="-122"/>
                <a:cs typeface="Times New Roman" pitchFamily="18" charset="0"/>
              </a:rPr>
              <a:t>)</a:t>
            </a:r>
          </a:p>
          <a:p>
            <a:pPr lvl="1">
              <a:lnSpc>
                <a:spcPct val="150000"/>
              </a:lnSpc>
              <a:buFont typeface="Wingdings" pitchFamily="2" charset="2"/>
              <a:buChar char="Ø"/>
            </a:pPr>
            <a:r>
              <a:rPr lang="en-US" altLang="zh-CN" b="1" dirty="0" smtClean="0">
                <a:solidFill>
                  <a:srgbClr val="FF0000"/>
                </a:solidFill>
                <a:ea typeface="宋体" pitchFamily="2" charset="-122"/>
                <a:cs typeface="Times New Roman" pitchFamily="18" charset="0"/>
              </a:rPr>
              <a:t>Map</a:t>
            </a:r>
            <a:r>
              <a:rPr lang="zh-CN" altLang="en-US" b="1" dirty="0" smtClean="0">
                <a:solidFill>
                  <a:srgbClr val="FF0000"/>
                </a:solidFill>
                <a:ea typeface="宋体" pitchFamily="2" charset="-122"/>
                <a:cs typeface="Times New Roman" pitchFamily="18" charset="0"/>
              </a:rPr>
              <a:t>接口：</a:t>
            </a:r>
            <a:r>
              <a:rPr lang="zh-CN" altLang="en-US" dirty="0" smtClean="0">
                <a:ea typeface="宋体" pitchFamily="2" charset="-122"/>
                <a:cs typeface="Times New Roman" pitchFamily="18" charset="0"/>
              </a:rPr>
              <a:t>具有映射关系“</a:t>
            </a:r>
            <a:r>
              <a:rPr lang="en-US" altLang="zh-CN" dirty="0" smtClean="0">
                <a:ea typeface="宋体" pitchFamily="2" charset="-122"/>
                <a:cs typeface="Times New Roman" pitchFamily="18" charset="0"/>
              </a:rPr>
              <a:t>key-value</a:t>
            </a:r>
            <a:r>
              <a:rPr lang="zh-CN" altLang="en-US" dirty="0" smtClean="0">
                <a:ea typeface="宋体" pitchFamily="2" charset="-122"/>
                <a:cs typeface="Times New Roman" pitchFamily="18" charset="0"/>
              </a:rPr>
              <a:t>对”的集合</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函数</a:t>
            </a:r>
            <a:r>
              <a:rPr lang="en-US" altLang="zh-CN" dirty="0" smtClean="0">
                <a:ea typeface="宋体" pitchFamily="2" charset="-122"/>
                <a:cs typeface="Times New Roman" pitchFamily="18" charset="0"/>
              </a:rPr>
              <a:t>)</a:t>
            </a:r>
          </a:p>
        </p:txBody>
      </p:sp>
    </p:spTree>
    <p:extLst>
      <p:ext uri="{BB962C8B-B14F-4D97-AF65-F5344CB8AC3E}">
        <p14:creationId xmlns:p14="http://schemas.microsoft.com/office/powerpoint/2010/main" val="336320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195518" y="1484783"/>
            <a:ext cx="1816641" cy="54006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Collection</a:t>
            </a:r>
            <a:endParaRPr lang="zh-CN" altLang="en-US" sz="2400" b="1" dirty="0">
              <a:solidFill>
                <a:schemeClr val="tx1"/>
              </a:solidFill>
            </a:endParaRPr>
          </a:p>
        </p:txBody>
      </p:sp>
      <p:sp>
        <p:nvSpPr>
          <p:cNvPr id="23" name="圆角矩形 22"/>
          <p:cNvSpPr/>
          <p:nvPr/>
        </p:nvSpPr>
        <p:spPr>
          <a:xfrm>
            <a:off x="3108602" y="2384884"/>
            <a:ext cx="887334" cy="46805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List</a:t>
            </a:r>
            <a:endParaRPr lang="zh-CN" altLang="en-US" sz="2400" b="1" dirty="0">
              <a:solidFill>
                <a:schemeClr val="tx1"/>
              </a:solidFill>
            </a:endParaRPr>
          </a:p>
        </p:txBody>
      </p:sp>
      <p:sp>
        <p:nvSpPr>
          <p:cNvPr id="24" name="圆角矩形 23"/>
          <p:cNvSpPr/>
          <p:nvPr/>
        </p:nvSpPr>
        <p:spPr>
          <a:xfrm>
            <a:off x="7236295" y="2384884"/>
            <a:ext cx="864099" cy="46805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Set</a:t>
            </a:r>
            <a:endParaRPr lang="zh-CN" altLang="en-US" sz="2400" b="1" dirty="0">
              <a:solidFill>
                <a:schemeClr val="tx1"/>
              </a:solidFill>
            </a:endParaRPr>
          </a:p>
        </p:txBody>
      </p:sp>
      <p:sp>
        <p:nvSpPr>
          <p:cNvPr id="27" name="圆角矩形 26"/>
          <p:cNvSpPr/>
          <p:nvPr/>
        </p:nvSpPr>
        <p:spPr>
          <a:xfrm>
            <a:off x="802051" y="3365399"/>
            <a:ext cx="1106280" cy="48769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Vector</a:t>
            </a:r>
            <a:endParaRPr lang="zh-CN" altLang="en-US" sz="2400" b="1" dirty="0">
              <a:solidFill>
                <a:schemeClr val="tx1"/>
              </a:solidFill>
            </a:endParaRPr>
          </a:p>
        </p:txBody>
      </p:sp>
      <p:sp>
        <p:nvSpPr>
          <p:cNvPr id="28" name="圆角矩形 27"/>
          <p:cNvSpPr/>
          <p:nvPr/>
        </p:nvSpPr>
        <p:spPr>
          <a:xfrm>
            <a:off x="2077254" y="3354975"/>
            <a:ext cx="1198602" cy="49811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tx1"/>
                </a:solidFill>
              </a:rPr>
              <a:t>ArrayList</a:t>
            </a:r>
            <a:endParaRPr lang="zh-CN" altLang="en-US" sz="2000" b="1" dirty="0">
              <a:solidFill>
                <a:schemeClr val="tx1"/>
              </a:solidFill>
            </a:endParaRPr>
          </a:p>
        </p:txBody>
      </p:sp>
      <p:sp>
        <p:nvSpPr>
          <p:cNvPr id="29" name="圆角矩形 28"/>
          <p:cNvSpPr/>
          <p:nvPr/>
        </p:nvSpPr>
        <p:spPr>
          <a:xfrm>
            <a:off x="3779912" y="3364627"/>
            <a:ext cx="1524271" cy="48846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LinkedList</a:t>
            </a:r>
            <a:endParaRPr lang="zh-CN" altLang="en-US" sz="2400" b="1" dirty="0">
              <a:solidFill>
                <a:schemeClr val="tx1"/>
              </a:solidFill>
            </a:endParaRPr>
          </a:p>
        </p:txBody>
      </p:sp>
      <p:sp>
        <p:nvSpPr>
          <p:cNvPr id="30" name="圆角矩形 29"/>
          <p:cNvSpPr/>
          <p:nvPr/>
        </p:nvSpPr>
        <p:spPr>
          <a:xfrm>
            <a:off x="5724129" y="3284984"/>
            <a:ext cx="1316968" cy="56810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HashSet</a:t>
            </a:r>
            <a:endParaRPr lang="zh-CN" altLang="en-US" sz="2400" b="1" dirty="0">
              <a:solidFill>
                <a:schemeClr val="tx1"/>
              </a:solidFill>
            </a:endParaRPr>
          </a:p>
        </p:txBody>
      </p:sp>
      <p:sp>
        <p:nvSpPr>
          <p:cNvPr id="31" name="圆角矩形 30"/>
          <p:cNvSpPr/>
          <p:nvPr/>
        </p:nvSpPr>
        <p:spPr>
          <a:xfrm>
            <a:off x="7524328" y="3284984"/>
            <a:ext cx="1296143" cy="5681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bg1">
                    <a:lumMod val="65000"/>
                  </a:schemeClr>
                </a:solidFill>
              </a:rPr>
              <a:t>SortedSet</a:t>
            </a:r>
            <a:endParaRPr lang="zh-CN" altLang="en-US" sz="2000" b="1" dirty="0">
              <a:solidFill>
                <a:schemeClr val="bg1">
                  <a:lumMod val="65000"/>
                </a:schemeClr>
              </a:solidFill>
            </a:endParaRPr>
          </a:p>
        </p:txBody>
      </p:sp>
      <p:sp>
        <p:nvSpPr>
          <p:cNvPr id="32" name="圆角矩形 31"/>
          <p:cNvSpPr/>
          <p:nvPr/>
        </p:nvSpPr>
        <p:spPr>
          <a:xfrm>
            <a:off x="4860032" y="4229870"/>
            <a:ext cx="2220145" cy="49527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LinkedHashSet</a:t>
            </a:r>
            <a:endParaRPr lang="zh-CN" altLang="en-US" sz="2400" b="1" dirty="0">
              <a:solidFill>
                <a:schemeClr val="tx1"/>
              </a:solidFill>
            </a:endParaRPr>
          </a:p>
        </p:txBody>
      </p:sp>
      <p:sp>
        <p:nvSpPr>
          <p:cNvPr id="33" name="圆角矩形 32"/>
          <p:cNvSpPr/>
          <p:nvPr/>
        </p:nvSpPr>
        <p:spPr>
          <a:xfrm>
            <a:off x="755576" y="5157192"/>
            <a:ext cx="1512168"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Comparable</a:t>
            </a:r>
            <a:endParaRPr lang="zh-CN" altLang="en-US" b="1" dirty="0">
              <a:solidFill>
                <a:schemeClr val="tx1"/>
              </a:solidFill>
            </a:endParaRPr>
          </a:p>
        </p:txBody>
      </p:sp>
      <p:sp>
        <p:nvSpPr>
          <p:cNvPr id="34" name="圆角矩形 33"/>
          <p:cNvSpPr/>
          <p:nvPr/>
        </p:nvSpPr>
        <p:spPr>
          <a:xfrm>
            <a:off x="2411760" y="5157192"/>
            <a:ext cx="1476164"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Comparator</a:t>
            </a:r>
            <a:endParaRPr lang="zh-CN" altLang="en-US" b="1" dirty="0">
              <a:solidFill>
                <a:schemeClr val="tx1"/>
              </a:solidFill>
            </a:endParaRPr>
          </a:p>
        </p:txBody>
      </p:sp>
      <p:sp>
        <p:nvSpPr>
          <p:cNvPr id="41" name="圆角矩形 40"/>
          <p:cNvSpPr/>
          <p:nvPr/>
        </p:nvSpPr>
        <p:spPr>
          <a:xfrm>
            <a:off x="6285012" y="5240777"/>
            <a:ext cx="1368152" cy="36004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Collections</a:t>
            </a:r>
            <a:endParaRPr lang="zh-CN" altLang="en-US" b="1" dirty="0">
              <a:solidFill>
                <a:schemeClr val="tx1"/>
              </a:solidFill>
            </a:endParaRPr>
          </a:p>
        </p:txBody>
      </p:sp>
      <p:sp>
        <p:nvSpPr>
          <p:cNvPr id="42" name="圆角矩形 41"/>
          <p:cNvSpPr/>
          <p:nvPr/>
        </p:nvSpPr>
        <p:spPr>
          <a:xfrm>
            <a:off x="658664" y="1536635"/>
            <a:ext cx="1260137" cy="48604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Iterator</a:t>
            </a:r>
            <a:endParaRPr lang="zh-CN" altLang="en-US" sz="2400" b="1" dirty="0">
              <a:solidFill>
                <a:schemeClr val="tx1"/>
              </a:solidFill>
            </a:endParaRPr>
          </a:p>
        </p:txBody>
      </p:sp>
      <p:sp>
        <p:nvSpPr>
          <p:cNvPr id="45" name="圆角矩形 44"/>
          <p:cNvSpPr/>
          <p:nvPr/>
        </p:nvSpPr>
        <p:spPr>
          <a:xfrm>
            <a:off x="539552" y="2348881"/>
            <a:ext cx="1537702" cy="36003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smtClean="0">
                <a:solidFill>
                  <a:schemeClr val="tx1"/>
                </a:solidFill>
              </a:rPr>
              <a:t>ListIterator</a:t>
            </a:r>
            <a:endParaRPr lang="zh-CN" altLang="en-US" sz="2000" b="1" dirty="0">
              <a:solidFill>
                <a:schemeClr val="tx1"/>
              </a:solidFill>
            </a:endParaRPr>
          </a:p>
        </p:txBody>
      </p:sp>
      <p:cxnSp>
        <p:nvCxnSpPr>
          <p:cNvPr id="55" name="肘形连接符 54"/>
          <p:cNvCxnSpPr>
            <a:stCxn id="23" idx="0"/>
            <a:endCxn id="4" idx="2"/>
          </p:cNvCxnSpPr>
          <p:nvPr/>
        </p:nvCxnSpPr>
        <p:spPr>
          <a:xfrm rot="5400000" flipH="1" flipV="1">
            <a:off x="4148034" y="1429079"/>
            <a:ext cx="360040" cy="15515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24" idx="0"/>
            <a:endCxn id="4" idx="2"/>
          </p:cNvCxnSpPr>
          <p:nvPr/>
        </p:nvCxnSpPr>
        <p:spPr>
          <a:xfrm rot="16200000" flipV="1">
            <a:off x="6206072" y="922611"/>
            <a:ext cx="360040" cy="256450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27" idx="0"/>
            <a:endCxn id="23" idx="2"/>
          </p:cNvCxnSpPr>
          <p:nvPr/>
        </p:nvCxnSpPr>
        <p:spPr>
          <a:xfrm rot="5400000" flipH="1" flipV="1">
            <a:off x="2197498" y="2010628"/>
            <a:ext cx="512464" cy="2197078"/>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28" idx="0"/>
            <a:endCxn id="23" idx="2"/>
          </p:cNvCxnSpPr>
          <p:nvPr/>
        </p:nvCxnSpPr>
        <p:spPr>
          <a:xfrm rot="5400000" flipH="1" flipV="1">
            <a:off x="2863392" y="2666098"/>
            <a:ext cx="502040" cy="875714"/>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29" idx="0"/>
            <a:endCxn id="23" idx="2"/>
          </p:cNvCxnSpPr>
          <p:nvPr/>
        </p:nvCxnSpPr>
        <p:spPr>
          <a:xfrm rot="16200000" flipV="1">
            <a:off x="3791313" y="2613891"/>
            <a:ext cx="511692" cy="989779"/>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25" name="肘形连接符 1024"/>
          <p:cNvCxnSpPr>
            <a:stCxn id="30" idx="0"/>
            <a:endCxn id="24" idx="2"/>
          </p:cNvCxnSpPr>
          <p:nvPr/>
        </p:nvCxnSpPr>
        <p:spPr>
          <a:xfrm rot="5400000" flipH="1" flipV="1">
            <a:off x="6809454" y="2426093"/>
            <a:ext cx="432050" cy="1285732"/>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28" name="肘形连接符 1027"/>
          <p:cNvCxnSpPr>
            <a:stCxn id="31" idx="0"/>
            <a:endCxn id="24" idx="2"/>
          </p:cNvCxnSpPr>
          <p:nvPr/>
        </p:nvCxnSpPr>
        <p:spPr>
          <a:xfrm rot="16200000" flipV="1">
            <a:off x="7704348" y="2816931"/>
            <a:ext cx="432050" cy="50405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32" name="直接箭头连接符 1031"/>
          <p:cNvCxnSpPr>
            <a:stCxn id="32" idx="0"/>
            <a:endCxn id="30" idx="2"/>
          </p:cNvCxnSpPr>
          <p:nvPr/>
        </p:nvCxnSpPr>
        <p:spPr>
          <a:xfrm flipV="1">
            <a:off x="5970105" y="3853092"/>
            <a:ext cx="412508" cy="37677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44" name="直接箭头连接符 1043"/>
          <p:cNvCxnSpPr>
            <a:stCxn id="4" idx="1"/>
            <a:endCxn id="42" idx="3"/>
          </p:cNvCxnSpPr>
          <p:nvPr/>
        </p:nvCxnSpPr>
        <p:spPr>
          <a:xfrm flipH="1">
            <a:off x="1918801" y="1754814"/>
            <a:ext cx="2276717" cy="2484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45" name="矩形 1044"/>
          <p:cNvSpPr/>
          <p:nvPr/>
        </p:nvSpPr>
        <p:spPr>
          <a:xfrm>
            <a:off x="370003" y="1302605"/>
            <a:ext cx="1872208" cy="1550330"/>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err="1" smtClean="0">
              <a:solidFill>
                <a:schemeClr val="tx1"/>
              </a:solidFill>
            </a:endParaRPr>
          </a:p>
        </p:txBody>
      </p:sp>
      <p:sp>
        <p:nvSpPr>
          <p:cNvPr id="86" name="矩形 85"/>
          <p:cNvSpPr/>
          <p:nvPr/>
        </p:nvSpPr>
        <p:spPr>
          <a:xfrm>
            <a:off x="467544" y="4941168"/>
            <a:ext cx="3727975" cy="864096"/>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err="1" smtClean="0">
              <a:solidFill>
                <a:schemeClr val="tx1"/>
              </a:solidFill>
            </a:endParaRPr>
          </a:p>
        </p:txBody>
      </p:sp>
      <p:sp>
        <p:nvSpPr>
          <p:cNvPr id="87" name="矩形 86"/>
          <p:cNvSpPr/>
          <p:nvPr/>
        </p:nvSpPr>
        <p:spPr>
          <a:xfrm>
            <a:off x="6012160" y="5052626"/>
            <a:ext cx="2057872" cy="864096"/>
          </a:xfrm>
          <a:prstGeom prst="rect">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err="1" smtClean="0">
              <a:solidFill>
                <a:srgbClr val="00B0F0"/>
              </a:solidFill>
            </a:endParaRPr>
          </a:p>
        </p:txBody>
      </p:sp>
      <p:sp>
        <p:nvSpPr>
          <p:cNvPr id="1046" name="TextBox 1045"/>
          <p:cNvSpPr txBox="1"/>
          <p:nvPr/>
        </p:nvSpPr>
        <p:spPr>
          <a:xfrm>
            <a:off x="802051" y="1086581"/>
            <a:ext cx="1116751" cy="400110"/>
          </a:xfrm>
          <a:prstGeom prst="rect">
            <a:avLst/>
          </a:prstGeom>
          <a:noFill/>
        </p:spPr>
        <p:txBody>
          <a:bodyPr wrap="square" rtlCol="0">
            <a:spAutoFit/>
          </a:bodyPr>
          <a:lstStyle/>
          <a:p>
            <a:r>
              <a:rPr lang="zh-CN" altLang="en-US" sz="2000" b="1" dirty="0">
                <a:ea typeface="宋体" pitchFamily="2" charset="-122"/>
              </a:rPr>
              <a:t>迭代器</a:t>
            </a:r>
          </a:p>
        </p:txBody>
      </p:sp>
      <p:sp>
        <p:nvSpPr>
          <p:cNvPr id="1047" name="TextBox 1046"/>
          <p:cNvSpPr txBox="1"/>
          <p:nvPr/>
        </p:nvSpPr>
        <p:spPr>
          <a:xfrm>
            <a:off x="1498893" y="5640343"/>
            <a:ext cx="1609709" cy="369332"/>
          </a:xfrm>
          <a:prstGeom prst="rect">
            <a:avLst/>
          </a:prstGeom>
          <a:noFill/>
        </p:spPr>
        <p:txBody>
          <a:bodyPr wrap="square" rtlCol="0">
            <a:spAutoFit/>
          </a:bodyPr>
          <a:lstStyle/>
          <a:p>
            <a:r>
              <a:rPr lang="zh-CN" altLang="en-US" b="1" dirty="0" smtClean="0">
                <a:ea typeface="宋体" pitchFamily="2" charset="-122"/>
              </a:rPr>
              <a:t>对象排序接口</a:t>
            </a:r>
            <a:endParaRPr lang="zh-CN" altLang="en-US" b="1" dirty="0">
              <a:ea typeface="宋体" pitchFamily="2" charset="-122"/>
            </a:endParaRPr>
          </a:p>
        </p:txBody>
      </p:sp>
      <p:sp>
        <p:nvSpPr>
          <p:cNvPr id="1048" name="TextBox 1047"/>
          <p:cNvSpPr txBox="1"/>
          <p:nvPr/>
        </p:nvSpPr>
        <p:spPr>
          <a:xfrm>
            <a:off x="6357021" y="5795972"/>
            <a:ext cx="1368152" cy="369332"/>
          </a:xfrm>
          <a:prstGeom prst="rect">
            <a:avLst/>
          </a:prstGeom>
          <a:noFill/>
        </p:spPr>
        <p:txBody>
          <a:bodyPr wrap="square" rtlCol="0">
            <a:spAutoFit/>
          </a:bodyPr>
          <a:lstStyle/>
          <a:p>
            <a:r>
              <a:rPr lang="zh-CN" altLang="en-US" b="1" dirty="0" smtClean="0">
                <a:ea typeface="宋体" pitchFamily="2" charset="-122"/>
              </a:rPr>
              <a:t>容器工具类</a:t>
            </a:r>
            <a:endParaRPr lang="zh-CN" altLang="en-US" b="1" dirty="0">
              <a:ea typeface="宋体" pitchFamily="2" charset="-122"/>
            </a:endParaRPr>
          </a:p>
        </p:txBody>
      </p:sp>
      <p:sp>
        <p:nvSpPr>
          <p:cNvPr id="1049" name="TextBox 1048"/>
          <p:cNvSpPr txBox="1"/>
          <p:nvPr/>
        </p:nvSpPr>
        <p:spPr>
          <a:xfrm>
            <a:off x="3057160" y="712443"/>
            <a:ext cx="4863214" cy="584775"/>
          </a:xfrm>
          <a:prstGeom prst="rect">
            <a:avLst/>
          </a:prstGeom>
          <a:noFill/>
        </p:spPr>
        <p:txBody>
          <a:bodyPr wrap="square" rtlCol="0">
            <a:spAutoFit/>
          </a:bodyPr>
          <a:lstStyle/>
          <a:p>
            <a:r>
              <a:rPr lang="en-US" altLang="zh-CN" sz="3200" b="1" dirty="0" smtClean="0">
                <a:ea typeface="宋体" pitchFamily="2" charset="-122"/>
                <a:cs typeface="Times New Roman" pitchFamily="18" charset="0"/>
              </a:rPr>
              <a:t>Collection</a:t>
            </a:r>
            <a:r>
              <a:rPr lang="zh-CN" altLang="en-US" sz="3200" b="1" dirty="0" smtClean="0">
                <a:ea typeface="宋体" pitchFamily="2" charset="-122"/>
                <a:cs typeface="Times New Roman" pitchFamily="18" charset="0"/>
              </a:rPr>
              <a:t>接口继承树</a:t>
            </a:r>
            <a:endParaRPr lang="zh-CN" altLang="en-US" sz="3200" b="1" dirty="0">
              <a:ea typeface="宋体" pitchFamily="2" charset="-122"/>
              <a:cs typeface="Times New Roman" pitchFamily="18" charset="0"/>
            </a:endParaRPr>
          </a:p>
        </p:txBody>
      </p:sp>
      <p:sp>
        <p:nvSpPr>
          <p:cNvPr id="1050" name="TextBox 1049"/>
          <p:cNvSpPr txBox="1"/>
          <p:nvPr/>
        </p:nvSpPr>
        <p:spPr>
          <a:xfrm>
            <a:off x="2427345" y="1268760"/>
            <a:ext cx="745613" cy="400110"/>
          </a:xfrm>
          <a:prstGeom prst="rect">
            <a:avLst/>
          </a:prstGeom>
          <a:noFill/>
        </p:spPr>
        <p:txBody>
          <a:bodyPr wrap="square" rtlCol="0">
            <a:spAutoFit/>
          </a:bodyPr>
          <a:lstStyle/>
          <a:p>
            <a:r>
              <a:rPr lang="zh-CN" altLang="en-US" sz="2000" b="1" dirty="0" smtClean="0">
                <a:ea typeface="宋体" pitchFamily="2" charset="-122"/>
              </a:rPr>
              <a:t>获取</a:t>
            </a:r>
            <a:endParaRPr lang="zh-CN" altLang="en-US" sz="2000" b="1" dirty="0">
              <a:ea typeface="宋体" pitchFamily="2" charset="-122"/>
            </a:endParaRPr>
          </a:p>
        </p:txBody>
      </p:sp>
      <p:sp>
        <p:nvSpPr>
          <p:cNvPr id="44" name="Text Box 10"/>
          <p:cNvSpPr txBox="1">
            <a:spLocks noChangeArrowheads="1"/>
          </p:cNvSpPr>
          <p:nvPr/>
        </p:nvSpPr>
        <p:spPr bwMode="auto">
          <a:xfrm>
            <a:off x="4572000" y="6197242"/>
            <a:ext cx="4381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solidFill>
                  <a:srgbClr val="FF0000"/>
                </a:solidFill>
                <a:latin typeface="+mn-lt"/>
              </a:rPr>
              <a:t>JDK提供的集合API位于java.util包内</a:t>
            </a:r>
          </a:p>
        </p:txBody>
      </p:sp>
      <p:sp>
        <p:nvSpPr>
          <p:cNvPr id="92" name="圆角矩形 91"/>
          <p:cNvSpPr/>
          <p:nvPr/>
        </p:nvSpPr>
        <p:spPr>
          <a:xfrm>
            <a:off x="7553682" y="4301053"/>
            <a:ext cx="1296143" cy="5681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TreeSet</a:t>
            </a:r>
            <a:endParaRPr lang="zh-CN" altLang="en-US" sz="2400" b="1" dirty="0">
              <a:solidFill>
                <a:schemeClr val="tx1"/>
              </a:solidFill>
            </a:endParaRPr>
          </a:p>
        </p:txBody>
      </p:sp>
      <p:cxnSp>
        <p:nvCxnSpPr>
          <p:cNvPr id="76" name="直接箭头连接符 75"/>
          <p:cNvCxnSpPr>
            <a:stCxn id="92" idx="0"/>
            <a:endCxn id="31" idx="2"/>
          </p:cNvCxnSpPr>
          <p:nvPr/>
        </p:nvCxnSpPr>
        <p:spPr>
          <a:xfrm flipH="1" flipV="1">
            <a:off x="8172400" y="3853091"/>
            <a:ext cx="29354" cy="447962"/>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stCxn id="45" idx="0"/>
            <a:endCxn id="42" idx="2"/>
          </p:cNvCxnSpPr>
          <p:nvPr/>
        </p:nvCxnSpPr>
        <p:spPr>
          <a:xfrm flipH="1" flipV="1">
            <a:off x="1288733" y="2022684"/>
            <a:ext cx="19670" cy="32619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737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48680"/>
            <a:ext cx="4276590" cy="925830"/>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接口继承树</a:t>
            </a:r>
            <a:endParaRPr lang="zh-CN" altLang="en-US" b="1" dirty="0">
              <a:latin typeface="+mn-lt"/>
              <a:ea typeface="宋体" pitchFamily="2" charset="-122"/>
              <a:cs typeface="Times New Roman" pitchFamily="18" charset="0"/>
            </a:endParaRPr>
          </a:p>
        </p:txBody>
      </p:sp>
      <p:sp>
        <p:nvSpPr>
          <p:cNvPr id="5" name="圆角矩形 4"/>
          <p:cNvSpPr/>
          <p:nvPr/>
        </p:nvSpPr>
        <p:spPr>
          <a:xfrm>
            <a:off x="3240360" y="1556792"/>
            <a:ext cx="2555776" cy="64807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solidFill>
              </a:rPr>
              <a:t>Map</a:t>
            </a:r>
            <a:endParaRPr lang="zh-CN" altLang="en-US" sz="3200" b="1" dirty="0">
              <a:solidFill>
                <a:schemeClr val="tx1"/>
              </a:solidFill>
            </a:endParaRPr>
          </a:p>
        </p:txBody>
      </p:sp>
      <p:sp>
        <p:nvSpPr>
          <p:cNvPr id="6" name="圆角矩形 5"/>
          <p:cNvSpPr/>
          <p:nvPr/>
        </p:nvSpPr>
        <p:spPr>
          <a:xfrm>
            <a:off x="971600" y="3072197"/>
            <a:ext cx="1800709"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Hashtable</a:t>
            </a:r>
            <a:endParaRPr lang="zh-CN" altLang="en-US" sz="2400" b="1" dirty="0">
              <a:solidFill>
                <a:schemeClr val="tx1"/>
              </a:solidFill>
            </a:endParaRPr>
          </a:p>
        </p:txBody>
      </p:sp>
      <p:sp>
        <p:nvSpPr>
          <p:cNvPr id="7" name="圆角矩形 6"/>
          <p:cNvSpPr/>
          <p:nvPr/>
        </p:nvSpPr>
        <p:spPr>
          <a:xfrm>
            <a:off x="3686989" y="3072199"/>
            <a:ext cx="1662518" cy="5739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HashMap</a:t>
            </a:r>
            <a:endParaRPr lang="zh-CN" altLang="en-US" sz="2400" b="1" dirty="0">
              <a:solidFill>
                <a:schemeClr val="tx1"/>
              </a:solidFill>
            </a:endParaRPr>
          </a:p>
        </p:txBody>
      </p:sp>
      <p:sp>
        <p:nvSpPr>
          <p:cNvPr id="8" name="圆角矩形 7"/>
          <p:cNvSpPr/>
          <p:nvPr/>
        </p:nvSpPr>
        <p:spPr>
          <a:xfrm>
            <a:off x="6588224" y="3072199"/>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lumMod val="65000"/>
                  </a:schemeClr>
                </a:solidFill>
              </a:rPr>
              <a:t>Sorted</a:t>
            </a:r>
            <a:r>
              <a:rPr lang="en-US" altLang="zh-CN" sz="2400" b="1" dirty="0" err="1" smtClean="0">
                <a:solidFill>
                  <a:schemeClr val="bg1">
                    <a:lumMod val="65000"/>
                  </a:schemeClr>
                </a:solidFill>
              </a:rPr>
              <a:t>Map</a:t>
            </a:r>
            <a:endParaRPr lang="zh-CN" altLang="en-US" sz="2400" b="1" dirty="0">
              <a:solidFill>
                <a:schemeClr val="bg1">
                  <a:lumMod val="65000"/>
                </a:schemeClr>
              </a:solidFill>
            </a:endParaRPr>
          </a:p>
        </p:txBody>
      </p:sp>
      <p:sp>
        <p:nvSpPr>
          <p:cNvPr id="9" name="圆角矩形 8"/>
          <p:cNvSpPr/>
          <p:nvPr/>
        </p:nvSpPr>
        <p:spPr>
          <a:xfrm>
            <a:off x="1041358" y="4798231"/>
            <a:ext cx="1661193" cy="5429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Properties</a:t>
            </a:r>
            <a:endParaRPr lang="zh-CN" altLang="en-US" sz="2400" b="1" dirty="0">
              <a:solidFill>
                <a:schemeClr val="tx1"/>
              </a:solidFill>
            </a:endParaRPr>
          </a:p>
        </p:txBody>
      </p:sp>
      <p:sp>
        <p:nvSpPr>
          <p:cNvPr id="10" name="圆角矩形 9"/>
          <p:cNvSpPr/>
          <p:nvPr/>
        </p:nvSpPr>
        <p:spPr>
          <a:xfrm>
            <a:off x="3321972" y="4798231"/>
            <a:ext cx="2392552" cy="609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LinkedHashMap</a:t>
            </a:r>
            <a:endParaRPr lang="zh-CN" altLang="en-US" sz="2400" b="1" dirty="0">
              <a:solidFill>
                <a:schemeClr val="tx1"/>
              </a:solidFill>
            </a:endParaRPr>
          </a:p>
        </p:txBody>
      </p:sp>
      <p:cxnSp>
        <p:nvCxnSpPr>
          <p:cNvPr id="11" name="肘形连接符 10"/>
          <p:cNvCxnSpPr>
            <a:stCxn id="6" idx="0"/>
            <a:endCxn id="5" idx="2"/>
          </p:cNvCxnSpPr>
          <p:nvPr/>
        </p:nvCxnSpPr>
        <p:spPr>
          <a:xfrm rot="5400000" flipH="1" flipV="1">
            <a:off x="2761435" y="1315385"/>
            <a:ext cx="867333" cy="2646293"/>
          </a:xfrm>
          <a:prstGeom prst="bentConnector3">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8" idx="0"/>
            <a:endCxn id="5" idx="2"/>
          </p:cNvCxnSpPr>
          <p:nvPr/>
        </p:nvCxnSpPr>
        <p:spPr>
          <a:xfrm rot="16200000" flipV="1">
            <a:off x="5551617" y="1171496"/>
            <a:ext cx="867335" cy="293407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588224" y="4871318"/>
            <a:ext cx="1728192" cy="57390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rPr>
              <a:t>TreeMap</a:t>
            </a:r>
            <a:endParaRPr lang="zh-CN" altLang="en-US" sz="2400" b="1" dirty="0">
              <a:solidFill>
                <a:schemeClr val="tx1"/>
              </a:solidFill>
            </a:endParaRPr>
          </a:p>
        </p:txBody>
      </p:sp>
      <p:cxnSp>
        <p:nvCxnSpPr>
          <p:cNvPr id="39" name="直接箭头连接符 38"/>
          <p:cNvCxnSpPr>
            <a:stCxn id="37" idx="0"/>
          </p:cNvCxnSpPr>
          <p:nvPr/>
        </p:nvCxnSpPr>
        <p:spPr>
          <a:xfrm flipV="1">
            <a:off x="7452320" y="3646104"/>
            <a:ext cx="3318" cy="1225214"/>
          </a:xfrm>
          <a:prstGeom prst="straightConnector1">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9" idx="0"/>
            <a:endCxn id="6" idx="2"/>
          </p:cNvCxnSpPr>
          <p:nvPr/>
        </p:nvCxnSpPr>
        <p:spPr>
          <a:xfrm flipV="1">
            <a:off x="1871955" y="3646102"/>
            <a:ext cx="0" cy="1152129"/>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0" idx="0"/>
            <a:endCxn id="7" idx="2"/>
          </p:cNvCxnSpPr>
          <p:nvPr/>
        </p:nvCxnSpPr>
        <p:spPr>
          <a:xfrm flipV="1">
            <a:off x="4518248" y="3646104"/>
            <a:ext cx="0" cy="115212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7" idx="0"/>
            <a:endCxn id="5" idx="2"/>
          </p:cNvCxnSpPr>
          <p:nvPr/>
        </p:nvCxnSpPr>
        <p:spPr>
          <a:xfrm flipV="1">
            <a:off x="4518248" y="2204864"/>
            <a:ext cx="0" cy="867335"/>
          </a:xfrm>
          <a:prstGeom prst="line">
            <a:avLst/>
          </a:prstGeom>
          <a:ln w="31750">
            <a:solidFill>
              <a:srgbClr val="C00000"/>
            </a:solidFill>
            <a:prstDash val="dash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72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6" y="764704"/>
            <a:ext cx="5284702" cy="853822"/>
          </a:xfrm>
        </p:spPr>
        <p:txBody>
          <a:bodyPr/>
          <a:lstStyle/>
          <a:p>
            <a:r>
              <a:rPr lang="en-US" altLang="zh-CN" b="1" dirty="0" smtClean="0">
                <a:latin typeface="+mn-lt"/>
                <a:ea typeface="宋体" pitchFamily="2" charset="-122"/>
                <a:cs typeface="Times New Roman" pitchFamily="18" charset="0"/>
              </a:rPr>
              <a:t>Collection </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628800"/>
            <a:ext cx="8229600" cy="4525963"/>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Collection </a:t>
            </a:r>
            <a:r>
              <a:rPr lang="zh-CN" altLang="en-US" sz="2400" dirty="0" smtClean="0">
                <a:ea typeface="宋体" pitchFamily="2" charset="-122"/>
                <a:cs typeface="Times New Roman" pitchFamily="18" charset="0"/>
              </a:rPr>
              <a:t>接口是 </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和 </a:t>
            </a:r>
            <a:r>
              <a:rPr lang="en-US" altLang="zh-CN" sz="2400" dirty="0" smtClean="0">
                <a:ea typeface="宋体" pitchFamily="2" charset="-122"/>
                <a:cs typeface="Times New Roman" pitchFamily="18" charset="0"/>
              </a:rPr>
              <a:t>Queue </a:t>
            </a:r>
            <a:r>
              <a:rPr lang="zh-CN" altLang="en-US" sz="2400" dirty="0" smtClean="0">
                <a:ea typeface="宋体" pitchFamily="2" charset="-122"/>
                <a:cs typeface="Times New Roman" pitchFamily="18" charset="0"/>
              </a:rPr>
              <a:t>接口的父接口，该接口里定义的方法既可用于操作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集合，也可用于操作 </a:t>
            </a:r>
            <a:r>
              <a:rPr lang="en-US" altLang="zh-CN" sz="2400" dirty="0" smtClean="0">
                <a:ea typeface="宋体" pitchFamily="2" charset="-122"/>
                <a:cs typeface="Times New Roman" pitchFamily="18" charset="0"/>
              </a:rPr>
              <a:t>List </a:t>
            </a:r>
            <a:r>
              <a:rPr lang="zh-CN" altLang="en-US" sz="2400" dirty="0" smtClean="0">
                <a:ea typeface="宋体" pitchFamily="2" charset="-122"/>
                <a:cs typeface="Times New Roman" pitchFamily="18" charset="0"/>
              </a:rPr>
              <a:t>和 </a:t>
            </a:r>
            <a:r>
              <a:rPr lang="en-US" altLang="zh-CN" sz="2400" dirty="0" smtClean="0">
                <a:ea typeface="宋体" pitchFamily="2" charset="-122"/>
                <a:cs typeface="Times New Roman" pitchFamily="18" charset="0"/>
              </a:rPr>
              <a:t>Queue </a:t>
            </a:r>
            <a:r>
              <a:rPr lang="zh-CN" altLang="en-US" sz="2400" dirty="0" smtClean="0">
                <a:ea typeface="宋体" pitchFamily="2" charset="-122"/>
                <a:cs typeface="Times New Roman" pitchFamily="18" charset="0"/>
              </a:rPr>
              <a:t>集合。</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JDK</a:t>
            </a:r>
            <a:r>
              <a:rPr lang="zh-CN" altLang="en-US" sz="2400" dirty="0" smtClean="0">
                <a:ea typeface="宋体" pitchFamily="2" charset="-122"/>
                <a:cs typeface="Times New Roman" pitchFamily="18" charset="0"/>
              </a:rPr>
              <a:t>不提供此接口的任何直接实现，而是提供更具体的子接口</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如：</a:t>
            </a:r>
            <a:r>
              <a:rPr lang="en-US" altLang="zh-CN" sz="2400" dirty="0" smtClean="0">
                <a:ea typeface="宋体" pitchFamily="2" charset="-122"/>
                <a:cs typeface="Times New Roman" pitchFamily="18" charset="0"/>
              </a:rPr>
              <a:t>Set</a:t>
            </a:r>
            <a:r>
              <a:rPr lang="zh-CN" altLang="en-US" sz="2400" dirty="0" smtClean="0">
                <a:ea typeface="宋体" pitchFamily="2" charset="-122"/>
                <a:cs typeface="Times New Roman" pitchFamily="18" charset="0"/>
              </a:rPr>
              <a:t>和</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实现。</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在 </a:t>
            </a:r>
            <a:r>
              <a:rPr lang="en-US" altLang="zh-CN" sz="2400" dirty="0">
                <a:ea typeface="宋体" pitchFamily="2" charset="-122"/>
                <a:cs typeface="Times New Roman" pitchFamily="18" charset="0"/>
              </a:rPr>
              <a:t>Java5 </a:t>
            </a:r>
            <a:r>
              <a:rPr lang="zh-CN" altLang="en-US" sz="2400" dirty="0">
                <a:ea typeface="宋体" pitchFamily="2" charset="-122"/>
                <a:cs typeface="Times New Roman" pitchFamily="18" charset="0"/>
              </a:rPr>
              <a:t>之前，</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集合会丢失容器中所有对象的数据类型，把所有对象都当成 </a:t>
            </a:r>
            <a:r>
              <a:rPr lang="en-US" altLang="zh-CN" sz="2400" dirty="0">
                <a:ea typeface="宋体" pitchFamily="2" charset="-122"/>
                <a:cs typeface="Times New Roman" pitchFamily="18" charset="0"/>
              </a:rPr>
              <a:t>Object </a:t>
            </a:r>
            <a:r>
              <a:rPr lang="zh-CN" altLang="en-US" sz="2400" dirty="0">
                <a:ea typeface="宋体" pitchFamily="2" charset="-122"/>
                <a:cs typeface="Times New Roman" pitchFamily="18" charset="0"/>
              </a:rPr>
              <a:t>类型处理；从 </a:t>
            </a:r>
            <a:r>
              <a:rPr lang="en-US" altLang="zh-CN" sz="2400" dirty="0">
                <a:ea typeface="宋体" pitchFamily="2" charset="-122"/>
                <a:cs typeface="Times New Roman" pitchFamily="18" charset="0"/>
              </a:rPr>
              <a:t>Java5 </a:t>
            </a:r>
            <a:r>
              <a:rPr lang="zh-CN" altLang="en-US" sz="2400" dirty="0">
                <a:ea typeface="宋体" pitchFamily="2" charset="-122"/>
                <a:cs typeface="Times New Roman" pitchFamily="18" charset="0"/>
              </a:rPr>
              <a:t>增加了</a:t>
            </a:r>
            <a:r>
              <a:rPr lang="zh-CN" altLang="en-US" sz="2400" b="1" dirty="0">
                <a:solidFill>
                  <a:srgbClr val="FF0000"/>
                </a:solidFill>
                <a:ea typeface="宋体" pitchFamily="2" charset="-122"/>
                <a:cs typeface="Times New Roman" pitchFamily="18" charset="0"/>
              </a:rPr>
              <a:t>泛型</a:t>
            </a:r>
            <a:r>
              <a:rPr lang="zh-CN" altLang="en-US" sz="2400" dirty="0">
                <a:ea typeface="宋体" pitchFamily="2" charset="-122"/>
                <a:cs typeface="Times New Roman" pitchFamily="18" charset="0"/>
              </a:rPr>
              <a:t>以后，</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集合可以记住容器中对象的数据类型</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val="380263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1" y="1025299"/>
            <a:ext cx="4552271" cy="514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411" y="1268760"/>
            <a:ext cx="4422313"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656412" y="4293096"/>
            <a:ext cx="4422312" cy="15121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cxnSp>
        <p:nvCxnSpPr>
          <p:cNvPr id="6" name="直接箭头连接符 5"/>
          <p:cNvCxnSpPr/>
          <p:nvPr/>
        </p:nvCxnSpPr>
        <p:spPr>
          <a:xfrm flipV="1">
            <a:off x="6760408" y="5849836"/>
            <a:ext cx="0" cy="45948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292080" y="6269250"/>
            <a:ext cx="2880320" cy="400110"/>
          </a:xfrm>
          <a:prstGeom prst="rect">
            <a:avLst/>
          </a:prstGeom>
        </p:spPr>
        <p:txBody>
          <a:bodyPr wrap="square">
            <a:spAutoFit/>
          </a:bodyPr>
          <a:lstStyle/>
          <a:p>
            <a:r>
              <a:rPr lang="zh-CN" altLang="en-US" sz="2000" b="1" dirty="0">
                <a:latin typeface="Times New Roman" pitchFamily="18" charset="0"/>
                <a:ea typeface="宋体" pitchFamily="2" charset="-122"/>
                <a:cs typeface="Times New Roman" pitchFamily="18" charset="0"/>
              </a:rPr>
              <a:t>集合与数组间转换操作</a:t>
            </a:r>
            <a:endParaRPr lang="zh-CN" altLang="en-US" sz="2000" dirty="0"/>
          </a:p>
        </p:txBody>
      </p:sp>
      <p:sp>
        <p:nvSpPr>
          <p:cNvPr id="14" name="标题 1"/>
          <p:cNvSpPr>
            <a:spLocks noGrp="1"/>
          </p:cNvSpPr>
          <p:nvPr>
            <p:ph type="title"/>
          </p:nvPr>
        </p:nvSpPr>
        <p:spPr>
          <a:xfrm>
            <a:off x="2195736" y="65594"/>
            <a:ext cx="5328592" cy="771118"/>
          </a:xfrm>
        </p:spPr>
        <p:txBody>
          <a:bodyPr>
            <a:normAutofit/>
          </a:bodyPr>
          <a:lstStyle/>
          <a:p>
            <a:r>
              <a:rPr lang="en-US" altLang="zh-CN" b="1" dirty="0" smtClean="0">
                <a:solidFill>
                  <a:srgbClr val="FFFF00"/>
                </a:solidFill>
                <a:latin typeface="+mn-lt"/>
                <a:ea typeface="宋体" pitchFamily="2" charset="-122"/>
                <a:cs typeface="Times New Roman" pitchFamily="18" charset="0"/>
              </a:rPr>
              <a:t>Collection </a:t>
            </a:r>
            <a:r>
              <a:rPr lang="zh-CN" altLang="en-US" b="1" dirty="0" smtClean="0">
                <a:solidFill>
                  <a:srgbClr val="FFFF00"/>
                </a:solidFill>
                <a:latin typeface="+mn-lt"/>
                <a:ea typeface="宋体" pitchFamily="2" charset="-122"/>
                <a:cs typeface="Times New Roman" pitchFamily="18" charset="0"/>
              </a:rPr>
              <a:t>接口方法</a:t>
            </a:r>
            <a:endParaRPr lang="zh-CN" altLang="en-US" b="1" dirty="0">
              <a:solidFill>
                <a:srgbClr val="FFFF00"/>
              </a:solidFill>
              <a:latin typeface="+mn-lt"/>
              <a:ea typeface="宋体" pitchFamily="2" charset="-122"/>
              <a:cs typeface="Times New Roman" pitchFamily="18" charset="0"/>
            </a:endParaRPr>
          </a:p>
        </p:txBody>
      </p:sp>
    </p:spTree>
    <p:extLst>
      <p:ext uri="{BB962C8B-B14F-4D97-AF65-F5344CB8AC3E}">
        <p14:creationId xmlns:p14="http://schemas.microsoft.com/office/powerpoint/2010/main" val="3129380169"/>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spPr>
      <a:bodyPr rtlCol="0" anchor="ctr"/>
      <a:lstStyle>
        <a:defPPr algn="ctr">
          <a:defRPr b="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6700</TotalTime>
  <Words>3217</Words>
  <Application>Microsoft Office PowerPoint</Application>
  <PresentationFormat>全屏显示(4:3)</PresentationFormat>
  <Paragraphs>386</Paragraphs>
  <Slides>48</Slides>
  <Notes>3</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PPT模板</vt:lpstr>
      <vt:lpstr>Java中的数据存储机制(2）—集合</vt:lpstr>
      <vt:lpstr>PowerPoint 演示文稿</vt:lpstr>
      <vt:lpstr>PowerPoint 演示文稿</vt:lpstr>
      <vt:lpstr>Java 集合概述</vt:lpstr>
      <vt:lpstr>Java 集合概述</vt:lpstr>
      <vt:lpstr>PowerPoint 演示文稿</vt:lpstr>
      <vt:lpstr>Map接口继承树</vt:lpstr>
      <vt:lpstr>Collection 接口</vt:lpstr>
      <vt:lpstr>Collection 接口方法</vt:lpstr>
      <vt:lpstr>使用 Iterator 接口遍历集合元素</vt:lpstr>
      <vt:lpstr>PowerPoint 演示文稿</vt:lpstr>
      <vt:lpstr>PowerPoint 演示文稿</vt:lpstr>
      <vt:lpstr>使用 foreach 循环遍历集合元素</vt:lpstr>
      <vt:lpstr>PowerPoint 演示文稿</vt:lpstr>
      <vt:lpstr>List接口</vt:lpstr>
      <vt:lpstr>List接口</vt:lpstr>
      <vt:lpstr>List实现类之一：ArrayList</vt:lpstr>
      <vt:lpstr>PowerPoint 演示文稿</vt:lpstr>
      <vt:lpstr>PowerPoint 演示文稿</vt:lpstr>
      <vt:lpstr>ListIterator接口</vt:lpstr>
      <vt:lpstr>Iterator和ListIterator主要区别(了解)</vt:lpstr>
      <vt:lpstr>Set 接口</vt:lpstr>
      <vt:lpstr>Set实现类之一：HashSet</vt:lpstr>
      <vt:lpstr>hashCode() 方法</vt:lpstr>
      <vt:lpstr>Set实现类之二：LinkedHashSet</vt:lpstr>
      <vt:lpstr>PowerPoint 演示文稿</vt:lpstr>
      <vt:lpstr>Set实现类之三：TreeSet</vt:lpstr>
      <vt:lpstr>排  序——自然排序</vt:lpstr>
      <vt:lpstr>排  序——自然排序</vt:lpstr>
      <vt:lpstr>排  序——定制排序</vt:lpstr>
      <vt:lpstr>Map接口</vt:lpstr>
      <vt:lpstr>Map接口</vt:lpstr>
      <vt:lpstr>PowerPoint 演示文稿</vt:lpstr>
      <vt:lpstr>Map 常用方法</vt:lpstr>
      <vt:lpstr>PowerPoint 演示文稿</vt:lpstr>
      <vt:lpstr>Map实现类之一：HashMap</vt:lpstr>
      <vt:lpstr>Map实现类之二：LinkedHashMap</vt:lpstr>
      <vt:lpstr>Map实现类之三：TreeMap</vt:lpstr>
      <vt:lpstr>Map实现类之三：TreeMap</vt:lpstr>
      <vt:lpstr>Map实现类之四：Hashtable</vt:lpstr>
      <vt:lpstr>Map实现类之五：Properties</vt:lpstr>
      <vt:lpstr>Map实现类之五：Properties</vt:lpstr>
      <vt:lpstr>操作集合的工具类：Collections</vt:lpstr>
      <vt:lpstr>查找、替换</vt:lpstr>
      <vt:lpstr>同步控制</vt:lpstr>
      <vt:lpstr>Enumeration</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shkstart</cp:lastModifiedBy>
  <cp:revision>609</cp:revision>
  <dcterms:created xsi:type="dcterms:W3CDTF">2012-08-05T14:09:30Z</dcterms:created>
  <dcterms:modified xsi:type="dcterms:W3CDTF">2013-10-17T11:23:40Z</dcterms:modified>
</cp:coreProperties>
</file>