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8" r:id="rId2"/>
    <p:sldId id="668" r:id="rId3"/>
    <p:sldId id="555" r:id="rId4"/>
    <p:sldId id="667" r:id="rId5"/>
    <p:sldId id="557" r:id="rId6"/>
    <p:sldId id="558" r:id="rId7"/>
    <p:sldId id="661" r:id="rId8"/>
    <p:sldId id="559" r:id="rId9"/>
    <p:sldId id="560" r:id="rId10"/>
    <p:sldId id="627" r:id="rId11"/>
    <p:sldId id="561" r:id="rId12"/>
    <p:sldId id="562" r:id="rId13"/>
    <p:sldId id="662" r:id="rId14"/>
    <p:sldId id="563" r:id="rId15"/>
    <p:sldId id="669" r:id="rId16"/>
    <p:sldId id="564" r:id="rId17"/>
    <p:sldId id="616" r:id="rId18"/>
    <p:sldId id="565" r:id="rId19"/>
    <p:sldId id="566" r:id="rId20"/>
    <p:sldId id="567" r:id="rId21"/>
    <p:sldId id="568" r:id="rId22"/>
    <p:sldId id="569" r:id="rId23"/>
    <p:sldId id="670" r:id="rId24"/>
    <p:sldId id="570" r:id="rId25"/>
    <p:sldId id="571" r:id="rId26"/>
    <p:sldId id="617" r:id="rId27"/>
    <p:sldId id="572" r:id="rId28"/>
    <p:sldId id="653" r:id="rId29"/>
    <p:sldId id="573" r:id="rId30"/>
    <p:sldId id="574" r:id="rId31"/>
    <p:sldId id="575" r:id="rId32"/>
    <p:sldId id="618" r:id="rId33"/>
    <p:sldId id="576" r:id="rId34"/>
    <p:sldId id="257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13" autoAdjust="0"/>
    <p:restoredTop sz="94660"/>
  </p:normalViewPr>
  <p:slideViewPr>
    <p:cSldViewPr>
      <p:cViewPr varScale="1">
        <p:scale>
          <a:sx n="62" d="100"/>
          <a:sy n="62" d="100"/>
        </p:scale>
        <p:origin x="-96" y="-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DD06-80E0-4FE6-81F6-66C068209E61}" type="datetimeFigureOut">
              <a:rPr lang="zh-CN" altLang="en-US" smtClean="0"/>
              <a:pPr/>
              <a:t>2013/8/22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F713-E591-4BAA-98DC-A77FB579BE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94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3126" y="428604"/>
            <a:ext cx="8229600" cy="8572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71538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1700808"/>
            <a:ext cx="8856984" cy="2664296"/>
          </a:xfrm>
        </p:spPr>
        <p:txBody>
          <a:bodyPr>
            <a:noAutofit/>
          </a:bodyPr>
          <a:lstStyle/>
          <a:p>
            <a:r>
              <a:rPr lang="en-US" altLang="zh-CN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Java</a:t>
            </a:r>
            <a:r>
              <a:rPr lang="zh-CN" altLang="en-US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流程控制语句</a:t>
            </a:r>
            <a:endParaRPr lang="zh-CN" altLang="zh-CN" sz="8000" b="1" dirty="0" smtClean="0">
              <a:solidFill>
                <a:srgbClr val="000066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613047"/>
            <a:ext cx="9144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讲师：宋红康   </a:t>
            </a:r>
            <a:endParaRPr lang="en-US" altLang="zh-CN" sz="4000" b="1" dirty="0" smtClean="0">
              <a:solidFill>
                <a:srgbClr val="000066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36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新浪微博：</a:t>
            </a:r>
            <a:r>
              <a:rPr lang="zh-CN" altLang="en-US" sz="3600" b="1" dirty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尚</a:t>
            </a:r>
            <a:r>
              <a:rPr lang="zh-CN" altLang="en-US" sz="36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硅谷</a:t>
            </a:r>
            <a:r>
              <a:rPr lang="en-US" altLang="zh-CN" sz="36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-</a:t>
            </a:r>
            <a:r>
              <a:rPr lang="zh-CN" altLang="en-US" sz="36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宋红康</a:t>
            </a:r>
            <a:endParaRPr lang="zh-CN" altLang="en-US" sz="3600" b="1" dirty="0">
              <a:solidFill>
                <a:srgbClr val="000066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753742" y="764704"/>
            <a:ext cx="3673028" cy="696710"/>
          </a:xfrm>
          <a:noFill/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if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语句练习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6024" y="1628800"/>
            <a:ext cx="874846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大家都知道，男大当婚，女大当嫁。那么女方家长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要嫁女儿，当然要提出一定的条件：高：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180cm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以上；富：财富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千万以上；帅：是。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如果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这三个条件同时满足，则：“我一定要嫁给他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!!!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”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如果三个条件有为真的情况，则：“嫁吧，比上不足，比下有余。”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如果三个条件都不满足，则：“不嫁！”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5328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67744" y="620688"/>
            <a:ext cx="5452095" cy="792088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分支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结构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：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switch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语句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484784"/>
            <a:ext cx="3600400" cy="5064125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	switch(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表达式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){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case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常量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: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		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语句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1;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break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;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case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常量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: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		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语句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2;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break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…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…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case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常量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N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: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		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语句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N;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break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default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: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		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语句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break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	 } </a:t>
            </a:r>
          </a:p>
        </p:txBody>
      </p:sp>
    </p:spTree>
    <p:extLst>
      <p:ext uri="{BB962C8B-B14F-4D97-AF65-F5344CB8AC3E}">
        <p14:creationId xmlns:p14="http://schemas.microsoft.com/office/powerpoint/2010/main" val="323365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691680" y="476672"/>
            <a:ext cx="6314499" cy="98140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switch</a:t>
            </a: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语句应用举例</a:t>
            </a: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179512" y="1268760"/>
            <a:ext cx="7632700" cy="541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public class Test{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       public static void main(String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[]){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		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= 1;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		switch (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	       	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case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0: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			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("zero");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			break;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	       	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case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1: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			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("one");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			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break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	        	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default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			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("default");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			break;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	 	}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        }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79165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>
          <a:xfrm>
            <a:off x="2987824" y="-11400"/>
            <a:ext cx="5378395" cy="98140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 smtClean="0">
                <a:solidFill>
                  <a:srgbClr val="FFFF00"/>
                </a:solidFill>
                <a:latin typeface="+mn-lt"/>
                <a:ea typeface="宋体" pitchFamily="2" charset="-122"/>
                <a:cs typeface="Times New Roman" pitchFamily="18" charset="0"/>
              </a:rPr>
              <a:t>switch</a:t>
            </a: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宋体" pitchFamily="2" charset="-122"/>
                <a:cs typeface="Times New Roman" pitchFamily="18" charset="0"/>
              </a:rPr>
              <a:t>语句应用举例</a:t>
            </a: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179512" y="764704"/>
            <a:ext cx="8568952" cy="596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public class Test{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       public static void main(String 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[]){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String season = “summer”;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switch 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(season) 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       	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case 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“spring”: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dirty="0" err="1" smtClean="0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(“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春暖花开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");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	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break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       	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case 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“summer”: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	 </a:t>
            </a:r>
            <a:r>
              <a:rPr lang="en-US" altLang="zh-CN" sz="2000" dirty="0" err="1" smtClean="0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(“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夏日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炎炎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");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	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  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break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			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case 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“autumn”: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	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(“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秋高气爽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");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	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  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break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			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case 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“winter”: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	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  </a:t>
            </a:r>
            <a:r>
              <a:rPr lang="en-US" altLang="zh-CN" sz="2000" dirty="0" err="1" smtClean="0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(“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冬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雪皑皑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");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	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  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break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</a:pP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        	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default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	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  </a:t>
            </a:r>
            <a:r>
              <a:rPr lang="en-US" altLang="zh-CN" sz="2000" dirty="0" err="1" smtClean="0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(“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季节输入有误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");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	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  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break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 	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}}}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99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67744" y="764704"/>
            <a:ext cx="5148666" cy="76700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switch</a:t>
            </a: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语句有关规则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8405" y="1772816"/>
            <a:ext cx="8353425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Wingdings" pitchFamily="2" charset="2"/>
              <a:buChar char="l"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switch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表达式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中表达式的</a:t>
            </a:r>
            <a:r>
              <a:rPr lang="zh-CN" altLang="en-US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返回值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必须是下述几种类型之一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：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byte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short</a:t>
            </a:r>
            <a:r>
              <a:rPr lang="zh-CN" altLang="en-US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char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，枚举</a:t>
            </a:r>
            <a:r>
              <a:rPr lang="zh-CN" altLang="en-US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String</a:t>
            </a:r>
            <a:r>
              <a:rPr lang="zh-CN" altLang="en-US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；</a:t>
            </a:r>
            <a:endParaRPr lang="zh-CN" altLang="en-US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spcBef>
                <a:spcPct val="50000"/>
              </a:spcBef>
              <a:buFont typeface="Wingdings" pitchFamily="2" charset="2"/>
              <a:buChar char="l"/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case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子句中的值必须是</a:t>
            </a:r>
            <a:r>
              <a:rPr lang="zh-CN" altLang="en-US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常量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，且所有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case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子句中的值应是不同的；</a:t>
            </a:r>
          </a:p>
          <a:p>
            <a:pPr marL="457200" indent="-457200">
              <a:spcBef>
                <a:spcPct val="50000"/>
              </a:spcBef>
              <a:buFont typeface="Wingdings" pitchFamily="2" charset="2"/>
              <a:buChar char="l"/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default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子句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是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可任选的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，当没有匹配的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case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时，执行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default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spcBef>
                <a:spcPct val="50000"/>
              </a:spcBef>
              <a:buFont typeface="Wingdings" pitchFamily="2" charset="2"/>
              <a:buChar char="l"/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break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语句用来在执行完一个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case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分支后使程序跳出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switch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语句块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；如果没有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break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，程序会顺序执行到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switch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结尾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33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15816" y="692696"/>
            <a:ext cx="3312368" cy="720080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</a:rPr>
              <a:t>例  题</a:t>
            </a:r>
            <a:endParaRPr lang="zh-CN" altLang="en-US" b="1" dirty="0"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450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1.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使用 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switch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把小写类型的 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char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型转为大写。只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转换 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a, b, c, d, e.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其它的输出 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“other”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.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对学生成绩大于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60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分的，输出“合格”。低于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60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分的，输出“不合格”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585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339752" y="716066"/>
            <a:ext cx="4710826" cy="768718"/>
          </a:xfrm>
          <a:noFill/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switch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语句练习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1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418" y="1581130"/>
            <a:ext cx="6337300" cy="489585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使用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switch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语句改写下列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if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语句：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a = 3;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	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x = 100;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	 if(a==1)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		x+=5;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	 else if(a==2)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		x+=10;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	 else if(a==3)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		x+=16;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	 else	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	x+=34;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15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TextBox 5"/>
          <p:cNvSpPr txBox="1">
            <a:spLocks noChangeArrowheads="1"/>
          </p:cNvSpPr>
          <p:nvPr/>
        </p:nvSpPr>
        <p:spPr bwMode="auto">
          <a:xfrm>
            <a:off x="2411760" y="978113"/>
            <a:ext cx="50405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 b="1" dirty="0">
                <a:latin typeface="+mn-lt"/>
              </a:rPr>
              <a:t>switch</a:t>
            </a:r>
            <a:r>
              <a:rPr lang="zh-CN" altLang="en-US" sz="3600" b="1" dirty="0">
                <a:latin typeface="+mn-lt"/>
              </a:rPr>
              <a:t>和</a:t>
            </a:r>
            <a:r>
              <a:rPr lang="en-US" altLang="zh-CN" sz="3600" b="1" dirty="0">
                <a:latin typeface="+mn-lt"/>
              </a:rPr>
              <a:t>if</a:t>
            </a:r>
            <a:r>
              <a:rPr lang="zh-CN" altLang="en-US" sz="3600" b="1" dirty="0">
                <a:latin typeface="+mn-lt"/>
              </a:rPr>
              <a:t>语句的对比</a:t>
            </a:r>
          </a:p>
        </p:txBody>
      </p:sp>
      <p:sp>
        <p:nvSpPr>
          <p:cNvPr id="48133" name="TextBox 6"/>
          <p:cNvSpPr txBox="1">
            <a:spLocks noChangeArrowheads="1"/>
          </p:cNvSpPr>
          <p:nvPr/>
        </p:nvSpPr>
        <p:spPr bwMode="auto">
          <a:xfrm>
            <a:off x="611188" y="1988840"/>
            <a:ext cx="7923212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F0000"/>
                </a:solidFill>
                <a:latin typeface="+mn-lt"/>
              </a:rPr>
              <a:t>if</a:t>
            </a:r>
            <a:r>
              <a:rPr lang="zh-CN" altLang="en-US" dirty="0">
                <a:solidFill>
                  <a:srgbClr val="FF0000"/>
                </a:solidFill>
                <a:latin typeface="+mn-lt"/>
              </a:rPr>
              <a:t>和</a:t>
            </a:r>
            <a:r>
              <a:rPr lang="en-US" altLang="zh-CN" dirty="0">
                <a:solidFill>
                  <a:srgbClr val="FF0000"/>
                </a:solidFill>
                <a:latin typeface="+mn-lt"/>
              </a:rPr>
              <a:t>switch</a:t>
            </a:r>
            <a:r>
              <a:rPr lang="zh-CN" altLang="en-US" dirty="0">
                <a:solidFill>
                  <a:srgbClr val="FF0000"/>
                </a:solidFill>
                <a:latin typeface="+mn-lt"/>
              </a:rPr>
              <a:t>语句很像，具体什么场景下，应用哪个语句呢？</a:t>
            </a:r>
          </a:p>
          <a:p>
            <a:pPr marL="342900" indent="-342900" eaLnBrk="1" hangingPunct="1">
              <a:buFont typeface="Wingdings" pitchFamily="2" charset="2"/>
              <a:buChar char="Ø"/>
            </a:pPr>
            <a:endParaRPr lang="en-US" altLang="zh-CN" dirty="0" smtClean="0">
              <a:latin typeface="+mn-lt"/>
            </a:endParaRPr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zh-CN" altLang="en-US" dirty="0" smtClean="0">
                <a:latin typeface="+mn-lt"/>
              </a:rPr>
              <a:t>如果</a:t>
            </a:r>
            <a:r>
              <a:rPr lang="zh-CN" altLang="en-US" dirty="0">
                <a:latin typeface="+mn-lt"/>
              </a:rPr>
              <a:t>判断的具体数值不多，</a:t>
            </a:r>
            <a:r>
              <a:rPr lang="zh-CN" altLang="en-US" dirty="0" smtClean="0">
                <a:latin typeface="+mn-lt"/>
              </a:rPr>
              <a:t>而且符合</a:t>
            </a:r>
            <a:r>
              <a:rPr lang="en-US" altLang="zh-CN" dirty="0">
                <a:latin typeface="+mn-lt"/>
              </a:rPr>
              <a:t>byte</a:t>
            </a:r>
            <a:r>
              <a:rPr lang="zh-CN" altLang="en-US" dirty="0">
                <a:latin typeface="+mn-lt"/>
              </a:rPr>
              <a:t>、</a:t>
            </a:r>
            <a:r>
              <a:rPr lang="en-US" dirty="0">
                <a:latin typeface="+mn-lt"/>
              </a:rPr>
              <a:t> </a:t>
            </a:r>
            <a:r>
              <a:rPr lang="en-US" altLang="zh-CN" dirty="0">
                <a:latin typeface="+mn-lt"/>
              </a:rPr>
              <a:t>short </a:t>
            </a:r>
            <a:r>
              <a:rPr lang="zh-CN" altLang="en-US" dirty="0">
                <a:latin typeface="+mn-lt"/>
              </a:rPr>
              <a:t>、</a:t>
            </a:r>
            <a:r>
              <a:rPr lang="en-US" altLang="zh-CN" dirty="0" err="1">
                <a:latin typeface="+mn-lt"/>
              </a:rPr>
              <a:t>int</a:t>
            </a:r>
            <a:r>
              <a:rPr lang="zh-CN" altLang="en-US" dirty="0">
                <a:latin typeface="+mn-lt"/>
              </a:rPr>
              <a:t>、</a:t>
            </a:r>
            <a:r>
              <a:rPr lang="en-US" dirty="0">
                <a:latin typeface="+mn-lt"/>
              </a:rPr>
              <a:t> </a:t>
            </a:r>
            <a:r>
              <a:rPr lang="en-US" altLang="zh-CN" dirty="0">
                <a:latin typeface="+mn-lt"/>
              </a:rPr>
              <a:t>char</a:t>
            </a:r>
            <a:r>
              <a:rPr lang="zh-CN" altLang="en-US" dirty="0">
                <a:latin typeface="+mn-lt"/>
              </a:rPr>
              <a:t>这四种类型。虽然两个语句都可以使用，建议使用</a:t>
            </a:r>
            <a:r>
              <a:rPr lang="en-US" altLang="zh-CN" dirty="0" err="1">
                <a:latin typeface="+mn-lt"/>
              </a:rPr>
              <a:t>swtich</a:t>
            </a:r>
            <a:r>
              <a:rPr lang="zh-CN" altLang="en-US" dirty="0">
                <a:latin typeface="+mn-lt"/>
              </a:rPr>
              <a:t>语句。因为</a:t>
            </a:r>
            <a:r>
              <a:rPr lang="zh-CN" altLang="en-US" dirty="0">
                <a:solidFill>
                  <a:srgbClr val="0000FF"/>
                </a:solidFill>
                <a:latin typeface="+mn-lt"/>
              </a:rPr>
              <a:t>效率稍高</a:t>
            </a:r>
            <a:r>
              <a:rPr lang="zh-CN" altLang="en-US" dirty="0">
                <a:latin typeface="+mn-lt"/>
              </a:rPr>
              <a:t>。</a:t>
            </a:r>
          </a:p>
          <a:p>
            <a:pPr eaLnBrk="1" hangingPunct="1"/>
            <a:endParaRPr lang="zh-CN" altLang="en-US" dirty="0">
              <a:latin typeface="+mn-lt"/>
            </a:endParaRPr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zh-CN" altLang="en-US" dirty="0" smtClean="0">
                <a:latin typeface="+mn-lt"/>
              </a:rPr>
              <a:t>其他</a:t>
            </a:r>
            <a:r>
              <a:rPr lang="zh-CN" altLang="en-US" dirty="0">
                <a:latin typeface="+mn-lt"/>
              </a:rPr>
              <a:t>情况：对区间判断，对结果为</a:t>
            </a:r>
            <a:r>
              <a:rPr lang="en-US" altLang="zh-CN" dirty="0">
                <a:latin typeface="+mn-lt"/>
              </a:rPr>
              <a:t>boolean</a:t>
            </a:r>
            <a:r>
              <a:rPr lang="zh-CN" altLang="en-US" dirty="0">
                <a:latin typeface="+mn-lt"/>
              </a:rPr>
              <a:t>类型判断，使用</a:t>
            </a:r>
            <a:r>
              <a:rPr lang="en-US" altLang="zh-CN" dirty="0">
                <a:latin typeface="+mn-lt"/>
              </a:rPr>
              <a:t>if</a:t>
            </a:r>
            <a:r>
              <a:rPr lang="zh-CN" altLang="en-US" dirty="0">
                <a:latin typeface="+mn-lt"/>
              </a:rPr>
              <a:t>，</a:t>
            </a:r>
            <a:r>
              <a:rPr lang="en-US" altLang="zh-CN" dirty="0">
                <a:latin typeface="+mn-lt"/>
              </a:rPr>
              <a:t>if</a:t>
            </a:r>
            <a:r>
              <a:rPr lang="zh-CN" altLang="en-US" dirty="0">
                <a:latin typeface="+mn-lt"/>
              </a:rPr>
              <a:t>的使用范围更广。</a:t>
            </a:r>
          </a:p>
        </p:txBody>
      </p:sp>
    </p:spTree>
    <p:extLst>
      <p:ext uri="{BB962C8B-B14F-4D97-AF65-F5344CB8AC3E}">
        <p14:creationId xmlns:p14="http://schemas.microsoft.com/office/powerpoint/2010/main" val="370995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760" y="692696"/>
            <a:ext cx="5021913" cy="838446"/>
          </a:xfrm>
          <a:noFill/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+mn-lt"/>
                <a:ea typeface="宋体" pitchFamily="2" charset="-122"/>
                <a:cs typeface="Arial Unicode MS" pitchFamily="34" charset="-122"/>
              </a:rPr>
              <a:t>switch</a:t>
            </a:r>
            <a:r>
              <a:rPr lang="zh-CN" altLang="en-US" b="1" dirty="0" smtClean="0">
                <a:latin typeface="+mn-lt"/>
                <a:ea typeface="宋体" pitchFamily="2" charset="-122"/>
                <a:cs typeface="Arial Unicode MS" pitchFamily="34" charset="-122"/>
              </a:rPr>
              <a:t>语句练习</a:t>
            </a:r>
            <a:r>
              <a:rPr lang="en-US" altLang="zh-CN" b="1" dirty="0" smtClean="0">
                <a:latin typeface="+mn-lt"/>
                <a:ea typeface="宋体" pitchFamily="2" charset="-122"/>
                <a:cs typeface="Arial Unicode MS" pitchFamily="34" charset="-122"/>
              </a:rPr>
              <a:t>2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368" y="1676378"/>
            <a:ext cx="8605112" cy="3264790"/>
          </a:xfrm>
          <a:noFill/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编写程序：从键盘上读入一个学生成绩，存放在变量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score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中，根据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score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的值输出其对应的成绩等级：</a:t>
            </a:r>
          </a:p>
          <a:p>
            <a:pPr lvl="1" eaLnBrk="1" hangingPunct="1">
              <a:buFontTx/>
              <a:buNone/>
            </a:pP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 eaLnBrk="1" hangingPunct="1">
              <a:buFontTx/>
              <a:buNone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score&gt;=90           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等级：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A</a:t>
            </a:r>
          </a:p>
          <a:p>
            <a:pPr lvl="1" eaLnBrk="1" hangingPunct="1">
              <a:buFontTx/>
              <a:buNone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70=&lt;score&lt;90    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等级：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B</a:t>
            </a:r>
          </a:p>
          <a:p>
            <a:pPr lvl="1" eaLnBrk="1" hangingPunct="1">
              <a:buFontTx/>
              <a:buNone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60=&lt;score&lt;70    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等级：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C</a:t>
            </a:r>
          </a:p>
          <a:p>
            <a:pPr lvl="1" eaLnBrk="1" hangingPunct="1">
              <a:buFontTx/>
              <a:buNone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score&lt;60             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等级：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608151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832" y="620688"/>
            <a:ext cx="3600326" cy="91314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Arial Unicode MS" pitchFamily="34" charset="-122"/>
              </a:rPr>
              <a:t>循环</a:t>
            </a:r>
            <a:r>
              <a:rPr lang="zh-CN" altLang="en-US" b="1" dirty="0">
                <a:latin typeface="+mn-lt"/>
                <a:ea typeface="宋体" pitchFamily="2" charset="-122"/>
                <a:cs typeface="Arial Unicode MS" pitchFamily="34" charset="-122"/>
              </a:rPr>
              <a:t>结构</a:t>
            </a:r>
            <a:endParaRPr lang="zh-CN" altLang="en-US" b="1" dirty="0" smtClean="0">
              <a:solidFill>
                <a:schemeClr val="tx1"/>
              </a:solidFill>
              <a:latin typeface="+mn-lt"/>
              <a:ea typeface="宋体" pitchFamily="2" charset="-122"/>
              <a:cs typeface="Arial Unicode MS" pitchFamily="34" charset="-122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412776"/>
            <a:ext cx="7704856" cy="5112568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循环语句功能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在循环条件满足的情况下，反复执行特定代码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循环语句的四个组成部分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初始化部分（</a:t>
            </a:r>
            <a:r>
              <a:rPr lang="en-US" altLang="zh-CN" dirty="0" err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init_statement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）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循环条件部分（</a:t>
            </a:r>
            <a:r>
              <a:rPr lang="en-US" altLang="zh-CN" dirty="0" err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test_exp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）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循环体部分（</a:t>
            </a:r>
            <a:r>
              <a:rPr lang="en-US" altLang="zh-CN" dirty="0" err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body_statement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）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迭代部分（</a:t>
            </a:r>
            <a:r>
              <a:rPr lang="en-US" altLang="zh-CN" dirty="0" err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alter_statement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） 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循环语句分类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for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循环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while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循环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do/while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循环 </a:t>
            </a:r>
          </a:p>
        </p:txBody>
      </p:sp>
    </p:spTree>
    <p:extLst>
      <p:ext uri="{BB962C8B-B14F-4D97-AF65-F5344CB8AC3E}">
        <p14:creationId xmlns:p14="http://schemas.microsoft.com/office/powerpoint/2010/main" val="157344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圆角矩形 150"/>
          <p:cNvSpPr/>
          <p:nvPr/>
        </p:nvSpPr>
        <p:spPr>
          <a:xfrm>
            <a:off x="2098124" y="4149661"/>
            <a:ext cx="621799" cy="95017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2008" y="89909"/>
            <a:ext cx="3816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err="1" smtClean="0">
                <a:solidFill>
                  <a:srgbClr val="FFFF00"/>
                </a:solidFill>
                <a:ea typeface="宋体" pitchFamily="2" charset="-122"/>
                <a:cs typeface="Times New Roman" pitchFamily="18" charset="0"/>
              </a:rPr>
              <a:t>JavaSE</a:t>
            </a:r>
            <a:r>
              <a:rPr lang="zh-CN" altLang="en-US" sz="3600" b="1" dirty="0" smtClean="0">
                <a:solidFill>
                  <a:srgbClr val="FFFF00"/>
                </a:solidFill>
                <a:ea typeface="宋体" pitchFamily="2" charset="-122"/>
                <a:cs typeface="Times New Roman" pitchFamily="18" charset="0"/>
              </a:rPr>
              <a:t>知识图解</a:t>
            </a:r>
            <a:endParaRPr lang="zh-CN" altLang="en-US" sz="3600" b="1" dirty="0">
              <a:solidFill>
                <a:srgbClr val="FFFF00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1" name="圆角矩形 100"/>
          <p:cNvSpPr/>
          <p:nvPr/>
        </p:nvSpPr>
        <p:spPr>
          <a:xfrm>
            <a:off x="183802" y="1412776"/>
            <a:ext cx="1440160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2056010" y="1424608"/>
            <a:ext cx="145536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5584402" y="1412776"/>
            <a:ext cx="1440160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4704257" y="2420888"/>
            <a:ext cx="899829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6723289" y="2420888"/>
            <a:ext cx="9361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6" name="圆角矩形 105"/>
          <p:cNvSpPr/>
          <p:nvPr/>
        </p:nvSpPr>
        <p:spPr>
          <a:xfrm>
            <a:off x="5755193" y="2420888"/>
            <a:ext cx="852903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7837449" y="2420888"/>
            <a:ext cx="73501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5548670" y="3212976"/>
            <a:ext cx="1800562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7954801" y="4027903"/>
            <a:ext cx="917966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0" name="圆角矩形 109"/>
          <p:cNvSpPr/>
          <p:nvPr/>
        </p:nvSpPr>
        <p:spPr>
          <a:xfrm>
            <a:off x="4009150" y="3990539"/>
            <a:ext cx="705802" cy="57462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7143489" y="4012941"/>
            <a:ext cx="524855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2" name="圆角矩形 111"/>
          <p:cNvSpPr/>
          <p:nvPr/>
        </p:nvSpPr>
        <p:spPr>
          <a:xfrm>
            <a:off x="6278876" y="3990539"/>
            <a:ext cx="669388" cy="55221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4891710" y="4020432"/>
            <a:ext cx="544386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4" name="圆角矩形 113"/>
          <p:cNvSpPr/>
          <p:nvPr/>
        </p:nvSpPr>
        <p:spPr>
          <a:xfrm>
            <a:off x="5553867" y="4037286"/>
            <a:ext cx="533705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5" name="圆角矩形 114"/>
          <p:cNvSpPr/>
          <p:nvPr/>
        </p:nvSpPr>
        <p:spPr>
          <a:xfrm>
            <a:off x="5240809" y="4862046"/>
            <a:ext cx="1440160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7982531" y="587727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7" name="圆角矩形 116"/>
          <p:cNvSpPr/>
          <p:nvPr/>
        </p:nvSpPr>
        <p:spPr>
          <a:xfrm>
            <a:off x="7258452" y="587727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8" name="圆角矩形 117"/>
          <p:cNvSpPr/>
          <p:nvPr/>
        </p:nvSpPr>
        <p:spPr>
          <a:xfrm>
            <a:off x="6759743" y="5877272"/>
            <a:ext cx="391239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9" name="圆角矩形 118"/>
          <p:cNvSpPr/>
          <p:nvPr/>
        </p:nvSpPr>
        <p:spPr>
          <a:xfrm>
            <a:off x="5842785" y="5877272"/>
            <a:ext cx="81054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0" name="圆角矩形 119"/>
          <p:cNvSpPr/>
          <p:nvPr/>
        </p:nvSpPr>
        <p:spPr>
          <a:xfrm>
            <a:off x="5080346" y="587727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2" name="圆角矩形 121"/>
          <p:cNvSpPr/>
          <p:nvPr/>
        </p:nvSpPr>
        <p:spPr>
          <a:xfrm>
            <a:off x="3910353" y="5863217"/>
            <a:ext cx="1028513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3" name="圆角矩形 122"/>
          <p:cNvSpPr/>
          <p:nvPr/>
        </p:nvSpPr>
        <p:spPr>
          <a:xfrm>
            <a:off x="3110738" y="587727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4" name="圆角矩形 123"/>
          <p:cNvSpPr/>
          <p:nvPr/>
        </p:nvSpPr>
        <p:spPr>
          <a:xfrm>
            <a:off x="2273302" y="587727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5" name="圆角矩形 124"/>
          <p:cNvSpPr/>
          <p:nvPr/>
        </p:nvSpPr>
        <p:spPr>
          <a:xfrm>
            <a:off x="35496" y="5877272"/>
            <a:ext cx="1354123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6" name="圆角矩形 125"/>
          <p:cNvSpPr/>
          <p:nvPr/>
        </p:nvSpPr>
        <p:spPr>
          <a:xfrm>
            <a:off x="2098124" y="2222160"/>
            <a:ext cx="1190599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83802" y="1459523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发展历程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072520" y="1477000"/>
            <a:ext cx="1491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环境搭建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638543" y="1445421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基础程序设计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629519" y="2492896"/>
            <a:ext cx="1098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数据类型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6706881" y="2442374"/>
            <a:ext cx="110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流程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控制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766372" y="2438184"/>
            <a:ext cx="913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运算符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7873723" y="2442374"/>
            <a:ext cx="698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数组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5719589" y="3288443"/>
            <a:ext cx="1448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面向对象</a:t>
            </a:r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编程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4075855" y="3980384"/>
            <a:ext cx="6176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类和对象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4870137" y="4074650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属性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5553867" y="4098558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方法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7943309" y="4106435"/>
            <a:ext cx="1008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设计模式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122690" y="4077072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接口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6366877" y="3996353"/>
            <a:ext cx="653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三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大特性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5267263" y="4908793"/>
            <a:ext cx="1413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应用程序开发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2251903" y="5906870"/>
            <a:ext cx="812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JDBC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3166540" y="5924019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集合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3982360" y="5901292"/>
            <a:ext cx="1025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异常处理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110756" y="5949280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类库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5854296" y="5901292"/>
            <a:ext cx="810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多线程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6715731" y="5909963"/>
            <a:ext cx="452847" cy="346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IO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7270996" y="5918181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反射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7954801" y="5924019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网络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80219" y="5926560"/>
            <a:ext cx="1232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连接</a:t>
            </a:r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Oracle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2123729" y="4221088"/>
            <a:ext cx="6480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新特性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165" name="直接箭头连接符 164"/>
          <p:cNvCxnSpPr>
            <a:stCxn id="101" idx="3"/>
            <a:endCxn id="102" idx="1"/>
          </p:cNvCxnSpPr>
          <p:nvPr/>
        </p:nvCxnSpPr>
        <p:spPr>
          <a:xfrm>
            <a:off x="1623962" y="1628800"/>
            <a:ext cx="432048" cy="1183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>
            <a:stCxn id="134" idx="3"/>
            <a:endCxn id="103" idx="1"/>
          </p:cNvCxnSpPr>
          <p:nvPr/>
        </p:nvCxnSpPr>
        <p:spPr>
          <a:xfrm flipV="1">
            <a:off x="3563888" y="1628800"/>
            <a:ext cx="2020514" cy="17477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>
            <a:stCxn id="103" idx="2"/>
          </p:cNvCxnSpPr>
          <p:nvPr/>
        </p:nvCxnSpPr>
        <p:spPr>
          <a:xfrm>
            <a:off x="6304482" y="1844824"/>
            <a:ext cx="0" cy="57606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肘形连接符 167"/>
          <p:cNvCxnSpPr>
            <a:endCxn id="104" idx="0"/>
          </p:cNvCxnSpPr>
          <p:nvPr/>
        </p:nvCxnSpPr>
        <p:spPr>
          <a:xfrm rot="10800000" flipV="1">
            <a:off x="5154173" y="2132854"/>
            <a:ext cx="1422293" cy="288033"/>
          </a:xfrm>
          <a:prstGeom prst="bentConnector2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肘形连接符 169"/>
          <p:cNvCxnSpPr>
            <a:endCxn id="107" idx="0"/>
          </p:cNvCxnSpPr>
          <p:nvPr/>
        </p:nvCxnSpPr>
        <p:spPr>
          <a:xfrm>
            <a:off x="6340486" y="2132855"/>
            <a:ext cx="1864470" cy="288033"/>
          </a:xfrm>
          <a:prstGeom prst="bentConnector2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肘形连接符 170"/>
          <p:cNvCxnSpPr/>
          <p:nvPr/>
        </p:nvCxnSpPr>
        <p:spPr>
          <a:xfrm rot="16200000" flipH="1">
            <a:off x="2827273" y="2686303"/>
            <a:ext cx="3462300" cy="1364771"/>
          </a:xfrm>
          <a:prstGeom prst="bentConnector2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/>
          <p:nvPr/>
        </p:nvCxnSpPr>
        <p:spPr>
          <a:xfrm>
            <a:off x="3876037" y="3413760"/>
            <a:ext cx="1677830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肘形连接符 172"/>
          <p:cNvCxnSpPr>
            <a:stCxn id="108" idx="2"/>
            <a:endCxn id="114" idx="0"/>
          </p:cNvCxnSpPr>
          <p:nvPr/>
        </p:nvCxnSpPr>
        <p:spPr>
          <a:xfrm rot="5400000">
            <a:off x="5938705" y="3527040"/>
            <a:ext cx="392262" cy="628231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肘形连接符 173"/>
          <p:cNvCxnSpPr>
            <a:stCxn id="108" idx="2"/>
            <a:endCxn id="109" idx="0"/>
          </p:cNvCxnSpPr>
          <p:nvPr/>
        </p:nvCxnSpPr>
        <p:spPr>
          <a:xfrm rot="16200000" flipH="1">
            <a:off x="7239928" y="2854046"/>
            <a:ext cx="382879" cy="1964833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肘形连接符 174"/>
          <p:cNvCxnSpPr>
            <a:stCxn id="108" idx="2"/>
            <a:endCxn id="113" idx="0"/>
          </p:cNvCxnSpPr>
          <p:nvPr/>
        </p:nvCxnSpPr>
        <p:spPr>
          <a:xfrm rot="5400000">
            <a:off x="5618723" y="3190204"/>
            <a:ext cx="375408" cy="1285048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肘形连接符 175"/>
          <p:cNvCxnSpPr>
            <a:stCxn id="108" idx="2"/>
            <a:endCxn id="110" idx="0"/>
          </p:cNvCxnSpPr>
          <p:nvPr/>
        </p:nvCxnSpPr>
        <p:spPr>
          <a:xfrm rot="5400000">
            <a:off x="5232744" y="2774331"/>
            <a:ext cx="345515" cy="2086900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肘形连接符 176"/>
          <p:cNvCxnSpPr>
            <a:stCxn id="108" idx="2"/>
            <a:endCxn id="111" idx="0"/>
          </p:cNvCxnSpPr>
          <p:nvPr/>
        </p:nvCxnSpPr>
        <p:spPr>
          <a:xfrm rot="16200000" flipH="1">
            <a:off x="6743476" y="3350499"/>
            <a:ext cx="367917" cy="956966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肘形连接符 177"/>
          <p:cNvCxnSpPr>
            <a:stCxn id="108" idx="2"/>
            <a:endCxn id="112" idx="0"/>
          </p:cNvCxnSpPr>
          <p:nvPr/>
        </p:nvCxnSpPr>
        <p:spPr>
          <a:xfrm rot="16200000" flipH="1">
            <a:off x="6358503" y="3735471"/>
            <a:ext cx="345515" cy="164619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肘形连接符 178"/>
          <p:cNvCxnSpPr>
            <a:stCxn id="115" idx="2"/>
            <a:endCxn id="124" idx="0"/>
          </p:cNvCxnSpPr>
          <p:nvPr/>
        </p:nvCxnSpPr>
        <p:spPr>
          <a:xfrm rot="5400000">
            <a:off x="3987208" y="3903591"/>
            <a:ext cx="583178" cy="3364185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肘形连接符 179"/>
          <p:cNvCxnSpPr>
            <a:stCxn id="115" idx="2"/>
            <a:endCxn id="123" idx="0"/>
          </p:cNvCxnSpPr>
          <p:nvPr/>
        </p:nvCxnSpPr>
        <p:spPr>
          <a:xfrm rot="5400000">
            <a:off x="4405926" y="4322309"/>
            <a:ext cx="583178" cy="2526749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肘形连接符 180"/>
          <p:cNvCxnSpPr>
            <a:stCxn id="115" idx="2"/>
            <a:endCxn id="122" idx="0"/>
          </p:cNvCxnSpPr>
          <p:nvPr/>
        </p:nvCxnSpPr>
        <p:spPr>
          <a:xfrm rot="5400000">
            <a:off x="4908189" y="4810516"/>
            <a:ext cx="569123" cy="1536279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肘形连接符 182"/>
          <p:cNvCxnSpPr>
            <a:stCxn id="115" idx="2"/>
            <a:endCxn id="120" idx="0"/>
          </p:cNvCxnSpPr>
          <p:nvPr/>
        </p:nvCxnSpPr>
        <p:spPr>
          <a:xfrm rot="5400000">
            <a:off x="5390730" y="5307113"/>
            <a:ext cx="583178" cy="557141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肘形连接符 183"/>
          <p:cNvCxnSpPr>
            <a:stCxn id="115" idx="2"/>
            <a:endCxn id="119" idx="0"/>
          </p:cNvCxnSpPr>
          <p:nvPr/>
        </p:nvCxnSpPr>
        <p:spPr>
          <a:xfrm rot="16200000" flipH="1">
            <a:off x="5812884" y="5442099"/>
            <a:ext cx="583178" cy="287168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肘形连接符 184"/>
          <p:cNvCxnSpPr>
            <a:stCxn id="115" idx="2"/>
            <a:endCxn id="118" idx="0"/>
          </p:cNvCxnSpPr>
          <p:nvPr/>
        </p:nvCxnSpPr>
        <p:spPr>
          <a:xfrm rot="16200000" flipH="1">
            <a:off x="6166537" y="5088446"/>
            <a:ext cx="583178" cy="994474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肘形连接符 185"/>
          <p:cNvCxnSpPr>
            <a:stCxn id="115" idx="2"/>
            <a:endCxn id="155" idx="0"/>
          </p:cNvCxnSpPr>
          <p:nvPr/>
        </p:nvCxnSpPr>
        <p:spPr>
          <a:xfrm rot="16200000" flipH="1">
            <a:off x="6458315" y="4796668"/>
            <a:ext cx="624087" cy="1618938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肘形连接符 186"/>
          <p:cNvCxnSpPr>
            <a:stCxn id="115" idx="2"/>
            <a:endCxn id="116" idx="0"/>
          </p:cNvCxnSpPr>
          <p:nvPr/>
        </p:nvCxnSpPr>
        <p:spPr>
          <a:xfrm rot="16200000" flipH="1">
            <a:off x="6841822" y="4413161"/>
            <a:ext cx="583178" cy="2345044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/>
          <p:nvPr/>
        </p:nvCxnSpPr>
        <p:spPr>
          <a:xfrm flipH="1">
            <a:off x="1389619" y="6068035"/>
            <a:ext cx="883684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H="1">
            <a:off x="2702746" y="4581128"/>
            <a:ext cx="1171955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105" idx="0"/>
          </p:cNvCxnSpPr>
          <p:nvPr/>
        </p:nvCxnSpPr>
        <p:spPr>
          <a:xfrm>
            <a:off x="7168578" y="2132856"/>
            <a:ext cx="22763" cy="28803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2123728" y="2268907"/>
            <a:ext cx="1192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Eclipse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使用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98" name="直接箭头连接符 97"/>
          <p:cNvCxnSpPr>
            <a:endCxn id="169" idx="3"/>
          </p:cNvCxnSpPr>
          <p:nvPr/>
        </p:nvCxnSpPr>
        <p:spPr>
          <a:xfrm flipH="1">
            <a:off x="3316118" y="2420888"/>
            <a:ext cx="558583" cy="1729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圆角矩形 181"/>
          <p:cNvSpPr/>
          <p:nvPr/>
        </p:nvSpPr>
        <p:spPr>
          <a:xfrm>
            <a:off x="683568" y="263691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6" name="圆角矩形 195"/>
          <p:cNvSpPr/>
          <p:nvPr/>
        </p:nvSpPr>
        <p:spPr>
          <a:xfrm>
            <a:off x="684836" y="335699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7" name="圆角矩形 196"/>
          <p:cNvSpPr/>
          <p:nvPr/>
        </p:nvSpPr>
        <p:spPr>
          <a:xfrm>
            <a:off x="269065" y="3898802"/>
            <a:ext cx="1134583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8" name="圆角矩形 197"/>
          <p:cNvSpPr/>
          <p:nvPr/>
        </p:nvSpPr>
        <p:spPr>
          <a:xfrm>
            <a:off x="683568" y="4504306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9" name="圆角矩形 198"/>
          <p:cNvSpPr/>
          <p:nvPr/>
        </p:nvSpPr>
        <p:spPr>
          <a:xfrm>
            <a:off x="323528" y="5146607"/>
            <a:ext cx="1009380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683568" y="2656926"/>
            <a:ext cx="656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泛型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683568" y="3429000"/>
            <a:ext cx="656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枚举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269065" y="3954542"/>
            <a:ext cx="1206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装箱</a:t>
            </a:r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/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拆箱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674709" y="4427942"/>
            <a:ext cx="656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可变参数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269066" y="5193354"/>
            <a:ext cx="1120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Annota</a:t>
            </a:r>
            <a:r>
              <a:rPr lang="en-US" altLang="zh-CN" sz="1600" dirty="0">
                <a:ea typeface="宋体" pitchFamily="2" charset="-122"/>
                <a:cs typeface="Times New Roman" pitchFamily="18" charset="0"/>
              </a:rPr>
              <a:t>tion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205" name="肘形连接符 204"/>
          <p:cNvCxnSpPr>
            <a:stCxn id="159" idx="1"/>
            <a:endCxn id="200" idx="3"/>
          </p:cNvCxnSpPr>
          <p:nvPr/>
        </p:nvCxnSpPr>
        <p:spPr>
          <a:xfrm rot="10800000">
            <a:off x="1340499" y="2826203"/>
            <a:ext cx="783230" cy="1810384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肘形连接符 206"/>
          <p:cNvCxnSpPr>
            <a:stCxn id="159" idx="1"/>
            <a:endCxn id="201" idx="3"/>
          </p:cNvCxnSpPr>
          <p:nvPr/>
        </p:nvCxnSpPr>
        <p:spPr>
          <a:xfrm rot="10800000">
            <a:off x="1340499" y="3598277"/>
            <a:ext cx="783230" cy="1038310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肘形连接符 208"/>
          <p:cNvCxnSpPr>
            <a:stCxn id="151" idx="1"/>
          </p:cNvCxnSpPr>
          <p:nvPr/>
        </p:nvCxnSpPr>
        <p:spPr>
          <a:xfrm rot="10800000">
            <a:off x="1340500" y="4149662"/>
            <a:ext cx="757625" cy="475089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肘形连接符 210"/>
          <p:cNvCxnSpPr>
            <a:stCxn id="159" idx="1"/>
          </p:cNvCxnSpPr>
          <p:nvPr/>
        </p:nvCxnSpPr>
        <p:spPr>
          <a:xfrm rot="10800000" flipV="1">
            <a:off x="1312265" y="4636586"/>
            <a:ext cx="811465" cy="83743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肘形连接符 212"/>
          <p:cNvCxnSpPr>
            <a:stCxn id="151" idx="1"/>
            <a:endCxn id="204" idx="3"/>
          </p:cNvCxnSpPr>
          <p:nvPr/>
        </p:nvCxnSpPr>
        <p:spPr>
          <a:xfrm rot="10800000" flipV="1">
            <a:off x="1389620" y="4624749"/>
            <a:ext cx="708504" cy="737881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24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>
          <a:xfrm>
            <a:off x="3419872" y="620688"/>
            <a:ext cx="2967881" cy="72149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for 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循环语句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268760"/>
            <a:ext cx="8712968" cy="4800600"/>
          </a:xfrm>
          <a:noFill/>
        </p:spPr>
        <p:txBody>
          <a:bodyPr>
            <a:noAutofit/>
          </a:bodyPr>
          <a:lstStyle/>
          <a:p>
            <a:pPr eaLnBrk="1" hangingPunct="1"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语法格式</a:t>
            </a:r>
          </a:p>
          <a:p>
            <a:pPr algn="just">
              <a:buClr>
                <a:srgbClr val="000000"/>
              </a:buClr>
              <a:buNone/>
            </a:pPr>
            <a:r>
              <a:rPr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	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for (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初始化表达式</a:t>
            </a:r>
            <a:r>
              <a:rPr lang="zh-CN" altLang="zh-CN" sz="2400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①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; 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布尔值测试表达式</a:t>
            </a:r>
            <a:r>
              <a:rPr lang="zh-CN" altLang="zh-CN" sz="2400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②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; 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更改表达式</a:t>
            </a:r>
            <a:r>
              <a:rPr lang="zh-CN" altLang="zh-CN" sz="2400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④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｛</a:t>
            </a:r>
          </a:p>
          <a:p>
            <a:pPr algn="just"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	语句或语句块</a:t>
            </a:r>
            <a:r>
              <a:rPr lang="zh-CN" altLang="zh-CN" sz="2400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③ 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</a:t>
            </a:r>
          </a:p>
          <a:p>
            <a:pPr algn="just" eaLnBrk="1" hangingPunct="1">
              <a:spcBef>
                <a:spcPct val="0"/>
              </a:spcBef>
              <a:buClr>
                <a:srgbClr val="000000"/>
              </a:buClr>
              <a:buFontTx/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 ｝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66" y="3889423"/>
            <a:ext cx="7124118" cy="206280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797448" y="3964695"/>
            <a:ext cx="2286016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297514" y="3536067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440654" y="3964695"/>
            <a:ext cx="1785950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12158" y="3464629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9" name="任意多边形 8"/>
          <p:cNvSpPr/>
          <p:nvPr/>
        </p:nvSpPr>
        <p:spPr>
          <a:xfrm>
            <a:off x="3021218" y="3076747"/>
            <a:ext cx="1883391" cy="880281"/>
          </a:xfrm>
          <a:custGeom>
            <a:avLst/>
            <a:gdLst>
              <a:gd name="connsiteX0" fmla="*/ 0 w 1883391"/>
              <a:gd name="connsiteY0" fmla="*/ 839337 h 880281"/>
              <a:gd name="connsiteX1" fmla="*/ 1119117 w 1883391"/>
              <a:gd name="connsiteY1" fmla="*/ 6824 h 880281"/>
              <a:gd name="connsiteX2" fmla="*/ 1883391 w 1883391"/>
              <a:gd name="connsiteY2" fmla="*/ 880281 h 88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83391" h="880281">
                <a:moveTo>
                  <a:pt x="0" y="839337"/>
                </a:moveTo>
                <a:cubicBezTo>
                  <a:pt x="402609" y="419668"/>
                  <a:pt x="805219" y="0"/>
                  <a:pt x="1119117" y="6824"/>
                </a:cubicBezTo>
                <a:cubicBezTo>
                  <a:pt x="1433015" y="13648"/>
                  <a:pt x="1658203" y="446964"/>
                  <a:pt x="1883391" y="880281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>
            <a:endCxn id="9" idx="2"/>
          </p:cNvCxnSpPr>
          <p:nvPr/>
        </p:nvCxnSpPr>
        <p:spPr>
          <a:xfrm rot="5400000">
            <a:off x="4855452" y="3843681"/>
            <a:ext cx="162505" cy="64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endCxn id="9" idx="2"/>
          </p:cNvCxnSpPr>
          <p:nvPr/>
        </p:nvCxnSpPr>
        <p:spPr>
          <a:xfrm>
            <a:off x="4683046" y="3794523"/>
            <a:ext cx="221563" cy="162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225944" y="4607637"/>
            <a:ext cx="4857784" cy="64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6091182" y="4120801"/>
            <a:ext cx="773373" cy="914400"/>
          </a:xfrm>
          <a:custGeom>
            <a:avLst/>
            <a:gdLst>
              <a:gd name="connsiteX0" fmla="*/ 136478 w 773373"/>
              <a:gd name="connsiteY0" fmla="*/ 0 h 914400"/>
              <a:gd name="connsiteX1" fmla="*/ 750627 w 773373"/>
              <a:gd name="connsiteY1" fmla="*/ 668741 h 914400"/>
              <a:gd name="connsiteX2" fmla="*/ 0 w 773373"/>
              <a:gd name="connsiteY2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3373" h="914400">
                <a:moveTo>
                  <a:pt x="136478" y="0"/>
                </a:moveTo>
                <a:cubicBezTo>
                  <a:pt x="454925" y="258170"/>
                  <a:pt x="773373" y="516341"/>
                  <a:pt x="750627" y="668741"/>
                </a:cubicBezTo>
                <a:cubicBezTo>
                  <a:pt x="727881" y="821141"/>
                  <a:pt x="363940" y="867770"/>
                  <a:pt x="0" y="91440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>
            <a:endCxn id="13" idx="2"/>
          </p:cNvCxnSpPr>
          <p:nvPr/>
        </p:nvCxnSpPr>
        <p:spPr>
          <a:xfrm rot="5400000">
            <a:off x="6016549" y="4896584"/>
            <a:ext cx="213250" cy="63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3" idx="2"/>
          </p:cNvCxnSpPr>
          <p:nvPr/>
        </p:nvCxnSpPr>
        <p:spPr>
          <a:xfrm>
            <a:off x="6091182" y="5035201"/>
            <a:ext cx="206860" cy="215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97712" y="5322017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7" name="任意多边形 16"/>
          <p:cNvSpPr/>
          <p:nvPr/>
        </p:nvSpPr>
        <p:spPr>
          <a:xfrm>
            <a:off x="4699110" y="4380109"/>
            <a:ext cx="3257266" cy="2001219"/>
          </a:xfrm>
          <a:custGeom>
            <a:avLst/>
            <a:gdLst>
              <a:gd name="connsiteX0" fmla="*/ 0 w 3257266"/>
              <a:gd name="connsiteY0" fmla="*/ 887104 h 3009331"/>
              <a:gd name="connsiteX1" fmla="*/ 791571 w 3257266"/>
              <a:gd name="connsiteY1" fmla="*/ 2852382 h 3009331"/>
              <a:gd name="connsiteX2" fmla="*/ 2988860 w 3257266"/>
              <a:gd name="connsiteY2" fmla="*/ 1828800 h 3009331"/>
              <a:gd name="connsiteX3" fmla="*/ 2402006 w 3257266"/>
              <a:gd name="connsiteY3" fmla="*/ 0 h 3009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7266" h="3009331">
                <a:moveTo>
                  <a:pt x="0" y="887104"/>
                </a:moveTo>
                <a:cubicBezTo>
                  <a:pt x="146714" y="1791268"/>
                  <a:pt x="293428" y="2695433"/>
                  <a:pt x="791571" y="2852382"/>
                </a:cubicBezTo>
                <a:cubicBezTo>
                  <a:pt x="1289714" y="3009331"/>
                  <a:pt x="2720454" y="2304197"/>
                  <a:pt x="2988860" y="1828800"/>
                </a:cubicBezTo>
                <a:cubicBezTo>
                  <a:pt x="3257266" y="1353403"/>
                  <a:pt x="2829636" y="676701"/>
                  <a:pt x="2402006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583794" y="3964695"/>
            <a:ext cx="714380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 rot="5400000">
            <a:off x="6946209" y="4514128"/>
            <a:ext cx="285752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7124804" y="4406971"/>
            <a:ext cx="214314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655232" y="3464629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2" name="任意多边形 21"/>
          <p:cNvSpPr/>
          <p:nvPr/>
        </p:nvSpPr>
        <p:spPr>
          <a:xfrm>
            <a:off x="5449737" y="2685511"/>
            <a:ext cx="1555845" cy="1271517"/>
          </a:xfrm>
          <a:custGeom>
            <a:avLst/>
            <a:gdLst>
              <a:gd name="connsiteX0" fmla="*/ 1555845 w 1555845"/>
              <a:gd name="connsiteY0" fmla="*/ 1257869 h 1271517"/>
              <a:gd name="connsiteX1" fmla="*/ 1201003 w 1555845"/>
              <a:gd name="connsiteY1" fmla="*/ 2275 h 1271517"/>
              <a:gd name="connsiteX2" fmla="*/ 0 w 1555845"/>
              <a:gd name="connsiteY2" fmla="*/ 1271517 h 1271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5845" h="1271517">
                <a:moveTo>
                  <a:pt x="1555845" y="1257869"/>
                </a:moveTo>
                <a:cubicBezTo>
                  <a:pt x="1508078" y="628934"/>
                  <a:pt x="1460311" y="0"/>
                  <a:pt x="1201003" y="2275"/>
                </a:cubicBezTo>
                <a:cubicBezTo>
                  <a:pt x="941696" y="4550"/>
                  <a:pt x="470848" y="638033"/>
                  <a:pt x="0" y="127151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>
            <a:stCxn id="8" idx="3"/>
            <a:endCxn id="22" idx="2"/>
          </p:cNvCxnSpPr>
          <p:nvPr/>
        </p:nvCxnSpPr>
        <p:spPr>
          <a:xfrm flipH="1">
            <a:off x="5449737" y="3649295"/>
            <a:ext cx="133925" cy="307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22" idx="2"/>
          </p:cNvCxnSpPr>
          <p:nvPr/>
        </p:nvCxnSpPr>
        <p:spPr>
          <a:xfrm flipV="1">
            <a:off x="5449737" y="3821819"/>
            <a:ext cx="348239" cy="135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40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568" y="1340768"/>
            <a:ext cx="799288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z="2800" b="1" dirty="0">
                <a:ea typeface="宋体" pitchFamily="2" charset="-122"/>
                <a:cs typeface="Times New Roman" pitchFamily="18" charset="0"/>
              </a:rPr>
              <a:t>应用举例</a:t>
            </a:r>
          </a:p>
          <a:p>
            <a:pPr algn="just"/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public class </a:t>
            </a:r>
            <a:r>
              <a:rPr lang="en-US" altLang="zh-CN" sz="2800" dirty="0" err="1">
                <a:ea typeface="宋体" pitchFamily="2" charset="-122"/>
                <a:cs typeface="Times New Roman" pitchFamily="18" charset="0"/>
              </a:rPr>
              <a:t>ForLoop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 {</a:t>
            </a:r>
          </a:p>
          <a:p>
            <a:pPr algn="just">
              <a:spcBef>
                <a:spcPct val="0"/>
              </a:spcBef>
            </a:pP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		public static void main(String </a:t>
            </a:r>
            <a:r>
              <a:rPr lang="en-US" altLang="zh-CN" sz="2800" dirty="0" err="1"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[]){</a:t>
            </a:r>
          </a:p>
          <a:p>
            <a:pPr algn="just">
              <a:spcBef>
                <a:spcPct val="0"/>
              </a:spcBef>
            </a:pP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		          </a:t>
            </a:r>
            <a:r>
              <a:rPr lang="en-US" altLang="zh-CN" sz="2800" dirty="0" err="1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 result = 0;</a:t>
            </a:r>
          </a:p>
          <a:p>
            <a:pPr algn="just">
              <a:spcBef>
                <a:spcPct val="0"/>
              </a:spcBef>
            </a:pP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		          for(</a:t>
            </a:r>
            <a:r>
              <a:rPr lang="en-US" altLang="zh-CN" sz="2800" dirty="0" err="1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800" dirty="0" err="1"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=1; </a:t>
            </a:r>
            <a:r>
              <a:rPr lang="en-US" altLang="zh-CN" sz="2800" dirty="0" err="1"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&lt;=100; </a:t>
            </a:r>
            <a:r>
              <a:rPr lang="en-US" altLang="zh-CN" sz="2800" dirty="0" err="1"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++) {</a:t>
            </a:r>
          </a:p>
          <a:p>
            <a:pPr algn="just">
              <a:spcBef>
                <a:spcPct val="0"/>
              </a:spcBef>
            </a:pP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			  result += </a:t>
            </a:r>
            <a:r>
              <a:rPr lang="en-US" altLang="zh-CN" sz="2800" dirty="0" err="1"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;</a:t>
            </a:r>
          </a:p>
          <a:p>
            <a:pPr algn="just">
              <a:spcBef>
                <a:spcPct val="0"/>
              </a:spcBef>
            </a:pP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		          }</a:t>
            </a:r>
          </a:p>
          <a:p>
            <a:pPr algn="just">
              <a:spcBef>
                <a:spcPct val="0"/>
              </a:spcBef>
            </a:pP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  	          </a:t>
            </a:r>
            <a:r>
              <a:rPr lang="en-US" altLang="zh-CN" sz="2800" dirty="0" err="1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("result=" + result);</a:t>
            </a:r>
          </a:p>
          <a:p>
            <a:pPr algn="just">
              <a:spcBef>
                <a:spcPct val="0"/>
              </a:spcBef>
            </a:pP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		}</a:t>
            </a:r>
          </a:p>
          <a:p>
            <a:pPr>
              <a:spcBef>
                <a:spcPct val="0"/>
              </a:spcBef>
            </a:pP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	} 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0422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2627784" y="548680"/>
            <a:ext cx="4552628" cy="962369"/>
          </a:xfrm>
          <a:noFill/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for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语句例题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628800"/>
            <a:ext cx="8496300" cy="2016125"/>
          </a:xfrm>
          <a:noFill/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编写程序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FooBizBaz.java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，从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循环到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150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并在每行打印一个值，另外在每个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的倍数行上打印出“</a:t>
            </a: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foo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”,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在每个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5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的倍数行上打印“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biz”,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在每个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7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的倍数行上打印输出“</a:t>
            </a: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baz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”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7624" y="3645024"/>
            <a:ext cx="15716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1</a:t>
            </a:r>
          </a:p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2</a:t>
            </a:r>
          </a:p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3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foo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4</a:t>
            </a:r>
          </a:p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5 biz</a:t>
            </a:r>
          </a:p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6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foo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</a:t>
            </a:r>
          </a:p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7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baz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47864" y="3645024"/>
            <a:ext cx="24288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15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foo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biz</a:t>
            </a:r>
          </a:p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….</a:t>
            </a:r>
          </a:p>
          <a:p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105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foo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biz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baz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5507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2483768" y="692696"/>
            <a:ext cx="4552628" cy="962369"/>
          </a:xfrm>
          <a:noFill/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for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语句练习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60848"/>
            <a:ext cx="7920880" cy="2016125"/>
          </a:xfrm>
          <a:noFill/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打印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1~100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之间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7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的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倍数的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个数。体会设置计数器的思想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endParaRPr lang="zh-CN" altLang="en-US" sz="2800" dirty="0" smtClean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56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47864" y="548680"/>
            <a:ext cx="3832672" cy="89091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while </a:t>
            </a: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循环语句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196752"/>
            <a:ext cx="8640762" cy="50292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语法格式</a:t>
            </a:r>
          </a:p>
          <a:p>
            <a:pPr algn="just" eaLnBrk="1" hangingPunct="1">
              <a:lnSpc>
                <a:spcPct val="80000"/>
              </a:lnSpc>
              <a:buClr>
                <a:srgbClr val="000000"/>
              </a:buClr>
              <a:buFontTx/>
              <a:buNone/>
            </a:pPr>
            <a:r>
              <a:rPr lang="zh-CN" altLang="en-US" sz="18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0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0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2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[</a:t>
            </a:r>
            <a:r>
              <a:rPr lang="zh-CN" altLang="en-US" sz="22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初始化语句</a:t>
            </a:r>
            <a:r>
              <a:rPr lang="en-US" altLang="zh-CN" sz="22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]</a:t>
            </a:r>
          </a:p>
          <a:p>
            <a:pPr algn="just" eaLnBrk="1" hangingPunct="1">
              <a:lnSpc>
                <a:spcPct val="80000"/>
              </a:lnSpc>
              <a:buClr>
                <a:srgbClr val="000000"/>
              </a:buClr>
              <a:buFontTx/>
              <a:buNone/>
            </a:pPr>
            <a:r>
              <a:rPr lang="en-US" altLang="zh-CN" sz="22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while( </a:t>
            </a:r>
            <a:r>
              <a:rPr lang="zh-CN" altLang="en-US" sz="22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布尔值测试表达式</a:t>
            </a:r>
            <a:r>
              <a:rPr lang="en-US" altLang="zh-CN" sz="22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2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｛</a:t>
            </a:r>
          </a:p>
          <a:p>
            <a:pPr algn="just" eaLnBrk="1" hangingPunct="1">
              <a:lnSpc>
                <a:spcPct val="80000"/>
              </a:lnSpc>
              <a:buClr>
                <a:srgbClr val="000000"/>
              </a:buClr>
              <a:buFontTx/>
              <a:buNone/>
            </a:pPr>
            <a:r>
              <a:rPr lang="zh-CN" altLang="en-US" sz="22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      		语句或语句块</a:t>
            </a:r>
            <a:r>
              <a:rPr lang="en-US" altLang="zh-CN" sz="22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</a:t>
            </a:r>
          </a:p>
          <a:p>
            <a:pPr algn="just" eaLnBrk="1" hangingPunct="1">
              <a:lnSpc>
                <a:spcPct val="80000"/>
              </a:lnSpc>
              <a:buClr>
                <a:srgbClr val="000000"/>
              </a:buClr>
              <a:buFontTx/>
              <a:buNone/>
            </a:pPr>
            <a:r>
              <a:rPr lang="en-US" altLang="zh-CN" sz="22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	[</a:t>
            </a:r>
            <a:r>
              <a:rPr lang="zh-CN" altLang="en-US" sz="22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更改语句</a:t>
            </a:r>
            <a:r>
              <a:rPr lang="en-US" altLang="zh-CN" sz="22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;]</a:t>
            </a:r>
          </a:p>
          <a:p>
            <a:pPr algn="just" eaLnBrk="1" hangingPunct="1">
              <a:lnSpc>
                <a:spcPct val="80000"/>
              </a:lnSpc>
              <a:buClr>
                <a:srgbClr val="000000"/>
              </a:buClr>
              <a:buFontTx/>
              <a:buNone/>
            </a:pPr>
            <a:r>
              <a:rPr lang="en-US" altLang="zh-CN" sz="22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}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应用举例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2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public class </a:t>
            </a:r>
            <a:r>
              <a:rPr lang="en-US" altLang="zh-CN" sz="2200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WhileLoop</a:t>
            </a:r>
            <a:r>
              <a:rPr lang="en-US" altLang="zh-CN" sz="22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{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        public static void main(String </a:t>
            </a:r>
            <a:r>
              <a:rPr lang="en-US" altLang="zh-CN" sz="2200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2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[]){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       		</a:t>
            </a:r>
            <a:r>
              <a:rPr lang="en-US" altLang="zh-CN" sz="2200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2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result = 0;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	</a:t>
            </a:r>
            <a:r>
              <a:rPr lang="en-US" altLang="zh-CN" sz="2200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2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i=1;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	while(i&lt;=100) {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	        result += i;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           	       	        i++;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	}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	</a:t>
            </a:r>
            <a:r>
              <a:rPr lang="en-US" altLang="zh-CN" sz="22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      </a:t>
            </a:r>
            <a:r>
              <a:rPr lang="en-US" altLang="zh-CN" sz="2200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2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("result=" + result);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         }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}</a:t>
            </a:r>
            <a:r>
              <a:rPr lang="en-US" altLang="zh-CN" sz="2200" b="1" dirty="0" smtClean="0">
                <a:solidFill>
                  <a:srgbClr val="0066FF"/>
                </a:solidFill>
                <a:ea typeface="宋体" pitchFamily="2" charset="-122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4681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2627784" y="620688"/>
            <a:ext cx="4660007" cy="76700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d</a:t>
            </a:r>
            <a:r>
              <a:rPr lang="en-US" altLang="zh-CN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o-while </a:t>
            </a: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循环语句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340768"/>
            <a:ext cx="8784976" cy="5256584"/>
          </a:xfrm>
          <a:noFill/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语法格式</a:t>
            </a:r>
          </a:p>
          <a:p>
            <a:pPr algn="just" eaLnBrk="1" hangingPunct="1">
              <a:lnSpc>
                <a:spcPct val="90000"/>
              </a:lnSpc>
              <a:buClr>
                <a:srgbClr val="000000"/>
              </a:buClr>
              <a:buFontTx/>
              <a:buNone/>
            </a:pPr>
            <a:r>
              <a:rPr lang="zh-CN" altLang="en-US" sz="18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[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初始化语句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]</a:t>
            </a:r>
          </a:p>
          <a:p>
            <a:pPr algn="just" eaLnBrk="1" hangingPunct="1">
              <a:lnSpc>
                <a:spcPct val="90000"/>
              </a:lnSpc>
              <a:buClr>
                <a:srgbClr val="000000"/>
              </a:buClr>
              <a:buFontTx/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do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｛</a:t>
            </a:r>
          </a:p>
          <a:p>
            <a:pPr algn="just" eaLnBrk="1" hangingPunct="1">
              <a:lnSpc>
                <a:spcPct val="90000"/>
              </a:lnSpc>
              <a:buClr>
                <a:srgbClr val="000000"/>
              </a:buClr>
              <a:buFontTx/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      	语句或语句块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</a:t>
            </a:r>
          </a:p>
          <a:p>
            <a:pPr algn="just" eaLnBrk="1" hangingPunct="1">
              <a:lnSpc>
                <a:spcPct val="90000"/>
              </a:lnSpc>
              <a:buClr>
                <a:srgbClr val="000000"/>
              </a:buClr>
              <a:buFontTx/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        [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更改语句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;]</a:t>
            </a:r>
          </a:p>
          <a:p>
            <a:pPr algn="just" eaLnBrk="1" hangingPunct="1">
              <a:lnSpc>
                <a:spcPct val="90000"/>
              </a:lnSpc>
              <a:buClr>
                <a:srgbClr val="000000"/>
              </a:buClr>
              <a:buFontTx/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｝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while(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布尔值测试表达式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); </a:t>
            </a:r>
          </a:p>
          <a:p>
            <a:pPr eaLnBrk="1" hangingPunct="1">
              <a:lnSpc>
                <a:spcPct val="170000"/>
              </a:lnSpc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应用举例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18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6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public class </a:t>
            </a:r>
            <a:r>
              <a:rPr lang="en-US" altLang="zh-CN" sz="2600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WhileLoop</a:t>
            </a:r>
            <a:r>
              <a:rPr lang="en-US" altLang="zh-CN" sz="26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6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        public static void main(String </a:t>
            </a:r>
            <a:r>
              <a:rPr lang="en-US" altLang="zh-CN" sz="2600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6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[]){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6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       		  </a:t>
            </a:r>
            <a:r>
              <a:rPr lang="en-US" altLang="zh-CN" sz="2600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6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result = 0,  i=1;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6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	        do{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6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	        	   result += i;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6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          		       	   i++;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6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		 }while(i&lt;=100);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6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	 </a:t>
            </a:r>
            <a:r>
              <a:rPr lang="en-US" altLang="zh-CN" sz="2600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6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("result=" + result);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6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       }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6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}  </a:t>
            </a:r>
          </a:p>
        </p:txBody>
      </p:sp>
    </p:spTree>
    <p:extLst>
      <p:ext uri="{BB962C8B-B14F-4D97-AF65-F5344CB8AC3E}">
        <p14:creationId xmlns:p14="http://schemas.microsoft.com/office/powerpoint/2010/main" val="14321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7544" y="5476895"/>
            <a:ext cx="4968552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204" name="TextBox 4"/>
          <p:cNvSpPr txBox="1">
            <a:spLocks noChangeArrowheads="1"/>
          </p:cNvSpPr>
          <p:nvPr/>
        </p:nvSpPr>
        <p:spPr bwMode="auto">
          <a:xfrm>
            <a:off x="3689498" y="764704"/>
            <a:ext cx="248508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 dirty="0">
                <a:latin typeface="+mn-lt"/>
                <a:ea typeface="宋体" pitchFamily="2" charset="-122"/>
                <a:cs typeface="Times New Roman" pitchFamily="18" charset="0"/>
              </a:rPr>
              <a:t>嵌套循环</a:t>
            </a:r>
          </a:p>
        </p:txBody>
      </p:sp>
      <p:sp>
        <p:nvSpPr>
          <p:cNvPr id="51205" name="TextBox 5"/>
          <p:cNvSpPr txBox="1">
            <a:spLocks noChangeArrowheads="1"/>
          </p:cNvSpPr>
          <p:nvPr/>
        </p:nvSpPr>
        <p:spPr bwMode="auto">
          <a:xfrm>
            <a:off x="332573" y="1524848"/>
            <a:ext cx="8424936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dirty="0" smtClean="0">
                <a:latin typeface="+mn-lt"/>
                <a:ea typeface="宋体" pitchFamily="2" charset="-122"/>
                <a:cs typeface="Times New Roman" pitchFamily="18" charset="0"/>
              </a:rPr>
              <a:t>将</a:t>
            </a:r>
            <a:r>
              <a:rPr lang="zh-CN" altLang="en-US" dirty="0">
                <a:latin typeface="+mn-lt"/>
                <a:ea typeface="宋体" pitchFamily="2" charset="-122"/>
                <a:cs typeface="Times New Roman" pitchFamily="18" charset="0"/>
              </a:rPr>
              <a:t>一个循环放在另一个循环体内，就形成了嵌套循环。其中，</a:t>
            </a:r>
            <a:r>
              <a:rPr lang="en-US" altLang="zh-CN" dirty="0">
                <a:latin typeface="+mn-lt"/>
                <a:ea typeface="宋体" pitchFamily="2" charset="-122"/>
                <a:cs typeface="Times New Roman" pitchFamily="18" charset="0"/>
              </a:rPr>
              <a:t>for ,while ,do…while</a:t>
            </a:r>
            <a:r>
              <a:rPr lang="zh-CN" altLang="en-US" dirty="0">
                <a:latin typeface="+mn-lt"/>
                <a:ea typeface="宋体" pitchFamily="2" charset="-122"/>
                <a:cs typeface="Times New Roman" pitchFamily="18" charset="0"/>
              </a:rPr>
              <a:t>均可以作为</a:t>
            </a:r>
            <a:r>
              <a:rPr lang="zh-CN" altLang="en-US" dirty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外层循环</a:t>
            </a:r>
            <a:r>
              <a:rPr lang="zh-CN" altLang="en-US" dirty="0">
                <a:latin typeface="+mn-lt"/>
                <a:ea typeface="宋体" pitchFamily="2" charset="-122"/>
                <a:cs typeface="Times New Roman" pitchFamily="18" charset="0"/>
              </a:rPr>
              <a:t>和</a:t>
            </a:r>
            <a:r>
              <a:rPr lang="zh-CN" altLang="en-US" dirty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内层循环</a:t>
            </a:r>
            <a:r>
              <a:rPr lang="zh-CN" altLang="en-US" dirty="0" smtClean="0">
                <a:latin typeface="+mn-lt"/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dirty="0" smtClean="0">
              <a:latin typeface="+mn-lt"/>
              <a:ea typeface="宋体" pitchFamily="2" charset="-122"/>
              <a:cs typeface="Times New Roman" pitchFamily="18" charset="0"/>
            </a:endParaRPr>
          </a:p>
          <a:p>
            <a:pPr marL="342900" indent="-342900" eaLnBrk="1" hangingPunct="1">
              <a:buFont typeface="Wingdings" pitchFamily="2" charset="2"/>
              <a:buChar char="l"/>
            </a:pPr>
            <a:endParaRPr lang="en-US" altLang="zh-CN" dirty="0">
              <a:latin typeface="+mn-lt"/>
              <a:ea typeface="宋体" pitchFamily="2" charset="-122"/>
              <a:cs typeface="Times New Roman" pitchFamily="18" charset="0"/>
            </a:endParaRPr>
          </a:p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dirty="0" smtClean="0">
                <a:latin typeface="+mn-lt"/>
                <a:ea typeface="宋体" pitchFamily="2" charset="-122"/>
                <a:cs typeface="Times New Roman" pitchFamily="18" charset="0"/>
              </a:rPr>
              <a:t>实质上</a:t>
            </a:r>
            <a:r>
              <a:rPr lang="zh-CN" altLang="en-US" dirty="0">
                <a:latin typeface="+mn-lt"/>
                <a:ea typeface="宋体" pitchFamily="2" charset="-122"/>
                <a:cs typeface="Times New Roman" pitchFamily="18" charset="0"/>
              </a:rPr>
              <a:t>，嵌套循环就是把内层循环当成外层循环的循环体。当只有内层循环的循环条件为</a:t>
            </a:r>
            <a:r>
              <a:rPr lang="en-US" altLang="zh-CN" dirty="0">
                <a:latin typeface="+mn-lt"/>
                <a:ea typeface="宋体" pitchFamily="2" charset="-122"/>
                <a:cs typeface="Times New Roman" pitchFamily="18" charset="0"/>
              </a:rPr>
              <a:t>false</a:t>
            </a:r>
            <a:r>
              <a:rPr lang="zh-CN" altLang="en-US" dirty="0">
                <a:latin typeface="+mn-lt"/>
                <a:ea typeface="宋体" pitchFamily="2" charset="-122"/>
                <a:cs typeface="Times New Roman" pitchFamily="18" charset="0"/>
              </a:rPr>
              <a:t>时，才会完全跳出内层循环，才可结束外层的当次循环，开始下一次的循环</a:t>
            </a:r>
            <a:r>
              <a:rPr lang="zh-CN" altLang="en-US" dirty="0" smtClean="0">
                <a:latin typeface="+mn-lt"/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dirty="0" smtClean="0">
              <a:latin typeface="+mn-lt"/>
              <a:ea typeface="宋体" pitchFamily="2" charset="-122"/>
              <a:cs typeface="Times New Roman" pitchFamily="18" charset="0"/>
            </a:endParaRPr>
          </a:p>
          <a:p>
            <a:pPr marL="342900" indent="-342900" eaLnBrk="1" hangingPunct="1">
              <a:buFont typeface="Wingdings" pitchFamily="2" charset="2"/>
              <a:buChar char="l"/>
            </a:pPr>
            <a:endParaRPr lang="en-US" altLang="zh-CN" dirty="0">
              <a:latin typeface="+mn-lt"/>
              <a:ea typeface="宋体" pitchFamily="2" charset="-122"/>
              <a:cs typeface="Times New Roman" pitchFamily="18" charset="0"/>
            </a:endParaRPr>
          </a:p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dirty="0" smtClean="0">
                <a:latin typeface="+mn-lt"/>
                <a:ea typeface="宋体" pitchFamily="2" charset="-122"/>
                <a:cs typeface="Times New Roman" pitchFamily="18" charset="0"/>
              </a:rPr>
              <a:t>设</a:t>
            </a:r>
            <a:r>
              <a:rPr lang="zh-CN" altLang="en-US" dirty="0">
                <a:latin typeface="+mn-lt"/>
                <a:ea typeface="宋体" pitchFamily="2" charset="-122"/>
                <a:cs typeface="Times New Roman" pitchFamily="18" charset="0"/>
              </a:rPr>
              <a:t>外层循环次数为</a:t>
            </a:r>
            <a:r>
              <a:rPr lang="en-US" altLang="zh-CN" dirty="0">
                <a:latin typeface="+mn-lt"/>
                <a:ea typeface="宋体" pitchFamily="2" charset="-122"/>
                <a:cs typeface="Times New Roman" pitchFamily="18" charset="0"/>
              </a:rPr>
              <a:t>m</a:t>
            </a:r>
            <a:r>
              <a:rPr lang="zh-CN" altLang="en-US" dirty="0">
                <a:latin typeface="+mn-lt"/>
                <a:ea typeface="宋体" pitchFamily="2" charset="-122"/>
                <a:cs typeface="Times New Roman" pitchFamily="18" charset="0"/>
              </a:rPr>
              <a:t>次，内层为</a:t>
            </a:r>
            <a:r>
              <a:rPr lang="en-US" altLang="zh-CN" dirty="0">
                <a:latin typeface="+mn-lt"/>
                <a:ea typeface="宋体" pitchFamily="2" charset="-122"/>
                <a:cs typeface="Times New Roman" pitchFamily="18" charset="0"/>
              </a:rPr>
              <a:t>n</a:t>
            </a:r>
            <a:r>
              <a:rPr lang="zh-CN" altLang="en-US" dirty="0">
                <a:latin typeface="+mn-lt"/>
                <a:ea typeface="宋体" pitchFamily="2" charset="-122"/>
                <a:cs typeface="Times New Roman" pitchFamily="18" charset="0"/>
              </a:rPr>
              <a:t>次，则内层循环体实际上需要执行</a:t>
            </a:r>
            <a:r>
              <a:rPr lang="en-US" altLang="zh-CN" dirty="0">
                <a:latin typeface="+mn-lt"/>
                <a:ea typeface="宋体" pitchFamily="2" charset="-122"/>
                <a:cs typeface="Times New Roman" pitchFamily="18" charset="0"/>
              </a:rPr>
              <a:t>m*n=</a:t>
            </a:r>
            <a:r>
              <a:rPr lang="en-US" altLang="zh-CN" dirty="0" err="1">
                <a:latin typeface="+mn-lt"/>
                <a:ea typeface="宋体" pitchFamily="2" charset="-122"/>
                <a:cs typeface="Times New Roman" pitchFamily="18" charset="0"/>
              </a:rPr>
              <a:t>mn</a:t>
            </a:r>
            <a:r>
              <a:rPr lang="zh-CN" altLang="en-US" dirty="0">
                <a:latin typeface="+mn-lt"/>
                <a:ea typeface="宋体" pitchFamily="2" charset="-122"/>
                <a:cs typeface="Times New Roman" pitchFamily="18" charset="0"/>
              </a:rPr>
              <a:t>次。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7544" y="5476895"/>
            <a:ext cx="4680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宋体" pitchFamily="2" charset="-122"/>
              </a:rPr>
              <a:t>例题：</a:t>
            </a:r>
            <a:r>
              <a:rPr lang="en-US" altLang="zh-CN" sz="2400" b="1" dirty="0" smtClean="0">
                <a:ea typeface="宋体" pitchFamily="2" charset="-122"/>
              </a:rPr>
              <a:t>1</a:t>
            </a:r>
            <a:r>
              <a:rPr lang="zh-CN" altLang="en-US" sz="2400" b="1" dirty="0" smtClean="0">
                <a:ea typeface="宋体" pitchFamily="2" charset="-122"/>
              </a:rPr>
              <a:t>）九九乘法表</a:t>
            </a:r>
            <a:endParaRPr lang="en-US" altLang="zh-CN" sz="2400" b="1" dirty="0" smtClean="0">
              <a:ea typeface="宋体" pitchFamily="2" charset="-122"/>
            </a:endParaRPr>
          </a:p>
          <a:p>
            <a:r>
              <a:rPr lang="en-US" altLang="zh-CN" sz="2400" b="1" dirty="0">
                <a:ea typeface="宋体" pitchFamily="2" charset="-122"/>
              </a:rPr>
              <a:t> </a:t>
            </a:r>
            <a:r>
              <a:rPr lang="en-US" altLang="zh-CN" sz="2400" b="1" dirty="0" smtClean="0">
                <a:ea typeface="宋体" pitchFamily="2" charset="-122"/>
              </a:rPr>
              <a:t>             2</a:t>
            </a:r>
            <a:r>
              <a:rPr lang="zh-CN" altLang="en-US" sz="2400" b="1" dirty="0" smtClean="0">
                <a:ea typeface="宋体" pitchFamily="2" charset="-122"/>
              </a:rPr>
              <a:t>）</a:t>
            </a:r>
            <a:r>
              <a:rPr lang="en-US" altLang="zh-CN" sz="2400" b="1" dirty="0" smtClean="0">
                <a:ea typeface="宋体" pitchFamily="2" charset="-122"/>
              </a:rPr>
              <a:t>1—100</a:t>
            </a:r>
            <a:r>
              <a:rPr lang="zh-CN" altLang="en-US" sz="2400" b="1" dirty="0" smtClean="0">
                <a:ea typeface="宋体" pitchFamily="2" charset="-122"/>
              </a:rPr>
              <a:t>之间的所有质数</a:t>
            </a:r>
            <a:endParaRPr lang="zh-CN" altLang="en-US" sz="2400" b="1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537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843808" y="692696"/>
            <a:ext cx="4032448" cy="792088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循环语句练习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643050"/>
            <a:ext cx="8713787" cy="2879725"/>
          </a:xfrm>
          <a:noFill/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l"/>
            </a:pP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编写程序一：求</a:t>
            </a:r>
            <a:r>
              <a:rPr lang="en-US" altLang="zh-CN" sz="2600" dirty="0" smtClean="0"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到</a:t>
            </a:r>
            <a:r>
              <a:rPr lang="en-US" altLang="zh-CN" sz="2600" dirty="0" smtClean="0">
                <a:ea typeface="宋体" pitchFamily="2" charset="-122"/>
                <a:cs typeface="Times New Roman" pitchFamily="18" charset="0"/>
              </a:rPr>
              <a:t>100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之间所有偶数的和。用</a:t>
            </a:r>
            <a:r>
              <a:rPr lang="en-US" altLang="zh-CN" sz="2600" dirty="0" smtClean="0">
                <a:ea typeface="宋体" pitchFamily="2" charset="-122"/>
                <a:cs typeface="Times New Roman" pitchFamily="18" charset="0"/>
              </a:rPr>
              <a:t>for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600" dirty="0" smtClean="0">
                <a:ea typeface="宋体" pitchFamily="2" charset="-122"/>
                <a:cs typeface="Times New Roman" pitchFamily="18" charset="0"/>
              </a:rPr>
              <a:t>while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语句分别完成。</a:t>
            </a:r>
            <a:endParaRPr lang="en-US" altLang="zh-CN" sz="2600" dirty="0" smtClean="0">
              <a:ea typeface="宋体" pitchFamily="2" charset="-122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Char char="Ø"/>
            </a:pPr>
            <a:endParaRPr lang="zh-CN" altLang="en-US" sz="2600" dirty="0" smtClean="0">
              <a:ea typeface="宋体" pitchFamily="2" charset="-122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编写程序二：从键盘读入个数不确定的整数，并判断读入的正数和负数的个数，输入为</a:t>
            </a:r>
            <a:r>
              <a:rPr lang="en-US" altLang="zh-CN" sz="2600" dirty="0" smtClean="0">
                <a:ea typeface="宋体" pitchFamily="2" charset="-122"/>
                <a:cs typeface="Times New Roman" pitchFamily="18" charset="0"/>
              </a:rPr>
              <a:t>0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时结束程序。</a:t>
            </a:r>
            <a:endParaRPr lang="en-US" altLang="zh-CN" sz="2600" dirty="0" smtClean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4941168"/>
            <a:ext cx="8568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补充：</a:t>
            </a:r>
            <a:endParaRPr lang="en-US" altLang="zh-CN" sz="2400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最</a:t>
            </a:r>
            <a:r>
              <a:rPr lang="zh-CN" altLang="en-US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简单无限循环格式：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while(true) , for(;;),</a:t>
            </a:r>
            <a:r>
              <a:rPr lang="zh-CN" altLang="en-US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无限循环存在的原因是并不知道循环多少次，需要根据某些条件，来控制循环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。</a:t>
            </a:r>
            <a:endParaRPr lang="zh-CN" altLang="en-US" sz="24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83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5688632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class 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PositiveNegative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 {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public static void main(String[] 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) {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//while(true)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Scanner 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scanner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 = new Scanner(System.in);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 a = 0;//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统计正数的个数</a:t>
            </a:r>
          </a:p>
          <a:p>
            <a:pPr>
              <a:lnSpc>
                <a:spcPct val="80000"/>
              </a:lnSpc>
            </a:pP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 b = 0;//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统计负数的个数</a:t>
            </a:r>
          </a:p>
          <a:p>
            <a:pPr>
              <a:lnSpc>
                <a:spcPct val="80000"/>
              </a:lnSpc>
            </a:pP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for(;;){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("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请输入一个整数：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");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 z = 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scanner.nextInt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();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if(z&gt;0)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	a++;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else if(z&lt;0)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	b++;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else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	break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; }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("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正数的个数为：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"+a);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("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负数的个数为：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"+b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);  } }</a:t>
            </a:r>
            <a:endParaRPr lang="zh-CN" altLang="en-US" sz="20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08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776" y="692696"/>
            <a:ext cx="4840089" cy="72008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特殊流程控制语句</a:t>
            </a:r>
            <a:r>
              <a:rPr lang="en-US" altLang="zh-CN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1</a:t>
            </a:r>
            <a:endParaRPr lang="zh-CN" altLang="en-US" b="1" dirty="0" smtClean="0">
              <a:solidFill>
                <a:schemeClr val="tx1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97030"/>
            <a:ext cx="8064500" cy="4512290"/>
          </a:xfrm>
          <a:noFill/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l"/>
            </a:pPr>
            <a:r>
              <a:rPr lang="en-US" altLang="zh-CN" sz="2800" b="1" dirty="0" smtClean="0">
                <a:ea typeface="宋体" pitchFamily="2" charset="-122"/>
                <a:cs typeface="Times New Roman" pitchFamily="18" charset="0"/>
              </a:rPr>
              <a:t>break </a:t>
            </a:r>
            <a:r>
              <a:rPr lang="zh-CN" altLang="en-US" sz="2800" b="1" dirty="0" smtClean="0">
                <a:ea typeface="宋体" pitchFamily="2" charset="-122"/>
                <a:cs typeface="Times New Roman" pitchFamily="18" charset="0"/>
              </a:rPr>
              <a:t>语句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break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语句用于终止</a:t>
            </a:r>
            <a:r>
              <a:rPr lang="zh-CN" altLang="en-US" sz="2400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某个语句块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的执行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0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0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{    ……	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     break;</a:t>
            </a: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     ……</a:t>
            </a: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}</a:t>
            </a:r>
            <a:endParaRPr lang="en-US" altLang="zh-CN" sz="2400" b="1" dirty="0" smtClean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break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语句出现在多层嵌套的语句块中时，可以通过标签指明要终止的是哪一层语句块 </a:t>
            </a: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label1: 	{   ……        </a:t>
            </a: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label2:	         {   ……</a:t>
            </a: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label3:			{   ……</a:t>
            </a: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		           break label2;</a:t>
            </a: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		           ……</a:t>
            </a: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			}</a:t>
            </a: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	          }</a:t>
            </a: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	 }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670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99792" y="692696"/>
            <a:ext cx="3960440" cy="72008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程序流程控制</a:t>
            </a:r>
            <a:endParaRPr lang="zh-CN" altLang="en-US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979" y="1628800"/>
            <a:ext cx="8613517" cy="4536504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33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顺序结构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程序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从上到下逐行地执行，中间没有任何判断和跳转。</a:t>
            </a:r>
          </a:p>
          <a:p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33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分支</a:t>
            </a:r>
            <a:r>
              <a:rPr lang="zh-CN" altLang="en-US" sz="33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结构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根据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条件，选择性地执行某段代码。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有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if…else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switch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两种分支语句。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33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循环</a:t>
            </a:r>
            <a:r>
              <a:rPr lang="zh-CN" altLang="en-US" sz="33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结构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根据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循环条件，重复性的执行某段代码。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有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while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do…while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for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三种循环语句。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注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：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JDK1.5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提供了</a:t>
            </a:r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foreach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循环，方便的遍历集合、数组元素。</a:t>
            </a:r>
          </a:p>
          <a:p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94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832" y="548680"/>
            <a:ext cx="4299967" cy="88774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特殊流程控制语句</a:t>
            </a:r>
            <a:r>
              <a:rPr lang="en-US" altLang="zh-CN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1</a:t>
            </a:r>
            <a:endParaRPr lang="zh-CN" altLang="en-US" b="1" dirty="0" smtClean="0">
              <a:solidFill>
                <a:schemeClr val="tx1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556792"/>
            <a:ext cx="8208963" cy="4824536"/>
          </a:xfrm>
          <a:noFill/>
        </p:spPr>
        <p:txBody>
          <a:bodyPr>
            <a:normAutofit lnSpcReduction="10000"/>
          </a:bodyPr>
          <a:lstStyle/>
          <a:p>
            <a:pPr eaLnBrk="1" hangingPunct="1">
              <a:buClr>
                <a:schemeClr val="tx1"/>
              </a:buClr>
              <a:buFont typeface="Wingdings" pitchFamily="2" charset="2"/>
              <a:buChar char="l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break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语句用法举例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20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6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6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public class </a:t>
            </a:r>
            <a:r>
              <a:rPr lang="en-US" altLang="zh-CN" sz="2600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TestBreak</a:t>
            </a:r>
            <a:r>
              <a:rPr lang="en-US" altLang="zh-CN" sz="26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{</a:t>
            </a:r>
          </a:p>
          <a:p>
            <a:pPr lvl="1" eaLnBrk="1" hangingPunct="1">
              <a:spcBef>
                <a:spcPct val="10000"/>
              </a:spcBef>
              <a:buFontTx/>
              <a:buNone/>
            </a:pPr>
            <a:r>
              <a:rPr lang="en-US" altLang="zh-CN" sz="26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public static void main(String </a:t>
            </a:r>
            <a:r>
              <a:rPr lang="en-US" altLang="zh-CN" sz="2600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6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[]){</a:t>
            </a:r>
          </a:p>
          <a:p>
            <a:pPr lvl="2" eaLnBrk="1" hangingPunct="1">
              <a:spcBef>
                <a:spcPct val="10000"/>
              </a:spcBef>
              <a:buFontTx/>
              <a:buNone/>
            </a:pPr>
            <a:r>
              <a:rPr lang="en-US" altLang="zh-CN" sz="26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    for(</a:t>
            </a:r>
            <a:r>
              <a:rPr lang="en-US" altLang="zh-CN" sz="2600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6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i = 0; i&lt;10; i++){ </a:t>
            </a:r>
          </a:p>
          <a:p>
            <a:pPr lvl="2" eaLnBrk="1" hangingPunct="1">
              <a:spcBef>
                <a:spcPct val="10000"/>
              </a:spcBef>
              <a:buFontTx/>
              <a:buNone/>
            </a:pPr>
            <a:r>
              <a:rPr lang="en-US" altLang="zh-CN" sz="26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     	if(i==3)</a:t>
            </a:r>
          </a:p>
          <a:p>
            <a:pPr lvl="2" eaLnBrk="1" hangingPunct="1">
              <a:spcBef>
                <a:spcPct val="10000"/>
              </a:spcBef>
              <a:buFontTx/>
              <a:buNone/>
            </a:pPr>
            <a:r>
              <a:rPr lang="en-US" altLang="zh-CN" sz="26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      break;	</a:t>
            </a:r>
          </a:p>
          <a:p>
            <a:pPr lvl="2" eaLnBrk="1" hangingPunct="1">
              <a:spcBef>
                <a:spcPct val="10000"/>
              </a:spcBef>
              <a:buFontTx/>
              <a:buNone/>
            </a:pPr>
            <a:r>
              <a:rPr lang="en-US" altLang="zh-CN" sz="26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    	</a:t>
            </a:r>
            <a:r>
              <a:rPr lang="en-US" altLang="zh-CN" sz="2600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6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(" i =" + i);</a:t>
            </a:r>
          </a:p>
          <a:p>
            <a:pPr lvl="2" eaLnBrk="1" hangingPunct="1">
              <a:spcBef>
                <a:spcPct val="10000"/>
              </a:spcBef>
              <a:buFontTx/>
              <a:buNone/>
            </a:pPr>
            <a:r>
              <a:rPr lang="en-US" altLang="zh-CN" sz="26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    }</a:t>
            </a:r>
          </a:p>
          <a:p>
            <a:pPr lvl="2" eaLnBrk="1" hangingPunct="1">
              <a:spcBef>
                <a:spcPct val="10000"/>
              </a:spcBef>
              <a:buFontTx/>
              <a:buNone/>
            </a:pPr>
            <a:r>
              <a:rPr lang="en-US" altLang="zh-CN" sz="26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    </a:t>
            </a:r>
            <a:r>
              <a:rPr lang="en-US" altLang="zh-CN" sz="2600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6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("Game Over!");</a:t>
            </a:r>
          </a:p>
          <a:p>
            <a:pPr lvl="1" eaLnBrk="1" hangingPunct="1">
              <a:spcBef>
                <a:spcPct val="10000"/>
              </a:spcBef>
              <a:buFontTx/>
              <a:buNone/>
            </a:pPr>
            <a:r>
              <a:rPr lang="en-US" altLang="zh-CN" sz="26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}</a:t>
            </a:r>
          </a:p>
          <a:p>
            <a:pPr lvl="1" eaLnBrk="1" hangingPunct="1">
              <a:spcBef>
                <a:spcPct val="10000"/>
              </a:spcBef>
              <a:buFontTx/>
              <a:buNone/>
            </a:pPr>
            <a:r>
              <a:rPr lang="en-US" altLang="zh-CN" sz="22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</a:pPr>
            <a:endParaRPr lang="en-US" altLang="zh-CN" sz="2400" b="1" dirty="0" smtClean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78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>
          <a:xfrm>
            <a:off x="2699792" y="620688"/>
            <a:ext cx="4248472" cy="864096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特殊流程控制语句</a:t>
            </a:r>
            <a:r>
              <a:rPr lang="en-US" altLang="zh-CN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2</a:t>
            </a:r>
            <a:endParaRPr lang="zh-CN" altLang="en-US" b="1" dirty="0" smtClean="0">
              <a:solidFill>
                <a:schemeClr val="tx1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412776"/>
            <a:ext cx="8713788" cy="5214950"/>
          </a:xfrm>
          <a:noFill/>
        </p:spPr>
        <p:txBody>
          <a:bodyPr>
            <a:normAutofit/>
          </a:bodyPr>
          <a:lstStyle/>
          <a:p>
            <a:pPr eaLnBrk="1" hangingPunct="1">
              <a:buClr>
                <a:schemeClr val="tx1"/>
              </a:buClr>
              <a:buFont typeface="Wingdings" pitchFamily="2" charset="2"/>
              <a:buChar char="l"/>
            </a:pPr>
            <a:r>
              <a:rPr lang="en-US" altLang="zh-CN" sz="2800" b="1" dirty="0" smtClean="0">
                <a:ea typeface="宋体" pitchFamily="2" charset="-122"/>
                <a:cs typeface="Times New Roman" pitchFamily="18" charset="0"/>
              </a:rPr>
              <a:t>continue </a:t>
            </a:r>
            <a:r>
              <a:rPr lang="zh-CN" altLang="en-US" sz="2800" b="1" dirty="0" smtClean="0">
                <a:ea typeface="宋体" pitchFamily="2" charset="-122"/>
                <a:cs typeface="Times New Roman" pitchFamily="18" charset="0"/>
              </a:rPr>
              <a:t>语句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continue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语句用于跳过某个循环语句块的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一次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执行 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continue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语句出现在多层嵌套的循环语句体中时，可以通过标签指明要跳过的是哪一层循环 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</a:pPr>
            <a:endParaRPr lang="zh-CN" altLang="en-US" sz="500" dirty="0" smtClean="0">
              <a:ea typeface="宋体" pitchFamily="2" charset="-122"/>
              <a:cs typeface="Times New Roman" pitchFamily="18" charset="0"/>
            </a:endParaRP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l"/>
            </a:pP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continue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语句用法举例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lvl="1" eaLnBrk="1" hangingPunct="1"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public class </a:t>
            </a:r>
            <a:r>
              <a:rPr lang="en-US" altLang="zh-CN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ContinueTest</a:t>
            </a: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{</a:t>
            </a:r>
          </a:p>
          <a:p>
            <a:pPr lvl="1" algn="just" eaLnBrk="1" hangingPunct="1"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        public static void main(String </a:t>
            </a:r>
            <a:r>
              <a:rPr lang="en-US" altLang="zh-CN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[]){</a:t>
            </a:r>
          </a:p>
          <a:p>
            <a:pPr lvl="1" algn="just" eaLnBrk="1" hangingPunct="1"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     	   for (</a:t>
            </a:r>
            <a:r>
              <a:rPr lang="en-US" altLang="zh-CN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= 0; </a:t>
            </a:r>
            <a:r>
              <a:rPr lang="en-US" altLang="zh-CN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&lt; 100; </a:t>
            </a:r>
            <a:r>
              <a:rPr lang="en-US" altLang="zh-CN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++) {</a:t>
            </a:r>
          </a:p>
          <a:p>
            <a:pPr lvl="1" algn="just" eaLnBrk="1" hangingPunct="1"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      	         	  if (i%10==0)</a:t>
            </a:r>
          </a:p>
          <a:p>
            <a:pPr lvl="1" algn="just" eaLnBrk="1" hangingPunct="1"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	        		continue;</a:t>
            </a:r>
          </a:p>
          <a:p>
            <a:pPr lvl="1" algn="just" eaLnBrk="1" hangingPunct="1"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         	                </a:t>
            </a:r>
            <a:r>
              <a:rPr lang="en-US" altLang="zh-CN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);</a:t>
            </a:r>
          </a:p>
          <a:p>
            <a:pPr lvl="1" algn="just" eaLnBrk="1" hangingPunct="1"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         	               }  }</a:t>
            </a:r>
            <a:r>
              <a:rPr lang="en-US" altLang="zh-CN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} </a:t>
            </a:r>
          </a:p>
        </p:txBody>
      </p:sp>
    </p:spTree>
    <p:extLst>
      <p:ext uri="{BB962C8B-B14F-4D97-AF65-F5344CB8AC3E}">
        <p14:creationId xmlns:p14="http://schemas.microsoft.com/office/powerpoint/2010/main" val="160178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935931" y="620688"/>
            <a:ext cx="5344145" cy="838446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Arial Unicode MS" pitchFamily="34" charset="-122"/>
              </a:rPr>
              <a:t>特殊流程控制语句</a:t>
            </a:r>
            <a:r>
              <a:rPr lang="en-US" altLang="zh-CN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Arial Unicode MS" pitchFamily="34" charset="-122"/>
              </a:rPr>
              <a:t>3</a:t>
            </a:r>
            <a:endParaRPr lang="zh-CN" altLang="en-US" b="1" dirty="0" smtClean="0">
              <a:solidFill>
                <a:schemeClr val="tx1"/>
              </a:solidFill>
              <a:latin typeface="+mn-lt"/>
              <a:ea typeface="宋体" pitchFamily="2" charset="-122"/>
              <a:cs typeface="Arial Unicode MS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700808"/>
            <a:ext cx="84249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return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：并非专门用于结束循环的，它的功能是结束一个方法。当一个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方法执行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到一个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return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语句时，这个方法将被结束。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与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break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continue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不同的是，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return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直接结束整个方法，不管这个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return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处于多少层循环之内</a:t>
            </a:r>
          </a:p>
        </p:txBody>
      </p:sp>
    </p:spTree>
    <p:extLst>
      <p:ext uri="{BB962C8B-B14F-4D97-AF65-F5344CB8AC3E}">
        <p14:creationId xmlns:p14="http://schemas.microsoft.com/office/powerpoint/2010/main" val="63956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2339752" y="692696"/>
            <a:ext cx="4824586" cy="814611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Arial Unicode MS" pitchFamily="34" charset="-122"/>
              </a:rPr>
              <a:t>特殊流程控制语句说明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628800"/>
            <a:ext cx="8712968" cy="4536504"/>
          </a:xfrm>
          <a:noFill/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</a:pP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break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只能用于</a:t>
            </a:r>
            <a:r>
              <a:rPr lang="en-US" altLang="zh-CN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switch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语句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和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循环语句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中。</a:t>
            </a:r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</a:pP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continue 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只能用于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循环语句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中。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二者功能类似，但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continue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是终止本次循环，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break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是终止本层循环。</a:t>
            </a:r>
            <a:endParaRPr lang="zh-CN" altLang="en-US" sz="2800" dirty="0" smtClean="0">
              <a:ea typeface="宋体" pitchFamily="2" charset="-122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b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reak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continue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之后不能有其他的语句，因为程序永远不会执行其后的语句。</a:t>
            </a:r>
          </a:p>
          <a:p>
            <a:pPr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标号语句必须紧接在循环的头部。标号语句不能用在非循环语句的前面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16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99792" y="692696"/>
            <a:ext cx="3960440" cy="72008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程序流程控制</a:t>
            </a:r>
            <a:endParaRPr lang="zh-CN" altLang="en-US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12776"/>
            <a:ext cx="8109461" cy="4896544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3500" b="1" dirty="0">
                <a:ea typeface="宋体" pitchFamily="2" charset="-122"/>
                <a:cs typeface="Times New Roman" pitchFamily="18" charset="0"/>
              </a:rPr>
              <a:t>顺序结构</a:t>
            </a:r>
          </a:p>
          <a:p>
            <a:pPr marL="0" indent="0">
              <a:buNone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中定义成员变量时采用合法的</a:t>
            </a:r>
            <a:r>
              <a:rPr lang="zh-CN" altLang="en-US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前向引用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。如：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Test{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num1 = 12;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num2 = num1 + 2;</a:t>
            </a:r>
            <a:endParaRPr lang="en-US" altLang="zh-CN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错误形式：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Test{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num2 = num1 + 2</a:t>
            </a:r>
            <a:r>
              <a:rPr lang="zh-CN" altLang="en-US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；</a:t>
            </a:r>
            <a:endParaRPr lang="en-US" altLang="zh-CN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num1 = 12;</a:t>
            </a:r>
            <a:endParaRPr lang="en-US" altLang="zh-CN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  <a:endParaRPr lang="zh-CN" altLang="en-US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52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395536" y="1484784"/>
            <a:ext cx="3313113" cy="53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if</a:t>
            </a:r>
            <a:r>
              <a:rPr lang="zh-CN" altLang="en-US" sz="2800" b="1" dirty="0" smtClean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语句三</a:t>
            </a:r>
            <a:r>
              <a:rPr lang="zh-CN" altLang="en-US" sz="2800" b="1" dirty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种格式</a:t>
            </a:r>
            <a:r>
              <a:rPr lang="zh-CN" altLang="en-US" sz="2800" b="1" dirty="0" smtClean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：</a:t>
            </a:r>
            <a:endParaRPr lang="en-US" altLang="zh-CN" sz="2800" b="1" dirty="0" smtClean="0">
              <a:solidFill>
                <a:srgbClr val="C00000"/>
              </a:solidFill>
              <a:latin typeface="+mn-lt"/>
              <a:ea typeface="宋体" pitchFamily="2" charset="-122"/>
              <a:cs typeface="Times New Roman" pitchFamily="18" charset="0"/>
            </a:endParaRPr>
          </a:p>
          <a:p>
            <a:pPr eaLnBrk="1" hangingPunct="1"/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  <a:p>
            <a:pPr eaLnBrk="1" hangingPunct="1"/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1.  if(true){</a:t>
            </a:r>
          </a:p>
          <a:p>
            <a:pPr eaLnBrk="1" hangingPunct="1"/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执行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代码块；</a:t>
            </a:r>
          </a:p>
          <a:p>
            <a:pPr eaLnBrk="1" hangingPunct="1"/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     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}</a:t>
            </a:r>
          </a:p>
          <a:p>
            <a:pPr eaLnBrk="1" hangingPunct="1"/>
            <a:endParaRPr lang="en-US" altLang="zh-CN" b="1" dirty="0">
              <a:latin typeface="+mn-lt"/>
              <a:ea typeface="宋体" pitchFamily="2" charset="-122"/>
              <a:cs typeface="Times New Roman" pitchFamily="18" charset="0"/>
            </a:endParaRPr>
          </a:p>
          <a:p>
            <a:pPr eaLnBrk="1" hangingPunct="1"/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2.  if(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条件表达式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){</a:t>
            </a:r>
          </a:p>
          <a:p>
            <a:pPr eaLnBrk="1" hangingPunct="1"/>
            <a:r>
              <a:rPr lang="en-US" b="1" dirty="0">
                <a:latin typeface="+mn-lt"/>
                <a:ea typeface="宋体" pitchFamily="2" charset="-122"/>
                <a:cs typeface="Times New Roman" pitchFamily="18" charset="0"/>
              </a:rPr>
              <a:t>	</a:t>
            </a:r>
            <a:r>
              <a:rPr 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执行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代码块；</a:t>
            </a:r>
          </a:p>
          <a:p>
            <a:pPr eaLnBrk="1" hangingPunct="1"/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      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}</a:t>
            </a:r>
          </a:p>
          <a:p>
            <a:pPr eaLnBrk="1" hangingPunct="1"/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     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else{</a:t>
            </a:r>
          </a:p>
          <a:p>
            <a:pPr eaLnBrk="1" hangingPunct="1"/>
            <a:r>
              <a:rPr lang="en-US" b="1" dirty="0">
                <a:latin typeface="+mn-lt"/>
                <a:ea typeface="宋体" pitchFamily="2" charset="-122"/>
                <a:cs typeface="Times New Roman" pitchFamily="18" charset="0"/>
              </a:rPr>
              <a:t>	</a:t>
            </a:r>
            <a:r>
              <a:rPr 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执行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代码块；</a:t>
            </a:r>
          </a:p>
          <a:p>
            <a:pPr eaLnBrk="1" hangingPunct="1"/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      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}</a:t>
            </a:r>
          </a:p>
          <a:p>
            <a:pPr eaLnBrk="1" hangingPunct="1"/>
            <a:endParaRPr lang="en-US" b="1" dirty="0">
              <a:latin typeface="+mn-lt"/>
              <a:ea typeface="宋体" pitchFamily="2" charset="-122"/>
              <a:cs typeface="Times New Roman" pitchFamily="18" charset="0"/>
            </a:endParaRPr>
          </a:p>
          <a:p>
            <a:pPr eaLnBrk="1" hangingPunct="1"/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4572000" y="2249313"/>
            <a:ext cx="3602038" cy="4124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3.  if(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条件表达式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){</a:t>
            </a:r>
          </a:p>
          <a:p>
            <a:pPr eaLnBrk="1" hangingPunct="1"/>
            <a:r>
              <a:rPr lang="en-US" b="1" dirty="0">
                <a:latin typeface="+mn-lt"/>
                <a:ea typeface="宋体" pitchFamily="2" charset="-122"/>
                <a:cs typeface="Times New Roman" pitchFamily="18" charset="0"/>
              </a:rPr>
              <a:t>	</a:t>
            </a:r>
            <a:r>
              <a:rPr 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执行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代码块；</a:t>
            </a:r>
          </a:p>
          <a:p>
            <a:pPr eaLnBrk="1" hangingPunct="1"/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      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}</a:t>
            </a:r>
          </a:p>
          <a:p>
            <a:pPr eaLnBrk="1" hangingPunct="1"/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      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else if (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条件表达式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){</a:t>
            </a:r>
          </a:p>
          <a:p>
            <a:pPr eaLnBrk="1" hangingPunct="1"/>
            <a:r>
              <a:rPr lang="en-US" b="1" dirty="0">
                <a:latin typeface="+mn-lt"/>
                <a:ea typeface="宋体" pitchFamily="2" charset="-122"/>
                <a:cs typeface="Times New Roman" pitchFamily="18" charset="0"/>
              </a:rPr>
              <a:t>	</a:t>
            </a:r>
            <a:r>
              <a:rPr 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执行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代码块；</a:t>
            </a:r>
          </a:p>
          <a:p>
            <a:pPr eaLnBrk="1" hangingPunct="1"/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      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}</a:t>
            </a:r>
          </a:p>
          <a:p>
            <a:pPr eaLnBrk="1" hangingPunct="1"/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       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宋体" pitchFamily="2" charset="-122"/>
                <a:cs typeface="Times New Roman" pitchFamily="18" charset="0"/>
              </a:rPr>
              <a:t>……</a:t>
            </a:r>
          </a:p>
          <a:p>
            <a:pPr eaLnBrk="1" hangingPunct="1"/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       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else{</a:t>
            </a:r>
          </a:p>
          <a:p>
            <a:pPr eaLnBrk="1" hangingPunct="1"/>
            <a:r>
              <a:rPr lang="en-US" b="1" dirty="0">
                <a:latin typeface="+mn-lt"/>
                <a:ea typeface="宋体" pitchFamily="2" charset="-122"/>
                <a:cs typeface="Times New Roman" pitchFamily="18" charset="0"/>
              </a:rPr>
              <a:t>	</a:t>
            </a:r>
            <a:r>
              <a:rPr 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执行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代码块；</a:t>
            </a:r>
          </a:p>
          <a:p>
            <a:pPr eaLnBrk="1" hangingPunct="1"/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       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}</a:t>
            </a:r>
          </a:p>
          <a:p>
            <a:pPr eaLnBrk="1" hangingPunct="1"/>
            <a:endParaRPr lang="zh-CN" altLang="en-US" sz="2200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7704" y="683878"/>
            <a:ext cx="5688632" cy="80090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分支语句</a:t>
            </a:r>
            <a:r>
              <a:rPr lang="en-US" altLang="zh-CN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：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if-else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语句</a:t>
            </a:r>
            <a:endParaRPr lang="zh-CN" altLang="en-US" b="1" dirty="0" smtClean="0">
              <a:solidFill>
                <a:schemeClr val="tx1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73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712" y="581063"/>
            <a:ext cx="5401220" cy="105447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if-else</a:t>
            </a: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语句应用举例</a:t>
            </a: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377445" y="1313448"/>
            <a:ext cx="8352928" cy="5556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class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TestAge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{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public static void main(String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[]){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TestAge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t = new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TestAge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();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t.age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(75);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}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public void age(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age){</a:t>
            </a:r>
          </a:p>
          <a:p>
            <a:pPr lvl="2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if (age&lt; 0) {</a:t>
            </a:r>
          </a:p>
          <a:p>
            <a:pPr lvl="2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("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不可能！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");</a:t>
            </a:r>
          </a:p>
          <a:p>
            <a:pPr lvl="2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} else if (age&gt;250) {</a:t>
            </a:r>
          </a:p>
          <a:p>
            <a:pPr lvl="2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("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是个妖怪！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");</a:t>
            </a:r>
          </a:p>
          <a:p>
            <a:pPr lvl="2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} else {</a:t>
            </a:r>
          </a:p>
          <a:p>
            <a:pPr lvl="2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(“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人家芳龄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" + age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+"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马马乎乎啦！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");</a:t>
            </a:r>
          </a:p>
          <a:p>
            <a:pPr lvl="2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}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148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772817"/>
            <a:ext cx="7488832" cy="295232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ea typeface="宋体" pitchFamily="2" charset="-122"/>
              </a:rPr>
              <a:t>从键盘输入小明的期末成绩</a:t>
            </a:r>
            <a:r>
              <a:rPr lang="zh-CN" altLang="en-US" dirty="0" smtClean="0">
                <a:ea typeface="宋体" pitchFamily="2" charset="-122"/>
              </a:rPr>
              <a:t>。</a:t>
            </a:r>
            <a:endParaRPr lang="en-US" altLang="zh-CN" dirty="0" smtClean="0">
              <a:ea typeface="宋体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ea typeface="宋体" pitchFamily="2" charset="-122"/>
              </a:rPr>
              <a:t>当</a:t>
            </a:r>
            <a:r>
              <a:rPr lang="zh-CN" altLang="en-US" dirty="0">
                <a:ea typeface="宋体" pitchFamily="2" charset="-122"/>
              </a:rPr>
              <a:t>成绩为</a:t>
            </a:r>
            <a:r>
              <a:rPr lang="en-US" altLang="zh-CN" dirty="0">
                <a:ea typeface="宋体" pitchFamily="2" charset="-122"/>
              </a:rPr>
              <a:t>100</a:t>
            </a:r>
            <a:r>
              <a:rPr lang="zh-CN" altLang="en-US" dirty="0">
                <a:ea typeface="宋体" pitchFamily="2" charset="-122"/>
              </a:rPr>
              <a:t>分时，奖励一辆</a:t>
            </a:r>
            <a:r>
              <a:rPr lang="en-US" altLang="zh-CN" dirty="0" smtClean="0">
                <a:ea typeface="宋体" pitchFamily="2" charset="-122"/>
              </a:rPr>
              <a:t>BMW</a:t>
            </a:r>
            <a:r>
              <a:rPr lang="zh-CN" altLang="en-US" dirty="0">
                <a:ea typeface="宋体" pitchFamily="2" charset="-122"/>
              </a:rPr>
              <a:t>；</a:t>
            </a:r>
            <a:endParaRPr lang="en-US" altLang="zh-CN" dirty="0" smtClean="0">
              <a:ea typeface="宋体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ea typeface="宋体" pitchFamily="2" charset="-122"/>
              </a:rPr>
              <a:t>当</a:t>
            </a:r>
            <a:r>
              <a:rPr lang="zh-CN" altLang="en-US" dirty="0">
                <a:ea typeface="宋体" pitchFamily="2" charset="-122"/>
              </a:rPr>
              <a:t>成绩</a:t>
            </a:r>
            <a:r>
              <a:rPr lang="zh-CN" altLang="en-US" dirty="0" smtClean="0">
                <a:ea typeface="宋体" pitchFamily="2" charset="-122"/>
              </a:rPr>
              <a:t>为</a:t>
            </a:r>
            <a:r>
              <a:rPr lang="en-US" altLang="zh-CN" dirty="0" smtClean="0">
                <a:ea typeface="宋体" pitchFamily="2" charset="-122"/>
              </a:rPr>
              <a:t>(80</a:t>
            </a:r>
            <a:r>
              <a:rPr lang="zh-CN" altLang="en-US" dirty="0">
                <a:ea typeface="宋体" pitchFamily="2" charset="-122"/>
              </a:rPr>
              <a:t>，</a:t>
            </a:r>
            <a:r>
              <a:rPr lang="en-US" altLang="zh-CN" dirty="0">
                <a:ea typeface="宋体" pitchFamily="2" charset="-122"/>
              </a:rPr>
              <a:t>99]</a:t>
            </a:r>
            <a:r>
              <a:rPr lang="zh-CN" altLang="en-US" dirty="0">
                <a:ea typeface="宋体" pitchFamily="2" charset="-122"/>
              </a:rPr>
              <a:t>时，奖励一个台</a:t>
            </a:r>
            <a:r>
              <a:rPr lang="en-US" altLang="zh-CN" dirty="0" smtClean="0">
                <a:ea typeface="宋体" pitchFamily="2" charset="-122"/>
              </a:rPr>
              <a:t>iphone5s</a:t>
            </a:r>
            <a:r>
              <a:rPr lang="zh-CN" altLang="en-US" dirty="0" smtClean="0">
                <a:ea typeface="宋体" pitchFamily="2" charset="-122"/>
              </a:rPr>
              <a:t>；</a:t>
            </a:r>
            <a:endParaRPr lang="en-US" altLang="zh-CN" dirty="0" smtClean="0">
              <a:ea typeface="宋体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ea typeface="宋体" pitchFamily="2" charset="-122"/>
              </a:rPr>
              <a:t>当成绩为</a:t>
            </a:r>
            <a:r>
              <a:rPr lang="en-US" altLang="zh-CN" dirty="0" smtClean="0">
                <a:ea typeface="宋体" pitchFamily="2" charset="-122"/>
              </a:rPr>
              <a:t>[60,80]</a:t>
            </a:r>
            <a:r>
              <a:rPr lang="zh-CN" altLang="en-US" dirty="0" smtClean="0">
                <a:ea typeface="宋体" pitchFamily="2" charset="-122"/>
              </a:rPr>
              <a:t>时，奖励一本参考书；</a:t>
            </a:r>
            <a:endParaRPr lang="en-US" altLang="zh-CN" dirty="0" smtClean="0">
              <a:ea typeface="宋体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ea typeface="宋体" pitchFamily="2" charset="-122"/>
              </a:rPr>
              <a:t>其它时，什么奖励也没有。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699792" y="836712"/>
            <a:ext cx="4148534" cy="720080"/>
          </a:xfrm>
          <a:noFill/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if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语句例题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7734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483768" y="836712"/>
            <a:ext cx="4148534" cy="720080"/>
          </a:xfrm>
          <a:noFill/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if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语句例题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2</a:t>
            </a:r>
            <a:endParaRPr lang="en-US" altLang="zh-CN" b="1" dirty="0" smtClean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2413" y="1916113"/>
            <a:ext cx="8640762" cy="2016125"/>
          </a:xfrm>
          <a:noFill/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编写程序：由键盘输入三个整数分别存入变量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num1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num2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num3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，对它们进行排序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使用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if-else 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if-else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),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并且从小到大输出。</a:t>
            </a:r>
          </a:p>
        </p:txBody>
      </p:sp>
    </p:spTree>
    <p:extLst>
      <p:ext uri="{BB962C8B-B14F-4D97-AF65-F5344CB8AC3E}">
        <p14:creationId xmlns:p14="http://schemas.microsoft.com/office/powerpoint/2010/main" val="158071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5220072" y="764704"/>
            <a:ext cx="3745036" cy="768718"/>
          </a:xfrm>
          <a:noFill/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if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语句练习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1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980728"/>
            <a:ext cx="8640960" cy="5544616"/>
          </a:xfrm>
          <a:noFill/>
        </p:spPr>
        <p:txBody>
          <a:bodyPr>
            <a:normAutofit fontScale="62500" lnSpcReduction="20000"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3200" dirty="0" smtClean="0">
                <a:ea typeface="宋体" pitchFamily="2" charset="-122"/>
                <a:cs typeface="Times New Roman" pitchFamily="18" charset="0"/>
              </a:rPr>
              <a:t>1)</a:t>
            </a:r>
            <a:r>
              <a:rPr lang="zh-CN" altLang="en-US" sz="3200" dirty="0" smtClean="0">
                <a:ea typeface="宋体" pitchFamily="2" charset="-122"/>
                <a:cs typeface="Times New Roman" pitchFamily="18" charset="0"/>
              </a:rPr>
              <a:t>对下列代码，若有输出，指出输出结果。</a:t>
            </a:r>
          </a:p>
          <a:p>
            <a:pPr marL="0" indent="0">
              <a:buNone/>
            </a:pPr>
            <a:r>
              <a:rPr lang="en-US" altLang="zh-CN" sz="3200" dirty="0" err="1"/>
              <a:t>int</a:t>
            </a:r>
            <a:r>
              <a:rPr lang="en-US" altLang="zh-CN" sz="3200" dirty="0"/>
              <a:t> x = 4;</a:t>
            </a:r>
          </a:p>
          <a:p>
            <a:pPr marL="0" indent="0">
              <a:buNone/>
            </a:pPr>
            <a:r>
              <a:rPr lang="en-US" altLang="zh-CN" sz="3200" dirty="0" err="1"/>
              <a:t>int</a:t>
            </a:r>
            <a:r>
              <a:rPr lang="en-US" altLang="zh-CN" sz="3200" dirty="0"/>
              <a:t> y = 1;</a:t>
            </a:r>
          </a:p>
          <a:p>
            <a:pPr marL="0" indent="0">
              <a:buNone/>
            </a:pPr>
            <a:r>
              <a:rPr lang="en-US" altLang="zh-CN" sz="3200" dirty="0"/>
              <a:t>if (x &gt; 2) {</a:t>
            </a:r>
          </a:p>
          <a:p>
            <a:pPr marL="0" indent="0">
              <a:buNone/>
            </a:pPr>
            <a:r>
              <a:rPr lang="en-US" altLang="zh-CN" sz="3200" dirty="0" smtClean="0"/>
              <a:t>       if </a:t>
            </a:r>
            <a:r>
              <a:rPr lang="en-US" altLang="zh-CN" sz="3200" dirty="0"/>
              <a:t>(y &gt; 2) </a:t>
            </a:r>
          </a:p>
          <a:p>
            <a:pPr marL="0" indent="0">
              <a:buNone/>
            </a:pPr>
            <a:r>
              <a:rPr lang="en-US" altLang="zh-CN" sz="3200" dirty="0" smtClean="0"/>
              <a:t>                </a:t>
            </a:r>
            <a:r>
              <a:rPr lang="en-US" altLang="zh-CN" sz="3200" dirty="0" err="1" smtClean="0"/>
              <a:t>System.out.println</a:t>
            </a:r>
            <a:r>
              <a:rPr lang="en-US" altLang="zh-CN" sz="3200" dirty="0" smtClean="0"/>
              <a:t>(x </a:t>
            </a:r>
            <a:r>
              <a:rPr lang="en-US" altLang="zh-CN" sz="3200" dirty="0"/>
              <a:t>+ y);</a:t>
            </a:r>
          </a:p>
          <a:p>
            <a:pPr marL="0" indent="0">
              <a:buNone/>
            </a:pPr>
            <a:r>
              <a:rPr lang="en-US" altLang="zh-CN" sz="3200" dirty="0" smtClean="0"/>
              <a:t>                </a:t>
            </a:r>
            <a:r>
              <a:rPr lang="en-US" altLang="zh-CN" sz="3200" dirty="0" err="1" smtClean="0"/>
              <a:t>System.out.println</a:t>
            </a:r>
            <a:r>
              <a:rPr lang="en-US" altLang="zh-CN" sz="3200" dirty="0"/>
              <a:t>("</a:t>
            </a:r>
            <a:r>
              <a:rPr lang="en-US" altLang="zh-CN" sz="3200" dirty="0" err="1"/>
              <a:t>atguigu</a:t>
            </a:r>
            <a:r>
              <a:rPr lang="en-US" altLang="zh-CN" sz="3200" dirty="0" smtClean="0"/>
              <a:t>");</a:t>
            </a:r>
            <a:endParaRPr lang="zh-CN" altLang="en-US" sz="3200" dirty="0"/>
          </a:p>
          <a:p>
            <a:pPr marL="0" indent="0">
              <a:buNone/>
            </a:pPr>
            <a:r>
              <a:rPr lang="en-US" altLang="zh-CN" sz="3200" dirty="0"/>
              <a:t>} else</a:t>
            </a:r>
          </a:p>
          <a:p>
            <a:pPr marL="0" indent="0">
              <a:buNone/>
            </a:pPr>
            <a:r>
              <a:rPr lang="en-US" altLang="zh-CN" sz="3200" dirty="0" smtClean="0"/>
              <a:t>       </a:t>
            </a:r>
            <a:r>
              <a:rPr lang="en-US" altLang="zh-CN" sz="3200" dirty="0" err="1" smtClean="0"/>
              <a:t>System.out.println</a:t>
            </a:r>
            <a:r>
              <a:rPr lang="en-US" altLang="zh-CN" sz="3200" dirty="0"/>
              <a:t>("x is " + x</a:t>
            </a:r>
            <a:r>
              <a:rPr lang="en-US" altLang="zh-CN" sz="3200" dirty="0" smtClean="0"/>
              <a:t>);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altLang="zh-CN" sz="3200" dirty="0" smtClean="0">
                <a:ea typeface="宋体" pitchFamily="2" charset="-122"/>
                <a:cs typeface="Times New Roman" pitchFamily="18" charset="0"/>
              </a:rPr>
              <a:t>2)</a:t>
            </a:r>
            <a:r>
              <a:rPr lang="en-US" altLang="zh-CN" sz="3200" dirty="0" err="1" smtClean="0">
                <a:ea typeface="宋体" pitchFamily="2" charset="-122"/>
                <a:cs typeface="Times New Roman" pitchFamily="18" charset="0"/>
              </a:rPr>
              <a:t>boolean</a:t>
            </a:r>
            <a:r>
              <a:rPr lang="en-US" altLang="zh-CN" sz="32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3200" dirty="0">
                <a:ea typeface="宋体" pitchFamily="2" charset="-122"/>
                <a:cs typeface="Times New Roman" pitchFamily="18" charset="0"/>
              </a:rPr>
              <a:t>b = true</a:t>
            </a:r>
            <a:r>
              <a:rPr lang="en-US" altLang="zh-CN" sz="3200" dirty="0" smtClean="0">
                <a:ea typeface="宋体" pitchFamily="2" charset="-122"/>
                <a:cs typeface="Times New Roman" pitchFamily="18" charset="0"/>
              </a:rPr>
              <a:t>;</a:t>
            </a:r>
            <a:endParaRPr lang="en-US" altLang="zh-CN" sz="3200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32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3200" dirty="0" smtClean="0">
                <a:ea typeface="宋体" pitchFamily="2" charset="-122"/>
                <a:cs typeface="Times New Roman" pitchFamily="18" charset="0"/>
              </a:rPr>
              <a:t>             if(b </a:t>
            </a:r>
            <a:r>
              <a:rPr lang="en-US" altLang="zh-CN" sz="3200" dirty="0">
                <a:ea typeface="宋体" pitchFamily="2" charset="-122"/>
                <a:cs typeface="Times New Roman" pitchFamily="18" charset="0"/>
              </a:rPr>
              <a:t>== false)  </a:t>
            </a:r>
            <a:r>
              <a:rPr lang="en-US" altLang="zh-CN" sz="32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32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如果写成</a:t>
            </a:r>
            <a:r>
              <a:rPr lang="en-US" altLang="zh-CN" sz="32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if(b=false)</a:t>
            </a:r>
            <a:r>
              <a:rPr lang="zh-CN" altLang="en-US" sz="32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能编译通过吗？如果能，结果是？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32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32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3200" dirty="0" smtClean="0">
                <a:ea typeface="宋体" pitchFamily="2" charset="-122"/>
                <a:cs typeface="Times New Roman" pitchFamily="18" charset="0"/>
              </a:rPr>
              <a:t>  </a:t>
            </a:r>
            <a:r>
              <a:rPr lang="en-US" altLang="zh-CN" sz="3200" dirty="0" err="1" smtClean="0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3200" dirty="0">
                <a:ea typeface="宋体" pitchFamily="2" charset="-122"/>
                <a:cs typeface="Times New Roman" pitchFamily="18" charset="0"/>
              </a:rPr>
              <a:t>("a");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32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3200" dirty="0" smtClean="0">
                <a:ea typeface="宋体" pitchFamily="2" charset="-122"/>
                <a:cs typeface="Times New Roman" pitchFamily="18" charset="0"/>
              </a:rPr>
              <a:t>            else </a:t>
            </a:r>
            <a:r>
              <a:rPr lang="en-US" altLang="zh-CN" sz="3200" dirty="0">
                <a:ea typeface="宋体" pitchFamily="2" charset="-122"/>
                <a:cs typeface="Times New Roman" pitchFamily="18" charset="0"/>
              </a:rPr>
              <a:t>if(b)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3200" dirty="0">
                <a:ea typeface="宋体" pitchFamily="2" charset="-122"/>
                <a:cs typeface="Times New Roman" pitchFamily="18" charset="0"/>
              </a:rPr>
              <a:t>	 </a:t>
            </a:r>
            <a:r>
              <a:rPr lang="en-US" altLang="zh-CN" sz="3200" dirty="0" smtClean="0">
                <a:ea typeface="宋体" pitchFamily="2" charset="-122"/>
                <a:cs typeface="Times New Roman" pitchFamily="18" charset="0"/>
              </a:rPr>
              <a:t>  </a:t>
            </a:r>
            <a:r>
              <a:rPr lang="en-US" altLang="zh-CN" sz="3200" dirty="0" err="1" smtClean="0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3200" dirty="0">
                <a:ea typeface="宋体" pitchFamily="2" charset="-122"/>
                <a:cs typeface="Times New Roman" pitchFamily="18" charset="0"/>
              </a:rPr>
              <a:t>("b");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32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3200" dirty="0" smtClean="0">
                <a:ea typeface="宋体" pitchFamily="2" charset="-122"/>
                <a:cs typeface="Times New Roman" pitchFamily="18" charset="0"/>
              </a:rPr>
              <a:t>            else </a:t>
            </a:r>
            <a:r>
              <a:rPr lang="en-US" altLang="zh-CN" sz="3200" dirty="0">
                <a:ea typeface="宋体" pitchFamily="2" charset="-122"/>
                <a:cs typeface="Times New Roman" pitchFamily="18" charset="0"/>
              </a:rPr>
              <a:t>if(!b)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3200" dirty="0">
                <a:ea typeface="宋体" pitchFamily="2" charset="-122"/>
                <a:cs typeface="Times New Roman" pitchFamily="18" charset="0"/>
              </a:rPr>
              <a:t>	 </a:t>
            </a:r>
            <a:r>
              <a:rPr lang="en-US" altLang="zh-CN" sz="3200" dirty="0" smtClean="0">
                <a:ea typeface="宋体" pitchFamily="2" charset="-122"/>
                <a:cs typeface="Times New Roman" pitchFamily="18" charset="0"/>
              </a:rPr>
              <a:t>  </a:t>
            </a:r>
            <a:r>
              <a:rPr lang="en-US" altLang="zh-CN" sz="3200" dirty="0" err="1" smtClean="0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3200" dirty="0">
                <a:ea typeface="宋体" pitchFamily="2" charset="-122"/>
                <a:cs typeface="Times New Roman" pitchFamily="18" charset="0"/>
              </a:rPr>
              <a:t>("c");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32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3200" dirty="0" smtClean="0">
                <a:ea typeface="宋体" pitchFamily="2" charset="-122"/>
                <a:cs typeface="Times New Roman" pitchFamily="18" charset="0"/>
              </a:rPr>
              <a:t>            else</a:t>
            </a:r>
            <a:endParaRPr lang="en-US" altLang="zh-CN" sz="3200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3200" dirty="0">
                <a:ea typeface="宋体" pitchFamily="2" charset="-122"/>
                <a:cs typeface="Times New Roman" pitchFamily="18" charset="0"/>
              </a:rPr>
              <a:t>	 </a:t>
            </a:r>
            <a:r>
              <a:rPr lang="en-US" altLang="zh-CN" sz="3200" dirty="0" smtClean="0">
                <a:ea typeface="宋体" pitchFamily="2" charset="-122"/>
                <a:cs typeface="Times New Roman" pitchFamily="18" charset="0"/>
              </a:rPr>
              <a:t>  </a:t>
            </a:r>
            <a:r>
              <a:rPr lang="en-US" altLang="zh-CN" sz="3200" dirty="0" err="1" smtClean="0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3200" dirty="0">
                <a:ea typeface="宋体" pitchFamily="2" charset="-122"/>
                <a:cs typeface="Times New Roman" pitchFamily="18" charset="0"/>
              </a:rPr>
              <a:t>("d");</a:t>
            </a:r>
            <a:endParaRPr lang="en-US" altLang="zh-CN" sz="3200" dirty="0" smtClean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6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模板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alibri"/>
        <a:ea typeface="Arial Unicode MS"/>
        <a:cs typeface=""/>
      </a:majorFont>
      <a:minorFont>
        <a:latin typeface="Calibr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40000"/>
            <a:lumOff val="60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7332</TotalTime>
  <Words>1450</Words>
  <Application>Microsoft Office PowerPoint</Application>
  <PresentationFormat>全屏显示(4:3)</PresentationFormat>
  <Paragraphs>388</Paragraphs>
  <Slides>34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PPT模板</vt:lpstr>
      <vt:lpstr>Java流程控制语句</vt:lpstr>
      <vt:lpstr>PowerPoint 演示文稿</vt:lpstr>
      <vt:lpstr>程序流程控制</vt:lpstr>
      <vt:lpstr>程序流程控制</vt:lpstr>
      <vt:lpstr>分支语句1： if-else语句</vt:lpstr>
      <vt:lpstr>if-else语句应用举例</vt:lpstr>
      <vt:lpstr>if语句例题1</vt:lpstr>
      <vt:lpstr>if语句例题2</vt:lpstr>
      <vt:lpstr>if语句练习1</vt:lpstr>
      <vt:lpstr>if语句练习2</vt:lpstr>
      <vt:lpstr>分支结构2：switch语句</vt:lpstr>
      <vt:lpstr>switch语句应用举例</vt:lpstr>
      <vt:lpstr>switch语句应用举例</vt:lpstr>
      <vt:lpstr>switch语句有关规则</vt:lpstr>
      <vt:lpstr>例  题</vt:lpstr>
      <vt:lpstr>switch语句练习1</vt:lpstr>
      <vt:lpstr>PowerPoint 演示文稿</vt:lpstr>
      <vt:lpstr>switch语句练习2</vt:lpstr>
      <vt:lpstr>循环结构</vt:lpstr>
      <vt:lpstr>for 循环语句</vt:lpstr>
      <vt:lpstr>PowerPoint 演示文稿</vt:lpstr>
      <vt:lpstr>for语句例题</vt:lpstr>
      <vt:lpstr>for语句练习</vt:lpstr>
      <vt:lpstr>while 循环语句</vt:lpstr>
      <vt:lpstr>do-while 循环语句</vt:lpstr>
      <vt:lpstr>PowerPoint 演示文稿</vt:lpstr>
      <vt:lpstr>循环语句练习</vt:lpstr>
      <vt:lpstr>PowerPoint 演示文稿</vt:lpstr>
      <vt:lpstr>特殊流程控制语句1</vt:lpstr>
      <vt:lpstr>特殊流程控制语句1</vt:lpstr>
      <vt:lpstr>特殊流程控制语句2</vt:lpstr>
      <vt:lpstr>特殊流程控制语句3</vt:lpstr>
      <vt:lpstr>特殊流程控制语句说明</vt:lpstr>
      <vt:lpstr>PowerPoint 演示文稿</vt:lpstr>
    </vt:vector>
  </TitlesOfParts>
  <Company>WwW.YlmF.CoM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petrelsky5</dc:creator>
  <cp:lastModifiedBy>shkstart</cp:lastModifiedBy>
  <cp:revision>956</cp:revision>
  <dcterms:created xsi:type="dcterms:W3CDTF">2012-08-05T14:09:30Z</dcterms:created>
  <dcterms:modified xsi:type="dcterms:W3CDTF">2013-08-22T08:46:57Z</dcterms:modified>
</cp:coreProperties>
</file>