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8" r:id="rId2"/>
    <p:sldId id="504" r:id="rId3"/>
    <p:sldId id="486" r:id="rId4"/>
    <p:sldId id="505" r:id="rId5"/>
    <p:sldId id="506" r:id="rId6"/>
    <p:sldId id="507" r:id="rId7"/>
    <p:sldId id="542" r:id="rId8"/>
    <p:sldId id="510" r:id="rId9"/>
    <p:sldId id="511" r:id="rId10"/>
    <p:sldId id="508" r:id="rId11"/>
    <p:sldId id="512" r:id="rId12"/>
    <p:sldId id="513" r:id="rId13"/>
    <p:sldId id="534" r:id="rId14"/>
    <p:sldId id="535" r:id="rId15"/>
    <p:sldId id="536" r:id="rId16"/>
    <p:sldId id="543" r:id="rId17"/>
    <p:sldId id="537" r:id="rId18"/>
    <p:sldId id="538" r:id="rId19"/>
    <p:sldId id="529" r:id="rId20"/>
    <p:sldId id="544" r:id="rId21"/>
    <p:sldId id="530" r:id="rId22"/>
    <p:sldId id="531" r:id="rId23"/>
    <p:sldId id="532" r:id="rId24"/>
    <p:sldId id="533" r:id="rId25"/>
    <p:sldId id="539" r:id="rId26"/>
    <p:sldId id="540" r:id="rId27"/>
    <p:sldId id="541" r:id="rId28"/>
    <p:sldId id="514" r:id="rId29"/>
    <p:sldId id="515" r:id="rId30"/>
    <p:sldId id="516" r:id="rId31"/>
    <p:sldId id="517" r:id="rId32"/>
    <p:sldId id="518" r:id="rId33"/>
    <p:sldId id="519" r:id="rId34"/>
    <p:sldId id="545" r:id="rId35"/>
    <p:sldId id="546" r:id="rId36"/>
    <p:sldId id="520" r:id="rId37"/>
    <p:sldId id="521" r:id="rId38"/>
    <p:sldId id="522" r:id="rId39"/>
    <p:sldId id="523" r:id="rId40"/>
    <p:sldId id="524" r:id="rId41"/>
    <p:sldId id="525" r:id="rId42"/>
    <p:sldId id="526" r:id="rId43"/>
    <p:sldId id="527" r:id="rId44"/>
    <p:sldId id="528" r:id="rId45"/>
    <p:sldId id="257"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11" autoAdjust="0"/>
    <p:restoredTop sz="94660"/>
  </p:normalViewPr>
  <p:slideViewPr>
    <p:cSldViewPr>
      <p:cViewPr varScale="1">
        <p:scale>
          <a:sx n="71" d="100"/>
          <a:sy n="71" d="100"/>
        </p:scale>
        <p:origin x="-153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2013/9/12 Thursday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41413" y="754063"/>
            <a:ext cx="4391025" cy="3294062"/>
          </a:xfrm>
        </p:spPr>
      </p:sp>
      <p:sp>
        <p:nvSpPr>
          <p:cNvPr id="31747" name="Rectangle 3"/>
          <p:cNvSpPr>
            <a:spLocks noGrp="1" noChangeArrowheads="1"/>
          </p:cNvSpPr>
          <p:nvPr>
            <p:ph type="body" idx="1"/>
          </p:nvPr>
        </p:nvSpPr>
        <p:spPr>
          <a:noFill/>
        </p:spPr>
        <p:txBody>
          <a:bodyPr/>
          <a:lstStyle/>
          <a:p>
            <a:pPr eaLnBrk="1" hangingPunct="1"/>
            <a:r>
              <a:rPr lang="zh-CN" altLang="en-US" smtClean="0">
                <a:ea typeface="宋体" charset="-122"/>
              </a:rPr>
              <a:t>只要是用new操作符定义的实体就在会堆内存中开辟一个新的空间。</a:t>
            </a:r>
          </a:p>
          <a:p>
            <a:pPr eaLnBrk="1" hangingPunct="1"/>
            <a:r>
              <a:rPr lang="zh-CN" altLang="en-US" smtClean="0">
                <a:ea typeface="宋体" charset="-122"/>
              </a:rPr>
              <a:t>并每一个对象中都有一份属于自己的属性。</a:t>
            </a:r>
          </a:p>
          <a:p>
            <a:pPr eaLnBrk="1" hangingPunct="1"/>
            <a:r>
              <a:rPr lang="zh-CN" altLang="en-US" smtClean="0">
                <a:ea typeface="宋体" charset="-122"/>
              </a:rPr>
              <a:t>通过 对象.对象成员 的方式操作对象中的成员，</a:t>
            </a:r>
          </a:p>
          <a:p>
            <a:pPr eaLnBrk="1" hangingPunct="1"/>
            <a:r>
              <a:rPr lang="zh-CN" altLang="en-US" smtClean="0">
                <a:ea typeface="宋体" charset="-122"/>
              </a:rPr>
              <a:t>对其中一个对象的成员进行了修改。和另一个对象没有关系。</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25</a:t>
            </a:fld>
            <a:endParaRPr lang="zh-CN" altLang="en-US"/>
          </a:p>
        </p:txBody>
      </p:sp>
    </p:spTree>
    <p:extLst>
      <p:ext uri="{BB962C8B-B14F-4D97-AF65-F5344CB8AC3E}">
        <p14:creationId xmlns:p14="http://schemas.microsoft.com/office/powerpoint/2010/main" val="760973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26</a:t>
            </a:fld>
            <a:endParaRPr lang="zh-CN" altLang="en-US"/>
          </a:p>
        </p:txBody>
      </p:sp>
    </p:spTree>
    <p:extLst>
      <p:ext uri="{BB962C8B-B14F-4D97-AF65-F5344CB8AC3E}">
        <p14:creationId xmlns:p14="http://schemas.microsoft.com/office/powerpoint/2010/main" val="760973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07BE8F43-0AF1-4B7F-9ECE-8F0750128BB7}" type="slidenum">
              <a:rPr lang="en-US" altLang="zh-CN"/>
              <a:pPr>
                <a:defRPr/>
              </a:pPr>
              <a:t>‹#›</a:t>
            </a:fld>
            <a:endParaRPr lang="en-US" altLang="zh-CN"/>
          </a:p>
        </p:txBody>
      </p:sp>
    </p:spTree>
    <p:extLst>
      <p:ext uri="{BB962C8B-B14F-4D97-AF65-F5344CB8AC3E}">
        <p14:creationId xmlns:p14="http://schemas.microsoft.com/office/powerpoint/2010/main" val="4045640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E1B62E4F-1CFC-43F4-A98A-5A48D4B5F08B}" type="slidenum">
              <a:rPr lang="en-US" altLang="zh-CN"/>
              <a:pPr>
                <a:defRPr/>
              </a:pPr>
              <a:t>‹#›</a:t>
            </a:fld>
            <a:endParaRPr lang="en-US" altLang="zh-CN"/>
          </a:p>
        </p:txBody>
      </p:sp>
    </p:spTree>
    <p:extLst>
      <p:ext uri="{BB962C8B-B14F-4D97-AF65-F5344CB8AC3E}">
        <p14:creationId xmlns:p14="http://schemas.microsoft.com/office/powerpoint/2010/main" val="2305233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 Id="rId6" Type="http://schemas.openxmlformats.org/officeDocument/2006/relationships/hyperlink" Target="PassValue.java" TargetMode="External"/><Relationship Id="rId5" Type="http://schemas.openxmlformats.org/officeDocument/2006/relationships/image" Target="../media/image10.jpeg"/><Relationship Id="rId4" Type="http://schemas.openxmlformats.org/officeDocument/2006/relationships/image" Target="../media/image9.jpeg"/></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3.xml"/><Relationship Id="rId6" Type="http://schemas.openxmlformats.org/officeDocument/2006/relationships/hyperlink" Target="PassRef.java" TargetMode="External"/><Relationship Id="rId5" Type="http://schemas.openxmlformats.org/officeDocument/2006/relationships/image" Target="../media/image14.jpeg"/><Relationship Id="rId4" Type="http://schemas.openxmlformats.org/officeDocument/2006/relationships/image" Target="../media/image13.jpeg"/></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6" Type="http://schemas.openxmlformats.org/officeDocument/2006/relationships/hyperlink" Target="PassRef1.java" TargetMode="External"/><Relationship Id="rId5" Type="http://schemas.openxmlformats.org/officeDocument/2006/relationships/image" Target="../media/image18.jpeg"/><Relationship Id="rId4" Type="http://schemas.openxmlformats.org/officeDocument/2006/relationships/image" Target="../media/image1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107504" y="1700808"/>
            <a:ext cx="8208912" cy="2664296"/>
          </a:xfrm>
        </p:spPr>
        <p:txBody>
          <a:bodyPr>
            <a:normAutofit/>
          </a:bodyPr>
          <a:lstStyle/>
          <a:p>
            <a:r>
              <a:rPr lang="en-US" altLang="zh-CN" sz="7200" b="1" dirty="0" smtClean="0">
                <a:solidFill>
                  <a:srgbClr val="000066"/>
                </a:solidFill>
                <a:latin typeface="楷体" pitchFamily="49" charset="-122"/>
                <a:ea typeface="楷体" pitchFamily="49" charset="-122"/>
              </a:rPr>
              <a:t>Java</a:t>
            </a:r>
            <a:r>
              <a:rPr lang="zh-CN" altLang="en-US" sz="7200" b="1" dirty="0">
                <a:solidFill>
                  <a:srgbClr val="000066"/>
                </a:solidFill>
                <a:latin typeface="楷体" pitchFamily="49" charset="-122"/>
                <a:ea typeface="楷体" pitchFamily="49" charset="-122"/>
              </a:rPr>
              <a:t>中类对象的创建及内存解析</a:t>
            </a:r>
            <a:endParaRPr lang="zh-CN" altLang="zh-CN" sz="7200" b="1" dirty="0">
              <a:solidFill>
                <a:srgbClr val="000066"/>
              </a:solidFill>
              <a:latin typeface="楷体" pitchFamily="49" charset="-122"/>
              <a:ea typeface="楷体" pitchFamily="49" charset="-122"/>
            </a:endParaRPr>
          </a:p>
        </p:txBody>
      </p:sp>
      <p:sp>
        <p:nvSpPr>
          <p:cNvPr id="4" name="TextBox 3"/>
          <p:cNvSpPr txBox="1"/>
          <p:nvPr/>
        </p:nvSpPr>
        <p:spPr>
          <a:xfrm>
            <a:off x="0" y="5613047"/>
            <a:ext cx="9144000" cy="1261884"/>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讲师：宋红康   </a:t>
            </a:r>
            <a:endParaRPr lang="en-US" altLang="zh-CN" sz="4000" b="1" dirty="0" smtClean="0">
              <a:solidFill>
                <a:srgbClr val="000066"/>
              </a:solidFill>
              <a:latin typeface="楷体" pitchFamily="49" charset="-122"/>
              <a:ea typeface="楷体" pitchFamily="49" charset="-122"/>
            </a:endParaRPr>
          </a:p>
          <a:p>
            <a:r>
              <a:rPr lang="zh-CN" altLang="en-US" sz="3600" b="1" dirty="0" smtClean="0">
                <a:solidFill>
                  <a:srgbClr val="000066"/>
                </a:solidFill>
                <a:latin typeface="楷体" pitchFamily="49" charset="-122"/>
                <a:ea typeface="楷体" pitchFamily="49" charset="-122"/>
              </a:rPr>
              <a:t>新浪微博：</a:t>
            </a:r>
            <a:r>
              <a:rPr lang="zh-CN" altLang="en-US" sz="3600" b="1" dirty="0">
                <a:solidFill>
                  <a:srgbClr val="000066"/>
                </a:solidFill>
                <a:latin typeface="楷体" pitchFamily="49" charset="-122"/>
                <a:ea typeface="楷体" pitchFamily="49" charset="-122"/>
              </a:rPr>
              <a:t>尚</a:t>
            </a:r>
            <a:r>
              <a:rPr lang="zh-CN" altLang="en-US" sz="3600" b="1" dirty="0" smtClean="0">
                <a:solidFill>
                  <a:srgbClr val="000066"/>
                </a:solidFill>
                <a:latin typeface="楷体" pitchFamily="49" charset="-122"/>
                <a:ea typeface="楷体" pitchFamily="49" charset="-122"/>
              </a:rPr>
              <a:t>硅谷</a:t>
            </a:r>
            <a:r>
              <a:rPr lang="en-US" altLang="zh-CN" sz="3600" b="1" dirty="0" smtClean="0">
                <a:solidFill>
                  <a:srgbClr val="000066"/>
                </a:solidFill>
                <a:latin typeface="楷体" pitchFamily="49" charset="-122"/>
                <a:ea typeface="楷体" pitchFamily="49" charset="-122"/>
              </a:rPr>
              <a:t>-</a:t>
            </a:r>
            <a:r>
              <a:rPr lang="zh-CN" altLang="en-US" sz="3600" b="1" dirty="0" smtClean="0">
                <a:solidFill>
                  <a:srgbClr val="000066"/>
                </a:solidFill>
                <a:latin typeface="楷体" pitchFamily="49" charset="-122"/>
                <a:ea typeface="楷体" pitchFamily="49" charset="-122"/>
              </a:rPr>
              <a:t>宋红康</a:t>
            </a:r>
            <a:endParaRPr lang="zh-CN" altLang="en-US" sz="3600" b="1" dirty="0">
              <a:solidFill>
                <a:srgbClr val="000066"/>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56828"/>
            <a:ext cx="2592288" cy="3108543"/>
          </a:xfrm>
          <a:prstGeom prst="rect">
            <a:avLst/>
          </a:prstGeom>
          <a:noFill/>
        </p:spPr>
        <p:txBody>
          <a:bodyPr wrap="square" rtlCol="0">
            <a:spAutoFit/>
          </a:bodyPr>
          <a:lstStyle/>
          <a:p>
            <a:r>
              <a:rPr lang="en-US" altLang="zh-CN" sz="1400" dirty="0" smtClean="0"/>
              <a:t>Person{</a:t>
            </a:r>
          </a:p>
          <a:p>
            <a:r>
              <a:rPr lang="en-US" altLang="zh-CN" sz="1400" dirty="0"/>
              <a:t> </a:t>
            </a:r>
            <a:r>
              <a:rPr lang="en-US" altLang="zh-CN" sz="1400" dirty="0" smtClean="0"/>
              <a:t>    String name = “Peter”;</a:t>
            </a:r>
          </a:p>
          <a:p>
            <a:r>
              <a:rPr lang="en-US" altLang="zh-CN" sz="1400" dirty="0" smtClean="0"/>
              <a:t>     </a:t>
            </a:r>
            <a:r>
              <a:rPr lang="en-US" altLang="zh-CN" sz="1400" dirty="0" err="1" smtClean="0"/>
              <a:t>int</a:t>
            </a:r>
            <a:r>
              <a:rPr lang="en-US" altLang="zh-CN" sz="1400" dirty="0" smtClean="0"/>
              <a:t> age;</a:t>
            </a:r>
          </a:p>
          <a:p>
            <a:r>
              <a:rPr lang="en-US" altLang="zh-CN" sz="1400" dirty="0"/>
              <a:t> </a:t>
            </a:r>
            <a:r>
              <a:rPr lang="en-US" altLang="zh-CN" sz="1400" dirty="0" smtClean="0"/>
              <a:t>    public void </a:t>
            </a:r>
            <a:r>
              <a:rPr lang="en-US" altLang="zh-CN" sz="1400" dirty="0" err="1" smtClean="0"/>
              <a:t>addAge</a:t>
            </a:r>
            <a:r>
              <a:rPr lang="en-US" altLang="zh-CN" sz="1400" dirty="0" smtClean="0"/>
              <a:t>(){</a:t>
            </a:r>
          </a:p>
          <a:p>
            <a:r>
              <a:rPr lang="en-US" altLang="zh-CN" sz="1400" dirty="0" smtClean="0"/>
              <a:t>          </a:t>
            </a:r>
            <a:r>
              <a:rPr lang="en-US" altLang="zh-CN" sz="1400" dirty="0" err="1" smtClean="0"/>
              <a:t>int</a:t>
            </a:r>
            <a:r>
              <a:rPr lang="en-US" altLang="zh-CN" sz="1400" dirty="0" smtClean="0"/>
              <a:t> </a:t>
            </a:r>
            <a:r>
              <a:rPr lang="en-US" altLang="zh-CN" sz="1400" dirty="0" err="1" smtClean="0"/>
              <a:t>i</a:t>
            </a:r>
            <a:r>
              <a:rPr lang="en-US" altLang="zh-CN" sz="1400" dirty="0" smtClean="0"/>
              <a:t> = 2;</a:t>
            </a:r>
          </a:p>
          <a:p>
            <a:r>
              <a:rPr lang="en-US" altLang="zh-CN" sz="1400" dirty="0" smtClean="0"/>
              <a:t>          age = age +</a:t>
            </a:r>
            <a:r>
              <a:rPr lang="en-US" altLang="zh-CN" sz="1400" dirty="0" err="1" smtClean="0"/>
              <a:t>i</a:t>
            </a:r>
            <a:r>
              <a:rPr lang="en-US" altLang="zh-CN" sz="1400" dirty="0" smtClean="0"/>
              <a:t>;</a:t>
            </a:r>
            <a:endParaRPr lang="en-US" altLang="zh-CN" sz="1400" dirty="0"/>
          </a:p>
          <a:p>
            <a:r>
              <a:rPr lang="en-US" altLang="zh-CN" sz="1400" dirty="0" smtClean="0"/>
              <a:t>     }</a:t>
            </a:r>
          </a:p>
          <a:p>
            <a:r>
              <a:rPr lang="en-US" altLang="zh-CN" sz="1400" dirty="0" smtClean="0"/>
              <a:t>     main(){</a:t>
            </a:r>
          </a:p>
          <a:p>
            <a:r>
              <a:rPr lang="en-US" altLang="zh-CN" sz="1400" b="1" dirty="0"/>
              <a:t> </a:t>
            </a:r>
            <a:r>
              <a:rPr lang="en-US" altLang="zh-CN" sz="1400" b="1" dirty="0" smtClean="0"/>
              <a:t>        Person p = new Person();</a:t>
            </a:r>
          </a:p>
          <a:p>
            <a:r>
              <a:rPr lang="en-US" altLang="zh-CN" sz="1400" dirty="0" smtClean="0"/>
              <a:t>         p.name = “Lily”;  </a:t>
            </a:r>
          </a:p>
          <a:p>
            <a:r>
              <a:rPr lang="en-US" altLang="zh-CN" sz="1400" dirty="0"/>
              <a:t> </a:t>
            </a:r>
            <a:r>
              <a:rPr lang="en-US" altLang="zh-CN" sz="1400" dirty="0" smtClean="0"/>
              <a:t>        </a:t>
            </a:r>
            <a:r>
              <a:rPr lang="en-US" altLang="zh-CN" sz="1400" dirty="0" err="1" smtClean="0"/>
              <a:t>p.addAge</a:t>
            </a:r>
            <a:r>
              <a:rPr lang="en-US" altLang="zh-CN" sz="1400" dirty="0" smtClean="0"/>
              <a:t>();</a:t>
            </a:r>
          </a:p>
          <a:p>
            <a:r>
              <a:rPr lang="en-US" altLang="zh-CN" sz="1400" dirty="0" smtClean="0"/>
              <a:t>         Person p1 = new Person();</a:t>
            </a:r>
          </a:p>
          <a:p>
            <a:r>
              <a:rPr lang="en-US" altLang="zh-CN" sz="1400" dirty="0"/>
              <a:t> </a:t>
            </a:r>
            <a:r>
              <a:rPr lang="en-US" altLang="zh-CN" sz="1400" dirty="0" smtClean="0"/>
              <a:t>    }</a:t>
            </a:r>
          </a:p>
          <a:p>
            <a:r>
              <a:rPr lang="en-US" altLang="zh-CN" sz="1400" dirty="0" smtClean="0"/>
              <a:t>}</a:t>
            </a:r>
            <a:endParaRPr lang="zh-CN" altLang="en-US" sz="1400" dirty="0"/>
          </a:p>
        </p:txBody>
      </p:sp>
      <p:sp>
        <p:nvSpPr>
          <p:cNvPr id="3" name="矩形 2"/>
          <p:cNvSpPr/>
          <p:nvPr/>
        </p:nvSpPr>
        <p:spPr>
          <a:xfrm>
            <a:off x="2771800" y="2204864"/>
            <a:ext cx="792088" cy="417646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355976" y="956828"/>
            <a:ext cx="4392488" cy="417646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783051" y="6381328"/>
            <a:ext cx="1512168" cy="369332"/>
          </a:xfrm>
          <a:prstGeom prst="rect">
            <a:avLst/>
          </a:prstGeom>
          <a:noFill/>
        </p:spPr>
        <p:txBody>
          <a:bodyPr wrap="square" rtlCol="0">
            <a:spAutoFit/>
          </a:bodyPr>
          <a:lstStyle/>
          <a:p>
            <a:r>
              <a:rPr lang="zh-CN" altLang="en-US" dirty="0"/>
              <a:t>栈</a:t>
            </a:r>
          </a:p>
        </p:txBody>
      </p:sp>
      <p:sp>
        <p:nvSpPr>
          <p:cNvPr id="6" name="TextBox 5"/>
          <p:cNvSpPr txBox="1"/>
          <p:nvPr/>
        </p:nvSpPr>
        <p:spPr>
          <a:xfrm>
            <a:off x="6156176" y="5445224"/>
            <a:ext cx="1512168" cy="369332"/>
          </a:xfrm>
          <a:prstGeom prst="rect">
            <a:avLst/>
          </a:prstGeom>
          <a:noFill/>
        </p:spPr>
        <p:txBody>
          <a:bodyPr wrap="square" rtlCol="0">
            <a:spAutoFit/>
          </a:bodyPr>
          <a:lstStyle/>
          <a:p>
            <a:r>
              <a:rPr lang="zh-CN" altLang="en-US" dirty="0" smtClean="0"/>
              <a:t>堆</a:t>
            </a:r>
            <a:endParaRPr lang="zh-CN" altLang="en-US" dirty="0"/>
          </a:p>
        </p:txBody>
      </p:sp>
      <p:cxnSp>
        <p:nvCxnSpPr>
          <p:cNvPr id="8" name="直接连接符 7"/>
          <p:cNvCxnSpPr/>
          <p:nvPr/>
        </p:nvCxnSpPr>
        <p:spPr>
          <a:xfrm>
            <a:off x="2783051" y="5949280"/>
            <a:ext cx="780837"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27784" y="5949280"/>
            <a:ext cx="1368152" cy="369332"/>
          </a:xfrm>
          <a:prstGeom prst="rect">
            <a:avLst/>
          </a:prstGeom>
          <a:noFill/>
        </p:spPr>
        <p:txBody>
          <a:bodyPr wrap="square" rtlCol="0">
            <a:spAutoFit/>
          </a:bodyPr>
          <a:lstStyle/>
          <a:p>
            <a:r>
              <a:rPr lang="en-US" altLang="zh-CN" dirty="0"/>
              <a:t>p</a:t>
            </a:r>
            <a:r>
              <a:rPr lang="en-US" altLang="zh-CN" dirty="0" smtClean="0"/>
              <a:t>:</a:t>
            </a:r>
            <a:r>
              <a:rPr lang="en-US" altLang="zh-CN" dirty="0"/>
              <a:t> 0x3423</a:t>
            </a:r>
            <a:endParaRPr lang="zh-CN" altLang="en-US" dirty="0"/>
          </a:p>
        </p:txBody>
      </p:sp>
      <p:sp>
        <p:nvSpPr>
          <p:cNvPr id="10" name="矩形 9"/>
          <p:cNvSpPr/>
          <p:nvPr/>
        </p:nvSpPr>
        <p:spPr>
          <a:xfrm>
            <a:off x="5004048" y="1484784"/>
            <a:ext cx="1548172" cy="216024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018820" y="1146230"/>
            <a:ext cx="1336584" cy="338554"/>
          </a:xfrm>
          <a:prstGeom prst="rect">
            <a:avLst/>
          </a:prstGeom>
        </p:spPr>
        <p:txBody>
          <a:bodyPr wrap="none">
            <a:spAutoFit/>
          </a:bodyPr>
          <a:lstStyle/>
          <a:p>
            <a:r>
              <a:rPr lang="en-US" altLang="zh-CN" sz="1600" dirty="0" smtClean="0"/>
              <a:t>new </a:t>
            </a:r>
            <a:r>
              <a:rPr lang="en-US" altLang="zh-CN" sz="1600" dirty="0"/>
              <a:t>Person();</a:t>
            </a:r>
          </a:p>
        </p:txBody>
      </p:sp>
      <p:cxnSp>
        <p:nvCxnSpPr>
          <p:cNvPr id="13" name="直接连接符 12"/>
          <p:cNvCxnSpPr/>
          <p:nvPr/>
        </p:nvCxnSpPr>
        <p:spPr>
          <a:xfrm flipH="1" flipV="1">
            <a:off x="4860032" y="1315507"/>
            <a:ext cx="144016" cy="169277"/>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95936" y="1012267"/>
            <a:ext cx="1320897" cy="369332"/>
          </a:xfrm>
          <a:prstGeom prst="rect">
            <a:avLst/>
          </a:prstGeom>
          <a:noFill/>
        </p:spPr>
        <p:txBody>
          <a:bodyPr wrap="square" rtlCol="0">
            <a:spAutoFit/>
          </a:bodyPr>
          <a:lstStyle/>
          <a:p>
            <a:r>
              <a:rPr lang="en-US" altLang="zh-CN" dirty="0" smtClean="0"/>
              <a:t>0x3423</a:t>
            </a:r>
            <a:endParaRPr lang="zh-CN" altLang="en-US" dirty="0"/>
          </a:p>
        </p:txBody>
      </p:sp>
      <p:cxnSp>
        <p:nvCxnSpPr>
          <p:cNvPr id="16" name="直接箭头连接符 15"/>
          <p:cNvCxnSpPr/>
          <p:nvPr/>
        </p:nvCxnSpPr>
        <p:spPr>
          <a:xfrm flipV="1">
            <a:off x="3563888" y="1484784"/>
            <a:ext cx="1440160" cy="46491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875639" y="1818603"/>
            <a:ext cx="2069976" cy="584775"/>
          </a:xfrm>
          <a:prstGeom prst="rect">
            <a:avLst/>
          </a:prstGeom>
        </p:spPr>
        <p:txBody>
          <a:bodyPr wrap="square">
            <a:spAutoFit/>
          </a:bodyPr>
          <a:lstStyle/>
          <a:p>
            <a:r>
              <a:rPr lang="en-US" altLang="zh-CN" sz="1600" dirty="0"/>
              <a:t>String name = “Peter”;</a:t>
            </a:r>
          </a:p>
          <a:p>
            <a:r>
              <a:rPr lang="en-US" altLang="zh-CN" sz="1600" dirty="0"/>
              <a:t>     </a:t>
            </a:r>
            <a:r>
              <a:rPr lang="en-US" altLang="zh-CN" sz="1600" dirty="0" err="1"/>
              <a:t>int</a:t>
            </a:r>
            <a:r>
              <a:rPr lang="en-US" altLang="zh-CN" sz="1600" dirty="0"/>
              <a:t> </a:t>
            </a:r>
            <a:r>
              <a:rPr lang="en-US" altLang="zh-CN" sz="1600" dirty="0" smtClean="0"/>
              <a:t>age = 0;</a:t>
            </a:r>
            <a:endParaRPr lang="en-US" altLang="zh-CN" sz="1600" dirty="0"/>
          </a:p>
        </p:txBody>
      </p:sp>
      <p:cxnSp>
        <p:nvCxnSpPr>
          <p:cNvPr id="19" name="直接连接符 18"/>
          <p:cNvCxnSpPr/>
          <p:nvPr/>
        </p:nvCxnSpPr>
        <p:spPr>
          <a:xfrm>
            <a:off x="6156176" y="1818603"/>
            <a:ext cx="648072" cy="386261"/>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945615" y="1818603"/>
            <a:ext cx="866745" cy="369332"/>
          </a:xfrm>
          <a:prstGeom prst="rect">
            <a:avLst/>
          </a:prstGeom>
          <a:noFill/>
        </p:spPr>
        <p:txBody>
          <a:bodyPr wrap="square" rtlCol="0">
            <a:spAutoFit/>
          </a:bodyPr>
          <a:lstStyle/>
          <a:p>
            <a:r>
              <a:rPr lang="en-US" altLang="zh-CN" dirty="0" smtClean="0"/>
              <a:t>Lily</a:t>
            </a:r>
            <a:endParaRPr lang="zh-CN" altLang="en-US" dirty="0"/>
          </a:p>
        </p:txBody>
      </p:sp>
      <p:cxnSp>
        <p:nvCxnSpPr>
          <p:cNvPr id="22" name="直接连接符 21"/>
          <p:cNvCxnSpPr/>
          <p:nvPr/>
        </p:nvCxnSpPr>
        <p:spPr>
          <a:xfrm>
            <a:off x="2771800" y="5445224"/>
            <a:ext cx="79208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771800" y="5579948"/>
            <a:ext cx="1055367" cy="369332"/>
          </a:xfrm>
          <a:prstGeom prst="rect">
            <a:avLst/>
          </a:prstGeom>
          <a:noFill/>
        </p:spPr>
        <p:txBody>
          <a:bodyPr wrap="square" rtlCol="0">
            <a:spAutoFit/>
          </a:bodyPr>
          <a:lstStyle/>
          <a:p>
            <a:r>
              <a:rPr lang="en-US" altLang="zh-CN" dirty="0" err="1" smtClean="0"/>
              <a:t>i</a:t>
            </a:r>
            <a:r>
              <a:rPr lang="en-US" altLang="zh-CN" dirty="0" smtClean="0"/>
              <a:t> = 2</a:t>
            </a:r>
            <a:endParaRPr lang="zh-CN" altLang="en-US" dirty="0"/>
          </a:p>
        </p:txBody>
      </p:sp>
      <p:cxnSp>
        <p:nvCxnSpPr>
          <p:cNvPr id="25" name="直接连接符 24"/>
          <p:cNvCxnSpPr/>
          <p:nvPr/>
        </p:nvCxnSpPr>
        <p:spPr>
          <a:xfrm>
            <a:off x="5910627" y="2110990"/>
            <a:ext cx="245549" cy="29238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228184" y="2257184"/>
            <a:ext cx="576064" cy="369332"/>
          </a:xfrm>
          <a:prstGeom prst="rect">
            <a:avLst/>
          </a:prstGeom>
          <a:noFill/>
        </p:spPr>
        <p:txBody>
          <a:bodyPr wrap="square" rtlCol="0">
            <a:spAutoFit/>
          </a:bodyPr>
          <a:lstStyle/>
          <a:p>
            <a:r>
              <a:rPr lang="en-US" altLang="zh-CN" dirty="0" smtClean="0"/>
              <a:t>2</a:t>
            </a:r>
            <a:endParaRPr lang="zh-CN" altLang="en-US" dirty="0"/>
          </a:p>
        </p:txBody>
      </p:sp>
      <p:sp>
        <p:nvSpPr>
          <p:cNvPr id="27" name="乘号 26"/>
          <p:cNvSpPr/>
          <p:nvPr/>
        </p:nvSpPr>
        <p:spPr>
          <a:xfrm>
            <a:off x="2627784" y="5487615"/>
            <a:ext cx="911351" cy="553998"/>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2771800" y="5013176"/>
            <a:ext cx="79208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83051" y="5013176"/>
            <a:ext cx="1212885" cy="646331"/>
          </a:xfrm>
          <a:prstGeom prst="rect">
            <a:avLst/>
          </a:prstGeom>
          <a:noFill/>
        </p:spPr>
        <p:txBody>
          <a:bodyPr wrap="square" rtlCol="0">
            <a:spAutoFit/>
          </a:bodyPr>
          <a:lstStyle/>
          <a:p>
            <a:r>
              <a:rPr lang="en-US" altLang="zh-CN" dirty="0" smtClean="0"/>
              <a:t>p1:</a:t>
            </a:r>
            <a:r>
              <a:rPr lang="en-US" altLang="zh-CN" dirty="0"/>
              <a:t>0x3433</a:t>
            </a:r>
            <a:endParaRPr lang="zh-CN" altLang="en-US" dirty="0"/>
          </a:p>
          <a:p>
            <a:endParaRPr lang="zh-CN" altLang="en-US" dirty="0"/>
          </a:p>
        </p:txBody>
      </p:sp>
      <p:sp>
        <p:nvSpPr>
          <p:cNvPr id="31" name="矩形 30"/>
          <p:cNvSpPr/>
          <p:nvPr/>
        </p:nvSpPr>
        <p:spPr>
          <a:xfrm>
            <a:off x="6945615" y="3045060"/>
            <a:ext cx="1586825" cy="189610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6804248" y="2649962"/>
            <a:ext cx="1320897" cy="369332"/>
          </a:xfrm>
          <a:prstGeom prst="rect">
            <a:avLst/>
          </a:prstGeom>
          <a:noFill/>
        </p:spPr>
        <p:txBody>
          <a:bodyPr wrap="square" rtlCol="0">
            <a:spAutoFit/>
          </a:bodyPr>
          <a:lstStyle/>
          <a:p>
            <a:r>
              <a:rPr lang="en-US" altLang="zh-CN" dirty="0" smtClean="0"/>
              <a:t>0x3433</a:t>
            </a:r>
            <a:endParaRPr lang="zh-CN" altLang="en-US" dirty="0"/>
          </a:p>
        </p:txBody>
      </p:sp>
      <p:cxnSp>
        <p:nvCxnSpPr>
          <p:cNvPr id="34" name="直接箭头连接符 33"/>
          <p:cNvCxnSpPr/>
          <p:nvPr/>
        </p:nvCxnSpPr>
        <p:spPr>
          <a:xfrm flipV="1">
            <a:off x="3563888" y="3045060"/>
            <a:ext cx="3381727" cy="20882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839399" y="3476950"/>
            <a:ext cx="2069976" cy="584775"/>
          </a:xfrm>
          <a:prstGeom prst="rect">
            <a:avLst/>
          </a:prstGeom>
        </p:spPr>
        <p:txBody>
          <a:bodyPr wrap="square">
            <a:spAutoFit/>
          </a:bodyPr>
          <a:lstStyle/>
          <a:p>
            <a:r>
              <a:rPr lang="en-US" altLang="zh-CN" sz="1600" dirty="0"/>
              <a:t>String name = “Peter”;</a:t>
            </a:r>
          </a:p>
          <a:p>
            <a:r>
              <a:rPr lang="en-US" altLang="zh-CN" sz="1600" dirty="0"/>
              <a:t> </a:t>
            </a:r>
            <a:r>
              <a:rPr lang="en-US" altLang="zh-CN" sz="1600" dirty="0" err="1" smtClean="0"/>
              <a:t>int</a:t>
            </a:r>
            <a:r>
              <a:rPr lang="en-US" altLang="zh-CN" sz="1600" dirty="0" smtClean="0"/>
              <a:t> age = 0;</a:t>
            </a:r>
            <a:endParaRPr lang="en-US" altLang="zh-CN" sz="1600" dirty="0"/>
          </a:p>
        </p:txBody>
      </p:sp>
    </p:spTree>
    <p:extLst>
      <p:ext uri="{BB962C8B-B14F-4D97-AF65-F5344CB8AC3E}">
        <p14:creationId xmlns:p14="http://schemas.microsoft.com/office/powerpoint/2010/main" val="360730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3419872" y="728343"/>
            <a:ext cx="48965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latin typeface="+mn-lt"/>
              </a:rPr>
              <a:t>练习：根据代码，画出内存图</a:t>
            </a:r>
            <a:endParaRPr lang="zh-CN" altLang="en-US" sz="2800" b="1" dirty="0">
              <a:latin typeface="+mn-lt"/>
            </a:endParaRPr>
          </a:p>
        </p:txBody>
      </p:sp>
      <p:sp>
        <p:nvSpPr>
          <p:cNvPr id="12293" name="TextBox 5"/>
          <p:cNvSpPr txBox="1">
            <a:spLocks noChangeArrowheads="1"/>
          </p:cNvSpPr>
          <p:nvPr/>
        </p:nvSpPr>
        <p:spPr bwMode="auto">
          <a:xfrm>
            <a:off x="467545" y="989953"/>
            <a:ext cx="828275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dirty="0">
                <a:latin typeface="+mn-lt"/>
                <a:cs typeface="Times New Roman" pitchFamily="18" charset="0"/>
              </a:rPr>
              <a:t>class Car</a:t>
            </a:r>
            <a:r>
              <a:rPr lang="en-US" altLang="zh-CN" sz="2400" b="1" dirty="0" smtClean="0">
                <a:latin typeface="+mn-lt"/>
                <a:cs typeface="Times New Roman" pitchFamily="18" charset="0"/>
              </a:rPr>
              <a:t>{</a:t>
            </a:r>
          </a:p>
          <a:p>
            <a:pPr eaLnBrk="1" hangingPunct="1"/>
            <a:r>
              <a:rPr lang="en-US" altLang="zh-CN" sz="2400" b="1" dirty="0" smtClean="0">
                <a:latin typeface="+mn-lt"/>
                <a:cs typeface="Times New Roman" pitchFamily="18" charset="0"/>
              </a:rPr>
              <a:t>       String </a:t>
            </a:r>
            <a:r>
              <a:rPr lang="en-US" altLang="zh-CN" sz="2400" b="1" dirty="0">
                <a:latin typeface="+mn-lt"/>
                <a:cs typeface="Times New Roman" pitchFamily="18" charset="0"/>
              </a:rPr>
              <a:t>color = "red";</a:t>
            </a:r>
          </a:p>
          <a:p>
            <a:pPr eaLnBrk="1" hangingPunct="1"/>
            <a:r>
              <a:rPr lang="en-US" altLang="zh-CN" sz="2400" b="1" dirty="0" smtClean="0">
                <a:latin typeface="+mn-lt"/>
                <a:cs typeface="Times New Roman" pitchFamily="18" charset="0"/>
              </a:rPr>
              <a:t>       </a:t>
            </a:r>
            <a:r>
              <a:rPr lang="en-US" altLang="zh-CN" sz="2400" b="1" dirty="0" err="1" smtClean="0">
                <a:latin typeface="+mn-lt"/>
                <a:cs typeface="Times New Roman" pitchFamily="18" charset="0"/>
              </a:rPr>
              <a:t>int</a:t>
            </a:r>
            <a:r>
              <a:rPr lang="en-US" altLang="zh-CN" sz="2400" b="1" dirty="0">
                <a:latin typeface="+mn-lt"/>
                <a:cs typeface="Times New Roman" pitchFamily="18" charset="0"/>
              </a:rPr>
              <a:t> </a:t>
            </a:r>
            <a:r>
              <a:rPr lang="en-US" altLang="zh-CN" sz="2400" b="1" dirty="0" err="1" smtClean="0">
                <a:latin typeface="+mn-lt"/>
                <a:cs typeface="Times New Roman" pitchFamily="18" charset="0"/>
              </a:rPr>
              <a:t>num</a:t>
            </a:r>
            <a:r>
              <a:rPr lang="en-US" altLang="zh-CN" sz="2400" b="1" dirty="0" smtClean="0">
                <a:latin typeface="+mn-lt"/>
                <a:cs typeface="Times New Roman" pitchFamily="18" charset="0"/>
              </a:rPr>
              <a:t> </a:t>
            </a:r>
            <a:r>
              <a:rPr lang="en-US" altLang="zh-CN" sz="2400" b="1" dirty="0">
                <a:latin typeface="+mn-lt"/>
                <a:cs typeface="Times New Roman" pitchFamily="18" charset="0"/>
              </a:rPr>
              <a:t>= 4;</a:t>
            </a:r>
          </a:p>
          <a:p>
            <a:pPr eaLnBrk="1" hangingPunct="1"/>
            <a:r>
              <a:rPr lang="en-US" altLang="zh-CN" sz="2400" b="1" dirty="0" smtClean="0">
                <a:latin typeface="+mn-lt"/>
                <a:cs typeface="Times New Roman" pitchFamily="18" charset="0"/>
              </a:rPr>
              <a:t>       void </a:t>
            </a:r>
            <a:r>
              <a:rPr lang="en-US" altLang="zh-CN" sz="2400" b="1" dirty="0">
                <a:latin typeface="+mn-lt"/>
                <a:cs typeface="Times New Roman" pitchFamily="18" charset="0"/>
              </a:rPr>
              <a:t>show(){</a:t>
            </a:r>
          </a:p>
          <a:p>
            <a:pPr eaLnBrk="1" hangingPunct="1"/>
            <a:r>
              <a:rPr lang="en-US" altLang="zh-CN" sz="2400" b="1" dirty="0">
                <a:latin typeface="+mn-lt"/>
                <a:cs typeface="Times New Roman" pitchFamily="18" charset="0"/>
              </a:rPr>
              <a:t>	</a:t>
            </a:r>
            <a:r>
              <a:rPr lang="en-US" altLang="zh-CN" sz="2400" b="1" dirty="0" smtClean="0">
                <a:latin typeface="+mn-lt"/>
                <a:cs typeface="Times New Roman" pitchFamily="18" charset="0"/>
              </a:rPr>
              <a:t>    </a:t>
            </a:r>
            <a:r>
              <a:rPr lang="en-US" altLang="zh-CN" sz="2400" b="1" dirty="0" err="1" smtClean="0">
                <a:latin typeface="+mn-lt"/>
                <a:cs typeface="Times New Roman" pitchFamily="18" charset="0"/>
              </a:rPr>
              <a:t>System.out.println</a:t>
            </a:r>
            <a:r>
              <a:rPr lang="en-US" altLang="zh-CN" sz="2400" b="1" dirty="0">
                <a:latin typeface="+mn-lt"/>
                <a:cs typeface="Times New Roman" pitchFamily="18" charset="0"/>
              </a:rPr>
              <a:t>("color="+color</a:t>
            </a:r>
            <a:r>
              <a:rPr lang="en-US" altLang="zh-CN" sz="2400" b="1" dirty="0" smtClean="0">
                <a:latin typeface="+mn-lt"/>
                <a:cs typeface="Times New Roman" pitchFamily="18" charset="0"/>
              </a:rPr>
              <a:t>+“—</a:t>
            </a:r>
            <a:r>
              <a:rPr lang="en-US" altLang="zh-CN" sz="2400" b="1" dirty="0" err="1" smtClean="0">
                <a:latin typeface="+mn-lt"/>
                <a:cs typeface="Times New Roman" pitchFamily="18" charset="0"/>
              </a:rPr>
              <a:t>num</a:t>
            </a:r>
            <a:r>
              <a:rPr lang="en-US" altLang="zh-CN" sz="2400" b="1" dirty="0">
                <a:latin typeface="+mn-lt"/>
                <a:cs typeface="Times New Roman" pitchFamily="18" charset="0"/>
              </a:rPr>
              <a:t>="+</a:t>
            </a:r>
            <a:r>
              <a:rPr lang="en-US" altLang="zh-CN" sz="2400" b="1" dirty="0" err="1">
                <a:latin typeface="+mn-lt"/>
                <a:cs typeface="Times New Roman" pitchFamily="18" charset="0"/>
              </a:rPr>
              <a:t>num</a:t>
            </a:r>
            <a:r>
              <a:rPr lang="en-US" altLang="zh-CN" sz="2400" b="1" dirty="0">
                <a:latin typeface="+mn-lt"/>
                <a:cs typeface="Times New Roman" pitchFamily="18" charset="0"/>
              </a:rPr>
              <a:t>);</a:t>
            </a:r>
          </a:p>
          <a:p>
            <a:pPr eaLnBrk="1" hangingPunct="1"/>
            <a:r>
              <a:rPr lang="en-US" altLang="zh-CN" sz="2400" b="1" dirty="0" smtClean="0">
                <a:latin typeface="+mn-lt"/>
                <a:cs typeface="Times New Roman" pitchFamily="18" charset="0"/>
              </a:rPr>
              <a:t>        }</a:t>
            </a:r>
            <a:endParaRPr lang="en-US" altLang="zh-CN" sz="2400" b="1" dirty="0">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a:latin typeface="+mn-lt"/>
                <a:cs typeface="Times New Roman" pitchFamily="18" charset="0"/>
              </a:rPr>
              <a:t>}</a:t>
            </a:r>
          </a:p>
          <a:p>
            <a:pPr eaLnBrk="1" hangingPunct="1"/>
            <a:r>
              <a:rPr lang="en-US" altLang="zh-CN" sz="2400" b="1" dirty="0">
                <a:latin typeface="+mn-lt"/>
                <a:cs typeface="Times New Roman" pitchFamily="18" charset="0"/>
              </a:rPr>
              <a:t>class </a:t>
            </a:r>
            <a:r>
              <a:rPr lang="en-US" altLang="zh-CN" sz="2400" b="1" dirty="0" err="1" smtClean="0">
                <a:latin typeface="+mn-lt"/>
                <a:cs typeface="Times New Roman" pitchFamily="18" charset="0"/>
              </a:rPr>
              <a:t>TestCar</a:t>
            </a:r>
            <a:r>
              <a:rPr lang="en-US" altLang="zh-CN" sz="2400" b="1" dirty="0" smtClean="0">
                <a:latin typeface="+mn-lt"/>
                <a:cs typeface="Times New Roman" pitchFamily="18" charset="0"/>
              </a:rPr>
              <a:t> </a:t>
            </a:r>
            <a:r>
              <a:rPr lang="en-US" altLang="zh-CN" sz="2400" b="1" dirty="0">
                <a:latin typeface="+mn-lt"/>
                <a:cs typeface="Times New Roman" pitchFamily="18" charset="0"/>
              </a:rPr>
              <a:t>{</a:t>
            </a:r>
          </a:p>
          <a:p>
            <a:pPr eaLnBrk="1" hangingPunct="1"/>
            <a:r>
              <a:rPr lang="en-US" altLang="zh-CN" sz="2400" b="1" dirty="0">
                <a:latin typeface="+mn-lt"/>
                <a:cs typeface="Times New Roman" pitchFamily="18" charset="0"/>
              </a:rPr>
              <a:t>	public static void main(String[] </a:t>
            </a:r>
            <a:r>
              <a:rPr lang="en-US" altLang="zh-CN" sz="2400" b="1" dirty="0" err="1">
                <a:latin typeface="+mn-lt"/>
                <a:cs typeface="Times New Roman" pitchFamily="18" charset="0"/>
              </a:rPr>
              <a:t>args</a:t>
            </a:r>
            <a:r>
              <a:rPr lang="en-US" altLang="zh-CN" sz="2400" b="1" dirty="0">
                <a:latin typeface="+mn-lt"/>
                <a:cs typeface="Times New Roman" pitchFamily="18" charset="0"/>
              </a:rPr>
              <a:t>) {</a:t>
            </a:r>
          </a:p>
          <a:p>
            <a:pPr eaLnBrk="1" hangingPunct="1"/>
            <a:r>
              <a:rPr lang="en-US" altLang="zh-CN" sz="2400" b="1" dirty="0">
                <a:latin typeface="+mn-lt"/>
                <a:cs typeface="Times New Roman" pitchFamily="18" charset="0"/>
              </a:rPr>
              <a:t>		</a:t>
            </a:r>
            <a:r>
              <a:rPr lang="en-US" altLang="zh-CN" sz="2400" b="1" dirty="0">
                <a:solidFill>
                  <a:srgbClr val="FF0000"/>
                </a:solidFill>
                <a:latin typeface="+mn-lt"/>
                <a:cs typeface="Times New Roman" pitchFamily="18" charset="0"/>
              </a:rPr>
              <a:t>Car </a:t>
            </a:r>
            <a:r>
              <a:rPr lang="en-US" altLang="zh-CN" sz="2400" b="1" dirty="0" smtClean="0">
                <a:solidFill>
                  <a:srgbClr val="FF0000"/>
                </a:solidFill>
                <a:latin typeface="+mn-lt"/>
                <a:cs typeface="Times New Roman" pitchFamily="18" charset="0"/>
              </a:rPr>
              <a:t>c1 </a:t>
            </a:r>
            <a:r>
              <a:rPr lang="en-US" altLang="zh-CN" sz="2400" b="1" dirty="0">
                <a:solidFill>
                  <a:srgbClr val="FF0000"/>
                </a:solidFill>
                <a:latin typeface="+mn-lt"/>
                <a:cs typeface="Times New Roman" pitchFamily="18" charset="0"/>
              </a:rPr>
              <a:t>= new Car();</a:t>
            </a:r>
            <a:r>
              <a:rPr lang="zh-CN" altLang="en-US" sz="2400" b="1" dirty="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a:t>
            </a:r>
            <a:r>
              <a:rPr lang="zh-CN" altLang="en-US" sz="2400" b="1" dirty="0">
                <a:solidFill>
                  <a:srgbClr val="FF0000"/>
                </a:solidFill>
                <a:latin typeface="+mn-lt"/>
                <a:cs typeface="Times New Roman" pitchFamily="18" charset="0"/>
              </a:rPr>
              <a:t>建立</a:t>
            </a:r>
            <a:r>
              <a:rPr lang="zh-CN" altLang="en-US" sz="2400" b="1" dirty="0" smtClean="0">
                <a:solidFill>
                  <a:srgbClr val="FF0000"/>
                </a:solidFill>
                <a:latin typeface="+mn-lt"/>
                <a:cs typeface="Times New Roman" pitchFamily="18" charset="0"/>
              </a:rPr>
              <a:t>对象</a:t>
            </a:r>
            <a:r>
              <a:rPr lang="en-US" altLang="zh-CN" sz="2400" b="1" dirty="0" smtClean="0">
                <a:solidFill>
                  <a:srgbClr val="FF0000"/>
                </a:solidFill>
                <a:latin typeface="+mn-lt"/>
                <a:cs typeface="Times New Roman" pitchFamily="18" charset="0"/>
              </a:rPr>
              <a:t>c1</a:t>
            </a:r>
          </a:p>
          <a:p>
            <a:pPr eaLnBrk="1" hangingPunct="1"/>
            <a:r>
              <a:rPr lang="en-US" altLang="zh-CN" sz="2400" b="1" dirty="0">
                <a:solidFill>
                  <a:srgbClr val="FF0000"/>
                </a:solidFill>
                <a:latin typeface="+mn-lt"/>
                <a:cs typeface="Times New Roman" pitchFamily="18" charset="0"/>
              </a:rPr>
              <a:t>	</a:t>
            </a:r>
            <a:r>
              <a:rPr lang="en-US" altLang="zh-CN" sz="2400" b="1" dirty="0" smtClean="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Car </a:t>
            </a:r>
            <a:r>
              <a:rPr lang="en-US" altLang="zh-CN" sz="2400" b="1" dirty="0" smtClean="0">
                <a:solidFill>
                  <a:srgbClr val="FF0000"/>
                </a:solidFill>
                <a:latin typeface="+mn-lt"/>
                <a:cs typeface="Times New Roman" pitchFamily="18" charset="0"/>
              </a:rPr>
              <a:t>c2 </a:t>
            </a:r>
            <a:r>
              <a:rPr lang="en-US" altLang="zh-CN" sz="2400" b="1" dirty="0">
                <a:solidFill>
                  <a:srgbClr val="FF0000"/>
                </a:solidFill>
                <a:latin typeface="+mn-lt"/>
                <a:cs typeface="Times New Roman" pitchFamily="18" charset="0"/>
              </a:rPr>
              <a:t>= new Car();</a:t>
            </a:r>
            <a:r>
              <a:rPr lang="zh-CN" altLang="en-US" sz="2400" b="1" dirty="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a:t>
            </a:r>
            <a:r>
              <a:rPr lang="zh-CN" altLang="en-US" sz="2400" b="1" dirty="0">
                <a:solidFill>
                  <a:srgbClr val="FF0000"/>
                </a:solidFill>
                <a:latin typeface="+mn-lt"/>
                <a:cs typeface="Times New Roman" pitchFamily="18" charset="0"/>
              </a:rPr>
              <a:t>建立</a:t>
            </a:r>
            <a:r>
              <a:rPr lang="zh-CN" altLang="en-US" sz="2400" b="1" dirty="0" smtClean="0">
                <a:solidFill>
                  <a:srgbClr val="FF0000"/>
                </a:solidFill>
                <a:latin typeface="+mn-lt"/>
                <a:cs typeface="Times New Roman" pitchFamily="18" charset="0"/>
              </a:rPr>
              <a:t>对象</a:t>
            </a:r>
            <a:r>
              <a:rPr lang="en-US" altLang="zh-CN" sz="2400" b="1" dirty="0" smtClean="0">
                <a:solidFill>
                  <a:srgbClr val="FF0000"/>
                </a:solidFill>
                <a:latin typeface="+mn-lt"/>
                <a:cs typeface="Times New Roman" pitchFamily="18" charset="0"/>
              </a:rPr>
              <a:t>c2</a:t>
            </a:r>
            <a:endParaRPr lang="zh-CN" altLang="en-US" sz="2400" b="1" dirty="0">
              <a:solidFill>
                <a:srgbClr val="FF0000"/>
              </a:solidFill>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smtClean="0">
                <a:latin typeface="+mn-lt"/>
                <a:cs typeface="Times New Roman" pitchFamily="18" charset="0"/>
              </a:rPr>
              <a:t>c1.color </a:t>
            </a:r>
            <a:r>
              <a:rPr lang="en-US" altLang="zh-CN" sz="2400" b="1" dirty="0">
                <a:latin typeface="+mn-lt"/>
                <a:cs typeface="Times New Roman" pitchFamily="18" charset="0"/>
              </a:rPr>
              <a:t>= "</a:t>
            </a:r>
            <a:r>
              <a:rPr lang="en-US" altLang="zh-CN" sz="2400" b="1" dirty="0" smtClean="0">
                <a:latin typeface="+mn-lt"/>
                <a:cs typeface="Times New Roman" pitchFamily="18" charset="0"/>
              </a:rPr>
              <a:t>blue";</a:t>
            </a:r>
            <a:r>
              <a:rPr lang="zh-CN" altLang="en-US" sz="2400" b="1" dirty="0" smtClean="0">
                <a:latin typeface="+mn-lt"/>
                <a:cs typeface="Times New Roman" pitchFamily="18" charset="0"/>
              </a:rPr>
              <a:t>   </a:t>
            </a:r>
            <a:r>
              <a:rPr lang="en-US" altLang="zh-CN" sz="2400" b="1" dirty="0">
                <a:latin typeface="+mn-lt"/>
                <a:cs typeface="Times New Roman" pitchFamily="18" charset="0"/>
              </a:rPr>
              <a:t>//</a:t>
            </a:r>
            <a:r>
              <a:rPr lang="zh-CN" altLang="en-US" sz="2400" b="1" dirty="0">
                <a:latin typeface="+mn-lt"/>
                <a:cs typeface="Times New Roman" pitchFamily="18" charset="0"/>
              </a:rPr>
              <a:t>对对象的属性进行修改</a:t>
            </a:r>
          </a:p>
          <a:p>
            <a:pPr eaLnBrk="1" hangingPunct="1"/>
            <a:r>
              <a:rPr lang="zh-CN" altLang="en-US" sz="2400" b="1" dirty="0">
                <a:latin typeface="+mn-lt"/>
                <a:cs typeface="Times New Roman" pitchFamily="18" charset="0"/>
              </a:rPr>
              <a:t>		</a:t>
            </a:r>
            <a:r>
              <a:rPr lang="en-US" altLang="zh-CN" sz="2400" b="1" dirty="0" smtClean="0">
                <a:latin typeface="+mn-lt"/>
                <a:cs typeface="Times New Roman" pitchFamily="18" charset="0"/>
              </a:rPr>
              <a:t>c1.show</a:t>
            </a:r>
            <a:r>
              <a:rPr lang="en-US" altLang="zh-CN" sz="2400" b="1" dirty="0">
                <a:latin typeface="+mn-lt"/>
                <a:cs typeface="Times New Roman" pitchFamily="18" charset="0"/>
              </a:rPr>
              <a:t>();</a:t>
            </a:r>
            <a:r>
              <a:rPr lang="zh-CN" altLang="en-US" sz="2400" b="1" dirty="0">
                <a:latin typeface="+mn-lt"/>
                <a:cs typeface="Times New Roman" pitchFamily="18" charset="0"/>
              </a:rPr>
              <a:t>   </a:t>
            </a:r>
            <a:r>
              <a:rPr lang="en-US" altLang="zh-CN" sz="2400" b="1" dirty="0">
                <a:latin typeface="+mn-lt"/>
                <a:cs typeface="Times New Roman" pitchFamily="18" charset="0"/>
              </a:rPr>
              <a:t>//</a:t>
            </a:r>
            <a:r>
              <a:rPr lang="zh-CN" altLang="en-US" sz="2400" b="1" dirty="0">
                <a:latin typeface="+mn-lt"/>
                <a:cs typeface="Times New Roman" pitchFamily="18" charset="0"/>
              </a:rPr>
              <a:t>使用对象</a:t>
            </a:r>
            <a:r>
              <a:rPr lang="zh-CN" altLang="en-US" sz="2400" b="1" dirty="0" smtClean="0">
                <a:latin typeface="+mn-lt"/>
                <a:cs typeface="Times New Roman" pitchFamily="18" charset="0"/>
              </a:rPr>
              <a:t>的方法</a:t>
            </a:r>
            <a:endParaRPr lang="en-US" altLang="zh-CN" sz="2400" b="1" dirty="0" smtClean="0">
              <a:latin typeface="+mn-lt"/>
              <a:cs typeface="Times New Roman" pitchFamily="18" charset="0"/>
            </a:endParaRPr>
          </a:p>
          <a:p>
            <a:pPr eaLnBrk="1" hangingPunct="1"/>
            <a:r>
              <a:rPr lang="en-US" altLang="zh-CN" sz="2400" b="1" dirty="0">
                <a:latin typeface="+mn-lt"/>
                <a:cs typeface="Times New Roman" pitchFamily="18" charset="0"/>
              </a:rPr>
              <a:t>	</a:t>
            </a:r>
            <a:r>
              <a:rPr lang="en-US" altLang="zh-CN" sz="2400" b="1" dirty="0" smtClean="0">
                <a:latin typeface="+mn-lt"/>
                <a:cs typeface="Times New Roman" pitchFamily="18" charset="0"/>
              </a:rPr>
              <a:t>	c2.show();</a:t>
            </a:r>
            <a:endParaRPr lang="zh-CN" altLang="en-US" sz="2400" b="1" dirty="0">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smtClean="0">
                <a:latin typeface="+mn-lt"/>
                <a:cs typeface="Times New Roman" pitchFamily="18" charset="0"/>
              </a:rPr>
              <a:t>}  }</a:t>
            </a:r>
            <a:endParaRPr lang="en-US" altLang="zh-CN" sz="2400" b="1" dirty="0">
              <a:latin typeface="+mn-lt"/>
              <a:cs typeface="Times New Roman" pitchFamily="18" charset="0"/>
            </a:endParaRPr>
          </a:p>
        </p:txBody>
      </p:sp>
    </p:spTree>
    <p:extLst>
      <p:ext uri="{BB962C8B-B14F-4D97-AF65-F5344CB8AC3E}">
        <p14:creationId xmlns:p14="http://schemas.microsoft.com/office/powerpoint/2010/main" val="3151686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Box 4"/>
          <p:cNvSpPr txBox="1">
            <a:spLocks noChangeArrowheads="1"/>
          </p:cNvSpPr>
          <p:nvPr/>
        </p:nvSpPr>
        <p:spPr bwMode="auto">
          <a:xfrm>
            <a:off x="682625" y="979488"/>
            <a:ext cx="33845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t>对象</a:t>
            </a:r>
            <a:r>
              <a:rPr lang="zh-CN" altLang="en-US" sz="2800" b="1" dirty="0"/>
              <a:t>内存结构</a:t>
            </a:r>
          </a:p>
        </p:txBody>
      </p:sp>
      <p:sp>
        <p:nvSpPr>
          <p:cNvPr id="13317" name="TextBox 5"/>
          <p:cNvSpPr txBox="1">
            <a:spLocks noChangeArrowheads="1"/>
          </p:cNvSpPr>
          <p:nvPr/>
        </p:nvSpPr>
        <p:spPr bwMode="auto">
          <a:xfrm>
            <a:off x="969963" y="1771650"/>
            <a:ext cx="52593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t>Car c1 = new Car();</a:t>
            </a:r>
            <a:r>
              <a:rPr lang="zh-CN" altLang="en-US" sz="2200"/>
              <a:t>  </a:t>
            </a:r>
            <a:r>
              <a:rPr lang="en-US" altLang="zh-CN" sz="2200">
                <a:solidFill>
                  <a:srgbClr val="FF0000"/>
                </a:solidFill>
              </a:rPr>
              <a:t>c1.color="blue";</a:t>
            </a:r>
          </a:p>
          <a:p>
            <a:pPr eaLnBrk="1" hangingPunct="1"/>
            <a:r>
              <a:rPr lang="en-US" altLang="zh-CN" sz="2200"/>
              <a:t>Car c2 = new Car();</a:t>
            </a:r>
            <a:endParaRPr lang="zh-CN" altLang="en-US" sz="2200"/>
          </a:p>
        </p:txBody>
      </p:sp>
      <p:sp>
        <p:nvSpPr>
          <p:cNvPr id="13318" name="矩形 6"/>
          <p:cNvSpPr>
            <a:spLocks noChangeArrowheads="1"/>
          </p:cNvSpPr>
          <p:nvPr/>
        </p:nvSpPr>
        <p:spPr bwMode="auto">
          <a:xfrm>
            <a:off x="609600" y="3213100"/>
            <a:ext cx="1082080" cy="1081088"/>
          </a:xfrm>
          <a:prstGeom prst="rect">
            <a:avLst/>
          </a:prstGeom>
          <a:solidFill>
            <a:srgbClr val="B9CDE5"/>
          </a:solidFill>
          <a:ln w="25400">
            <a:solidFill>
              <a:srgbClr val="385D8A"/>
            </a:solidFill>
            <a:miter lim="800000"/>
            <a:headEnd/>
            <a:tailEnd/>
          </a:ln>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3319" name="矩形 7"/>
          <p:cNvSpPr>
            <a:spLocks noChangeArrowheads="1"/>
          </p:cNvSpPr>
          <p:nvPr/>
        </p:nvSpPr>
        <p:spPr bwMode="auto">
          <a:xfrm>
            <a:off x="609600" y="4294188"/>
            <a:ext cx="1082080" cy="1079500"/>
          </a:xfrm>
          <a:prstGeom prst="rect">
            <a:avLst/>
          </a:prstGeom>
          <a:solidFill>
            <a:srgbClr val="B9CDE5"/>
          </a:solidFill>
          <a:ln w="25400">
            <a:solidFill>
              <a:srgbClr val="385D8A"/>
            </a:solidFill>
            <a:miter lim="800000"/>
            <a:headEnd/>
            <a:tailEnd/>
          </a:ln>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3320" name="矩形 8"/>
          <p:cNvSpPr>
            <a:spLocks noChangeArrowheads="1"/>
          </p:cNvSpPr>
          <p:nvPr/>
        </p:nvSpPr>
        <p:spPr bwMode="auto">
          <a:xfrm>
            <a:off x="4643438" y="2781300"/>
            <a:ext cx="2593975" cy="1584325"/>
          </a:xfrm>
          <a:prstGeom prst="rect">
            <a:avLst/>
          </a:prstGeom>
          <a:solidFill>
            <a:srgbClr val="B9CDE5"/>
          </a:solidFill>
          <a:ln w="25400">
            <a:solidFill>
              <a:srgbClr val="385D8A"/>
            </a:solidFill>
            <a:miter lim="800000"/>
            <a:headEnd/>
            <a:tailEnd/>
          </a:ln>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3321" name="矩形 10"/>
          <p:cNvSpPr>
            <a:spLocks noChangeArrowheads="1"/>
          </p:cNvSpPr>
          <p:nvPr/>
        </p:nvSpPr>
        <p:spPr bwMode="auto">
          <a:xfrm>
            <a:off x="4643438" y="4365625"/>
            <a:ext cx="2593975" cy="1584325"/>
          </a:xfrm>
          <a:prstGeom prst="rect">
            <a:avLst/>
          </a:prstGeom>
          <a:solidFill>
            <a:srgbClr val="B9CDE5"/>
          </a:solidFill>
          <a:ln w="25400">
            <a:solidFill>
              <a:srgbClr val="385D8A"/>
            </a:solidFill>
            <a:miter lim="800000"/>
            <a:headEnd/>
            <a:tailEnd/>
          </a:ln>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3322" name="TextBox 11"/>
          <p:cNvSpPr txBox="1">
            <a:spLocks noChangeArrowheads="1"/>
          </p:cNvSpPr>
          <p:nvPr/>
        </p:nvSpPr>
        <p:spPr bwMode="auto">
          <a:xfrm>
            <a:off x="5076825" y="2347913"/>
            <a:ext cx="1728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heap</a:t>
            </a:r>
            <a:endParaRPr lang="zh-CN" altLang="en-US"/>
          </a:p>
        </p:txBody>
      </p:sp>
      <p:cxnSp>
        <p:nvCxnSpPr>
          <p:cNvPr id="13323" name="直接箭头连接符 13"/>
          <p:cNvCxnSpPr>
            <a:cxnSpLocks noChangeShapeType="1"/>
            <a:stCxn id="13318" idx="3"/>
          </p:cNvCxnSpPr>
          <p:nvPr/>
        </p:nvCxnSpPr>
        <p:spPr bwMode="auto">
          <a:xfrm flipV="1">
            <a:off x="1691680" y="2893220"/>
            <a:ext cx="2951758" cy="860424"/>
          </a:xfrm>
          <a:prstGeom prst="straightConnector1">
            <a:avLst/>
          </a:prstGeom>
          <a:noFill/>
          <a:ln w="38100">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3324" name="直接箭头连接符 15"/>
          <p:cNvCxnSpPr>
            <a:cxnSpLocks noChangeShapeType="1"/>
            <a:stCxn id="13319" idx="3"/>
          </p:cNvCxnSpPr>
          <p:nvPr/>
        </p:nvCxnSpPr>
        <p:spPr bwMode="auto">
          <a:xfrm flipV="1">
            <a:off x="1691680" y="4437064"/>
            <a:ext cx="2951758" cy="396874"/>
          </a:xfrm>
          <a:prstGeom prst="straightConnector1">
            <a:avLst/>
          </a:prstGeom>
          <a:noFill/>
          <a:ln w="38100">
            <a:solidFill>
              <a:srgbClr val="C00000"/>
            </a:solidFill>
            <a:round/>
            <a:headEnd/>
            <a:tailEnd type="arrow" w="med" len="med"/>
          </a:ln>
          <a:extLst>
            <a:ext uri="{909E8E84-426E-40DD-AFC4-6F175D3DCCD1}">
              <a14:hiddenFill xmlns:a14="http://schemas.microsoft.com/office/drawing/2010/main">
                <a:noFill/>
              </a14:hiddenFill>
            </a:ext>
          </a:extLst>
        </p:spPr>
      </p:cxnSp>
      <p:sp>
        <p:nvSpPr>
          <p:cNvPr id="13325" name="TextBox 17"/>
          <p:cNvSpPr txBox="1">
            <a:spLocks noChangeArrowheads="1"/>
          </p:cNvSpPr>
          <p:nvPr/>
        </p:nvSpPr>
        <p:spPr bwMode="auto">
          <a:xfrm>
            <a:off x="609601" y="3470809"/>
            <a:ext cx="938064"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c1</a:t>
            </a:r>
          </a:p>
          <a:p>
            <a:pPr eaLnBrk="1" hangingPunct="1"/>
            <a:r>
              <a:rPr lang="en-US" altLang="zh-CN" dirty="0"/>
              <a:t>0x0034</a:t>
            </a:r>
            <a:endParaRPr lang="zh-CN" altLang="en-US" dirty="0"/>
          </a:p>
        </p:txBody>
      </p:sp>
      <p:sp>
        <p:nvSpPr>
          <p:cNvPr id="13326" name="TextBox 18"/>
          <p:cNvSpPr txBox="1">
            <a:spLocks noChangeArrowheads="1"/>
          </p:cNvSpPr>
          <p:nvPr/>
        </p:nvSpPr>
        <p:spPr bwMode="auto">
          <a:xfrm>
            <a:off x="683568" y="4511675"/>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c2</a:t>
            </a:r>
          </a:p>
          <a:p>
            <a:pPr eaLnBrk="1" hangingPunct="1"/>
            <a:r>
              <a:rPr lang="en-US" altLang="zh-CN" dirty="0"/>
              <a:t>0x0078</a:t>
            </a:r>
            <a:endParaRPr lang="zh-CN" altLang="en-US" dirty="0"/>
          </a:p>
        </p:txBody>
      </p:sp>
      <p:sp>
        <p:nvSpPr>
          <p:cNvPr id="13327" name="TextBox 19"/>
          <p:cNvSpPr txBox="1">
            <a:spLocks noChangeArrowheads="1"/>
          </p:cNvSpPr>
          <p:nvPr/>
        </p:nvSpPr>
        <p:spPr bwMode="auto">
          <a:xfrm>
            <a:off x="3348038" y="2708275"/>
            <a:ext cx="1008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0x0034</a:t>
            </a:r>
            <a:endParaRPr lang="zh-CN" altLang="en-US" dirty="0"/>
          </a:p>
        </p:txBody>
      </p:sp>
      <p:sp>
        <p:nvSpPr>
          <p:cNvPr id="13328" name="TextBox 20"/>
          <p:cNvSpPr txBox="1">
            <a:spLocks noChangeArrowheads="1"/>
          </p:cNvSpPr>
          <p:nvPr/>
        </p:nvSpPr>
        <p:spPr bwMode="auto">
          <a:xfrm>
            <a:off x="3348038" y="4221163"/>
            <a:ext cx="1008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0x0078</a:t>
            </a:r>
            <a:endParaRPr lang="zh-CN" altLang="en-US" dirty="0"/>
          </a:p>
        </p:txBody>
      </p:sp>
      <p:cxnSp>
        <p:nvCxnSpPr>
          <p:cNvPr id="13329" name="AutoShape 7"/>
          <p:cNvCxnSpPr>
            <a:cxnSpLocks noChangeShapeType="1"/>
          </p:cNvCxnSpPr>
          <p:nvPr/>
        </p:nvCxnSpPr>
        <p:spPr bwMode="auto">
          <a:xfrm>
            <a:off x="4260850" y="2852738"/>
            <a:ext cx="38258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330" name="AutoShape 8"/>
          <p:cNvCxnSpPr>
            <a:cxnSpLocks noChangeShapeType="1"/>
          </p:cNvCxnSpPr>
          <p:nvPr/>
        </p:nvCxnSpPr>
        <p:spPr bwMode="auto">
          <a:xfrm>
            <a:off x="4260850" y="4437063"/>
            <a:ext cx="38258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3331" name="TextBox 41"/>
          <p:cNvSpPr txBox="1">
            <a:spLocks noChangeArrowheads="1"/>
          </p:cNvSpPr>
          <p:nvPr/>
        </p:nvSpPr>
        <p:spPr bwMode="auto">
          <a:xfrm>
            <a:off x="7381875" y="3275013"/>
            <a:ext cx="1185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new Car( )</a:t>
            </a:r>
            <a:endParaRPr lang="zh-CN" altLang="en-US"/>
          </a:p>
        </p:txBody>
      </p:sp>
      <p:sp>
        <p:nvSpPr>
          <p:cNvPr id="13332" name="TextBox 42"/>
          <p:cNvSpPr txBox="1">
            <a:spLocks noChangeArrowheads="1"/>
          </p:cNvSpPr>
          <p:nvPr/>
        </p:nvSpPr>
        <p:spPr bwMode="auto">
          <a:xfrm>
            <a:off x="7308850" y="5013325"/>
            <a:ext cx="1187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new Car( )</a:t>
            </a:r>
            <a:endParaRPr lang="zh-CN" altLang="en-US"/>
          </a:p>
        </p:txBody>
      </p:sp>
      <p:sp>
        <p:nvSpPr>
          <p:cNvPr id="13333" name="TextBox 43"/>
          <p:cNvSpPr txBox="1">
            <a:spLocks noChangeArrowheads="1"/>
          </p:cNvSpPr>
          <p:nvPr/>
        </p:nvSpPr>
        <p:spPr bwMode="auto">
          <a:xfrm>
            <a:off x="5003800" y="4725988"/>
            <a:ext cx="1873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color="red"</a:t>
            </a:r>
          </a:p>
          <a:p>
            <a:pPr eaLnBrk="1" hangingPunct="1"/>
            <a:r>
              <a:rPr lang="en-US" altLang="zh-CN" dirty="0" err="1"/>
              <a:t>num</a:t>
            </a:r>
            <a:r>
              <a:rPr lang="en-US" altLang="zh-CN" dirty="0"/>
              <a:t>=4</a:t>
            </a:r>
            <a:endParaRPr lang="zh-CN" altLang="en-US" dirty="0"/>
          </a:p>
        </p:txBody>
      </p:sp>
      <p:sp>
        <p:nvSpPr>
          <p:cNvPr id="13334" name="TextBox 44"/>
          <p:cNvSpPr txBox="1">
            <a:spLocks noChangeArrowheads="1"/>
          </p:cNvSpPr>
          <p:nvPr/>
        </p:nvSpPr>
        <p:spPr bwMode="auto">
          <a:xfrm>
            <a:off x="5076825" y="3068638"/>
            <a:ext cx="18716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color="red"</a:t>
            </a:r>
          </a:p>
          <a:p>
            <a:pPr eaLnBrk="1" hangingPunct="1"/>
            <a:r>
              <a:rPr lang="en-US" altLang="zh-CN" dirty="0" err="1"/>
              <a:t>num</a:t>
            </a:r>
            <a:r>
              <a:rPr lang="en-US" altLang="zh-CN" dirty="0"/>
              <a:t>=4</a:t>
            </a:r>
            <a:endParaRPr lang="zh-CN" altLang="en-US" dirty="0"/>
          </a:p>
        </p:txBody>
      </p:sp>
      <p:sp>
        <p:nvSpPr>
          <p:cNvPr id="13335" name="TextBox 45"/>
          <p:cNvSpPr txBox="1">
            <a:spLocks noChangeArrowheads="1"/>
          </p:cNvSpPr>
          <p:nvPr/>
        </p:nvSpPr>
        <p:spPr bwMode="auto">
          <a:xfrm>
            <a:off x="6445250" y="3068638"/>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solidFill>
                  <a:srgbClr val="FF0000"/>
                </a:solidFill>
              </a:rPr>
              <a:t>"blue"</a:t>
            </a:r>
            <a:endParaRPr lang="zh-CN" altLang="en-US" dirty="0">
              <a:solidFill>
                <a:srgbClr val="FF0000"/>
              </a:solidFill>
            </a:endParaRPr>
          </a:p>
        </p:txBody>
      </p:sp>
      <p:cxnSp>
        <p:nvCxnSpPr>
          <p:cNvPr id="13336" name="AutoShape 9"/>
          <p:cNvCxnSpPr>
            <a:cxnSpLocks noChangeShapeType="1"/>
          </p:cNvCxnSpPr>
          <p:nvPr/>
        </p:nvCxnSpPr>
        <p:spPr bwMode="auto">
          <a:xfrm>
            <a:off x="5910263" y="3140075"/>
            <a:ext cx="319087" cy="212725"/>
          </a:xfrm>
          <a:prstGeom prst="straightConnector1">
            <a:avLst/>
          </a:prstGeom>
          <a:noFill/>
          <a:ln w="1587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72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7784" y="934774"/>
            <a:ext cx="3888432" cy="646331"/>
          </a:xfrm>
          <a:prstGeom prst="rect">
            <a:avLst/>
          </a:prstGeom>
          <a:noFill/>
        </p:spPr>
        <p:txBody>
          <a:bodyPr wrap="square" rtlCol="0">
            <a:spAutoFit/>
          </a:bodyPr>
          <a:lstStyle/>
          <a:p>
            <a:r>
              <a:rPr lang="zh-CN" altLang="en-US" sz="3600" b="1" dirty="0" smtClean="0">
                <a:ea typeface="宋体" pitchFamily="2" charset="-122"/>
              </a:rPr>
              <a:t>三、构造器的使用</a:t>
            </a:r>
            <a:endParaRPr lang="zh-CN" altLang="en-US" sz="3600" b="1" dirty="0">
              <a:ea typeface="宋体" pitchFamily="2" charset="-122"/>
            </a:endParaRPr>
          </a:p>
        </p:txBody>
      </p:sp>
      <p:sp>
        <p:nvSpPr>
          <p:cNvPr id="3" name="内容占位符 2"/>
          <p:cNvSpPr txBox="1">
            <a:spLocks/>
          </p:cNvSpPr>
          <p:nvPr/>
        </p:nvSpPr>
        <p:spPr>
          <a:xfrm>
            <a:off x="323528" y="1700808"/>
            <a:ext cx="8229600" cy="453650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l"/>
            </a:pPr>
            <a:r>
              <a:rPr lang="zh-CN" altLang="en-US" dirty="0" smtClean="0">
                <a:ea typeface="宋体" pitchFamily="2" charset="-122"/>
                <a:cs typeface="Times New Roman" pitchFamily="18" charset="0"/>
              </a:rPr>
              <a:t>根据参数不同，构造器可以分为如下两类：</a:t>
            </a:r>
            <a:endParaRPr lang="en-US" altLang="zh-CN" dirty="0" smtClean="0">
              <a:ea typeface="宋体" pitchFamily="2" charset="-122"/>
              <a:cs typeface="Times New Roman" pitchFamily="18" charset="0"/>
            </a:endParaRPr>
          </a:p>
          <a:p>
            <a:pPr lvl="1">
              <a:buFont typeface="Wingdings" pitchFamily="2" charset="2"/>
              <a:buChar char="Ø"/>
            </a:pPr>
            <a:r>
              <a:rPr lang="zh-CN" altLang="en-US" sz="2400" b="1" dirty="0" smtClean="0">
                <a:ea typeface="宋体" pitchFamily="2" charset="-122"/>
                <a:cs typeface="Times New Roman" pitchFamily="18" charset="0"/>
              </a:rPr>
              <a:t>隐式无参构造器（系统</a:t>
            </a:r>
            <a:r>
              <a:rPr lang="zh-CN" altLang="en-US" sz="2400" b="1" dirty="0" smtClean="0">
                <a:solidFill>
                  <a:srgbClr val="C00000"/>
                </a:solidFill>
                <a:ea typeface="宋体" pitchFamily="2" charset="-122"/>
                <a:cs typeface="Times New Roman" pitchFamily="18" charset="0"/>
              </a:rPr>
              <a:t>默认</a:t>
            </a:r>
            <a:r>
              <a:rPr lang="zh-CN" altLang="en-US" sz="2400" b="1" dirty="0" smtClean="0">
                <a:ea typeface="宋体" pitchFamily="2" charset="-122"/>
                <a:cs typeface="Times New Roman" pitchFamily="18" charset="0"/>
              </a:rPr>
              <a:t>提供）</a:t>
            </a:r>
            <a:endParaRPr lang="en-US" altLang="zh-CN" sz="2400" b="1" dirty="0" smtClean="0">
              <a:ea typeface="宋体" pitchFamily="2" charset="-122"/>
              <a:cs typeface="Times New Roman" pitchFamily="18" charset="0"/>
            </a:endParaRPr>
          </a:p>
          <a:p>
            <a:pPr lvl="1">
              <a:buFont typeface="Wingdings" pitchFamily="2" charset="2"/>
              <a:buChar char="Ø"/>
            </a:pPr>
            <a:r>
              <a:rPr lang="zh-CN" altLang="en-US" sz="2400" b="1" dirty="0" smtClean="0">
                <a:solidFill>
                  <a:srgbClr val="C00000"/>
                </a:solidFill>
                <a:ea typeface="宋体" pitchFamily="2" charset="-122"/>
                <a:cs typeface="Times New Roman" pitchFamily="18" charset="0"/>
              </a:rPr>
              <a:t>显式</a:t>
            </a:r>
            <a:r>
              <a:rPr lang="zh-CN" altLang="en-US" sz="2400" b="1" dirty="0" smtClean="0">
                <a:ea typeface="宋体" pitchFamily="2" charset="-122"/>
                <a:cs typeface="Times New Roman" pitchFamily="18" charset="0"/>
              </a:rPr>
              <a:t>定义一个或多个构造器（无参、有参）</a:t>
            </a: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solidFill>
                  <a:srgbClr val="0000FF"/>
                </a:solidFill>
                <a:ea typeface="宋体" pitchFamily="2" charset="-122"/>
                <a:cs typeface="Times New Roman" pitchFamily="18" charset="0"/>
              </a:rPr>
              <a:t>注  意：</a:t>
            </a:r>
            <a:endParaRPr lang="en-US" altLang="zh-CN" dirty="0" smtClean="0">
              <a:solidFill>
                <a:srgbClr val="0000FF"/>
              </a:solidFill>
              <a:ea typeface="宋体" pitchFamily="2" charset="-122"/>
              <a:cs typeface="Times New Roman" pitchFamily="18" charset="0"/>
            </a:endParaRPr>
          </a:p>
          <a:p>
            <a:pPr lvl="1">
              <a:lnSpc>
                <a:spcPct val="120000"/>
              </a:lnSpc>
              <a:buFont typeface="Wingdings" pitchFamily="2" charset="2"/>
              <a:buChar char="Ø"/>
            </a:pPr>
            <a:r>
              <a:rPr lang="en-US" altLang="zh-CN" sz="2400" b="1" dirty="0" smtClean="0">
                <a:ea typeface="宋体" pitchFamily="2" charset="-122"/>
                <a:cs typeface="Times New Roman" pitchFamily="18" charset="0"/>
              </a:rPr>
              <a:t>Java</a:t>
            </a:r>
            <a:r>
              <a:rPr lang="zh-CN" altLang="en-US" sz="2400" b="1" dirty="0" smtClean="0">
                <a:ea typeface="宋体" pitchFamily="2" charset="-122"/>
                <a:cs typeface="Times New Roman" pitchFamily="18" charset="0"/>
              </a:rPr>
              <a:t>语言中，每个类都至少有一个构造器</a:t>
            </a:r>
            <a:endParaRPr lang="en-US" altLang="zh-CN" sz="2400" b="1" dirty="0" smtClean="0">
              <a:ea typeface="宋体" pitchFamily="2" charset="-122"/>
              <a:cs typeface="Times New Roman" pitchFamily="18" charset="0"/>
            </a:endParaRPr>
          </a:p>
          <a:p>
            <a:pPr lvl="1">
              <a:lnSpc>
                <a:spcPct val="120000"/>
              </a:lnSpc>
              <a:buFont typeface="Wingdings" pitchFamily="2" charset="2"/>
              <a:buChar char="Ø"/>
            </a:pPr>
            <a:r>
              <a:rPr lang="zh-CN" altLang="en-US" sz="2400" b="1" dirty="0" smtClean="0">
                <a:ea typeface="宋体" pitchFamily="2" charset="-122"/>
                <a:cs typeface="Times New Roman" pitchFamily="18" charset="0"/>
              </a:rPr>
              <a:t>默认构造器的修饰符与所属类的修饰符一致</a:t>
            </a:r>
            <a:endParaRPr lang="en-US" altLang="zh-CN" sz="2400" dirty="0" smtClean="0">
              <a:ea typeface="宋体" pitchFamily="2" charset="-122"/>
              <a:cs typeface="Times New Roman" pitchFamily="18" charset="0"/>
            </a:endParaRPr>
          </a:p>
          <a:p>
            <a:pPr lvl="1">
              <a:lnSpc>
                <a:spcPct val="120000"/>
              </a:lnSpc>
              <a:buFont typeface="Wingdings" pitchFamily="2" charset="2"/>
              <a:buChar char="Ø"/>
            </a:pPr>
            <a:r>
              <a:rPr lang="zh-CN" altLang="en-US" sz="2400" b="1" dirty="0" smtClean="0">
                <a:ea typeface="宋体" pitchFamily="2" charset="-122"/>
                <a:cs typeface="Times New Roman" pitchFamily="18" charset="0"/>
              </a:rPr>
              <a:t>一旦显式定义了构造器，则系统</a:t>
            </a:r>
            <a:r>
              <a:rPr lang="zh-CN" altLang="en-US" sz="2400" b="1" dirty="0" smtClean="0">
                <a:solidFill>
                  <a:srgbClr val="C00000"/>
                </a:solidFill>
                <a:ea typeface="宋体" pitchFamily="2" charset="-122"/>
                <a:cs typeface="Times New Roman" pitchFamily="18" charset="0"/>
              </a:rPr>
              <a:t>不再</a:t>
            </a:r>
            <a:r>
              <a:rPr lang="zh-CN" altLang="en-US" sz="2400" b="1" dirty="0" smtClean="0">
                <a:ea typeface="宋体" pitchFamily="2" charset="-122"/>
                <a:cs typeface="Times New Roman" pitchFamily="18" charset="0"/>
              </a:rPr>
              <a:t>提供默认构造器</a:t>
            </a:r>
          </a:p>
          <a:p>
            <a:pPr lvl="1">
              <a:lnSpc>
                <a:spcPct val="120000"/>
              </a:lnSpc>
              <a:buFont typeface="Wingdings" pitchFamily="2" charset="2"/>
              <a:buChar char="Ø"/>
            </a:pPr>
            <a:r>
              <a:rPr lang="zh-CN" altLang="en-US" sz="2400" b="1" dirty="0" smtClean="0">
                <a:ea typeface="宋体" pitchFamily="2" charset="-122"/>
                <a:cs typeface="Times New Roman" pitchFamily="18" charset="0"/>
              </a:rPr>
              <a:t>一个类可以创建多个</a:t>
            </a:r>
            <a:r>
              <a:rPr lang="zh-CN" altLang="en-US" sz="2400" b="1" dirty="0" smtClean="0">
                <a:solidFill>
                  <a:srgbClr val="C00000"/>
                </a:solidFill>
                <a:ea typeface="宋体" pitchFamily="2" charset="-122"/>
                <a:cs typeface="Times New Roman" pitchFamily="18" charset="0"/>
              </a:rPr>
              <a:t>重载</a:t>
            </a:r>
            <a:r>
              <a:rPr lang="zh-CN" altLang="en-US" sz="2400" b="1" dirty="0" smtClean="0">
                <a:ea typeface="宋体" pitchFamily="2" charset="-122"/>
                <a:cs typeface="Times New Roman" pitchFamily="18" charset="0"/>
              </a:rPr>
              <a:t>的构造器</a:t>
            </a:r>
            <a:endParaRPr lang="en-US" altLang="zh-CN" sz="2400" b="1" dirty="0" smtClean="0">
              <a:ea typeface="宋体" pitchFamily="2" charset="-122"/>
              <a:cs typeface="Times New Roman" pitchFamily="18" charset="0"/>
            </a:endParaRPr>
          </a:p>
          <a:p>
            <a:pPr lvl="1">
              <a:lnSpc>
                <a:spcPct val="120000"/>
              </a:lnSpc>
              <a:buFont typeface="Wingdings" pitchFamily="2" charset="2"/>
              <a:buChar char="Ø"/>
            </a:pPr>
            <a:r>
              <a:rPr lang="zh-CN" altLang="en-US" sz="2400" b="1" dirty="0" smtClean="0">
                <a:ea typeface="宋体" pitchFamily="2" charset="-122"/>
                <a:cs typeface="Times New Roman" pitchFamily="18" charset="0"/>
              </a:rPr>
              <a:t>父类的构造器不可被子类继承</a:t>
            </a:r>
            <a:endParaRPr lang="en-US" altLang="zh-CN" sz="2400" b="1" dirty="0" smtClean="0">
              <a:ea typeface="宋体" pitchFamily="2" charset="-122"/>
              <a:cs typeface="Times New Roman" pitchFamily="18" charset="0"/>
            </a:endParaRPr>
          </a:p>
          <a:p>
            <a:pPr marL="457200" lvl="1" indent="0">
              <a:buFont typeface="Arial" pitchFamily="34" charset="0"/>
              <a:buNone/>
            </a:pP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3604960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359630"/>
            <a:ext cx="7238038" cy="5324535"/>
          </a:xfrm>
          <a:prstGeom prst="rect">
            <a:avLst/>
          </a:prstGeom>
          <a:noFill/>
        </p:spPr>
        <p:txBody>
          <a:bodyPr wrap="square" rtlCol="0">
            <a:spAutoFit/>
          </a:bodyPr>
          <a:lstStyle/>
          <a:p>
            <a:r>
              <a:rPr lang="en-US" altLang="zh-CN" sz="2000" dirty="0" smtClean="0">
                <a:solidFill>
                  <a:srgbClr val="C00000"/>
                </a:solidFill>
                <a:ea typeface="宋体" pitchFamily="2" charset="-122"/>
                <a:cs typeface="Times New Roman" pitchFamily="18" charset="0"/>
              </a:rPr>
              <a:t>class Person{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定义</a:t>
            </a:r>
            <a:r>
              <a:rPr lang="en-US" altLang="zh-CN" sz="2000" dirty="0" smtClean="0">
                <a:ea typeface="宋体" pitchFamily="2" charset="-122"/>
                <a:cs typeface="Times New Roman" pitchFamily="18" charset="0"/>
              </a:rPr>
              <a:t>Person</a:t>
            </a:r>
            <a:r>
              <a:rPr lang="zh-CN" altLang="en-US" sz="2000" dirty="0" smtClean="0">
                <a:ea typeface="宋体" pitchFamily="2" charset="-122"/>
                <a:cs typeface="Times New Roman" pitchFamily="18" charset="0"/>
              </a:rPr>
              <a:t>类</a:t>
            </a: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private String name ;		</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private </a:t>
            </a:r>
            <a:r>
              <a:rPr lang="en-US" altLang="zh-CN" sz="2000" dirty="0" err="1" smtClean="0">
                <a:solidFill>
                  <a:srgbClr val="C00000"/>
                </a:solidFill>
                <a:ea typeface="宋体" pitchFamily="2" charset="-122"/>
                <a:cs typeface="Times New Roman" pitchFamily="18" charset="0"/>
              </a:rPr>
              <a:t>int</a:t>
            </a:r>
            <a:r>
              <a:rPr lang="en-US" altLang="zh-CN" sz="2000" dirty="0" smtClean="0">
                <a:solidFill>
                  <a:srgbClr val="C00000"/>
                </a:solidFill>
                <a:ea typeface="宋体" pitchFamily="2" charset="-122"/>
                <a:cs typeface="Times New Roman" pitchFamily="18" charset="0"/>
              </a:rPr>
              <a:t> age ;			</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public Person(){	</a:t>
            </a:r>
            <a:r>
              <a:rPr lang="en-US" altLang="zh-CN" sz="2000" dirty="0" smtClean="0">
                <a:ea typeface="宋体" pitchFamily="2" charset="-122"/>
                <a:cs typeface="Times New Roman" pitchFamily="18" charset="0"/>
              </a:rPr>
              <a:t>  // </a:t>
            </a:r>
            <a:r>
              <a:rPr lang="zh-CN" altLang="en-US" sz="2000" dirty="0" smtClean="0">
                <a:ea typeface="宋体" pitchFamily="2" charset="-122"/>
                <a:cs typeface="Times New Roman" pitchFamily="18" charset="0"/>
              </a:rPr>
              <a:t>无参构造</a:t>
            </a:r>
          </a:p>
          <a:p>
            <a:r>
              <a:rPr lang="zh-CN" altLang="en-US" sz="2000" dirty="0" smtClean="0">
                <a:solidFill>
                  <a:srgbClr val="C00000"/>
                </a:solidFill>
                <a:ea typeface="宋体" pitchFamily="2" charset="-122"/>
                <a:cs typeface="Times New Roman" pitchFamily="18" charset="0"/>
              </a:rPr>
              <a:t>		</a:t>
            </a:r>
            <a:r>
              <a:rPr lang="en-US" altLang="zh-CN" sz="2000" dirty="0" err="1" smtClean="0">
                <a:solidFill>
                  <a:srgbClr val="C00000"/>
                </a:solidFill>
                <a:ea typeface="宋体" pitchFamily="2" charset="-122"/>
                <a:cs typeface="Times New Roman" pitchFamily="18" charset="0"/>
              </a:rPr>
              <a:t>System.out.println</a:t>
            </a:r>
            <a:r>
              <a:rPr lang="en-US" altLang="zh-CN" sz="2000" dirty="0" smtClean="0">
                <a:solidFill>
                  <a:srgbClr val="C00000"/>
                </a:solidFill>
                <a:ea typeface="宋体" pitchFamily="2" charset="-122"/>
                <a:cs typeface="Times New Roman" pitchFamily="18" charset="0"/>
              </a:rPr>
              <a:t>(“</a:t>
            </a:r>
            <a:r>
              <a:rPr lang="zh-CN" altLang="en-US" sz="2000" dirty="0" smtClean="0">
                <a:solidFill>
                  <a:srgbClr val="C00000"/>
                </a:solidFill>
                <a:ea typeface="宋体" pitchFamily="2" charset="-122"/>
                <a:cs typeface="Times New Roman" pitchFamily="18" charset="0"/>
              </a:rPr>
              <a:t>调用无参构造器</a:t>
            </a:r>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public Person(String name){</a:t>
            </a:r>
          </a:p>
          <a:p>
            <a:r>
              <a:rPr lang="en-US" altLang="zh-CN" sz="2000" dirty="0" smtClean="0">
                <a:solidFill>
                  <a:srgbClr val="C00000"/>
                </a:solidFill>
                <a:ea typeface="宋体" pitchFamily="2" charset="-122"/>
                <a:cs typeface="Times New Roman" pitchFamily="18" charset="0"/>
              </a:rPr>
              <a:t>		this();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调用本类中的无参构造方法</a:t>
            </a: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this.name = name ;	</a:t>
            </a:r>
          </a:p>
          <a:p>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public Person(String </a:t>
            </a:r>
            <a:r>
              <a:rPr lang="en-US" altLang="zh-CN" sz="2000" dirty="0" err="1" smtClean="0">
                <a:solidFill>
                  <a:srgbClr val="C00000"/>
                </a:solidFill>
                <a:ea typeface="宋体" pitchFamily="2" charset="-122"/>
                <a:cs typeface="Times New Roman" pitchFamily="18" charset="0"/>
              </a:rPr>
              <a:t>name,int</a:t>
            </a:r>
            <a:r>
              <a:rPr lang="en-US" altLang="zh-CN" sz="2000" dirty="0" smtClean="0">
                <a:solidFill>
                  <a:srgbClr val="C00000"/>
                </a:solidFill>
                <a:ea typeface="宋体" pitchFamily="2" charset="-122"/>
                <a:cs typeface="Times New Roman" pitchFamily="18" charset="0"/>
              </a:rPr>
              <a:t> age){	</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this(name) ;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调用有一个参数的构造方法</a:t>
            </a:r>
          </a:p>
          <a:p>
            <a:r>
              <a:rPr lang="zh-CN" altLang="en-US" sz="2000" dirty="0" smtClean="0">
                <a:solidFill>
                  <a:srgbClr val="C00000"/>
                </a:solidFill>
                <a:ea typeface="宋体" pitchFamily="2" charset="-122"/>
                <a:cs typeface="Times New Roman" pitchFamily="18" charset="0"/>
              </a:rPr>
              <a:t>		</a:t>
            </a:r>
            <a:r>
              <a:rPr lang="en-US" altLang="zh-CN" sz="2000" dirty="0" err="1" smtClean="0">
                <a:solidFill>
                  <a:srgbClr val="C00000"/>
                </a:solidFill>
                <a:ea typeface="宋体" pitchFamily="2" charset="-122"/>
                <a:cs typeface="Times New Roman" pitchFamily="18" charset="0"/>
              </a:rPr>
              <a:t>this.age</a:t>
            </a:r>
            <a:r>
              <a:rPr lang="en-US" altLang="zh-CN" sz="2000" dirty="0" smtClean="0">
                <a:solidFill>
                  <a:srgbClr val="C00000"/>
                </a:solidFill>
                <a:ea typeface="宋体" pitchFamily="2" charset="-122"/>
                <a:cs typeface="Times New Roman" pitchFamily="18" charset="0"/>
              </a:rPr>
              <a:t> = age;</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a:t>
            </a:r>
          </a:p>
          <a:p>
            <a:r>
              <a:rPr lang="en-US" altLang="zh-CN" sz="2000" dirty="0" smtClean="0">
                <a:solidFill>
                  <a:srgbClr val="C00000"/>
                </a:solidFill>
                <a:ea typeface="宋体" pitchFamily="2" charset="-122"/>
                <a:cs typeface="Times New Roman" pitchFamily="18" charset="0"/>
              </a:rPr>
              <a:t>	public String </a:t>
            </a:r>
            <a:r>
              <a:rPr lang="en-US" altLang="zh-CN" sz="2000" dirty="0" err="1" smtClean="0">
                <a:solidFill>
                  <a:srgbClr val="C00000"/>
                </a:solidFill>
                <a:ea typeface="宋体" pitchFamily="2" charset="-122"/>
                <a:cs typeface="Times New Roman" pitchFamily="18" charset="0"/>
              </a:rPr>
              <a:t>getInfo</a:t>
            </a:r>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return "</a:t>
            </a:r>
            <a:r>
              <a:rPr lang="zh-CN" altLang="en-US" sz="2000" dirty="0" smtClean="0">
                <a:solidFill>
                  <a:srgbClr val="C00000"/>
                </a:solidFill>
                <a:ea typeface="宋体" pitchFamily="2" charset="-122"/>
                <a:cs typeface="Times New Roman" pitchFamily="18" charset="0"/>
              </a:rPr>
              <a:t>姓名：</a:t>
            </a:r>
            <a:r>
              <a:rPr lang="en-US" altLang="zh-CN" sz="2000" dirty="0" smtClean="0">
                <a:solidFill>
                  <a:srgbClr val="C00000"/>
                </a:solidFill>
                <a:ea typeface="宋体" pitchFamily="2" charset="-122"/>
                <a:cs typeface="Times New Roman" pitchFamily="18" charset="0"/>
              </a:rPr>
              <a:t>" + name + "</a:t>
            </a:r>
            <a:r>
              <a:rPr lang="zh-CN" altLang="en-US" sz="2000" dirty="0" smtClean="0">
                <a:solidFill>
                  <a:srgbClr val="C00000"/>
                </a:solidFill>
                <a:ea typeface="宋体" pitchFamily="2" charset="-122"/>
                <a:cs typeface="Times New Roman" pitchFamily="18" charset="0"/>
              </a:rPr>
              <a:t>，年龄：</a:t>
            </a:r>
            <a:r>
              <a:rPr lang="en-US" altLang="zh-CN" sz="2000" dirty="0" smtClean="0">
                <a:solidFill>
                  <a:srgbClr val="C00000"/>
                </a:solidFill>
                <a:ea typeface="宋体" pitchFamily="2" charset="-122"/>
                <a:cs typeface="Times New Roman" pitchFamily="18" charset="0"/>
              </a:rPr>
              <a:t>" + age ;</a:t>
            </a:r>
          </a:p>
          <a:p>
            <a:r>
              <a:rPr lang="en-US" altLang="zh-CN" sz="2000" dirty="0" smtClean="0">
                <a:solidFill>
                  <a:srgbClr val="C00000"/>
                </a:solidFill>
                <a:ea typeface="宋体" pitchFamily="2" charset="-122"/>
                <a:cs typeface="Times New Roman" pitchFamily="18" charset="0"/>
              </a:rPr>
              <a:t>	}  }</a:t>
            </a:r>
            <a:endParaRPr lang="zh-CN" altLang="en-US" sz="2000" dirty="0">
              <a:solidFill>
                <a:srgbClr val="C00000"/>
              </a:solidFill>
              <a:ea typeface="宋体" pitchFamily="2" charset="-122"/>
              <a:cs typeface="Times New Roman" pitchFamily="18" charset="0"/>
            </a:endParaRPr>
          </a:p>
        </p:txBody>
      </p:sp>
      <p:sp>
        <p:nvSpPr>
          <p:cNvPr id="3" name="TextBox 2"/>
          <p:cNvSpPr txBox="1"/>
          <p:nvPr/>
        </p:nvSpPr>
        <p:spPr>
          <a:xfrm>
            <a:off x="2627784" y="832237"/>
            <a:ext cx="4824536" cy="584775"/>
          </a:xfrm>
          <a:prstGeom prst="rect">
            <a:avLst/>
          </a:prstGeom>
          <a:noFill/>
        </p:spPr>
        <p:txBody>
          <a:bodyPr wrap="square" rtlCol="0">
            <a:spAutoFit/>
          </a:bodyPr>
          <a:lstStyle/>
          <a:p>
            <a:r>
              <a:rPr lang="zh-CN" altLang="en-US" sz="3200" b="1" dirty="0">
                <a:ea typeface="宋体" pitchFamily="2" charset="-122"/>
              </a:rPr>
              <a:t>重载</a:t>
            </a:r>
            <a:r>
              <a:rPr lang="zh-CN" altLang="en-US" sz="3200" b="1" dirty="0" smtClean="0">
                <a:ea typeface="宋体" pitchFamily="2" charset="-122"/>
              </a:rPr>
              <a:t>构造器的迭代使用</a:t>
            </a:r>
            <a:endParaRPr lang="en-US" altLang="zh-CN" sz="3200" b="1" dirty="0" smtClean="0">
              <a:ea typeface="宋体" pitchFamily="2" charset="-122"/>
            </a:endParaRPr>
          </a:p>
        </p:txBody>
      </p:sp>
    </p:spTree>
    <p:extLst>
      <p:ext uri="{BB962C8B-B14F-4D97-AF65-F5344CB8AC3E}">
        <p14:creationId xmlns:p14="http://schemas.microsoft.com/office/powerpoint/2010/main" val="2684635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2195736" y="692696"/>
            <a:ext cx="5217824" cy="864096"/>
          </a:xfrm>
        </p:spPr>
        <p:txBody>
          <a:bodyPr>
            <a:normAutofit/>
          </a:bodyPr>
          <a:lstStyle/>
          <a:p>
            <a:pPr eaLnBrk="1" hangingPunct="1">
              <a:defRPr/>
            </a:pPr>
            <a:r>
              <a:rPr lang="zh-CN" altLang="en-US" b="1" dirty="0" smtClean="0">
                <a:solidFill>
                  <a:schemeClr val="tx1"/>
                </a:solidFill>
                <a:latin typeface="Times New Roman" pitchFamily="18" charset="0"/>
                <a:ea typeface="宋体" pitchFamily="2" charset="-122"/>
                <a:cs typeface="Times New Roman" pitchFamily="18" charset="0"/>
              </a:rPr>
              <a:t>调用父类的构造</a:t>
            </a:r>
            <a:r>
              <a:rPr lang="zh-CN" altLang="en-US" b="1" dirty="0">
                <a:latin typeface="Times New Roman" pitchFamily="18" charset="0"/>
                <a:ea typeface="宋体" pitchFamily="2" charset="-122"/>
                <a:cs typeface="Times New Roman" pitchFamily="18" charset="0"/>
              </a:rPr>
              <a:t>器</a:t>
            </a:r>
            <a:endParaRPr lang="zh-CN" altLang="en-US" sz="3200" b="1" dirty="0" smtClean="0">
              <a:solidFill>
                <a:schemeClr val="tx1"/>
              </a:solidFill>
              <a:latin typeface="Times New Roman" pitchFamily="18" charset="0"/>
              <a:ea typeface="宋体" pitchFamily="2" charset="-122"/>
              <a:cs typeface="Times New Roman" pitchFamily="18" charset="0"/>
            </a:endParaRPr>
          </a:p>
        </p:txBody>
      </p:sp>
      <p:sp>
        <p:nvSpPr>
          <p:cNvPr id="25603" name="Rectangle 3"/>
          <p:cNvSpPr>
            <a:spLocks noGrp="1" noChangeArrowheads="1"/>
          </p:cNvSpPr>
          <p:nvPr>
            <p:ph type="body" idx="1"/>
          </p:nvPr>
        </p:nvSpPr>
        <p:spPr>
          <a:xfrm>
            <a:off x="395536" y="1700808"/>
            <a:ext cx="8352928" cy="4536504"/>
          </a:xfrm>
        </p:spPr>
        <p:txBody>
          <a:bodyPr>
            <a:normAutofit/>
          </a:bodyPr>
          <a:lstStyle/>
          <a:p>
            <a:pPr algn="just">
              <a:spcBef>
                <a:spcPct val="50000"/>
              </a:spcBef>
              <a:buFont typeface="Wingdings" pitchFamily="2" charset="2"/>
              <a:buChar char="l"/>
            </a:pPr>
            <a:r>
              <a:rPr lang="zh-CN" altLang="en-US" dirty="0">
                <a:ea typeface="宋体" pitchFamily="2" charset="-122"/>
              </a:rPr>
              <a:t>子类中所有的</a:t>
            </a:r>
            <a:r>
              <a:rPr lang="zh-CN" altLang="en-US" dirty="0" smtClean="0">
                <a:ea typeface="宋体" pitchFamily="2" charset="-122"/>
              </a:rPr>
              <a:t>构造</a:t>
            </a:r>
            <a:r>
              <a:rPr lang="zh-CN" altLang="en-US" dirty="0">
                <a:ea typeface="宋体" pitchFamily="2" charset="-122"/>
              </a:rPr>
              <a:t>器</a:t>
            </a:r>
            <a:r>
              <a:rPr lang="zh-CN" altLang="en-US" b="1" dirty="0" smtClean="0">
                <a:solidFill>
                  <a:srgbClr val="C00000"/>
                </a:solidFill>
                <a:ea typeface="宋体" pitchFamily="2" charset="-122"/>
              </a:rPr>
              <a:t>默认</a:t>
            </a:r>
            <a:r>
              <a:rPr lang="zh-CN" altLang="en-US" dirty="0">
                <a:ea typeface="宋体" pitchFamily="2" charset="-122"/>
              </a:rPr>
              <a:t>都会访问父类中</a:t>
            </a:r>
            <a:r>
              <a:rPr lang="zh-CN" altLang="en-US" b="1" dirty="0">
                <a:solidFill>
                  <a:srgbClr val="C00000"/>
                </a:solidFill>
                <a:ea typeface="宋体" pitchFamily="2" charset="-122"/>
              </a:rPr>
              <a:t>空参数</a:t>
            </a:r>
            <a:r>
              <a:rPr lang="zh-CN" altLang="en-US" dirty="0">
                <a:ea typeface="宋体" pitchFamily="2" charset="-122"/>
              </a:rPr>
              <a:t>的</a:t>
            </a:r>
            <a:r>
              <a:rPr lang="zh-CN" altLang="en-US" dirty="0" smtClean="0">
                <a:ea typeface="宋体" pitchFamily="2" charset="-122"/>
              </a:rPr>
              <a:t>构造</a:t>
            </a:r>
            <a:r>
              <a:rPr lang="zh-CN" altLang="en-US" dirty="0">
                <a:ea typeface="宋体" pitchFamily="2" charset="-122"/>
              </a:rPr>
              <a:t>器</a:t>
            </a:r>
            <a:endParaRPr lang="en-US" altLang="zh-CN" dirty="0" smtClean="0">
              <a:ea typeface="宋体" pitchFamily="2" charset="-122"/>
            </a:endParaRPr>
          </a:p>
          <a:p>
            <a:pPr marL="342900" lvl="1" indent="-342900" algn="just">
              <a:spcBef>
                <a:spcPct val="50000"/>
              </a:spcBef>
              <a:buFont typeface="Wingdings" pitchFamily="2" charset="2"/>
              <a:buChar char="l"/>
            </a:pPr>
            <a:r>
              <a:rPr lang="zh-CN" altLang="en-US" sz="2800" dirty="0" smtClean="0">
                <a:ea typeface="宋体" pitchFamily="2" charset="-122"/>
              </a:rPr>
              <a:t>当</a:t>
            </a:r>
            <a:r>
              <a:rPr lang="zh-CN" altLang="en-US" sz="2800" dirty="0">
                <a:ea typeface="宋体" pitchFamily="2" charset="-122"/>
              </a:rPr>
              <a:t>父类中没有空参数的</a:t>
            </a:r>
            <a:r>
              <a:rPr lang="zh-CN" altLang="en-US" sz="2800" dirty="0" smtClean="0">
                <a:ea typeface="宋体" pitchFamily="2" charset="-122"/>
              </a:rPr>
              <a:t>构造</a:t>
            </a:r>
            <a:r>
              <a:rPr lang="zh-CN" altLang="en-US" sz="2800" dirty="0">
                <a:ea typeface="宋体" pitchFamily="2" charset="-122"/>
              </a:rPr>
              <a:t>器</a:t>
            </a:r>
            <a:r>
              <a:rPr lang="zh-CN" altLang="en-US" sz="2800" dirty="0" smtClean="0">
                <a:ea typeface="宋体" pitchFamily="2" charset="-122"/>
              </a:rPr>
              <a:t>时</a:t>
            </a:r>
            <a:r>
              <a:rPr lang="zh-CN" altLang="en-US" sz="2800" dirty="0">
                <a:ea typeface="宋体" pitchFamily="2" charset="-122"/>
              </a:rPr>
              <a:t>，子类的</a:t>
            </a:r>
            <a:r>
              <a:rPr lang="zh-CN" altLang="en-US" sz="2800" dirty="0" smtClean="0">
                <a:ea typeface="宋体" pitchFamily="2" charset="-122"/>
              </a:rPr>
              <a:t>构造</a:t>
            </a:r>
            <a:r>
              <a:rPr lang="zh-CN" altLang="en-US" sz="2800" dirty="0">
                <a:ea typeface="宋体" pitchFamily="2" charset="-122"/>
              </a:rPr>
              <a:t>器</a:t>
            </a:r>
            <a:r>
              <a:rPr lang="zh-CN" altLang="en-US" sz="2800" dirty="0" smtClean="0">
                <a:ea typeface="宋体" pitchFamily="2" charset="-122"/>
              </a:rPr>
              <a:t>必须</a:t>
            </a:r>
            <a:r>
              <a:rPr lang="zh-CN" altLang="en-US" sz="2800" dirty="0">
                <a:ea typeface="宋体" pitchFamily="2" charset="-122"/>
              </a:rPr>
              <a:t>通过</a:t>
            </a:r>
            <a:r>
              <a:rPr lang="en-US" altLang="zh-CN" sz="2800" b="1" dirty="0" smtClean="0">
                <a:solidFill>
                  <a:srgbClr val="7030A0"/>
                </a:solidFill>
                <a:ea typeface="宋体" pitchFamily="2" charset="-122"/>
              </a:rPr>
              <a:t>this(</a:t>
            </a:r>
            <a:r>
              <a:rPr lang="zh-CN" altLang="en-US" sz="2800" b="1" dirty="0" smtClean="0">
                <a:solidFill>
                  <a:srgbClr val="7030A0"/>
                </a:solidFill>
                <a:ea typeface="宋体" pitchFamily="2" charset="-122"/>
              </a:rPr>
              <a:t>参数列表</a:t>
            </a:r>
            <a:r>
              <a:rPr lang="en-US" altLang="zh-CN" sz="2800" b="1" dirty="0" smtClean="0">
                <a:solidFill>
                  <a:srgbClr val="7030A0"/>
                </a:solidFill>
                <a:ea typeface="宋体" pitchFamily="2" charset="-122"/>
              </a:rPr>
              <a:t>)</a:t>
            </a:r>
            <a:r>
              <a:rPr lang="zh-CN" altLang="en-US" sz="2800" dirty="0" smtClean="0">
                <a:ea typeface="宋体" pitchFamily="2" charset="-122"/>
              </a:rPr>
              <a:t>或者</a:t>
            </a:r>
            <a:r>
              <a:rPr lang="en-US" altLang="zh-CN" sz="2800" b="1" dirty="0" smtClean="0">
                <a:solidFill>
                  <a:srgbClr val="7030A0"/>
                </a:solidFill>
                <a:ea typeface="宋体" pitchFamily="2" charset="-122"/>
              </a:rPr>
              <a:t>super(</a:t>
            </a:r>
            <a:r>
              <a:rPr lang="zh-CN" altLang="en-US" sz="2800" b="1" dirty="0" smtClean="0">
                <a:solidFill>
                  <a:srgbClr val="7030A0"/>
                </a:solidFill>
                <a:ea typeface="宋体" pitchFamily="2" charset="-122"/>
              </a:rPr>
              <a:t>参数列表</a:t>
            </a:r>
            <a:r>
              <a:rPr lang="en-US" altLang="zh-CN" sz="2800" b="1" dirty="0" smtClean="0">
                <a:solidFill>
                  <a:srgbClr val="7030A0"/>
                </a:solidFill>
                <a:ea typeface="宋体" pitchFamily="2" charset="-122"/>
              </a:rPr>
              <a:t>)</a:t>
            </a:r>
            <a:r>
              <a:rPr lang="zh-CN" altLang="en-US" sz="2800" dirty="0" smtClean="0">
                <a:ea typeface="宋体" pitchFamily="2" charset="-122"/>
              </a:rPr>
              <a:t>语句指定调用本类或者父类中相应的构造</a:t>
            </a:r>
            <a:r>
              <a:rPr lang="zh-CN" altLang="en-US" sz="2800" dirty="0">
                <a:ea typeface="宋体" pitchFamily="2" charset="-122"/>
              </a:rPr>
              <a:t>器</a:t>
            </a:r>
            <a:r>
              <a:rPr lang="zh-CN" altLang="en-US" sz="2800" dirty="0" smtClean="0">
                <a:ea typeface="宋体" pitchFamily="2" charset="-122"/>
              </a:rPr>
              <a:t>，且</a:t>
            </a:r>
            <a:r>
              <a:rPr lang="zh-CN" altLang="en-US" sz="2800" dirty="0">
                <a:ea typeface="宋体" pitchFamily="2" charset="-122"/>
                <a:cs typeface="Times New Roman" pitchFamily="18" charset="0"/>
              </a:rPr>
              <a:t>必须放在构造器的第</a:t>
            </a:r>
            <a:r>
              <a:rPr lang="zh-CN" altLang="en-US" sz="2800" dirty="0" smtClean="0">
                <a:ea typeface="宋体" pitchFamily="2" charset="-122"/>
                <a:cs typeface="Times New Roman" pitchFamily="18" charset="0"/>
              </a:rPr>
              <a:t>一行</a:t>
            </a:r>
            <a:endParaRPr lang="en-US" altLang="zh-CN" dirty="0" smtClean="0">
              <a:ea typeface="宋体" pitchFamily="2" charset="-122"/>
            </a:endParaRPr>
          </a:p>
          <a:p>
            <a:pPr algn="just">
              <a:spcBef>
                <a:spcPct val="50000"/>
              </a:spcBef>
              <a:buFont typeface="Wingdings" pitchFamily="2" charset="2"/>
              <a:buChar char="l"/>
            </a:pPr>
            <a:r>
              <a:rPr lang="zh-CN" altLang="en-US" sz="2800" dirty="0" smtClean="0">
                <a:ea typeface="宋体" pitchFamily="2" charset="-122"/>
                <a:cs typeface="Times New Roman" pitchFamily="18" charset="0"/>
              </a:rPr>
              <a:t>如果子类构造</a:t>
            </a:r>
            <a:r>
              <a:rPr lang="zh-CN" altLang="en-US" dirty="0">
                <a:ea typeface="宋体" pitchFamily="2" charset="-122"/>
                <a:cs typeface="Times New Roman" pitchFamily="18" charset="0"/>
              </a:rPr>
              <a:t>器</a:t>
            </a:r>
            <a:r>
              <a:rPr lang="zh-CN" altLang="en-US" sz="2800" dirty="0" smtClean="0">
                <a:ea typeface="宋体" pitchFamily="2" charset="-122"/>
                <a:cs typeface="Times New Roman" pitchFamily="18" charset="0"/>
              </a:rPr>
              <a:t>中既未显式调用父类或本类的构造</a:t>
            </a:r>
            <a:r>
              <a:rPr lang="zh-CN" altLang="en-US">
                <a:ea typeface="宋体" pitchFamily="2" charset="-122"/>
                <a:cs typeface="Times New Roman" pitchFamily="18" charset="0"/>
              </a:rPr>
              <a:t>器</a:t>
            </a:r>
            <a:r>
              <a:rPr lang="zh-CN" altLang="en-US" sz="2800" smtClean="0">
                <a:ea typeface="宋体" pitchFamily="2" charset="-122"/>
                <a:cs typeface="Times New Roman" pitchFamily="18" charset="0"/>
              </a:rPr>
              <a:t>，且父</a:t>
            </a:r>
            <a:r>
              <a:rPr lang="zh-CN" altLang="en-US" sz="2800" dirty="0" smtClean="0">
                <a:ea typeface="宋体" pitchFamily="2" charset="-122"/>
                <a:cs typeface="Times New Roman" pitchFamily="18" charset="0"/>
              </a:rPr>
              <a:t>类中又没有无参的构造</a:t>
            </a:r>
            <a:r>
              <a:rPr lang="zh-CN" altLang="en-US" dirty="0">
                <a:ea typeface="宋体" pitchFamily="2" charset="-122"/>
                <a:cs typeface="Times New Roman" pitchFamily="18" charset="0"/>
              </a:rPr>
              <a:t>器</a:t>
            </a:r>
            <a:r>
              <a:rPr lang="zh-CN" altLang="en-US" sz="2800" dirty="0" smtClean="0">
                <a:ea typeface="宋体" pitchFamily="2" charset="-122"/>
                <a:cs typeface="Times New Roman" pitchFamily="18" charset="0"/>
              </a:rPr>
              <a:t>，则</a:t>
            </a:r>
            <a:r>
              <a:rPr lang="zh-CN" altLang="en-US" sz="2800" b="1" dirty="0" smtClean="0">
                <a:solidFill>
                  <a:srgbClr val="FF0000"/>
                </a:solidFill>
                <a:ea typeface="宋体" pitchFamily="2" charset="-122"/>
                <a:cs typeface="Times New Roman" pitchFamily="18" charset="0"/>
              </a:rPr>
              <a:t>编译出错</a:t>
            </a:r>
          </a:p>
        </p:txBody>
      </p:sp>
    </p:spTree>
    <p:extLst>
      <p:ext uri="{BB962C8B-B14F-4D97-AF65-F5344CB8AC3E}">
        <p14:creationId xmlns:p14="http://schemas.microsoft.com/office/powerpoint/2010/main" val="1738747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268760"/>
            <a:ext cx="1008112" cy="482453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051720" y="1124744"/>
            <a:ext cx="6624736" cy="417646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467544" y="5661248"/>
            <a:ext cx="1008112"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7544" y="5661248"/>
            <a:ext cx="1008112" cy="646331"/>
          </a:xfrm>
          <a:prstGeom prst="rect">
            <a:avLst/>
          </a:prstGeom>
          <a:noFill/>
        </p:spPr>
        <p:txBody>
          <a:bodyPr wrap="square" rtlCol="0">
            <a:spAutoFit/>
          </a:bodyPr>
          <a:lstStyle/>
          <a:p>
            <a:r>
              <a:rPr lang="en-US" altLang="zh-CN" dirty="0" smtClean="0"/>
              <a:t>s:0x1243</a:t>
            </a:r>
            <a:endParaRPr lang="zh-CN" altLang="en-US" dirty="0"/>
          </a:p>
        </p:txBody>
      </p:sp>
      <p:sp>
        <p:nvSpPr>
          <p:cNvPr id="9" name="矩形 8"/>
          <p:cNvSpPr/>
          <p:nvPr/>
        </p:nvSpPr>
        <p:spPr>
          <a:xfrm>
            <a:off x="2699792" y="1556792"/>
            <a:ext cx="2016224" cy="288032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99792" y="1124744"/>
            <a:ext cx="1543949" cy="369332"/>
          </a:xfrm>
          <a:prstGeom prst="rect">
            <a:avLst/>
          </a:prstGeom>
        </p:spPr>
        <p:txBody>
          <a:bodyPr wrap="none">
            <a:spAutoFit/>
          </a:bodyPr>
          <a:lstStyle/>
          <a:p>
            <a:r>
              <a:rPr lang="en-US" altLang="zh-CN" b="1" dirty="0"/>
              <a:t>new Student()</a:t>
            </a:r>
            <a:endParaRPr lang="zh-CN" altLang="en-US" dirty="0"/>
          </a:p>
        </p:txBody>
      </p:sp>
      <p:sp>
        <p:nvSpPr>
          <p:cNvPr id="11" name="矩形 10"/>
          <p:cNvSpPr/>
          <p:nvPr/>
        </p:nvSpPr>
        <p:spPr>
          <a:xfrm>
            <a:off x="2819073" y="2459234"/>
            <a:ext cx="1512168" cy="12961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211960" y="3034697"/>
            <a:ext cx="1008112" cy="646331"/>
          </a:xfrm>
          <a:prstGeom prst="rect">
            <a:avLst/>
          </a:prstGeom>
          <a:noFill/>
        </p:spPr>
        <p:txBody>
          <a:bodyPr wrap="square" rtlCol="0">
            <a:spAutoFit/>
          </a:bodyPr>
          <a:lstStyle/>
          <a:p>
            <a:r>
              <a:rPr lang="zh-CN" altLang="en-US" dirty="0"/>
              <a:t>父</a:t>
            </a:r>
            <a:r>
              <a:rPr lang="zh-CN" altLang="en-US" dirty="0" smtClean="0"/>
              <a:t>类的属性</a:t>
            </a:r>
            <a:endParaRPr lang="zh-CN" altLang="en-US" dirty="0"/>
          </a:p>
        </p:txBody>
      </p:sp>
      <p:sp>
        <p:nvSpPr>
          <p:cNvPr id="13" name="TextBox 12"/>
          <p:cNvSpPr txBox="1"/>
          <p:nvPr/>
        </p:nvSpPr>
        <p:spPr>
          <a:xfrm>
            <a:off x="2868203" y="2996952"/>
            <a:ext cx="1368152" cy="646331"/>
          </a:xfrm>
          <a:prstGeom prst="rect">
            <a:avLst/>
          </a:prstGeom>
          <a:noFill/>
        </p:spPr>
        <p:txBody>
          <a:bodyPr wrap="square" rtlCol="0">
            <a:spAutoFit/>
          </a:bodyPr>
          <a:lstStyle/>
          <a:p>
            <a:r>
              <a:rPr lang="en-US" altLang="zh-CN" dirty="0" smtClean="0"/>
              <a:t>age:0</a:t>
            </a:r>
          </a:p>
          <a:p>
            <a:r>
              <a:rPr lang="en-US" altLang="zh-CN" dirty="0" err="1" smtClean="0"/>
              <a:t>name:null</a:t>
            </a:r>
            <a:endParaRPr lang="zh-CN" altLang="en-US" dirty="0"/>
          </a:p>
        </p:txBody>
      </p:sp>
      <p:sp>
        <p:nvSpPr>
          <p:cNvPr id="14" name="TextBox 13"/>
          <p:cNvSpPr txBox="1"/>
          <p:nvPr/>
        </p:nvSpPr>
        <p:spPr>
          <a:xfrm>
            <a:off x="2951820" y="3726324"/>
            <a:ext cx="1368152" cy="369332"/>
          </a:xfrm>
          <a:prstGeom prst="rect">
            <a:avLst/>
          </a:prstGeom>
          <a:noFill/>
        </p:spPr>
        <p:txBody>
          <a:bodyPr wrap="square" rtlCol="0">
            <a:spAutoFit/>
          </a:bodyPr>
          <a:lstStyle/>
          <a:p>
            <a:r>
              <a:rPr lang="en-US" altLang="zh-CN" dirty="0" err="1" smtClean="0"/>
              <a:t>school:null</a:t>
            </a:r>
            <a:endParaRPr lang="zh-CN" altLang="en-US" dirty="0"/>
          </a:p>
        </p:txBody>
      </p:sp>
      <p:cxnSp>
        <p:nvCxnSpPr>
          <p:cNvPr id="16" name="直接箭头连接符 15"/>
          <p:cNvCxnSpPr/>
          <p:nvPr/>
        </p:nvCxnSpPr>
        <p:spPr>
          <a:xfrm flipV="1">
            <a:off x="1475656" y="1556792"/>
            <a:ext cx="1224136" cy="41044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987824" y="1628800"/>
            <a:ext cx="1368152" cy="28803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3336255" y="2089902"/>
            <a:ext cx="432048" cy="369332"/>
          </a:xfrm>
          <a:prstGeom prst="rect">
            <a:avLst/>
          </a:prstGeom>
          <a:noFill/>
        </p:spPr>
        <p:txBody>
          <a:bodyPr wrap="square" rtlCol="0">
            <a:spAutoFit/>
          </a:bodyPr>
          <a:lstStyle/>
          <a:p>
            <a:r>
              <a:rPr lang="en-US" altLang="zh-CN" dirty="0" smtClean="0"/>
              <a:t>…</a:t>
            </a:r>
            <a:endParaRPr lang="zh-CN" altLang="en-US" dirty="0"/>
          </a:p>
        </p:txBody>
      </p:sp>
      <p:sp>
        <p:nvSpPr>
          <p:cNvPr id="19" name="TextBox 18"/>
          <p:cNvSpPr txBox="1"/>
          <p:nvPr/>
        </p:nvSpPr>
        <p:spPr>
          <a:xfrm>
            <a:off x="4499992" y="1684294"/>
            <a:ext cx="1728192" cy="369332"/>
          </a:xfrm>
          <a:prstGeom prst="rect">
            <a:avLst/>
          </a:prstGeom>
          <a:noFill/>
        </p:spPr>
        <p:txBody>
          <a:bodyPr wrap="square" rtlCol="0">
            <a:spAutoFit/>
          </a:bodyPr>
          <a:lstStyle/>
          <a:p>
            <a:r>
              <a:rPr lang="en-US" altLang="zh-CN" dirty="0" smtClean="0"/>
              <a:t>Object</a:t>
            </a:r>
            <a:r>
              <a:rPr lang="zh-CN" altLang="en-US" dirty="0" smtClean="0"/>
              <a:t>类</a:t>
            </a:r>
            <a:endParaRPr lang="zh-CN" altLang="en-US" dirty="0"/>
          </a:p>
        </p:txBody>
      </p:sp>
    </p:spTree>
    <p:extLst>
      <p:ext uri="{BB962C8B-B14F-4D97-AF65-F5344CB8AC3E}">
        <p14:creationId xmlns:p14="http://schemas.microsoft.com/office/powerpoint/2010/main" val="351633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2339752" y="645216"/>
            <a:ext cx="5184576" cy="767560"/>
          </a:xfrm>
        </p:spPr>
        <p:txBody>
          <a:bodyPr/>
          <a:lstStyle/>
          <a:p>
            <a:pPr eaLnBrk="1" hangingPunct="1">
              <a:defRPr/>
            </a:pPr>
            <a:r>
              <a:rPr lang="zh-CN" altLang="en-US" b="1" dirty="0" smtClean="0">
                <a:solidFill>
                  <a:schemeClr val="tx1"/>
                </a:solidFill>
                <a:latin typeface="Times New Roman" pitchFamily="18" charset="0"/>
                <a:ea typeface="宋体" pitchFamily="2" charset="-122"/>
                <a:cs typeface="Times New Roman" pitchFamily="18" charset="0"/>
              </a:rPr>
              <a:t>调用父类构造</a:t>
            </a:r>
            <a:r>
              <a:rPr lang="zh-CN" altLang="en-US" b="1" dirty="0">
                <a:latin typeface="Times New Roman" pitchFamily="18" charset="0"/>
                <a:ea typeface="宋体" pitchFamily="2" charset="-122"/>
                <a:cs typeface="Times New Roman" pitchFamily="18" charset="0"/>
              </a:rPr>
              <a:t>器</a:t>
            </a:r>
            <a:r>
              <a:rPr lang="zh-CN" altLang="en-US" b="1" dirty="0" smtClean="0">
                <a:solidFill>
                  <a:schemeClr val="tx1"/>
                </a:solidFill>
                <a:latin typeface="Times New Roman" pitchFamily="18" charset="0"/>
                <a:ea typeface="宋体" pitchFamily="2" charset="-122"/>
                <a:cs typeface="Times New Roman" pitchFamily="18" charset="0"/>
              </a:rPr>
              <a:t>举例 </a:t>
            </a:r>
            <a:endParaRPr lang="en-US" altLang="zh-CN" b="1" dirty="0" smtClean="0">
              <a:solidFill>
                <a:schemeClr val="tx1"/>
              </a:solidFill>
              <a:latin typeface="Times New Roman" pitchFamily="18" charset="0"/>
              <a:ea typeface="宋体" pitchFamily="2" charset="-122"/>
              <a:cs typeface="Times New Roman" pitchFamily="18" charset="0"/>
            </a:endParaRPr>
          </a:p>
        </p:txBody>
      </p:sp>
      <p:sp>
        <p:nvSpPr>
          <p:cNvPr id="27651" name="Rectangle 3"/>
          <p:cNvSpPr>
            <a:spLocks noChangeArrowheads="1"/>
          </p:cNvSpPr>
          <p:nvPr/>
        </p:nvSpPr>
        <p:spPr bwMode="auto">
          <a:xfrm>
            <a:off x="517594" y="1412776"/>
            <a:ext cx="8305800" cy="5016758"/>
          </a:xfrm>
          <a:prstGeom prst="rect">
            <a:avLst/>
          </a:prstGeom>
          <a:noFill/>
          <a:ln w="9525">
            <a:noFill/>
            <a:miter lim="800000"/>
            <a:headEnd/>
            <a:tailEnd/>
          </a:ln>
        </p:spPr>
        <p:txBody>
          <a:bodyPr>
            <a:spAutoFit/>
          </a:bodyPr>
          <a:lstStyle/>
          <a:p>
            <a:r>
              <a:rPr lang="en-US" altLang="zh-CN" sz="2000" dirty="0">
                <a:solidFill>
                  <a:srgbClr val="C00000"/>
                </a:solidFill>
                <a:ea typeface="宋体" pitchFamily="2" charset="-122"/>
                <a:cs typeface="Times New Roman" pitchFamily="18" charset="0"/>
              </a:rPr>
              <a:t>1   </a:t>
            </a:r>
            <a:r>
              <a:rPr lang="en-US" altLang="zh-CN" sz="2000" dirty="0" smtClean="0">
                <a:solidFill>
                  <a:srgbClr val="C00000"/>
                </a:solidFill>
                <a:ea typeface="宋体" pitchFamily="2" charset="-122"/>
                <a:cs typeface="Times New Roman" pitchFamily="18" charset="0"/>
              </a:rPr>
              <a:t>public </a:t>
            </a:r>
            <a:r>
              <a:rPr lang="en-US" altLang="zh-CN" sz="2000" dirty="0">
                <a:solidFill>
                  <a:srgbClr val="C00000"/>
                </a:solidFill>
                <a:ea typeface="宋体" pitchFamily="2" charset="-122"/>
                <a:cs typeface="Times New Roman" pitchFamily="18" charset="0"/>
              </a:rPr>
              <a:t>class Student extends Person {</a:t>
            </a:r>
          </a:p>
          <a:p>
            <a:r>
              <a:rPr lang="en-US" altLang="zh-CN" sz="2000" dirty="0">
                <a:solidFill>
                  <a:srgbClr val="C00000"/>
                </a:solidFill>
                <a:ea typeface="宋体" pitchFamily="2" charset="-122"/>
                <a:cs typeface="Times New Roman" pitchFamily="18" charset="0"/>
              </a:rPr>
              <a:t>2 	private String school;</a:t>
            </a:r>
          </a:p>
          <a:p>
            <a:r>
              <a:rPr lang="en-US" altLang="zh-CN" sz="2000" dirty="0">
                <a:solidFill>
                  <a:srgbClr val="C00000"/>
                </a:solidFill>
                <a:ea typeface="宋体" pitchFamily="2" charset="-122"/>
                <a:cs typeface="Times New Roman" pitchFamily="18" charset="0"/>
              </a:rPr>
              <a:t>3</a:t>
            </a:r>
          </a:p>
          <a:p>
            <a:r>
              <a:rPr lang="en-US" altLang="zh-CN" sz="2000" dirty="0">
                <a:solidFill>
                  <a:srgbClr val="C00000"/>
                </a:solidFill>
                <a:ea typeface="宋体" pitchFamily="2" charset="-122"/>
                <a:cs typeface="Times New Roman" pitchFamily="18" charset="0"/>
              </a:rPr>
              <a:t>4 </a:t>
            </a:r>
            <a:r>
              <a:rPr lang="en-US" altLang="zh-CN" sz="2000" dirty="0" smtClean="0">
                <a:solidFill>
                  <a:srgbClr val="C00000"/>
                </a:solidFill>
                <a:ea typeface="宋体" pitchFamily="2" charset="-122"/>
                <a:cs typeface="Times New Roman" pitchFamily="18" charset="0"/>
              </a:rPr>
              <a:t>            public </a:t>
            </a:r>
            <a:r>
              <a:rPr lang="en-US" altLang="zh-CN" sz="2000" dirty="0">
                <a:solidFill>
                  <a:srgbClr val="C00000"/>
                </a:solidFill>
                <a:ea typeface="宋体" pitchFamily="2" charset="-122"/>
                <a:cs typeface="Times New Roman" pitchFamily="18" charset="0"/>
              </a:rPr>
              <a:t>Student(String name,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age, String s) {</a:t>
            </a:r>
          </a:p>
          <a:p>
            <a:r>
              <a:rPr lang="en-US" altLang="zh-CN" sz="2000" dirty="0">
                <a:solidFill>
                  <a:srgbClr val="C00000"/>
                </a:solidFill>
                <a:ea typeface="宋体" pitchFamily="2" charset="-122"/>
                <a:cs typeface="Times New Roman" pitchFamily="18" charset="0"/>
              </a:rPr>
              <a:t>5 	</a:t>
            </a:r>
            <a:r>
              <a:rPr lang="en-US" altLang="zh-CN" sz="2000" dirty="0" smtClean="0">
                <a:solidFill>
                  <a:srgbClr val="C00000"/>
                </a:solidFill>
                <a:ea typeface="宋体" pitchFamily="2" charset="-122"/>
                <a:cs typeface="Times New Roman" pitchFamily="18" charset="0"/>
              </a:rPr>
              <a:t>          </a:t>
            </a:r>
            <a:r>
              <a:rPr lang="en-US" altLang="zh-CN" sz="2000" b="1" dirty="0" smtClean="0">
                <a:solidFill>
                  <a:srgbClr val="C00000"/>
                </a:solidFill>
                <a:ea typeface="宋体" pitchFamily="2" charset="-122"/>
                <a:cs typeface="Times New Roman" pitchFamily="18" charset="0"/>
              </a:rPr>
              <a:t>super(name</a:t>
            </a:r>
            <a:r>
              <a:rPr lang="en-US" altLang="zh-CN" sz="2000" b="1" dirty="0">
                <a:solidFill>
                  <a:srgbClr val="C00000"/>
                </a:solidFill>
                <a:ea typeface="宋体" pitchFamily="2" charset="-122"/>
                <a:cs typeface="Times New Roman" pitchFamily="18" charset="0"/>
              </a:rPr>
              <a:t>, age)</a:t>
            </a:r>
            <a:r>
              <a:rPr lang="en-US" altLang="zh-CN" sz="2000" dirty="0">
                <a:solidFill>
                  <a:srgbClr val="C00000"/>
                </a:solidFill>
                <a:ea typeface="宋体" pitchFamily="2" charset="-122"/>
                <a:cs typeface="Times New Roman" pitchFamily="18" charset="0"/>
              </a:rPr>
              <a:t>;</a:t>
            </a:r>
          </a:p>
          <a:p>
            <a:r>
              <a:rPr lang="en-US" altLang="zh-CN" sz="2000" dirty="0">
                <a:solidFill>
                  <a:srgbClr val="C00000"/>
                </a:solidFill>
                <a:ea typeface="宋体" pitchFamily="2" charset="-122"/>
                <a:cs typeface="Times New Roman" pitchFamily="18" charset="0"/>
              </a:rPr>
              <a:t>6 	</a:t>
            </a:r>
            <a:r>
              <a:rPr lang="en-US" altLang="zh-CN" sz="2000" dirty="0" smtClean="0">
                <a:solidFill>
                  <a:srgbClr val="C00000"/>
                </a:solidFill>
                <a:ea typeface="宋体" pitchFamily="2" charset="-122"/>
                <a:cs typeface="Times New Roman" pitchFamily="18" charset="0"/>
              </a:rPr>
              <a:t>          school </a:t>
            </a:r>
            <a:r>
              <a:rPr lang="en-US" altLang="zh-CN" sz="2000" dirty="0">
                <a:solidFill>
                  <a:srgbClr val="C00000"/>
                </a:solidFill>
                <a:ea typeface="宋体" pitchFamily="2" charset="-122"/>
                <a:cs typeface="Times New Roman" pitchFamily="18" charset="0"/>
              </a:rPr>
              <a:t>= s;</a:t>
            </a:r>
          </a:p>
          <a:p>
            <a:r>
              <a:rPr lang="en-US" altLang="zh-CN" sz="2000" dirty="0">
                <a:solidFill>
                  <a:srgbClr val="C00000"/>
                </a:solidFill>
                <a:ea typeface="宋体" pitchFamily="2" charset="-122"/>
                <a:cs typeface="Times New Roman" pitchFamily="18" charset="0"/>
              </a:rPr>
              <a:t>7 </a:t>
            </a:r>
            <a:r>
              <a:rPr lang="en-US" altLang="zh-CN" sz="2000" dirty="0" smtClean="0">
                <a:solidFill>
                  <a:srgbClr val="C00000"/>
                </a:solidFill>
                <a:ea typeface="宋体" pitchFamily="2" charset="-122"/>
                <a:cs typeface="Times New Roman" pitchFamily="18" charset="0"/>
              </a:rPr>
              <a:t>            }</a:t>
            </a:r>
            <a:endParaRPr lang="en-US" altLang="zh-CN" sz="2000" dirty="0">
              <a:solidFill>
                <a:srgbClr val="C00000"/>
              </a:solidFill>
              <a:ea typeface="宋体" pitchFamily="2" charset="-122"/>
              <a:cs typeface="Times New Roman" pitchFamily="18" charset="0"/>
            </a:endParaRPr>
          </a:p>
          <a:p>
            <a:r>
              <a:rPr lang="en-US" altLang="zh-CN" sz="2000" dirty="0">
                <a:solidFill>
                  <a:srgbClr val="C00000"/>
                </a:solidFill>
                <a:ea typeface="宋体" pitchFamily="2" charset="-122"/>
                <a:cs typeface="Times New Roman" pitchFamily="18" charset="0"/>
              </a:rPr>
              <a:t>8 	public Student(String </a:t>
            </a:r>
            <a:r>
              <a:rPr lang="en-US" altLang="zh-CN" sz="2000" b="1" dirty="0">
                <a:solidFill>
                  <a:srgbClr val="C00000"/>
                </a:solidFill>
                <a:ea typeface="宋体" pitchFamily="2" charset="-122"/>
                <a:cs typeface="Times New Roman" pitchFamily="18" charset="0"/>
              </a:rPr>
              <a:t>name</a:t>
            </a:r>
            <a:r>
              <a:rPr lang="en-US" altLang="zh-CN" sz="2000" dirty="0">
                <a:solidFill>
                  <a:srgbClr val="C00000"/>
                </a:solidFill>
                <a:ea typeface="宋体" pitchFamily="2" charset="-122"/>
                <a:cs typeface="Times New Roman" pitchFamily="18" charset="0"/>
              </a:rPr>
              <a:t>, String s) {</a:t>
            </a:r>
          </a:p>
          <a:p>
            <a:r>
              <a:rPr lang="en-US" altLang="zh-CN" sz="2000" dirty="0">
                <a:solidFill>
                  <a:srgbClr val="C00000"/>
                </a:solidFill>
                <a:ea typeface="宋体" pitchFamily="2" charset="-122"/>
                <a:cs typeface="Times New Roman" pitchFamily="18" charset="0"/>
              </a:rPr>
              <a:t>9 	          </a:t>
            </a:r>
            <a:r>
              <a:rPr lang="en-US" altLang="zh-CN" sz="2000" b="1" dirty="0">
                <a:solidFill>
                  <a:srgbClr val="C00000"/>
                </a:solidFill>
                <a:ea typeface="宋体" pitchFamily="2" charset="-122"/>
                <a:cs typeface="Times New Roman" pitchFamily="18" charset="0"/>
              </a:rPr>
              <a:t>super(name)</a:t>
            </a:r>
            <a:r>
              <a:rPr lang="en-US" altLang="zh-CN" sz="2000" dirty="0">
                <a:solidFill>
                  <a:srgbClr val="C00000"/>
                </a:solidFill>
                <a:ea typeface="宋体" pitchFamily="2" charset="-122"/>
                <a:cs typeface="Times New Roman" pitchFamily="18" charset="0"/>
              </a:rPr>
              <a:t>;</a:t>
            </a:r>
          </a:p>
          <a:p>
            <a:r>
              <a:rPr lang="en-US" altLang="zh-CN" sz="2000" dirty="0">
                <a:solidFill>
                  <a:srgbClr val="C00000"/>
                </a:solidFill>
                <a:ea typeface="宋体" pitchFamily="2" charset="-122"/>
                <a:cs typeface="Times New Roman" pitchFamily="18" charset="0"/>
              </a:rPr>
              <a:t>10	          school = s;</a:t>
            </a:r>
          </a:p>
          <a:p>
            <a:r>
              <a:rPr lang="en-US" altLang="zh-CN" sz="2000" dirty="0">
                <a:solidFill>
                  <a:srgbClr val="C00000"/>
                </a:solidFill>
                <a:ea typeface="宋体" pitchFamily="2" charset="-122"/>
                <a:cs typeface="Times New Roman" pitchFamily="18" charset="0"/>
              </a:rPr>
              <a:t>11 	}</a:t>
            </a:r>
          </a:p>
          <a:p>
            <a:r>
              <a:rPr lang="en-US" altLang="zh-CN" sz="2000" dirty="0" smtClean="0">
                <a:solidFill>
                  <a:srgbClr val="C00000"/>
                </a:solidFill>
                <a:ea typeface="宋体" pitchFamily="2" charset="-122"/>
                <a:cs typeface="Times New Roman" pitchFamily="18" charset="0"/>
              </a:rPr>
              <a:t>12 	public </a:t>
            </a:r>
            <a:r>
              <a:rPr lang="en-US" altLang="zh-CN" sz="2000" dirty="0">
                <a:solidFill>
                  <a:srgbClr val="C00000"/>
                </a:solidFill>
                <a:ea typeface="宋体" pitchFamily="2" charset="-122"/>
                <a:cs typeface="Times New Roman" pitchFamily="18" charset="0"/>
              </a:rPr>
              <a:t>Student(String s) { </a:t>
            </a:r>
            <a:r>
              <a:rPr lang="en-US" altLang="zh-CN" sz="2000" b="1" dirty="0">
                <a:solidFill>
                  <a:srgbClr val="0000FF"/>
                </a:solidFill>
                <a:ea typeface="宋体" pitchFamily="2" charset="-122"/>
                <a:cs typeface="Times New Roman" pitchFamily="18" charset="0"/>
              </a:rPr>
              <a:t>// </a:t>
            </a:r>
            <a:r>
              <a:rPr lang="zh-CN" altLang="en-US" sz="2000" b="1" dirty="0">
                <a:solidFill>
                  <a:srgbClr val="0000FF"/>
                </a:solidFill>
                <a:ea typeface="宋体" pitchFamily="2" charset="-122"/>
                <a:cs typeface="Times New Roman" pitchFamily="18" charset="0"/>
              </a:rPr>
              <a:t>编译出错</a:t>
            </a:r>
            <a:r>
              <a:rPr lang="en-US" altLang="zh-CN" sz="2000" b="1" dirty="0">
                <a:solidFill>
                  <a:srgbClr val="0000FF"/>
                </a:solidFill>
                <a:ea typeface="宋体" pitchFamily="2" charset="-122"/>
                <a:cs typeface="Times New Roman" pitchFamily="18" charset="0"/>
              </a:rPr>
              <a:t>: no super(),</a:t>
            </a:r>
            <a:r>
              <a:rPr lang="zh-CN" altLang="en-US" sz="2000" b="1" dirty="0">
                <a:solidFill>
                  <a:srgbClr val="0000FF"/>
                </a:solidFill>
                <a:ea typeface="宋体" pitchFamily="2" charset="-122"/>
                <a:cs typeface="Times New Roman" pitchFamily="18" charset="0"/>
              </a:rPr>
              <a:t>系统将调用父</a:t>
            </a:r>
            <a:r>
              <a:rPr lang="zh-CN" altLang="en-US" sz="2000" b="1" dirty="0" smtClean="0">
                <a:solidFill>
                  <a:srgbClr val="0000FF"/>
                </a:solidFill>
                <a:ea typeface="宋体" pitchFamily="2" charset="-122"/>
                <a:cs typeface="Times New Roman" pitchFamily="18" charset="0"/>
              </a:rPr>
              <a:t>类  </a:t>
            </a:r>
            <a:endParaRPr lang="en-US" altLang="zh-CN" sz="2000" b="1" dirty="0" smtClean="0">
              <a:solidFill>
                <a:srgbClr val="0000FF"/>
              </a:solidFill>
              <a:ea typeface="宋体" pitchFamily="2" charset="-122"/>
              <a:cs typeface="Times New Roman" pitchFamily="18" charset="0"/>
            </a:endParaRPr>
          </a:p>
          <a:p>
            <a:r>
              <a:rPr lang="en-US" altLang="zh-CN" sz="2000" b="1" dirty="0">
                <a:solidFill>
                  <a:srgbClr val="0000FF"/>
                </a:solidFill>
                <a:ea typeface="宋体" pitchFamily="2" charset="-122"/>
                <a:cs typeface="Times New Roman" pitchFamily="18" charset="0"/>
              </a:rPr>
              <a:t> </a:t>
            </a:r>
            <a:r>
              <a:rPr lang="en-US" altLang="zh-CN" sz="2000" b="1" dirty="0" smtClean="0">
                <a:solidFill>
                  <a:srgbClr val="0000FF"/>
                </a:solidFill>
                <a:ea typeface="宋体" pitchFamily="2" charset="-122"/>
                <a:cs typeface="Times New Roman" pitchFamily="18" charset="0"/>
              </a:rPr>
              <a:t>                                                         </a:t>
            </a:r>
            <a:r>
              <a:rPr lang="zh-CN" altLang="en-US" sz="2000" b="1" dirty="0" smtClean="0">
                <a:solidFill>
                  <a:srgbClr val="0000FF"/>
                </a:solidFill>
                <a:ea typeface="宋体" pitchFamily="2" charset="-122"/>
                <a:cs typeface="Times New Roman" pitchFamily="18" charset="0"/>
              </a:rPr>
              <a:t>无</a:t>
            </a:r>
            <a:r>
              <a:rPr lang="zh-CN" altLang="en-US" sz="2000" b="1" dirty="0">
                <a:solidFill>
                  <a:srgbClr val="0000FF"/>
                </a:solidFill>
                <a:ea typeface="宋体" pitchFamily="2" charset="-122"/>
                <a:cs typeface="Times New Roman" pitchFamily="18" charset="0"/>
              </a:rPr>
              <a:t>参数的构造方法。</a:t>
            </a:r>
          </a:p>
          <a:p>
            <a:r>
              <a:rPr lang="en-US" altLang="zh-CN" sz="2000" dirty="0">
                <a:solidFill>
                  <a:srgbClr val="C00000"/>
                </a:solidFill>
                <a:ea typeface="宋体" pitchFamily="2" charset="-122"/>
                <a:cs typeface="Times New Roman" pitchFamily="18" charset="0"/>
              </a:rPr>
              <a:t>13 	          school = s;</a:t>
            </a:r>
          </a:p>
          <a:p>
            <a:r>
              <a:rPr lang="en-US" altLang="zh-CN" sz="2000" dirty="0">
                <a:solidFill>
                  <a:srgbClr val="C00000"/>
                </a:solidFill>
                <a:ea typeface="宋体" pitchFamily="2" charset="-122"/>
                <a:cs typeface="Times New Roman" pitchFamily="18" charset="0"/>
              </a:rPr>
              <a:t>14 	}</a:t>
            </a:r>
          </a:p>
          <a:p>
            <a:r>
              <a:rPr lang="en-US" altLang="zh-CN" sz="2000" dirty="0">
                <a:solidFill>
                  <a:srgbClr val="C00000"/>
                </a:solidFill>
                <a:ea typeface="宋体" pitchFamily="2" charset="-122"/>
                <a:cs typeface="Times New Roman" pitchFamily="18" charset="0"/>
              </a:rPr>
              <a:t>15 </a:t>
            </a:r>
            <a:r>
              <a:rPr lang="en-US" altLang="zh-CN" sz="2000" dirty="0" smtClean="0">
                <a:solidFill>
                  <a:srgbClr val="C00000"/>
                </a:solidFill>
                <a:ea typeface="宋体" pitchFamily="2" charset="-122"/>
                <a:cs typeface="Times New Roman" pitchFamily="18" charset="0"/>
              </a:rPr>
              <a:t> }</a:t>
            </a:r>
            <a:endParaRPr lang="en-US" altLang="zh-CN" sz="20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728083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179" y="1026314"/>
            <a:ext cx="8964488" cy="5078313"/>
          </a:xfrm>
          <a:prstGeom prst="rect">
            <a:avLst/>
          </a:prstGeom>
          <a:noFill/>
        </p:spPr>
        <p:txBody>
          <a:bodyPr wrap="square" rtlCol="0">
            <a:spAutoFit/>
          </a:bodyPr>
          <a:lstStyle/>
          <a:p>
            <a:r>
              <a:rPr lang="en-US" altLang="zh-CN" b="1" dirty="0">
                <a:solidFill>
                  <a:srgbClr val="C00000"/>
                </a:solidFill>
                <a:ea typeface="宋体" pitchFamily="2" charset="-122"/>
                <a:cs typeface="Times New Roman" pitchFamily="18" charset="0"/>
              </a:rPr>
              <a:t>class </a:t>
            </a:r>
            <a:r>
              <a:rPr lang="en-US" altLang="zh-CN" b="1" dirty="0" smtClean="0">
                <a:solidFill>
                  <a:srgbClr val="C00000"/>
                </a:solidFill>
                <a:ea typeface="宋体" pitchFamily="2" charset="-122"/>
                <a:cs typeface="Times New Roman" pitchFamily="18" charset="0"/>
              </a:rPr>
              <a:t>Creature{</a:t>
            </a:r>
            <a:endParaRPr lang="en-US" altLang="zh-CN" b="1" dirty="0">
              <a:solidFill>
                <a:srgbClr val="C00000"/>
              </a:solidFill>
              <a:ea typeface="宋体" pitchFamily="2" charset="-122"/>
              <a:cs typeface="Times New Roman" pitchFamily="18" charset="0"/>
            </a:endParaRPr>
          </a:p>
          <a:p>
            <a:r>
              <a:rPr lang="en-US" altLang="zh-CN" b="1" dirty="0">
                <a:solidFill>
                  <a:srgbClr val="C00000"/>
                </a:solidFill>
                <a:ea typeface="宋体" pitchFamily="2" charset="-122"/>
                <a:cs typeface="Times New Roman" pitchFamily="18" charset="0"/>
              </a:rPr>
              <a:t> </a:t>
            </a:r>
            <a:r>
              <a:rPr lang="en-US" altLang="zh-CN" b="1" dirty="0" smtClean="0">
                <a:solidFill>
                  <a:srgbClr val="C00000"/>
                </a:solidFill>
                <a:ea typeface="宋体" pitchFamily="2" charset="-122"/>
                <a:cs typeface="Times New Roman" pitchFamily="18" charset="0"/>
              </a:rPr>
              <a:t>      public </a:t>
            </a:r>
            <a:r>
              <a:rPr lang="en-US" altLang="zh-CN" b="1" dirty="0">
                <a:solidFill>
                  <a:srgbClr val="C00000"/>
                </a:solidFill>
                <a:ea typeface="宋体" pitchFamily="2" charset="-122"/>
                <a:cs typeface="Times New Roman" pitchFamily="18" charset="0"/>
              </a:rPr>
              <a:t>Creature</a:t>
            </a:r>
            <a:r>
              <a:rPr lang="en-US" altLang="zh-CN" b="1" dirty="0" smtClean="0">
                <a:solidFill>
                  <a:srgbClr val="C00000"/>
                </a:solidFill>
                <a:ea typeface="宋体" pitchFamily="2" charset="-122"/>
                <a:cs typeface="Times New Roman" pitchFamily="18" charset="0"/>
              </a:rPr>
              <a:t>(){</a:t>
            </a:r>
            <a:endParaRPr lang="en-US" altLang="zh-CN" b="1" dirty="0">
              <a:solidFill>
                <a:srgbClr val="C00000"/>
              </a:solidFill>
              <a:ea typeface="宋体" pitchFamily="2" charset="-122"/>
              <a:cs typeface="Times New Roman" pitchFamily="18" charset="0"/>
            </a:endParaRPr>
          </a:p>
          <a:p>
            <a:r>
              <a:rPr lang="en-US" altLang="zh-CN" b="1" dirty="0">
                <a:solidFill>
                  <a:srgbClr val="C00000"/>
                </a:solidFill>
                <a:ea typeface="宋体" pitchFamily="2" charset="-122"/>
                <a:cs typeface="Times New Roman" pitchFamily="18" charset="0"/>
              </a:rPr>
              <a:t>	</a:t>
            </a:r>
            <a:r>
              <a:rPr lang="en-US" altLang="zh-CN" b="1" dirty="0" err="1">
                <a:solidFill>
                  <a:srgbClr val="C00000"/>
                </a:solidFill>
                <a:ea typeface="宋体" pitchFamily="2" charset="-122"/>
                <a:cs typeface="Times New Roman" pitchFamily="18" charset="0"/>
              </a:rPr>
              <a:t>System.out.println</a:t>
            </a:r>
            <a:r>
              <a:rPr lang="en-US" altLang="zh-CN" b="1" dirty="0">
                <a:solidFill>
                  <a:srgbClr val="C00000"/>
                </a:solidFill>
                <a:ea typeface="宋体" pitchFamily="2" charset="-122"/>
                <a:cs typeface="Times New Roman" pitchFamily="18" charset="0"/>
              </a:rPr>
              <a:t>("Creature</a:t>
            </a:r>
            <a:r>
              <a:rPr lang="zh-CN" altLang="en-US" b="1" dirty="0">
                <a:solidFill>
                  <a:srgbClr val="C00000"/>
                </a:solidFill>
                <a:ea typeface="宋体" pitchFamily="2" charset="-122"/>
                <a:cs typeface="Times New Roman" pitchFamily="18" charset="0"/>
              </a:rPr>
              <a:t>无参数的构造器</a:t>
            </a:r>
            <a:r>
              <a:rPr lang="en-US" altLang="zh-CN" b="1" dirty="0">
                <a:solidFill>
                  <a:srgbClr val="C00000"/>
                </a:solidFill>
                <a:ea typeface="宋体" pitchFamily="2" charset="-122"/>
                <a:cs typeface="Times New Roman" pitchFamily="18" charset="0"/>
              </a:rPr>
              <a:t>");	</a:t>
            </a:r>
          </a:p>
          <a:p>
            <a:r>
              <a:rPr lang="en-US" altLang="zh-CN" b="1" dirty="0">
                <a:solidFill>
                  <a:srgbClr val="C00000"/>
                </a:solidFill>
                <a:ea typeface="宋体" pitchFamily="2" charset="-122"/>
                <a:cs typeface="Times New Roman" pitchFamily="18" charset="0"/>
              </a:rPr>
              <a:t> </a:t>
            </a:r>
            <a:r>
              <a:rPr lang="en-US" altLang="zh-CN" b="1" dirty="0" smtClean="0">
                <a:solidFill>
                  <a:srgbClr val="C00000"/>
                </a:solidFill>
                <a:ea typeface="宋体" pitchFamily="2" charset="-122"/>
                <a:cs typeface="Times New Roman" pitchFamily="18" charset="0"/>
              </a:rPr>
              <a:t>      }  }</a:t>
            </a:r>
            <a:endParaRPr lang="en-US" altLang="zh-CN" b="1" dirty="0">
              <a:solidFill>
                <a:srgbClr val="C00000"/>
              </a:solidFill>
              <a:ea typeface="宋体" pitchFamily="2" charset="-122"/>
              <a:cs typeface="Times New Roman" pitchFamily="18" charset="0"/>
            </a:endParaRPr>
          </a:p>
          <a:p>
            <a:r>
              <a:rPr lang="en-US" altLang="zh-CN" b="1" dirty="0">
                <a:solidFill>
                  <a:srgbClr val="C00000"/>
                </a:solidFill>
                <a:ea typeface="宋体" pitchFamily="2" charset="-122"/>
                <a:cs typeface="Times New Roman" pitchFamily="18" charset="0"/>
              </a:rPr>
              <a:t>class Animal extends </a:t>
            </a:r>
            <a:r>
              <a:rPr lang="en-US" altLang="zh-CN" b="1" dirty="0" smtClean="0">
                <a:solidFill>
                  <a:srgbClr val="C00000"/>
                </a:solidFill>
                <a:ea typeface="宋体" pitchFamily="2" charset="-122"/>
                <a:cs typeface="Times New Roman" pitchFamily="18" charset="0"/>
              </a:rPr>
              <a:t>Creature{</a:t>
            </a:r>
            <a:endParaRPr lang="en-US" altLang="zh-CN" b="1" dirty="0">
              <a:solidFill>
                <a:srgbClr val="C00000"/>
              </a:solidFill>
              <a:ea typeface="宋体" pitchFamily="2" charset="-122"/>
              <a:cs typeface="Times New Roman" pitchFamily="18" charset="0"/>
            </a:endParaRPr>
          </a:p>
          <a:p>
            <a:r>
              <a:rPr lang="en-US" altLang="zh-CN" b="1" dirty="0">
                <a:solidFill>
                  <a:srgbClr val="C00000"/>
                </a:solidFill>
                <a:ea typeface="宋体" pitchFamily="2" charset="-122"/>
                <a:cs typeface="Times New Roman" pitchFamily="18" charset="0"/>
              </a:rPr>
              <a:t> </a:t>
            </a:r>
            <a:r>
              <a:rPr lang="en-US" altLang="zh-CN" b="1" dirty="0" smtClean="0">
                <a:solidFill>
                  <a:srgbClr val="C00000"/>
                </a:solidFill>
                <a:ea typeface="宋体" pitchFamily="2" charset="-122"/>
                <a:cs typeface="Times New Roman" pitchFamily="18" charset="0"/>
              </a:rPr>
              <a:t>      public </a:t>
            </a:r>
            <a:r>
              <a:rPr lang="en-US" altLang="zh-CN" b="1" dirty="0">
                <a:solidFill>
                  <a:srgbClr val="C00000"/>
                </a:solidFill>
                <a:ea typeface="宋体" pitchFamily="2" charset="-122"/>
                <a:cs typeface="Times New Roman" pitchFamily="18" charset="0"/>
              </a:rPr>
              <a:t>Animal(String name</a:t>
            </a:r>
            <a:r>
              <a:rPr lang="en-US" altLang="zh-CN" b="1" dirty="0" smtClean="0">
                <a:solidFill>
                  <a:srgbClr val="C00000"/>
                </a:solidFill>
                <a:ea typeface="宋体" pitchFamily="2" charset="-122"/>
                <a:cs typeface="Times New Roman" pitchFamily="18" charset="0"/>
              </a:rPr>
              <a:t>){</a:t>
            </a:r>
            <a:endParaRPr lang="en-US" altLang="zh-CN" b="1" dirty="0">
              <a:solidFill>
                <a:srgbClr val="C00000"/>
              </a:solidFill>
              <a:ea typeface="宋体" pitchFamily="2" charset="-122"/>
              <a:cs typeface="Times New Roman" pitchFamily="18" charset="0"/>
            </a:endParaRPr>
          </a:p>
          <a:p>
            <a:r>
              <a:rPr lang="en-US" altLang="zh-CN" b="1" dirty="0">
                <a:solidFill>
                  <a:srgbClr val="C00000"/>
                </a:solidFill>
                <a:ea typeface="宋体" pitchFamily="2" charset="-122"/>
                <a:cs typeface="Times New Roman" pitchFamily="18" charset="0"/>
              </a:rPr>
              <a:t>	</a:t>
            </a:r>
            <a:r>
              <a:rPr lang="en-US" altLang="zh-CN" b="1" dirty="0" err="1">
                <a:solidFill>
                  <a:srgbClr val="C00000"/>
                </a:solidFill>
                <a:ea typeface="宋体" pitchFamily="2" charset="-122"/>
                <a:cs typeface="Times New Roman" pitchFamily="18" charset="0"/>
              </a:rPr>
              <a:t>System.out.println</a:t>
            </a:r>
            <a:r>
              <a:rPr lang="en-US" altLang="zh-CN" b="1" dirty="0">
                <a:solidFill>
                  <a:srgbClr val="C00000"/>
                </a:solidFill>
                <a:ea typeface="宋体" pitchFamily="2" charset="-122"/>
                <a:cs typeface="Times New Roman" pitchFamily="18" charset="0"/>
              </a:rPr>
              <a:t>("Animal</a:t>
            </a:r>
            <a:r>
              <a:rPr lang="zh-CN" altLang="en-US" b="1" dirty="0">
                <a:solidFill>
                  <a:srgbClr val="C00000"/>
                </a:solidFill>
                <a:ea typeface="宋体" pitchFamily="2" charset="-122"/>
                <a:cs typeface="Times New Roman" pitchFamily="18" charset="0"/>
              </a:rPr>
              <a:t>带一个参数的构造器</a:t>
            </a:r>
            <a:r>
              <a:rPr lang="zh-CN" altLang="en-US" b="1" dirty="0" smtClean="0">
                <a:solidFill>
                  <a:srgbClr val="C00000"/>
                </a:solidFill>
                <a:ea typeface="宋体" pitchFamily="2" charset="-122"/>
                <a:cs typeface="Times New Roman" pitchFamily="18" charset="0"/>
              </a:rPr>
              <a:t>，该</a:t>
            </a:r>
            <a:r>
              <a:rPr lang="zh-CN" altLang="en-US" b="1" dirty="0">
                <a:solidFill>
                  <a:srgbClr val="C00000"/>
                </a:solidFill>
                <a:ea typeface="宋体" pitchFamily="2" charset="-122"/>
                <a:cs typeface="Times New Roman" pitchFamily="18" charset="0"/>
              </a:rPr>
              <a:t>动物的</a:t>
            </a:r>
            <a:r>
              <a:rPr lang="en-US" altLang="zh-CN" b="1" dirty="0">
                <a:solidFill>
                  <a:srgbClr val="C00000"/>
                </a:solidFill>
                <a:ea typeface="宋体" pitchFamily="2" charset="-122"/>
                <a:cs typeface="Times New Roman" pitchFamily="18" charset="0"/>
              </a:rPr>
              <a:t>name</a:t>
            </a:r>
            <a:r>
              <a:rPr lang="zh-CN" altLang="en-US" b="1" dirty="0">
                <a:solidFill>
                  <a:srgbClr val="C00000"/>
                </a:solidFill>
                <a:ea typeface="宋体" pitchFamily="2" charset="-122"/>
                <a:cs typeface="Times New Roman" pitchFamily="18" charset="0"/>
              </a:rPr>
              <a:t>为</a:t>
            </a:r>
            <a:r>
              <a:rPr lang="en-US" altLang="zh-CN" b="1" dirty="0">
                <a:solidFill>
                  <a:srgbClr val="C00000"/>
                </a:solidFill>
                <a:ea typeface="宋体" pitchFamily="2" charset="-122"/>
                <a:cs typeface="Times New Roman" pitchFamily="18" charset="0"/>
              </a:rPr>
              <a:t>" + name</a:t>
            </a:r>
            <a:r>
              <a:rPr lang="en-US" altLang="zh-CN" b="1" dirty="0" smtClean="0">
                <a:solidFill>
                  <a:srgbClr val="C00000"/>
                </a:solidFill>
                <a:ea typeface="宋体" pitchFamily="2" charset="-122"/>
                <a:cs typeface="Times New Roman" pitchFamily="18" charset="0"/>
              </a:rPr>
              <a:t>);}</a:t>
            </a:r>
            <a:endParaRPr lang="en-US" altLang="zh-CN" b="1" dirty="0">
              <a:solidFill>
                <a:srgbClr val="C00000"/>
              </a:solidFill>
              <a:ea typeface="宋体" pitchFamily="2" charset="-122"/>
              <a:cs typeface="Times New Roman" pitchFamily="18" charset="0"/>
            </a:endParaRPr>
          </a:p>
          <a:p>
            <a:r>
              <a:rPr lang="en-US" altLang="zh-CN" b="1" dirty="0">
                <a:solidFill>
                  <a:srgbClr val="C00000"/>
                </a:solidFill>
                <a:ea typeface="宋体" pitchFamily="2" charset="-122"/>
                <a:cs typeface="Times New Roman" pitchFamily="18" charset="0"/>
              </a:rPr>
              <a:t> </a:t>
            </a:r>
            <a:r>
              <a:rPr lang="en-US" altLang="zh-CN" b="1" dirty="0" smtClean="0">
                <a:solidFill>
                  <a:srgbClr val="C00000"/>
                </a:solidFill>
                <a:ea typeface="宋体" pitchFamily="2" charset="-122"/>
                <a:cs typeface="Times New Roman" pitchFamily="18" charset="0"/>
              </a:rPr>
              <a:t>      public </a:t>
            </a:r>
            <a:r>
              <a:rPr lang="en-US" altLang="zh-CN" b="1" dirty="0">
                <a:solidFill>
                  <a:srgbClr val="C00000"/>
                </a:solidFill>
                <a:ea typeface="宋体" pitchFamily="2" charset="-122"/>
                <a:cs typeface="Times New Roman" pitchFamily="18" charset="0"/>
              </a:rPr>
              <a:t>Animal(String name , </a:t>
            </a:r>
            <a:r>
              <a:rPr lang="en-US" altLang="zh-CN" b="1" dirty="0" err="1">
                <a:solidFill>
                  <a:srgbClr val="C00000"/>
                </a:solidFill>
                <a:ea typeface="宋体" pitchFamily="2" charset="-122"/>
                <a:cs typeface="Times New Roman" pitchFamily="18" charset="0"/>
              </a:rPr>
              <a:t>int</a:t>
            </a:r>
            <a:r>
              <a:rPr lang="en-US" altLang="zh-CN" b="1" dirty="0">
                <a:solidFill>
                  <a:srgbClr val="C00000"/>
                </a:solidFill>
                <a:ea typeface="宋体" pitchFamily="2" charset="-122"/>
                <a:cs typeface="Times New Roman" pitchFamily="18" charset="0"/>
              </a:rPr>
              <a:t> age</a:t>
            </a:r>
            <a:r>
              <a:rPr lang="en-US" altLang="zh-CN" b="1" dirty="0" smtClean="0">
                <a:solidFill>
                  <a:srgbClr val="C00000"/>
                </a:solidFill>
                <a:ea typeface="宋体" pitchFamily="2" charset="-122"/>
                <a:cs typeface="Times New Roman" pitchFamily="18" charset="0"/>
              </a:rPr>
              <a:t>){</a:t>
            </a:r>
            <a:endParaRPr lang="zh-CN" altLang="en-US" b="1" dirty="0">
              <a:solidFill>
                <a:srgbClr val="C00000"/>
              </a:solidFill>
              <a:ea typeface="宋体" pitchFamily="2" charset="-122"/>
              <a:cs typeface="Times New Roman" pitchFamily="18" charset="0"/>
            </a:endParaRPr>
          </a:p>
          <a:p>
            <a:r>
              <a:rPr lang="zh-CN" altLang="en-US" b="1" dirty="0">
                <a:solidFill>
                  <a:srgbClr val="C00000"/>
                </a:solidFill>
                <a:ea typeface="宋体" pitchFamily="2" charset="-122"/>
                <a:cs typeface="Times New Roman" pitchFamily="18" charset="0"/>
              </a:rPr>
              <a:t>	</a:t>
            </a:r>
            <a:r>
              <a:rPr lang="en-US" altLang="zh-CN" b="1" dirty="0" smtClean="0">
                <a:solidFill>
                  <a:srgbClr val="C00000"/>
                </a:solidFill>
                <a:ea typeface="宋体" pitchFamily="2" charset="-122"/>
                <a:cs typeface="Times New Roman" pitchFamily="18" charset="0"/>
              </a:rPr>
              <a:t>this(name</a:t>
            </a:r>
            <a:r>
              <a:rPr lang="en-US" altLang="zh-CN" b="1" dirty="0">
                <a:solidFill>
                  <a:srgbClr val="C00000"/>
                </a:solidFill>
                <a:ea typeface="宋体" pitchFamily="2" charset="-122"/>
                <a:cs typeface="Times New Roman" pitchFamily="18" charset="0"/>
              </a:rPr>
              <a:t>);</a:t>
            </a:r>
          </a:p>
          <a:p>
            <a:r>
              <a:rPr lang="en-US" altLang="zh-CN" b="1" dirty="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System.out.println</a:t>
            </a:r>
            <a:r>
              <a:rPr lang="en-US" altLang="zh-CN" b="1" dirty="0">
                <a:solidFill>
                  <a:srgbClr val="C00000"/>
                </a:solidFill>
                <a:ea typeface="宋体" pitchFamily="2" charset="-122"/>
                <a:cs typeface="Times New Roman" pitchFamily="18" charset="0"/>
              </a:rPr>
              <a:t>("Animal</a:t>
            </a:r>
            <a:r>
              <a:rPr lang="zh-CN" altLang="en-US" b="1" dirty="0">
                <a:solidFill>
                  <a:srgbClr val="C00000"/>
                </a:solidFill>
                <a:ea typeface="宋体" pitchFamily="2" charset="-122"/>
                <a:cs typeface="Times New Roman" pitchFamily="18" charset="0"/>
              </a:rPr>
              <a:t>带两个参数的构造器</a:t>
            </a:r>
            <a:r>
              <a:rPr lang="zh-CN" altLang="en-US" b="1" dirty="0" smtClean="0">
                <a:solidFill>
                  <a:srgbClr val="C00000"/>
                </a:solidFill>
                <a:ea typeface="宋体" pitchFamily="2" charset="-122"/>
                <a:cs typeface="Times New Roman" pitchFamily="18" charset="0"/>
              </a:rPr>
              <a:t>，其</a:t>
            </a:r>
            <a:r>
              <a:rPr lang="en-US" altLang="zh-CN" b="1" dirty="0">
                <a:solidFill>
                  <a:srgbClr val="C00000"/>
                </a:solidFill>
                <a:ea typeface="宋体" pitchFamily="2" charset="-122"/>
                <a:cs typeface="Times New Roman" pitchFamily="18" charset="0"/>
              </a:rPr>
              <a:t>age</a:t>
            </a:r>
            <a:r>
              <a:rPr lang="zh-CN" altLang="en-US" b="1" dirty="0">
                <a:solidFill>
                  <a:srgbClr val="C00000"/>
                </a:solidFill>
                <a:ea typeface="宋体" pitchFamily="2" charset="-122"/>
                <a:cs typeface="Times New Roman" pitchFamily="18" charset="0"/>
              </a:rPr>
              <a:t>为</a:t>
            </a:r>
            <a:r>
              <a:rPr lang="en-US" altLang="zh-CN" b="1" dirty="0">
                <a:solidFill>
                  <a:srgbClr val="C00000"/>
                </a:solidFill>
                <a:ea typeface="宋体" pitchFamily="2" charset="-122"/>
                <a:cs typeface="Times New Roman" pitchFamily="18" charset="0"/>
              </a:rPr>
              <a:t>" + age);</a:t>
            </a:r>
          </a:p>
          <a:p>
            <a:r>
              <a:rPr lang="en-US" altLang="zh-CN" b="1" dirty="0">
                <a:solidFill>
                  <a:srgbClr val="C00000"/>
                </a:solidFill>
                <a:ea typeface="宋体" pitchFamily="2" charset="-122"/>
                <a:cs typeface="Times New Roman" pitchFamily="18" charset="0"/>
              </a:rPr>
              <a:t> </a:t>
            </a:r>
            <a:r>
              <a:rPr lang="en-US" altLang="zh-CN" b="1" dirty="0" smtClean="0">
                <a:solidFill>
                  <a:srgbClr val="C00000"/>
                </a:solidFill>
                <a:ea typeface="宋体" pitchFamily="2" charset="-122"/>
                <a:cs typeface="Times New Roman" pitchFamily="18" charset="0"/>
              </a:rPr>
              <a:t>      }</a:t>
            </a:r>
            <a:r>
              <a:rPr lang="en-US" altLang="zh-CN" b="1" dirty="0">
                <a:solidFill>
                  <a:srgbClr val="C00000"/>
                </a:solidFill>
                <a:ea typeface="宋体" pitchFamily="2" charset="-122"/>
                <a:cs typeface="Times New Roman" pitchFamily="18" charset="0"/>
              </a:rPr>
              <a:t> </a:t>
            </a:r>
            <a:r>
              <a:rPr lang="en-US" altLang="zh-CN" b="1" dirty="0" smtClean="0">
                <a:solidFill>
                  <a:srgbClr val="C00000"/>
                </a:solidFill>
                <a:ea typeface="宋体" pitchFamily="2" charset="-122"/>
                <a:cs typeface="Times New Roman" pitchFamily="18" charset="0"/>
              </a:rPr>
              <a:t> }</a:t>
            </a:r>
            <a:endParaRPr lang="en-US" altLang="zh-CN" b="1" dirty="0">
              <a:solidFill>
                <a:srgbClr val="C00000"/>
              </a:solidFill>
              <a:ea typeface="宋体" pitchFamily="2" charset="-122"/>
              <a:cs typeface="Times New Roman" pitchFamily="18" charset="0"/>
            </a:endParaRPr>
          </a:p>
          <a:p>
            <a:r>
              <a:rPr lang="en-US" altLang="zh-CN" b="1" dirty="0">
                <a:solidFill>
                  <a:srgbClr val="C00000"/>
                </a:solidFill>
                <a:ea typeface="宋体" pitchFamily="2" charset="-122"/>
                <a:cs typeface="Times New Roman" pitchFamily="18" charset="0"/>
              </a:rPr>
              <a:t>public class Wolf extends </a:t>
            </a:r>
            <a:r>
              <a:rPr lang="en-US" altLang="zh-CN" b="1" dirty="0" smtClean="0">
                <a:solidFill>
                  <a:srgbClr val="C00000"/>
                </a:solidFill>
                <a:ea typeface="宋体" pitchFamily="2" charset="-122"/>
                <a:cs typeface="Times New Roman" pitchFamily="18" charset="0"/>
              </a:rPr>
              <a:t>Animal{</a:t>
            </a:r>
            <a:endParaRPr lang="en-US" altLang="zh-CN" b="1" dirty="0">
              <a:solidFill>
                <a:srgbClr val="C00000"/>
              </a:solidFill>
              <a:ea typeface="宋体" pitchFamily="2" charset="-122"/>
              <a:cs typeface="Times New Roman" pitchFamily="18" charset="0"/>
            </a:endParaRPr>
          </a:p>
          <a:p>
            <a:r>
              <a:rPr lang="en-US" altLang="zh-CN" b="1" dirty="0">
                <a:solidFill>
                  <a:srgbClr val="C00000"/>
                </a:solidFill>
                <a:ea typeface="宋体" pitchFamily="2" charset="-122"/>
                <a:cs typeface="Times New Roman" pitchFamily="18" charset="0"/>
              </a:rPr>
              <a:t> </a:t>
            </a:r>
            <a:r>
              <a:rPr lang="en-US" altLang="zh-CN" b="1" dirty="0" smtClean="0">
                <a:solidFill>
                  <a:srgbClr val="C00000"/>
                </a:solidFill>
                <a:ea typeface="宋体" pitchFamily="2" charset="-122"/>
                <a:cs typeface="Times New Roman" pitchFamily="18" charset="0"/>
              </a:rPr>
              <a:t>      public </a:t>
            </a:r>
            <a:r>
              <a:rPr lang="en-US" altLang="zh-CN" b="1" dirty="0">
                <a:solidFill>
                  <a:srgbClr val="C00000"/>
                </a:solidFill>
                <a:ea typeface="宋体" pitchFamily="2" charset="-122"/>
                <a:cs typeface="Times New Roman" pitchFamily="18" charset="0"/>
              </a:rPr>
              <a:t>Wolf</a:t>
            </a:r>
            <a:r>
              <a:rPr lang="en-US" altLang="zh-CN" b="1" dirty="0" smtClean="0">
                <a:solidFill>
                  <a:srgbClr val="C00000"/>
                </a:solidFill>
                <a:ea typeface="宋体" pitchFamily="2" charset="-122"/>
                <a:cs typeface="Times New Roman" pitchFamily="18" charset="0"/>
              </a:rPr>
              <a:t>(){</a:t>
            </a:r>
            <a:endParaRPr lang="zh-CN" altLang="en-US" b="1" dirty="0">
              <a:solidFill>
                <a:srgbClr val="C00000"/>
              </a:solidFill>
              <a:ea typeface="宋体" pitchFamily="2" charset="-122"/>
              <a:cs typeface="Times New Roman" pitchFamily="18" charset="0"/>
            </a:endParaRPr>
          </a:p>
          <a:p>
            <a:r>
              <a:rPr lang="zh-CN" altLang="en-US" b="1" dirty="0">
                <a:solidFill>
                  <a:srgbClr val="C00000"/>
                </a:solidFill>
                <a:ea typeface="宋体" pitchFamily="2" charset="-122"/>
                <a:cs typeface="Times New Roman" pitchFamily="18" charset="0"/>
              </a:rPr>
              <a:t>	</a:t>
            </a:r>
            <a:r>
              <a:rPr lang="en-US" altLang="zh-CN" b="1" dirty="0" smtClean="0">
                <a:solidFill>
                  <a:srgbClr val="C00000"/>
                </a:solidFill>
                <a:ea typeface="宋体" pitchFamily="2" charset="-122"/>
                <a:cs typeface="Times New Roman" pitchFamily="18" charset="0"/>
              </a:rPr>
              <a:t>super</a:t>
            </a:r>
            <a:r>
              <a:rPr lang="en-US" altLang="zh-CN" b="1" dirty="0">
                <a:solidFill>
                  <a:srgbClr val="C00000"/>
                </a:solidFill>
                <a:ea typeface="宋体" pitchFamily="2" charset="-122"/>
                <a:cs typeface="Times New Roman" pitchFamily="18" charset="0"/>
              </a:rPr>
              <a:t>("</a:t>
            </a:r>
            <a:r>
              <a:rPr lang="zh-CN" altLang="en-US" b="1" dirty="0">
                <a:solidFill>
                  <a:srgbClr val="C00000"/>
                </a:solidFill>
                <a:ea typeface="宋体" pitchFamily="2" charset="-122"/>
                <a:cs typeface="Times New Roman" pitchFamily="18" charset="0"/>
              </a:rPr>
              <a:t>灰太狼</a:t>
            </a:r>
            <a:r>
              <a:rPr lang="en-US" altLang="zh-CN" b="1" dirty="0">
                <a:solidFill>
                  <a:srgbClr val="C00000"/>
                </a:solidFill>
                <a:ea typeface="宋体" pitchFamily="2" charset="-122"/>
                <a:cs typeface="Times New Roman" pitchFamily="18" charset="0"/>
              </a:rPr>
              <a:t>", 3);</a:t>
            </a:r>
          </a:p>
          <a:p>
            <a:r>
              <a:rPr lang="en-US" altLang="zh-CN" b="1" dirty="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System.out.println</a:t>
            </a:r>
            <a:r>
              <a:rPr lang="en-US" altLang="zh-CN" b="1" dirty="0">
                <a:solidFill>
                  <a:srgbClr val="C00000"/>
                </a:solidFill>
                <a:ea typeface="宋体" pitchFamily="2" charset="-122"/>
                <a:cs typeface="Times New Roman" pitchFamily="18" charset="0"/>
              </a:rPr>
              <a:t>("Wolf</a:t>
            </a:r>
            <a:r>
              <a:rPr lang="zh-CN" altLang="en-US" b="1" dirty="0">
                <a:solidFill>
                  <a:srgbClr val="C00000"/>
                </a:solidFill>
                <a:ea typeface="宋体" pitchFamily="2" charset="-122"/>
                <a:cs typeface="Times New Roman" pitchFamily="18" charset="0"/>
              </a:rPr>
              <a:t>无参数的构造器</a:t>
            </a:r>
            <a:r>
              <a:rPr lang="en-US" altLang="zh-CN" b="1" dirty="0" smtClean="0">
                <a:solidFill>
                  <a:srgbClr val="C00000"/>
                </a:solidFill>
                <a:ea typeface="宋体" pitchFamily="2" charset="-122"/>
                <a:cs typeface="Times New Roman" pitchFamily="18" charset="0"/>
              </a:rPr>
              <a:t>");}</a:t>
            </a:r>
            <a:endParaRPr lang="en-US" altLang="zh-CN" b="1" dirty="0">
              <a:solidFill>
                <a:srgbClr val="C00000"/>
              </a:solidFill>
              <a:ea typeface="宋体" pitchFamily="2" charset="-122"/>
              <a:cs typeface="Times New Roman" pitchFamily="18" charset="0"/>
            </a:endParaRPr>
          </a:p>
          <a:p>
            <a:r>
              <a:rPr lang="en-US" altLang="zh-CN" b="1" dirty="0">
                <a:solidFill>
                  <a:srgbClr val="C00000"/>
                </a:solidFill>
                <a:ea typeface="宋体" pitchFamily="2" charset="-122"/>
                <a:cs typeface="Times New Roman" pitchFamily="18" charset="0"/>
              </a:rPr>
              <a:t> </a:t>
            </a:r>
            <a:r>
              <a:rPr lang="en-US" altLang="zh-CN" b="1" dirty="0" smtClean="0">
                <a:solidFill>
                  <a:srgbClr val="C00000"/>
                </a:solidFill>
                <a:ea typeface="宋体" pitchFamily="2" charset="-122"/>
                <a:cs typeface="Times New Roman" pitchFamily="18" charset="0"/>
              </a:rPr>
              <a:t>      public </a:t>
            </a:r>
            <a:r>
              <a:rPr lang="en-US" altLang="zh-CN" b="1" dirty="0">
                <a:solidFill>
                  <a:srgbClr val="C00000"/>
                </a:solidFill>
                <a:ea typeface="宋体" pitchFamily="2" charset="-122"/>
                <a:cs typeface="Times New Roman" pitchFamily="18" charset="0"/>
              </a:rPr>
              <a:t>static void main(String[] </a:t>
            </a:r>
            <a:r>
              <a:rPr lang="en-US" altLang="zh-CN" b="1" dirty="0" err="1">
                <a:solidFill>
                  <a:srgbClr val="C00000"/>
                </a:solidFill>
                <a:ea typeface="宋体" pitchFamily="2" charset="-122"/>
                <a:cs typeface="Times New Roman" pitchFamily="18" charset="0"/>
              </a:rPr>
              <a:t>args</a:t>
            </a:r>
            <a:r>
              <a:rPr lang="en-US" altLang="zh-CN" b="1" dirty="0" smtClean="0">
                <a:solidFill>
                  <a:srgbClr val="C00000"/>
                </a:solidFill>
                <a:ea typeface="宋体" pitchFamily="2" charset="-122"/>
                <a:cs typeface="Times New Roman" pitchFamily="18" charset="0"/>
              </a:rPr>
              <a:t>){</a:t>
            </a:r>
            <a:endParaRPr lang="en-US" altLang="zh-CN" b="1" dirty="0">
              <a:solidFill>
                <a:srgbClr val="C00000"/>
              </a:solidFill>
              <a:ea typeface="宋体" pitchFamily="2" charset="-122"/>
              <a:cs typeface="Times New Roman" pitchFamily="18" charset="0"/>
            </a:endParaRPr>
          </a:p>
          <a:p>
            <a:r>
              <a:rPr lang="en-US" altLang="zh-CN" b="1" dirty="0">
                <a:solidFill>
                  <a:srgbClr val="C00000"/>
                </a:solidFill>
                <a:ea typeface="宋体" pitchFamily="2" charset="-122"/>
                <a:cs typeface="Times New Roman" pitchFamily="18" charset="0"/>
              </a:rPr>
              <a:t>	</a:t>
            </a:r>
            <a:r>
              <a:rPr lang="en-US" altLang="zh-CN" b="1" dirty="0" smtClean="0">
                <a:solidFill>
                  <a:srgbClr val="C00000"/>
                </a:solidFill>
                <a:ea typeface="宋体" pitchFamily="2" charset="-122"/>
                <a:cs typeface="Times New Roman" pitchFamily="18" charset="0"/>
              </a:rPr>
              <a:t>new </a:t>
            </a:r>
            <a:r>
              <a:rPr lang="en-US" altLang="zh-CN" b="1" dirty="0">
                <a:solidFill>
                  <a:srgbClr val="C00000"/>
                </a:solidFill>
                <a:ea typeface="宋体" pitchFamily="2" charset="-122"/>
                <a:cs typeface="Times New Roman" pitchFamily="18" charset="0"/>
              </a:rPr>
              <a:t>Wolf();</a:t>
            </a:r>
          </a:p>
          <a:p>
            <a:r>
              <a:rPr lang="en-US" altLang="zh-CN" b="1" dirty="0">
                <a:solidFill>
                  <a:srgbClr val="C00000"/>
                </a:solidFill>
                <a:ea typeface="宋体" pitchFamily="2" charset="-122"/>
                <a:cs typeface="Times New Roman" pitchFamily="18" charset="0"/>
              </a:rPr>
              <a:t> </a:t>
            </a:r>
            <a:r>
              <a:rPr lang="en-US" altLang="zh-CN" b="1" dirty="0" smtClean="0">
                <a:solidFill>
                  <a:srgbClr val="C00000"/>
                </a:solidFill>
                <a:ea typeface="宋体" pitchFamily="2" charset="-122"/>
                <a:cs typeface="Times New Roman" pitchFamily="18" charset="0"/>
              </a:rPr>
              <a:t>      }    }</a:t>
            </a:r>
            <a:endParaRPr lang="zh-CN" altLang="en-US" b="1" dirty="0">
              <a:solidFill>
                <a:srgbClr val="C00000"/>
              </a:solidFill>
              <a:ea typeface="宋体" pitchFamily="2" charset="-122"/>
              <a:cs typeface="Times New Roman" pitchFamily="18" charset="0"/>
            </a:endParaRPr>
          </a:p>
        </p:txBody>
      </p:sp>
      <p:sp>
        <p:nvSpPr>
          <p:cNvPr id="2" name="TextBox 1"/>
          <p:cNvSpPr txBox="1"/>
          <p:nvPr/>
        </p:nvSpPr>
        <p:spPr>
          <a:xfrm>
            <a:off x="4499992" y="764704"/>
            <a:ext cx="3816424" cy="523220"/>
          </a:xfrm>
          <a:prstGeom prst="rect">
            <a:avLst/>
          </a:prstGeom>
          <a:noFill/>
        </p:spPr>
        <p:txBody>
          <a:bodyPr wrap="square" rtlCol="0">
            <a:spAutoFit/>
          </a:bodyPr>
          <a:lstStyle/>
          <a:p>
            <a:r>
              <a:rPr lang="zh-CN" altLang="en-US" sz="2800" dirty="0" smtClean="0">
                <a:latin typeface="宋体" pitchFamily="2" charset="-122"/>
                <a:ea typeface="宋体" pitchFamily="2" charset="-122"/>
              </a:rPr>
              <a:t>练习：写出输出结果</a:t>
            </a:r>
            <a:endParaRPr lang="zh-CN" altLang="en-US" sz="2800" dirty="0">
              <a:latin typeface="宋体" pitchFamily="2" charset="-122"/>
              <a:ea typeface="宋体" pitchFamily="2" charset="-122"/>
            </a:endParaRPr>
          </a:p>
        </p:txBody>
      </p:sp>
    </p:spTree>
    <p:extLst>
      <p:ext uri="{BB962C8B-B14F-4D97-AF65-F5344CB8AC3E}">
        <p14:creationId xmlns:p14="http://schemas.microsoft.com/office/powerpoint/2010/main" val="4285904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28600" y="1509722"/>
            <a:ext cx="8686800" cy="3276600"/>
          </a:xfrm>
          <a:noFill/>
        </p:spPr>
        <p:txBody>
          <a:bodyPr lIns="92075" tIns="46038" rIns="92075" bIns="46038"/>
          <a:lstStyle/>
          <a:p>
            <a:pPr eaLnBrk="1" hangingPunct="1">
              <a:buFontTx/>
              <a:buNone/>
            </a:pP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当我们编写一个类时，其实就是在描述其对象的属性和行为，而并没有产生实质上的对象，只有通过</a:t>
            </a:r>
            <a:r>
              <a:rPr lang="en-US" altLang="zh-CN" sz="2400" dirty="0" smtClean="0">
                <a:ea typeface="宋体" pitchFamily="2" charset="-122"/>
                <a:cs typeface="Times New Roman" pitchFamily="18" charset="0"/>
              </a:rPr>
              <a:t>new</a:t>
            </a:r>
            <a:r>
              <a:rPr lang="zh-CN" altLang="en-US" sz="2400" dirty="0" smtClean="0">
                <a:ea typeface="宋体" pitchFamily="2" charset="-122"/>
                <a:cs typeface="Times New Roman" pitchFamily="18" charset="0"/>
              </a:rPr>
              <a:t>关键字才会产生出对象，这时系统才会分配内存空间给对象，其方法才可以供外部调用。我们有时候希望无论是否产生了对象或无论产生了多少对象的情况下，某些特定的数据在内存空间里只有一份，例如所有的中国人都有个国家名称，每一个中国人都共享这个国家名称，不必在每一个中国人的实例对象中都单独分配一个用于代表国家名称的变量。</a:t>
            </a:r>
            <a:endParaRPr lang="zh-CN" altLang="en-US" sz="2400" dirty="0" smtClean="0">
              <a:solidFill>
                <a:schemeClr val="hlink"/>
              </a:solidFill>
              <a:ea typeface="宋体" pitchFamily="2" charset="-122"/>
              <a:cs typeface="Times New Roman" pitchFamily="18" charset="0"/>
            </a:endParaRPr>
          </a:p>
        </p:txBody>
      </p:sp>
      <p:pic>
        <p:nvPicPr>
          <p:cNvPr id="4099" name="Picture 3" descr="静态变量1"/>
          <p:cNvPicPr>
            <a:picLocks noChangeAspect="1" noChangeArrowheads="1"/>
          </p:cNvPicPr>
          <p:nvPr/>
        </p:nvPicPr>
        <p:blipFill>
          <a:blip r:embed="rId2"/>
          <a:srcRect/>
          <a:stretch>
            <a:fillRect/>
          </a:stretch>
        </p:blipFill>
        <p:spPr bwMode="auto">
          <a:xfrm>
            <a:off x="2124075" y="4802208"/>
            <a:ext cx="4679950" cy="1484312"/>
          </a:xfrm>
          <a:prstGeom prst="rect">
            <a:avLst/>
          </a:prstGeom>
          <a:noFill/>
          <a:ln w="9525">
            <a:noFill/>
            <a:miter lim="800000"/>
            <a:headEnd/>
            <a:tailEnd/>
          </a:ln>
        </p:spPr>
      </p:pic>
      <p:sp>
        <p:nvSpPr>
          <p:cNvPr id="261124" name="Rectangle 4"/>
          <p:cNvSpPr>
            <a:spLocks noGrp="1" noChangeArrowheads="1"/>
          </p:cNvSpPr>
          <p:nvPr>
            <p:ph type="title"/>
          </p:nvPr>
        </p:nvSpPr>
        <p:spPr>
          <a:xfrm>
            <a:off x="2555776" y="620688"/>
            <a:ext cx="4536504" cy="838200"/>
          </a:xfrm>
        </p:spPr>
        <p:txBody>
          <a:bodyPr/>
          <a:lstStyle/>
          <a:p>
            <a:pPr eaLnBrk="1" hangingPunct="1">
              <a:defRPr/>
            </a:pPr>
            <a:r>
              <a:rPr lang="zh-CN" altLang="en-US" sz="3600" b="1" dirty="0" smtClean="0">
                <a:latin typeface="Times New Roman" pitchFamily="18" charset="0"/>
                <a:ea typeface="宋体" pitchFamily="2" charset="-122"/>
                <a:cs typeface="Times New Roman" pitchFamily="18" charset="0"/>
              </a:rPr>
              <a:t>四、关键字</a:t>
            </a:r>
            <a:r>
              <a:rPr lang="en-US" altLang="zh-CN" sz="3600" b="1" dirty="0" smtClean="0">
                <a:solidFill>
                  <a:srgbClr val="C00000"/>
                </a:solidFill>
                <a:latin typeface="+mn-lt"/>
                <a:ea typeface="宋体" pitchFamily="2" charset="-122"/>
                <a:cs typeface="Times New Roman" pitchFamily="18" charset="0"/>
              </a:rPr>
              <a:t>static</a:t>
            </a:r>
          </a:p>
        </p:txBody>
      </p:sp>
    </p:spTree>
    <p:extLst>
      <p:ext uri="{BB962C8B-B14F-4D97-AF65-F5344CB8AC3E}">
        <p14:creationId xmlns:p14="http://schemas.microsoft.com/office/powerpoint/2010/main" val="142233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圆角矩形 2"/>
          <p:cNvSpPr>
            <a:spLocks noChangeArrowheads="1"/>
          </p:cNvSpPr>
          <p:nvPr/>
        </p:nvSpPr>
        <p:spPr bwMode="auto">
          <a:xfrm>
            <a:off x="323850" y="982663"/>
            <a:ext cx="2735263" cy="503237"/>
          </a:xfrm>
          <a:prstGeom prst="roundRect">
            <a:avLst>
              <a:gd name="adj" fmla="val 16667"/>
            </a:avLst>
          </a:prstGeom>
          <a:solidFill>
            <a:srgbClr val="B9CDE5"/>
          </a:solidFill>
          <a:ln w="25400">
            <a:solidFill>
              <a:srgbClr val="385D8A"/>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2291" name="TextBox 4"/>
          <p:cNvSpPr txBox="1">
            <a:spLocks noChangeArrowheads="1"/>
          </p:cNvSpPr>
          <p:nvPr/>
        </p:nvSpPr>
        <p:spPr bwMode="auto">
          <a:xfrm>
            <a:off x="538163" y="979488"/>
            <a:ext cx="36020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b="1" dirty="0" smtClean="0"/>
              <a:t>程序</a:t>
            </a:r>
            <a:r>
              <a:rPr lang="zh-CN" altLang="en-US" b="1" dirty="0"/>
              <a:t>的执行过程</a:t>
            </a:r>
          </a:p>
        </p:txBody>
      </p:sp>
      <p:sp>
        <p:nvSpPr>
          <p:cNvPr id="3" name="矩形 2"/>
          <p:cNvSpPr/>
          <p:nvPr/>
        </p:nvSpPr>
        <p:spPr>
          <a:xfrm>
            <a:off x="177800" y="1916113"/>
            <a:ext cx="2593975" cy="4394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p:nvSpPr>
        <p:spPr>
          <a:xfrm>
            <a:off x="3059113" y="1916113"/>
            <a:ext cx="2736850" cy="129698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6229350" y="1916113"/>
            <a:ext cx="2736850" cy="4394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323850" y="2165350"/>
            <a:ext cx="1152525" cy="46196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297" name="TextBox 7"/>
          <p:cNvSpPr txBox="1">
            <a:spLocks noChangeArrowheads="1"/>
          </p:cNvSpPr>
          <p:nvPr/>
        </p:nvSpPr>
        <p:spPr bwMode="auto">
          <a:xfrm>
            <a:off x="323850" y="2165350"/>
            <a:ext cx="1150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a:t>程  序</a:t>
            </a:r>
          </a:p>
        </p:txBody>
      </p:sp>
      <p:cxnSp>
        <p:nvCxnSpPr>
          <p:cNvPr id="10" name="直接箭头连接符 9"/>
          <p:cNvCxnSpPr/>
          <p:nvPr/>
        </p:nvCxnSpPr>
        <p:spPr>
          <a:xfrm>
            <a:off x="1619250" y="2397125"/>
            <a:ext cx="172878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348038" y="2165350"/>
            <a:ext cx="1079500" cy="46196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p:nvSpPr>
        <p:spPr>
          <a:xfrm>
            <a:off x="4643438" y="2174875"/>
            <a:ext cx="1081087" cy="7493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301" name="TextBox 11"/>
          <p:cNvSpPr txBox="1">
            <a:spLocks noChangeArrowheads="1"/>
          </p:cNvSpPr>
          <p:nvPr/>
        </p:nvSpPr>
        <p:spPr bwMode="auto">
          <a:xfrm>
            <a:off x="3348038" y="2174875"/>
            <a:ext cx="1079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000"/>
              <a:t>代码</a:t>
            </a:r>
          </a:p>
        </p:txBody>
      </p:sp>
      <p:sp>
        <p:nvSpPr>
          <p:cNvPr id="12302" name="TextBox 12"/>
          <p:cNvSpPr txBox="1">
            <a:spLocks noChangeArrowheads="1"/>
          </p:cNvSpPr>
          <p:nvPr/>
        </p:nvSpPr>
        <p:spPr bwMode="auto">
          <a:xfrm>
            <a:off x="4716463" y="2144713"/>
            <a:ext cx="1079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000"/>
              <a:t>操作系统代码</a:t>
            </a:r>
          </a:p>
        </p:txBody>
      </p:sp>
      <p:sp>
        <p:nvSpPr>
          <p:cNvPr id="12303" name="TextBox 13"/>
          <p:cNvSpPr txBox="1">
            <a:spLocks noChangeArrowheads="1"/>
          </p:cNvSpPr>
          <p:nvPr/>
        </p:nvSpPr>
        <p:spPr bwMode="auto">
          <a:xfrm>
            <a:off x="5760368" y="3201620"/>
            <a:ext cx="56291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b="1" dirty="0" smtClean="0"/>
              <a:t>内</a:t>
            </a:r>
            <a:endParaRPr lang="en-US" altLang="zh-CN" b="1" dirty="0" smtClean="0"/>
          </a:p>
          <a:p>
            <a:pPr eaLnBrk="1" hangingPunct="1"/>
            <a:r>
              <a:rPr lang="zh-CN" altLang="en-US" b="1" dirty="0" smtClean="0"/>
              <a:t>存</a:t>
            </a:r>
            <a:endParaRPr lang="zh-CN" altLang="en-US" b="1" dirty="0"/>
          </a:p>
        </p:txBody>
      </p:sp>
      <p:sp>
        <p:nvSpPr>
          <p:cNvPr id="12304" name="TextBox 14"/>
          <p:cNvSpPr txBox="1">
            <a:spLocks noChangeArrowheads="1"/>
          </p:cNvSpPr>
          <p:nvPr/>
        </p:nvSpPr>
        <p:spPr bwMode="auto">
          <a:xfrm>
            <a:off x="1199356" y="3579812"/>
            <a:ext cx="5540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b="1"/>
              <a:t>硬  盘</a:t>
            </a:r>
          </a:p>
        </p:txBody>
      </p:sp>
      <p:sp>
        <p:nvSpPr>
          <p:cNvPr id="19" name="矩形 18"/>
          <p:cNvSpPr/>
          <p:nvPr/>
        </p:nvSpPr>
        <p:spPr>
          <a:xfrm>
            <a:off x="6445250" y="2246313"/>
            <a:ext cx="2338388" cy="75088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p:cNvSpPr/>
          <p:nvPr/>
        </p:nvSpPr>
        <p:spPr>
          <a:xfrm>
            <a:off x="6411913" y="3284538"/>
            <a:ext cx="2338387" cy="75088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矩形 24"/>
          <p:cNvSpPr/>
          <p:nvPr/>
        </p:nvSpPr>
        <p:spPr>
          <a:xfrm>
            <a:off x="6445250" y="4335463"/>
            <a:ext cx="2338388" cy="75088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矩形 25"/>
          <p:cNvSpPr/>
          <p:nvPr/>
        </p:nvSpPr>
        <p:spPr>
          <a:xfrm>
            <a:off x="6516688" y="5261138"/>
            <a:ext cx="2338387" cy="86185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309" name="TextBox 19"/>
          <p:cNvSpPr txBox="1">
            <a:spLocks noChangeArrowheads="1"/>
          </p:cNvSpPr>
          <p:nvPr/>
        </p:nvSpPr>
        <p:spPr bwMode="auto">
          <a:xfrm>
            <a:off x="6877050" y="2397125"/>
            <a:ext cx="22336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dirty="0"/>
              <a:t>栈（</a:t>
            </a:r>
            <a:r>
              <a:rPr lang="en-US" altLang="zh-CN" dirty="0"/>
              <a:t>stack</a:t>
            </a:r>
            <a:r>
              <a:rPr lang="zh-CN" altLang="en-US" dirty="0"/>
              <a:t>）</a:t>
            </a:r>
          </a:p>
        </p:txBody>
      </p:sp>
      <p:sp>
        <p:nvSpPr>
          <p:cNvPr id="12310" name="TextBox 20"/>
          <p:cNvSpPr txBox="1">
            <a:spLocks noChangeArrowheads="1"/>
          </p:cNvSpPr>
          <p:nvPr/>
        </p:nvSpPr>
        <p:spPr bwMode="auto">
          <a:xfrm>
            <a:off x="6877050" y="3386138"/>
            <a:ext cx="2233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a:t>堆（</a:t>
            </a:r>
            <a:r>
              <a:rPr lang="en-US" altLang="zh-CN"/>
              <a:t>heap</a:t>
            </a:r>
            <a:r>
              <a:rPr lang="zh-CN" altLang="en-US"/>
              <a:t>）</a:t>
            </a:r>
          </a:p>
        </p:txBody>
      </p:sp>
      <p:sp>
        <p:nvSpPr>
          <p:cNvPr id="12311" name="TextBox 21"/>
          <p:cNvSpPr txBox="1">
            <a:spLocks noChangeArrowheads="1"/>
          </p:cNvSpPr>
          <p:nvPr/>
        </p:nvSpPr>
        <p:spPr bwMode="auto">
          <a:xfrm>
            <a:off x="7004050" y="4479925"/>
            <a:ext cx="1169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dirty="0"/>
              <a:t>静态域</a:t>
            </a:r>
          </a:p>
        </p:txBody>
      </p:sp>
      <p:sp>
        <p:nvSpPr>
          <p:cNvPr id="12312" name="TextBox 22"/>
          <p:cNvSpPr txBox="1">
            <a:spLocks noChangeArrowheads="1"/>
          </p:cNvSpPr>
          <p:nvPr/>
        </p:nvSpPr>
        <p:spPr bwMode="auto">
          <a:xfrm>
            <a:off x="7037387" y="5291991"/>
            <a:ext cx="12969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dirty="0"/>
              <a:t>方法</a:t>
            </a:r>
            <a:r>
              <a:rPr lang="zh-CN" altLang="en-US" dirty="0" smtClean="0"/>
              <a:t>区</a:t>
            </a:r>
            <a:endParaRPr lang="en-US" altLang="zh-CN" dirty="0" smtClean="0"/>
          </a:p>
          <a:p>
            <a:pPr eaLnBrk="1" hangingPunct="1"/>
            <a:r>
              <a:rPr lang="en-US" altLang="zh-CN" dirty="0" smtClean="0"/>
              <a:t>(</a:t>
            </a:r>
            <a:r>
              <a:rPr lang="zh-CN" altLang="en-US" dirty="0" smtClean="0"/>
              <a:t>常量池</a:t>
            </a:r>
            <a:r>
              <a:rPr lang="en-US" altLang="zh-CN" dirty="0" smtClean="0"/>
              <a:t>)</a:t>
            </a:r>
            <a:endParaRPr lang="zh-CN" altLang="en-US" dirty="0"/>
          </a:p>
        </p:txBody>
      </p:sp>
      <p:sp>
        <p:nvSpPr>
          <p:cNvPr id="12313" name="TextBox 13311"/>
          <p:cNvSpPr txBox="1">
            <a:spLocks noChangeArrowheads="1"/>
          </p:cNvSpPr>
          <p:nvPr/>
        </p:nvSpPr>
        <p:spPr bwMode="auto">
          <a:xfrm>
            <a:off x="3038684" y="4335464"/>
            <a:ext cx="261519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sz="2000" dirty="0"/>
              <a:t>new</a:t>
            </a:r>
            <a:r>
              <a:rPr lang="zh-CN" altLang="en-US" sz="2000" dirty="0"/>
              <a:t>出来</a:t>
            </a:r>
            <a:r>
              <a:rPr lang="zh-CN" altLang="en-US" sz="2000" dirty="0" smtClean="0"/>
              <a:t>的类或数组的实例</a:t>
            </a:r>
            <a:r>
              <a:rPr lang="en-US" altLang="zh-CN" sz="2000" dirty="0" smtClean="0"/>
              <a:t>(</a:t>
            </a:r>
            <a:r>
              <a:rPr lang="zh-CN" altLang="en-US" sz="2000" dirty="0" smtClean="0"/>
              <a:t>含成员变量</a:t>
            </a:r>
            <a:r>
              <a:rPr lang="en-US" altLang="zh-CN" sz="2000" dirty="0" smtClean="0"/>
              <a:t>)</a:t>
            </a:r>
            <a:endParaRPr lang="zh-CN" altLang="en-US" sz="2000" dirty="0"/>
          </a:p>
        </p:txBody>
      </p:sp>
      <p:sp>
        <p:nvSpPr>
          <p:cNvPr id="12314" name="TextBox 13312"/>
          <p:cNvSpPr txBox="1">
            <a:spLocks noChangeArrowheads="1"/>
          </p:cNvSpPr>
          <p:nvPr/>
        </p:nvSpPr>
        <p:spPr bwMode="auto">
          <a:xfrm>
            <a:off x="3382541" y="3441194"/>
            <a:ext cx="18375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000" dirty="0" smtClean="0"/>
              <a:t>局部变量、对象</a:t>
            </a:r>
            <a:r>
              <a:rPr lang="zh-CN" altLang="en-US" sz="2000" dirty="0"/>
              <a:t>声明</a:t>
            </a:r>
            <a:r>
              <a:rPr lang="zh-CN" altLang="en-US" sz="2000" dirty="0" smtClean="0"/>
              <a:t>的引用</a:t>
            </a:r>
            <a:endParaRPr lang="zh-CN" altLang="en-US" sz="2000" dirty="0"/>
          </a:p>
        </p:txBody>
      </p:sp>
      <p:sp>
        <p:nvSpPr>
          <p:cNvPr id="12315" name="TextBox 13317"/>
          <p:cNvSpPr txBox="1">
            <a:spLocks noChangeArrowheads="1"/>
          </p:cNvSpPr>
          <p:nvPr/>
        </p:nvSpPr>
        <p:spPr bwMode="auto">
          <a:xfrm>
            <a:off x="3563939" y="5261138"/>
            <a:ext cx="13376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000" dirty="0" smtClean="0"/>
              <a:t>静态变量</a:t>
            </a:r>
            <a:endParaRPr lang="en-US" altLang="zh-CN" sz="2000" dirty="0"/>
          </a:p>
        </p:txBody>
      </p:sp>
      <p:sp>
        <p:nvSpPr>
          <p:cNvPr id="13319" name="矩形 13318"/>
          <p:cNvSpPr/>
          <p:nvPr/>
        </p:nvSpPr>
        <p:spPr>
          <a:xfrm>
            <a:off x="3382540" y="3432175"/>
            <a:ext cx="1874391" cy="7318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320" name="矩形 13319"/>
          <p:cNvSpPr/>
          <p:nvPr/>
        </p:nvSpPr>
        <p:spPr>
          <a:xfrm>
            <a:off x="3041997" y="4335464"/>
            <a:ext cx="2412206" cy="750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321" name="矩形 13320"/>
          <p:cNvSpPr/>
          <p:nvPr/>
        </p:nvSpPr>
        <p:spPr>
          <a:xfrm>
            <a:off x="3527425" y="5259610"/>
            <a:ext cx="1368425" cy="4016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3323" name="直接箭头连接符 13322"/>
          <p:cNvCxnSpPr/>
          <p:nvPr/>
        </p:nvCxnSpPr>
        <p:spPr>
          <a:xfrm flipV="1">
            <a:off x="5256213" y="2852738"/>
            <a:ext cx="1260475" cy="9953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325" name="直接箭头连接符 13324"/>
          <p:cNvCxnSpPr/>
          <p:nvPr/>
        </p:nvCxnSpPr>
        <p:spPr>
          <a:xfrm flipV="1">
            <a:off x="5470525" y="3848100"/>
            <a:ext cx="1046163" cy="6318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327" name="直接箭头连接符 13326"/>
          <p:cNvCxnSpPr/>
          <p:nvPr/>
        </p:nvCxnSpPr>
        <p:spPr>
          <a:xfrm flipV="1">
            <a:off x="4895850" y="4818063"/>
            <a:ext cx="1516063" cy="7000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345" name="曲线连接符 13344"/>
          <p:cNvCxnSpPr/>
          <p:nvPr/>
        </p:nvCxnSpPr>
        <p:spPr>
          <a:xfrm rot="5400000" flipH="1" flipV="1">
            <a:off x="4598988" y="1276350"/>
            <a:ext cx="12700" cy="1765300"/>
          </a:xfrm>
          <a:prstGeom prst="curvedConnector4">
            <a:avLst>
              <a:gd name="adj1" fmla="val 4650000"/>
              <a:gd name="adj2" fmla="val 100886"/>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323" name="TextBox 13348"/>
          <p:cNvSpPr txBox="1">
            <a:spLocks noChangeArrowheads="1"/>
          </p:cNvSpPr>
          <p:nvPr/>
        </p:nvSpPr>
        <p:spPr bwMode="auto">
          <a:xfrm>
            <a:off x="4595813" y="884238"/>
            <a:ext cx="1584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sz="1800">
                <a:solidFill>
                  <a:srgbClr val="FF0000"/>
                </a:solidFill>
              </a:rPr>
              <a:t>2.</a:t>
            </a:r>
            <a:r>
              <a:rPr lang="zh-CN" altLang="en-US" sz="1800">
                <a:solidFill>
                  <a:srgbClr val="FF0000"/>
                </a:solidFill>
              </a:rPr>
              <a:t>找到</a:t>
            </a:r>
            <a:r>
              <a:rPr lang="en-US" altLang="zh-CN" sz="1800">
                <a:solidFill>
                  <a:srgbClr val="FF0000"/>
                </a:solidFill>
              </a:rPr>
              <a:t>main</a:t>
            </a:r>
            <a:r>
              <a:rPr lang="zh-CN" altLang="en-US" sz="1800">
                <a:solidFill>
                  <a:srgbClr val="FF0000"/>
                </a:solidFill>
              </a:rPr>
              <a:t>方法开始执行</a:t>
            </a:r>
          </a:p>
        </p:txBody>
      </p:sp>
      <p:cxnSp>
        <p:nvCxnSpPr>
          <p:cNvPr id="13354" name="曲线连接符 13353"/>
          <p:cNvCxnSpPr>
            <a:endCxn id="6" idx="0"/>
          </p:cNvCxnSpPr>
          <p:nvPr/>
        </p:nvCxnSpPr>
        <p:spPr>
          <a:xfrm flipV="1">
            <a:off x="5724525" y="1916113"/>
            <a:ext cx="1873250" cy="458787"/>
          </a:xfrm>
          <a:prstGeom prst="curvedConnector4">
            <a:avLst>
              <a:gd name="adj1" fmla="val 13462"/>
              <a:gd name="adj2" fmla="val 207974"/>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325" name="TextBox 13355"/>
          <p:cNvSpPr txBox="1">
            <a:spLocks noChangeArrowheads="1"/>
          </p:cNvSpPr>
          <p:nvPr/>
        </p:nvSpPr>
        <p:spPr bwMode="auto">
          <a:xfrm>
            <a:off x="6877050" y="979488"/>
            <a:ext cx="2089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sz="2000">
                <a:solidFill>
                  <a:srgbClr val="FF0000"/>
                </a:solidFill>
              </a:rPr>
              <a:t>3.</a:t>
            </a:r>
            <a:r>
              <a:rPr lang="zh-CN" altLang="en-US" sz="2000">
                <a:solidFill>
                  <a:srgbClr val="FF0000"/>
                </a:solidFill>
              </a:rPr>
              <a:t>执行过程中的内存管理</a:t>
            </a:r>
          </a:p>
        </p:txBody>
      </p:sp>
      <p:sp>
        <p:nvSpPr>
          <p:cNvPr id="12326" name="TextBox 13356"/>
          <p:cNvSpPr txBox="1">
            <a:spLocks noChangeArrowheads="1"/>
          </p:cNvSpPr>
          <p:nvPr/>
        </p:nvSpPr>
        <p:spPr bwMode="auto">
          <a:xfrm>
            <a:off x="1352550" y="2549525"/>
            <a:ext cx="199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sz="2000" dirty="0" smtClean="0">
                <a:solidFill>
                  <a:srgbClr val="FF0000"/>
                </a:solidFill>
              </a:rPr>
              <a:t>1.load</a:t>
            </a:r>
            <a:r>
              <a:rPr lang="zh-CN" altLang="en-US" sz="2000" dirty="0">
                <a:solidFill>
                  <a:srgbClr val="FF0000"/>
                </a:solidFill>
              </a:rPr>
              <a:t>到内存区</a:t>
            </a:r>
          </a:p>
        </p:txBody>
      </p:sp>
      <p:sp>
        <p:nvSpPr>
          <p:cNvPr id="2" name="矩形 1"/>
          <p:cNvSpPr/>
          <p:nvPr/>
        </p:nvSpPr>
        <p:spPr>
          <a:xfrm>
            <a:off x="3536980" y="5909210"/>
            <a:ext cx="1467068" cy="400110"/>
          </a:xfrm>
          <a:prstGeom prst="rect">
            <a:avLst/>
          </a:prstGeom>
        </p:spPr>
        <p:txBody>
          <a:bodyPr wrap="none">
            <a:spAutoFit/>
          </a:bodyPr>
          <a:lstStyle/>
          <a:p>
            <a:r>
              <a:rPr lang="zh-CN" altLang="en-US" sz="2000" dirty="0">
                <a:latin typeface="宋体" pitchFamily="2" charset="-122"/>
                <a:ea typeface="宋体" pitchFamily="2" charset="-122"/>
              </a:rPr>
              <a:t>字符串常量</a:t>
            </a:r>
          </a:p>
        </p:txBody>
      </p:sp>
      <p:sp>
        <p:nvSpPr>
          <p:cNvPr id="40" name="矩形 39"/>
          <p:cNvSpPr/>
          <p:nvPr/>
        </p:nvSpPr>
        <p:spPr>
          <a:xfrm>
            <a:off x="3563888" y="5907682"/>
            <a:ext cx="1368425" cy="4016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8" name="直接箭头连接符 7"/>
          <p:cNvCxnSpPr>
            <a:stCxn id="2" idx="3"/>
            <a:endCxn id="26" idx="1"/>
          </p:cNvCxnSpPr>
          <p:nvPr/>
        </p:nvCxnSpPr>
        <p:spPr>
          <a:xfrm flipV="1">
            <a:off x="5004048" y="5692063"/>
            <a:ext cx="1512640" cy="4172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3195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544" y="1268760"/>
            <a:ext cx="1368152" cy="482453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39752" y="1052736"/>
            <a:ext cx="6264696" cy="446449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467544" y="5661248"/>
            <a:ext cx="1368152"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67544" y="5157192"/>
            <a:ext cx="1368152"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1560" y="5157192"/>
            <a:ext cx="1008112" cy="923330"/>
          </a:xfrm>
          <a:prstGeom prst="rect">
            <a:avLst/>
          </a:prstGeom>
          <a:noFill/>
        </p:spPr>
        <p:txBody>
          <a:bodyPr wrap="square" rtlCol="0">
            <a:spAutoFit/>
          </a:bodyPr>
          <a:lstStyle/>
          <a:p>
            <a:r>
              <a:rPr lang="en-US" altLang="zh-CN" dirty="0"/>
              <a:t>c</a:t>
            </a:r>
            <a:r>
              <a:rPr lang="en-US" altLang="zh-CN" dirty="0" smtClean="0"/>
              <a:t>2:</a:t>
            </a:r>
          </a:p>
          <a:p>
            <a:endParaRPr lang="en-US" altLang="zh-CN" dirty="0"/>
          </a:p>
          <a:p>
            <a:r>
              <a:rPr lang="en-US" altLang="zh-CN" dirty="0"/>
              <a:t>c</a:t>
            </a:r>
            <a:r>
              <a:rPr lang="en-US" altLang="zh-CN" dirty="0" smtClean="0"/>
              <a:t>1:</a:t>
            </a:r>
            <a:endParaRPr lang="zh-CN" altLang="en-US" dirty="0"/>
          </a:p>
        </p:txBody>
      </p:sp>
      <p:sp>
        <p:nvSpPr>
          <p:cNvPr id="11" name="矩形 10"/>
          <p:cNvSpPr/>
          <p:nvPr/>
        </p:nvSpPr>
        <p:spPr>
          <a:xfrm>
            <a:off x="2843808" y="1628800"/>
            <a:ext cx="1800200" cy="151216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059832" y="4077072"/>
            <a:ext cx="1800200" cy="122413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V="1">
            <a:off x="1835696" y="4077072"/>
            <a:ext cx="1224136" cy="172819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832629" y="1628800"/>
            <a:ext cx="1011179" cy="359782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03848" y="4221088"/>
            <a:ext cx="1440160" cy="646331"/>
          </a:xfrm>
          <a:prstGeom prst="rect">
            <a:avLst/>
          </a:prstGeom>
          <a:noFill/>
        </p:spPr>
        <p:txBody>
          <a:bodyPr wrap="square" rtlCol="0">
            <a:spAutoFit/>
          </a:bodyPr>
          <a:lstStyle/>
          <a:p>
            <a:r>
              <a:rPr lang="en-US" altLang="zh-CN" dirty="0" smtClean="0"/>
              <a:t>radius:2.0</a:t>
            </a:r>
          </a:p>
          <a:p>
            <a:r>
              <a:rPr lang="en-US" altLang="zh-CN" dirty="0" smtClean="0"/>
              <a:t>name:</a:t>
            </a:r>
            <a:endParaRPr lang="zh-CN" altLang="en-US" dirty="0"/>
          </a:p>
        </p:txBody>
      </p:sp>
      <p:sp>
        <p:nvSpPr>
          <p:cNvPr id="18" name="TextBox 17"/>
          <p:cNvSpPr txBox="1"/>
          <p:nvPr/>
        </p:nvSpPr>
        <p:spPr>
          <a:xfrm>
            <a:off x="3023828" y="1738553"/>
            <a:ext cx="1440160" cy="646331"/>
          </a:xfrm>
          <a:prstGeom prst="rect">
            <a:avLst/>
          </a:prstGeom>
          <a:noFill/>
        </p:spPr>
        <p:txBody>
          <a:bodyPr wrap="square" rtlCol="0">
            <a:spAutoFit/>
          </a:bodyPr>
          <a:lstStyle/>
          <a:p>
            <a:r>
              <a:rPr lang="en-US" altLang="zh-CN" dirty="0" smtClean="0"/>
              <a:t>radius:3.0</a:t>
            </a:r>
          </a:p>
          <a:p>
            <a:r>
              <a:rPr lang="en-US" altLang="zh-CN" dirty="0" smtClean="0"/>
              <a:t>name:</a:t>
            </a:r>
            <a:endParaRPr lang="zh-CN" altLang="en-US" dirty="0"/>
          </a:p>
        </p:txBody>
      </p:sp>
      <p:sp>
        <p:nvSpPr>
          <p:cNvPr id="19" name="矩形 18"/>
          <p:cNvSpPr/>
          <p:nvPr/>
        </p:nvSpPr>
        <p:spPr>
          <a:xfrm>
            <a:off x="2447764" y="5661248"/>
            <a:ext cx="5220580" cy="108012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7524328" y="6093296"/>
            <a:ext cx="1080120" cy="369332"/>
          </a:xfrm>
          <a:prstGeom prst="rect">
            <a:avLst/>
          </a:prstGeom>
          <a:noFill/>
        </p:spPr>
        <p:txBody>
          <a:bodyPr wrap="square" rtlCol="0">
            <a:spAutoFit/>
          </a:bodyPr>
          <a:lstStyle/>
          <a:p>
            <a:r>
              <a:rPr lang="zh-CN" altLang="en-US" dirty="0" smtClean="0"/>
              <a:t>静态域</a:t>
            </a:r>
            <a:endParaRPr lang="zh-CN" altLang="en-US" dirty="0"/>
          </a:p>
        </p:txBody>
      </p:sp>
      <p:sp>
        <p:nvSpPr>
          <p:cNvPr id="21" name="TextBox 20"/>
          <p:cNvSpPr txBox="1"/>
          <p:nvPr/>
        </p:nvSpPr>
        <p:spPr>
          <a:xfrm>
            <a:off x="3023828" y="5805264"/>
            <a:ext cx="1332148" cy="646331"/>
          </a:xfrm>
          <a:prstGeom prst="rect">
            <a:avLst/>
          </a:prstGeom>
          <a:noFill/>
        </p:spPr>
        <p:txBody>
          <a:bodyPr wrap="square" rtlCol="0">
            <a:spAutoFit/>
          </a:bodyPr>
          <a:lstStyle/>
          <a:p>
            <a:r>
              <a:rPr lang="en-US" altLang="zh-CN" dirty="0" smtClean="0"/>
              <a:t>name:</a:t>
            </a:r>
            <a:r>
              <a:rPr lang="zh-CN" altLang="en-US" dirty="0"/>
              <a:t>这是一个圆</a:t>
            </a:r>
            <a:endParaRPr lang="zh-CN" altLang="en-US" dirty="0"/>
          </a:p>
        </p:txBody>
      </p:sp>
      <p:cxnSp>
        <p:nvCxnSpPr>
          <p:cNvPr id="23" name="直接箭头连接符 22"/>
          <p:cNvCxnSpPr/>
          <p:nvPr/>
        </p:nvCxnSpPr>
        <p:spPr>
          <a:xfrm flipH="1">
            <a:off x="3203848" y="2276872"/>
            <a:ext cx="144016" cy="371305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3563888" y="4867419"/>
            <a:ext cx="180020" cy="112251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515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3203848" y="692696"/>
            <a:ext cx="3491342" cy="724610"/>
          </a:xfrm>
        </p:spPr>
        <p:txBody>
          <a:bodyPr/>
          <a:lstStyle/>
          <a:p>
            <a:pPr eaLnBrk="1" hangingPunct="1">
              <a:defRPr/>
            </a:pPr>
            <a:r>
              <a:rPr lang="zh-CN" altLang="en-US" sz="3600" b="1" dirty="0" smtClean="0">
                <a:latin typeface="+mn-lt"/>
                <a:ea typeface="宋体" pitchFamily="2" charset="-122"/>
                <a:cs typeface="Times New Roman" pitchFamily="18" charset="0"/>
              </a:rPr>
              <a:t>关键字</a:t>
            </a:r>
            <a:r>
              <a:rPr lang="en-US" altLang="zh-CN" sz="3600" b="1" dirty="0" smtClean="0">
                <a:solidFill>
                  <a:srgbClr val="C00000"/>
                </a:solidFill>
                <a:latin typeface="+mn-lt"/>
                <a:ea typeface="宋体" pitchFamily="2" charset="-122"/>
                <a:cs typeface="Times New Roman" pitchFamily="18" charset="0"/>
              </a:rPr>
              <a:t>static</a:t>
            </a:r>
          </a:p>
        </p:txBody>
      </p:sp>
      <p:sp>
        <p:nvSpPr>
          <p:cNvPr id="5123" name="Rectangle 3"/>
          <p:cNvSpPr>
            <a:spLocks noGrp="1" noChangeArrowheads="1"/>
          </p:cNvSpPr>
          <p:nvPr>
            <p:ph type="body" idx="1"/>
          </p:nvPr>
        </p:nvSpPr>
        <p:spPr>
          <a:xfrm>
            <a:off x="500034" y="1275928"/>
            <a:ext cx="7978775" cy="5105400"/>
          </a:xfrm>
        </p:spPr>
        <p:txBody>
          <a:bodyPr/>
          <a:lstStyle/>
          <a:p>
            <a:pPr algn="just" eaLnBrk="1" hangingPunct="1">
              <a:lnSpc>
                <a:spcPct val="80000"/>
              </a:lnSpc>
              <a:spcBef>
                <a:spcPct val="40000"/>
              </a:spcBef>
              <a:buFont typeface="Wingdings" pitchFamily="2" charset="2"/>
              <a:buChar char="l"/>
            </a:pPr>
            <a:r>
              <a:rPr lang="en-US" altLang="zh-CN" sz="2000" dirty="0" smtClean="0">
                <a:solidFill>
                  <a:srgbClr val="C00000"/>
                </a:solidFill>
                <a:ea typeface="宋体" pitchFamily="2" charset="-122"/>
                <a:cs typeface="Times New Roman" pitchFamily="18" charset="0"/>
              </a:rPr>
              <a:t>class Circle{</a:t>
            </a:r>
          </a:p>
          <a:p>
            <a:pPr algn="just" eaLnBrk="1" hangingPunct="1">
              <a:lnSpc>
                <a:spcPct val="65000"/>
              </a:lnSpc>
              <a:spcBef>
                <a:spcPct val="40000"/>
              </a:spcBef>
              <a:buFont typeface="Wingdings" pitchFamily="2" charset="2"/>
              <a:buNone/>
            </a:pPr>
            <a:r>
              <a:rPr lang="en-US" altLang="zh-CN" sz="2000" dirty="0" smtClean="0">
                <a:solidFill>
                  <a:srgbClr val="C00000"/>
                </a:solidFill>
                <a:ea typeface="宋体" pitchFamily="2" charset="-122"/>
                <a:cs typeface="Times New Roman" pitchFamily="18" charset="0"/>
              </a:rPr>
              <a:t>		private double radius;</a:t>
            </a:r>
          </a:p>
          <a:p>
            <a:pPr algn="just" eaLnBrk="1" hangingPunct="1">
              <a:lnSpc>
                <a:spcPct val="80000"/>
              </a:lnSpc>
              <a:spcBef>
                <a:spcPct val="40000"/>
              </a:spcBef>
              <a:buFont typeface="Wingdings" pitchFamily="2" charset="2"/>
              <a:buNone/>
            </a:pPr>
            <a:r>
              <a:rPr lang="en-US" altLang="zh-CN" sz="2000" dirty="0" smtClean="0">
                <a:solidFill>
                  <a:srgbClr val="C00000"/>
                </a:solidFill>
                <a:ea typeface="宋体" pitchFamily="2" charset="-122"/>
                <a:cs typeface="Times New Roman" pitchFamily="18" charset="0"/>
              </a:rPr>
              <a:t>		public Circle(double radius){</a:t>
            </a:r>
            <a:r>
              <a:rPr lang="en-US" altLang="zh-CN" sz="2000" dirty="0" err="1" smtClean="0">
                <a:solidFill>
                  <a:srgbClr val="C00000"/>
                </a:solidFill>
                <a:ea typeface="宋体" pitchFamily="2" charset="-122"/>
                <a:cs typeface="Times New Roman" pitchFamily="18" charset="0"/>
              </a:rPr>
              <a:t>this.radius</a:t>
            </a:r>
            <a:r>
              <a:rPr lang="en-US" altLang="zh-CN" sz="2000" dirty="0" smtClean="0">
                <a:solidFill>
                  <a:srgbClr val="C00000"/>
                </a:solidFill>
                <a:ea typeface="宋体" pitchFamily="2" charset="-122"/>
                <a:cs typeface="Times New Roman" pitchFamily="18" charset="0"/>
              </a:rPr>
              <a:t>=radius;}</a:t>
            </a:r>
          </a:p>
          <a:p>
            <a:pPr algn="just" eaLnBrk="1" hangingPunct="1">
              <a:lnSpc>
                <a:spcPct val="80000"/>
              </a:lnSpc>
              <a:spcBef>
                <a:spcPct val="40000"/>
              </a:spcBef>
              <a:buFont typeface="Wingdings" pitchFamily="2" charset="2"/>
              <a:buNone/>
            </a:pPr>
            <a:r>
              <a:rPr lang="en-US" altLang="zh-CN" sz="2000" dirty="0" smtClean="0">
                <a:solidFill>
                  <a:srgbClr val="C00000"/>
                </a:solidFill>
                <a:ea typeface="宋体" pitchFamily="2" charset="-122"/>
                <a:cs typeface="Times New Roman" pitchFamily="18" charset="0"/>
              </a:rPr>
              <a:t>		public double </a:t>
            </a:r>
            <a:r>
              <a:rPr lang="en-US" altLang="zh-CN" sz="2000" dirty="0" err="1" smtClean="0">
                <a:solidFill>
                  <a:srgbClr val="C00000"/>
                </a:solidFill>
                <a:ea typeface="宋体" pitchFamily="2" charset="-122"/>
                <a:cs typeface="Times New Roman" pitchFamily="18" charset="0"/>
              </a:rPr>
              <a:t>findArea</a:t>
            </a:r>
            <a:r>
              <a:rPr lang="en-US" altLang="zh-CN" sz="2000" dirty="0" smtClean="0">
                <a:solidFill>
                  <a:srgbClr val="C00000"/>
                </a:solidFill>
                <a:ea typeface="宋体" pitchFamily="2" charset="-122"/>
                <a:cs typeface="Times New Roman" pitchFamily="18" charset="0"/>
              </a:rPr>
              <a:t>(){return </a:t>
            </a:r>
            <a:r>
              <a:rPr lang="en-US" altLang="zh-CN" sz="2000" dirty="0" err="1" smtClean="0">
                <a:solidFill>
                  <a:srgbClr val="C00000"/>
                </a:solidFill>
                <a:ea typeface="宋体" pitchFamily="2" charset="-122"/>
                <a:cs typeface="Times New Roman" pitchFamily="18" charset="0"/>
              </a:rPr>
              <a:t>Math.PI</a:t>
            </a:r>
            <a:r>
              <a:rPr lang="en-US" altLang="zh-CN" sz="2000" dirty="0" smtClean="0">
                <a:solidFill>
                  <a:srgbClr val="C00000"/>
                </a:solidFill>
                <a:ea typeface="宋体" pitchFamily="2" charset="-122"/>
                <a:cs typeface="Times New Roman" pitchFamily="18" charset="0"/>
              </a:rPr>
              <a:t>*radius*radius;}}</a:t>
            </a:r>
          </a:p>
          <a:p>
            <a:pPr algn="just" eaLnBrk="1" hangingPunct="1">
              <a:lnSpc>
                <a:spcPct val="90000"/>
              </a:lnSpc>
              <a:spcBef>
                <a:spcPct val="40000"/>
              </a:spcBef>
              <a:buFont typeface="Wingdings" pitchFamily="2" charset="2"/>
              <a:buChar char="l"/>
            </a:pPr>
            <a:r>
              <a:rPr lang="zh-CN" altLang="en-US" sz="2000" dirty="0" smtClean="0">
                <a:ea typeface="宋体" pitchFamily="2" charset="-122"/>
                <a:cs typeface="Times New Roman" pitchFamily="18" charset="0"/>
              </a:rPr>
              <a:t>创建两个</a:t>
            </a:r>
            <a:r>
              <a:rPr lang="en-US" altLang="zh-CN" sz="2000" dirty="0" smtClean="0">
                <a:ea typeface="宋体" pitchFamily="2" charset="-122"/>
                <a:cs typeface="Times New Roman" pitchFamily="18" charset="0"/>
              </a:rPr>
              <a:t>Circle</a:t>
            </a:r>
            <a:r>
              <a:rPr lang="zh-CN" altLang="en-US" sz="2000" dirty="0" smtClean="0">
                <a:ea typeface="宋体" pitchFamily="2" charset="-122"/>
                <a:cs typeface="Times New Roman" pitchFamily="18" charset="0"/>
              </a:rPr>
              <a:t>对象</a:t>
            </a:r>
          </a:p>
          <a:p>
            <a:pPr lvl="1" algn="just" eaLnBrk="1" hangingPunct="1">
              <a:lnSpc>
                <a:spcPct val="90000"/>
              </a:lnSpc>
              <a:spcBef>
                <a:spcPct val="40000"/>
              </a:spcBef>
              <a:buFont typeface="Wingdings" pitchFamily="2" charset="2"/>
              <a:buChar char="Ø"/>
            </a:pPr>
            <a:r>
              <a:rPr lang="en-US" altLang="zh-CN" sz="2000" dirty="0" smtClean="0">
                <a:solidFill>
                  <a:srgbClr val="C00000"/>
                </a:solidFill>
                <a:ea typeface="宋体" pitchFamily="2" charset="-122"/>
                <a:cs typeface="Times New Roman" pitchFamily="18" charset="0"/>
              </a:rPr>
              <a:t>Circle c1=new Circle(2.0);	//c1.radius=2.0</a:t>
            </a:r>
          </a:p>
          <a:p>
            <a:pPr lvl="1" algn="just" eaLnBrk="1" hangingPunct="1">
              <a:lnSpc>
                <a:spcPct val="90000"/>
              </a:lnSpc>
              <a:spcBef>
                <a:spcPct val="40000"/>
              </a:spcBef>
              <a:buFont typeface="Wingdings" pitchFamily="2" charset="2"/>
              <a:buChar char="Ø"/>
            </a:pPr>
            <a:r>
              <a:rPr lang="en-US" altLang="zh-CN" sz="2000" dirty="0" smtClean="0">
                <a:solidFill>
                  <a:srgbClr val="C00000"/>
                </a:solidFill>
                <a:ea typeface="宋体" pitchFamily="2" charset="-122"/>
                <a:cs typeface="Times New Roman" pitchFamily="18" charset="0"/>
              </a:rPr>
              <a:t>Circle c2=new Circle(3.0);	//c2.radius=3.0</a:t>
            </a:r>
          </a:p>
          <a:p>
            <a:pPr algn="just" eaLnBrk="1" hangingPunct="1">
              <a:lnSpc>
                <a:spcPct val="90000"/>
              </a:lnSpc>
              <a:spcBef>
                <a:spcPct val="40000"/>
              </a:spcBef>
              <a:buFont typeface="Wingdings" pitchFamily="2" charset="2"/>
              <a:buChar char="l"/>
            </a:pPr>
            <a:r>
              <a:rPr lang="en-US" altLang="zh-CN" sz="2400" dirty="0" smtClean="0">
                <a:ea typeface="宋体" pitchFamily="2" charset="-122"/>
                <a:cs typeface="Times New Roman" pitchFamily="18" charset="0"/>
              </a:rPr>
              <a:t>Circle</a:t>
            </a:r>
            <a:r>
              <a:rPr lang="zh-CN" altLang="en-US" sz="2400" dirty="0" smtClean="0">
                <a:ea typeface="宋体" pitchFamily="2" charset="-122"/>
                <a:cs typeface="Times New Roman" pitchFamily="18" charset="0"/>
              </a:rPr>
              <a:t>类中的变量</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是一个</a:t>
            </a:r>
            <a:r>
              <a:rPr lang="zh-CN" altLang="en-US" sz="2400" dirty="0" smtClean="0">
                <a:solidFill>
                  <a:schemeClr val="accent2"/>
                </a:solidFill>
                <a:ea typeface="宋体" pitchFamily="2" charset="-122"/>
                <a:cs typeface="Times New Roman" pitchFamily="18" charset="0"/>
              </a:rPr>
              <a:t>实例变量</a:t>
            </a:r>
            <a:r>
              <a:rPr lang="en-US" altLang="zh-CN" sz="2400" dirty="0" smtClean="0">
                <a:ea typeface="宋体" pitchFamily="2" charset="-122"/>
                <a:cs typeface="Times New Roman" pitchFamily="18" charset="0"/>
              </a:rPr>
              <a:t>(instance variable)</a:t>
            </a:r>
            <a:r>
              <a:rPr lang="zh-CN" altLang="en-US" sz="2400" dirty="0" smtClean="0">
                <a:ea typeface="宋体" pitchFamily="2" charset="-122"/>
                <a:cs typeface="Times New Roman" pitchFamily="18" charset="0"/>
              </a:rPr>
              <a:t>，它属于类的每一个对象，不能被同一个类的不同对象所共享。</a:t>
            </a:r>
          </a:p>
          <a:p>
            <a:pPr algn="just" eaLnBrk="1" hangingPunct="1">
              <a:lnSpc>
                <a:spcPct val="90000"/>
              </a:lnSpc>
              <a:spcBef>
                <a:spcPct val="40000"/>
              </a:spcBef>
              <a:buFont typeface="Wingdings" pitchFamily="2" charset="2"/>
              <a:buChar char="l"/>
            </a:pPr>
            <a:r>
              <a:rPr lang="zh-CN" altLang="en-US" sz="2400" dirty="0" smtClean="0">
                <a:ea typeface="宋体" pitchFamily="2" charset="-122"/>
                <a:cs typeface="Times New Roman" pitchFamily="18" charset="0"/>
              </a:rPr>
              <a:t>上例中</a:t>
            </a:r>
            <a:r>
              <a:rPr lang="en-US" altLang="zh-CN" sz="2400" dirty="0" smtClean="0">
                <a:ea typeface="宋体" pitchFamily="2" charset="-122"/>
                <a:cs typeface="Times New Roman" pitchFamily="18" charset="0"/>
              </a:rPr>
              <a:t>c1</a:t>
            </a:r>
            <a:r>
              <a:rPr lang="zh-CN" altLang="en-US" sz="2400" dirty="0" smtClean="0">
                <a:ea typeface="宋体" pitchFamily="2" charset="-122"/>
                <a:cs typeface="Times New Roman" pitchFamily="18" charset="0"/>
              </a:rPr>
              <a:t>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独立于</a:t>
            </a:r>
            <a:r>
              <a:rPr lang="en-US" altLang="zh-CN" sz="2400" dirty="0" smtClean="0">
                <a:ea typeface="宋体" pitchFamily="2" charset="-122"/>
                <a:cs typeface="Times New Roman" pitchFamily="18" charset="0"/>
              </a:rPr>
              <a:t>c2</a:t>
            </a:r>
            <a:r>
              <a:rPr lang="zh-CN" altLang="en-US" sz="2400" dirty="0" smtClean="0">
                <a:ea typeface="宋体" pitchFamily="2" charset="-122"/>
                <a:cs typeface="Times New Roman" pitchFamily="18" charset="0"/>
              </a:rPr>
              <a:t>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，存储在不同的空间。</a:t>
            </a:r>
            <a:r>
              <a:rPr lang="en-US" altLang="zh-CN" sz="2400" dirty="0" smtClean="0">
                <a:ea typeface="宋体" pitchFamily="2" charset="-122"/>
                <a:cs typeface="Times New Roman" pitchFamily="18" charset="0"/>
              </a:rPr>
              <a:t>c1</a:t>
            </a:r>
            <a:r>
              <a:rPr lang="zh-CN" altLang="en-US" sz="2400" dirty="0" smtClean="0">
                <a:ea typeface="宋体" pitchFamily="2" charset="-122"/>
                <a:cs typeface="Times New Roman" pitchFamily="18" charset="0"/>
              </a:rPr>
              <a:t>中的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变化不会影响</a:t>
            </a:r>
            <a:r>
              <a:rPr lang="en-US" altLang="zh-CN" sz="2400" dirty="0" smtClean="0">
                <a:ea typeface="宋体" pitchFamily="2" charset="-122"/>
                <a:cs typeface="Times New Roman" pitchFamily="18" charset="0"/>
              </a:rPr>
              <a:t>c2</a:t>
            </a:r>
            <a:r>
              <a:rPr lang="zh-CN" altLang="en-US" sz="2400" dirty="0" smtClean="0">
                <a:ea typeface="宋体" pitchFamily="2" charset="-122"/>
                <a:cs typeface="Times New Roman" pitchFamily="18" charset="0"/>
              </a:rPr>
              <a:t>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，反之亦然。</a:t>
            </a:r>
          </a:p>
        </p:txBody>
      </p:sp>
      <p:sp>
        <p:nvSpPr>
          <p:cNvPr id="262148" name="Text Box 4"/>
          <p:cNvSpPr txBox="1">
            <a:spLocks noChangeArrowheads="1"/>
          </p:cNvSpPr>
          <p:nvPr/>
        </p:nvSpPr>
        <p:spPr bwMode="auto">
          <a:xfrm>
            <a:off x="755576" y="5965381"/>
            <a:ext cx="7086600" cy="400110"/>
          </a:xfrm>
          <a:prstGeom prst="rect">
            <a:avLst/>
          </a:prstGeom>
          <a:noFill/>
          <a:ln w="9525">
            <a:solidFill>
              <a:srgbClr val="800080"/>
            </a:solidFill>
            <a:miter lim="800000"/>
            <a:headEnd/>
            <a:tailEnd/>
          </a:ln>
        </p:spPr>
        <p:txBody>
          <a:bodyPr>
            <a:spAutoFit/>
          </a:bodyPr>
          <a:lstStyle/>
          <a:p>
            <a:pPr>
              <a:spcBef>
                <a:spcPct val="50000"/>
              </a:spcBef>
            </a:pPr>
            <a:r>
              <a:rPr lang="zh-CN" altLang="en-US" sz="2000" b="1" dirty="0">
                <a:solidFill>
                  <a:srgbClr val="FF0000"/>
                </a:solidFill>
                <a:ea typeface="宋体" pitchFamily="2" charset="-122"/>
                <a:cs typeface="Times New Roman" pitchFamily="18" charset="0"/>
              </a:rPr>
              <a:t>如果想让一个类的所有实例共享数据</a:t>
            </a:r>
            <a:r>
              <a:rPr lang="zh-CN" altLang="en-US" sz="2000" b="1" dirty="0" smtClean="0">
                <a:solidFill>
                  <a:srgbClr val="FF0000"/>
                </a:solidFill>
                <a:ea typeface="宋体" pitchFamily="2" charset="-122"/>
                <a:cs typeface="Times New Roman" pitchFamily="18" charset="0"/>
              </a:rPr>
              <a:t>，就用</a:t>
            </a:r>
            <a:r>
              <a:rPr lang="zh-CN" altLang="en-US" sz="2000" b="1" dirty="0">
                <a:solidFill>
                  <a:srgbClr val="FF0000"/>
                </a:solidFill>
                <a:ea typeface="宋体" pitchFamily="2" charset="-122"/>
                <a:cs typeface="Times New Roman" pitchFamily="18" charset="0"/>
              </a:rPr>
              <a:t>类</a:t>
            </a:r>
            <a:r>
              <a:rPr lang="zh-CN" altLang="en-US" sz="2000" b="1" dirty="0" smtClean="0">
                <a:solidFill>
                  <a:srgbClr val="FF0000"/>
                </a:solidFill>
                <a:ea typeface="宋体" pitchFamily="2" charset="-122"/>
                <a:cs typeface="Times New Roman" pitchFamily="18" charset="0"/>
              </a:rPr>
              <a:t>变量！</a:t>
            </a:r>
            <a:endParaRPr lang="zh-CN" altLang="en-US" sz="2000" b="1" dirty="0">
              <a:solidFill>
                <a:srgbClr val="FF0000"/>
              </a:solidFill>
              <a:ea typeface="宋体" pitchFamily="2" charset="-122"/>
              <a:cs typeface="Times New Roman" pitchFamily="18" charset="0"/>
            </a:endParaRPr>
          </a:p>
        </p:txBody>
      </p:sp>
    </p:spTree>
    <p:extLst>
      <p:ext uri="{BB962C8B-B14F-4D97-AF65-F5344CB8AC3E}">
        <p14:creationId xmlns:p14="http://schemas.microsoft.com/office/powerpoint/2010/main" val="52646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2148"/>
                                        </p:tgtEl>
                                        <p:attrNameLst>
                                          <p:attrName>style.visibility</p:attrName>
                                        </p:attrNameLst>
                                      </p:cBhvr>
                                      <p:to>
                                        <p:strVal val="visible"/>
                                      </p:to>
                                    </p:set>
                                    <p:anim calcmode="lin" valueType="num">
                                      <p:cBhvr additive="base">
                                        <p:cTn id="7" dur="500" fill="hold"/>
                                        <p:tgtEl>
                                          <p:spTgt spid="262148"/>
                                        </p:tgtEl>
                                        <p:attrNameLst>
                                          <p:attrName>ppt_x</p:attrName>
                                        </p:attrNameLst>
                                      </p:cBhvr>
                                      <p:tavLst>
                                        <p:tav tm="0">
                                          <p:val>
                                            <p:strVal val="#ppt_x"/>
                                          </p:val>
                                        </p:tav>
                                        <p:tav tm="100000">
                                          <p:val>
                                            <p:strVal val="#ppt_x"/>
                                          </p:val>
                                        </p:tav>
                                      </p:tavLst>
                                    </p:anim>
                                    <p:anim calcmode="lin" valueType="num">
                                      <p:cBhvr additive="base">
                                        <p:cTn id="8" dur="500" fill="hold"/>
                                        <p:tgtEl>
                                          <p:spTgt spid="262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1196752"/>
            <a:ext cx="1080120" cy="403244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59832" y="1196752"/>
            <a:ext cx="5616624" cy="3744416"/>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83768" y="5229200"/>
            <a:ext cx="4896544" cy="1296144"/>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020272" y="5805264"/>
            <a:ext cx="1512168" cy="369332"/>
          </a:xfrm>
          <a:prstGeom prst="rect">
            <a:avLst/>
          </a:prstGeom>
          <a:noFill/>
        </p:spPr>
        <p:txBody>
          <a:bodyPr wrap="square" rtlCol="0">
            <a:spAutoFit/>
          </a:bodyPr>
          <a:lstStyle/>
          <a:p>
            <a:r>
              <a:rPr lang="zh-CN" altLang="en-US" dirty="0"/>
              <a:t>静态域</a:t>
            </a:r>
          </a:p>
        </p:txBody>
      </p:sp>
      <p:sp>
        <p:nvSpPr>
          <p:cNvPr id="8" name="TextBox 7"/>
          <p:cNvSpPr txBox="1"/>
          <p:nvPr/>
        </p:nvSpPr>
        <p:spPr>
          <a:xfrm>
            <a:off x="6990110" y="4293096"/>
            <a:ext cx="1512168" cy="369332"/>
          </a:xfrm>
          <a:prstGeom prst="rect">
            <a:avLst/>
          </a:prstGeom>
          <a:noFill/>
        </p:spPr>
        <p:txBody>
          <a:bodyPr wrap="square" rtlCol="0">
            <a:spAutoFit/>
          </a:bodyPr>
          <a:lstStyle/>
          <a:p>
            <a:r>
              <a:rPr lang="zh-CN" altLang="en-US" dirty="0"/>
              <a:t>堆</a:t>
            </a:r>
          </a:p>
        </p:txBody>
      </p:sp>
      <p:sp>
        <p:nvSpPr>
          <p:cNvPr id="9" name="TextBox 8"/>
          <p:cNvSpPr txBox="1"/>
          <p:nvPr/>
        </p:nvSpPr>
        <p:spPr>
          <a:xfrm>
            <a:off x="755576" y="5426851"/>
            <a:ext cx="756084" cy="369332"/>
          </a:xfrm>
          <a:prstGeom prst="rect">
            <a:avLst/>
          </a:prstGeom>
          <a:noFill/>
        </p:spPr>
        <p:txBody>
          <a:bodyPr wrap="square" rtlCol="0">
            <a:spAutoFit/>
          </a:bodyPr>
          <a:lstStyle/>
          <a:p>
            <a:r>
              <a:rPr lang="zh-CN" altLang="en-US" dirty="0" smtClean="0"/>
              <a:t>栈</a:t>
            </a:r>
            <a:endParaRPr lang="zh-CN" altLang="en-US" dirty="0"/>
          </a:p>
        </p:txBody>
      </p:sp>
      <p:sp>
        <p:nvSpPr>
          <p:cNvPr id="10" name="矩形 9"/>
          <p:cNvSpPr/>
          <p:nvPr/>
        </p:nvSpPr>
        <p:spPr>
          <a:xfrm>
            <a:off x="2843808" y="5528370"/>
            <a:ext cx="2808312" cy="697803"/>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c</a:t>
            </a:r>
            <a:r>
              <a:rPr lang="en-US" altLang="zh-CN" dirty="0" smtClean="0">
                <a:solidFill>
                  <a:srgbClr val="FF0000"/>
                </a:solidFill>
              </a:rPr>
              <a:t>ountry</a:t>
            </a:r>
            <a:r>
              <a:rPr lang="zh-CN" altLang="en-US" dirty="0" smtClean="0">
                <a:solidFill>
                  <a:srgbClr val="FF0000"/>
                </a:solidFill>
              </a:rPr>
              <a:t>：</a:t>
            </a:r>
            <a:r>
              <a:rPr lang="en-US" altLang="zh-CN" dirty="0" smtClean="0">
                <a:solidFill>
                  <a:srgbClr val="FF0000"/>
                </a:solidFill>
              </a:rPr>
              <a:t>CHINA</a:t>
            </a:r>
            <a:endParaRPr lang="zh-CN" altLang="en-US" dirty="0">
              <a:solidFill>
                <a:srgbClr val="FF0000"/>
              </a:solidFill>
            </a:endParaRPr>
          </a:p>
        </p:txBody>
      </p:sp>
      <p:sp>
        <p:nvSpPr>
          <p:cNvPr id="11" name="TextBox 10"/>
          <p:cNvSpPr txBox="1"/>
          <p:nvPr/>
        </p:nvSpPr>
        <p:spPr>
          <a:xfrm>
            <a:off x="4932040" y="6041507"/>
            <a:ext cx="1584176" cy="369332"/>
          </a:xfrm>
          <a:prstGeom prst="rect">
            <a:avLst/>
          </a:prstGeom>
          <a:noFill/>
        </p:spPr>
        <p:txBody>
          <a:bodyPr wrap="square" rtlCol="0">
            <a:spAutoFit/>
          </a:bodyPr>
          <a:lstStyle/>
          <a:p>
            <a:r>
              <a:rPr lang="en-US" altLang="zh-CN" dirty="0"/>
              <a:t>s</a:t>
            </a:r>
            <a:r>
              <a:rPr lang="en-US" altLang="zh-CN" dirty="0" smtClean="0"/>
              <a:t>tatic</a:t>
            </a:r>
            <a:r>
              <a:rPr lang="zh-CN" altLang="en-US" dirty="0" smtClean="0"/>
              <a:t>的属性</a:t>
            </a:r>
            <a:endParaRPr lang="zh-CN" altLang="en-US" dirty="0"/>
          </a:p>
        </p:txBody>
      </p:sp>
      <p:sp>
        <p:nvSpPr>
          <p:cNvPr id="12" name="TextBox 11"/>
          <p:cNvSpPr txBox="1"/>
          <p:nvPr/>
        </p:nvSpPr>
        <p:spPr>
          <a:xfrm>
            <a:off x="755576" y="4662428"/>
            <a:ext cx="1080120" cy="646331"/>
          </a:xfrm>
          <a:prstGeom prst="rect">
            <a:avLst/>
          </a:prstGeom>
          <a:noFill/>
        </p:spPr>
        <p:txBody>
          <a:bodyPr wrap="square" rtlCol="0">
            <a:spAutoFit/>
          </a:bodyPr>
          <a:lstStyle/>
          <a:p>
            <a:r>
              <a:rPr lang="en-US" altLang="zh-CN" dirty="0"/>
              <a:t>a</a:t>
            </a:r>
            <a:r>
              <a:rPr lang="en-US" altLang="zh-CN" dirty="0" smtClean="0"/>
              <a:t>1</a:t>
            </a:r>
            <a:r>
              <a:rPr lang="zh-CN" altLang="en-US" dirty="0" smtClean="0"/>
              <a:t>：</a:t>
            </a:r>
            <a:r>
              <a:rPr lang="en-US" altLang="zh-CN" dirty="0" smtClean="0"/>
              <a:t>0x1232</a:t>
            </a:r>
            <a:endParaRPr lang="zh-CN" altLang="en-US" dirty="0"/>
          </a:p>
        </p:txBody>
      </p:sp>
      <p:sp>
        <p:nvSpPr>
          <p:cNvPr id="13" name="矩形 12"/>
          <p:cNvSpPr/>
          <p:nvPr/>
        </p:nvSpPr>
        <p:spPr>
          <a:xfrm>
            <a:off x="4278496" y="3212976"/>
            <a:ext cx="1580957" cy="159346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78496" y="3429000"/>
            <a:ext cx="1580957" cy="923330"/>
          </a:xfrm>
          <a:prstGeom prst="rect">
            <a:avLst/>
          </a:prstGeom>
          <a:noFill/>
        </p:spPr>
        <p:txBody>
          <a:bodyPr wrap="square" rtlCol="0">
            <a:spAutoFit/>
          </a:bodyPr>
          <a:lstStyle/>
          <a:p>
            <a:r>
              <a:rPr lang="en-US" altLang="zh-CN" dirty="0" err="1" smtClean="0"/>
              <a:t>name:Peter</a:t>
            </a:r>
            <a:endParaRPr lang="en-US" altLang="zh-CN" dirty="0" smtClean="0"/>
          </a:p>
          <a:p>
            <a:r>
              <a:rPr lang="en-US" altLang="zh-CN" dirty="0" smtClean="0"/>
              <a:t>age:12</a:t>
            </a:r>
          </a:p>
          <a:p>
            <a:r>
              <a:rPr lang="en-US" altLang="zh-CN" dirty="0"/>
              <a:t>c</a:t>
            </a:r>
            <a:r>
              <a:rPr lang="en-US" altLang="zh-CN" dirty="0" smtClean="0"/>
              <a:t>ountry:</a:t>
            </a:r>
            <a:endParaRPr lang="zh-CN" altLang="en-US" dirty="0"/>
          </a:p>
        </p:txBody>
      </p:sp>
      <p:cxnSp>
        <p:nvCxnSpPr>
          <p:cNvPr id="16" name="直接箭头连接符 15"/>
          <p:cNvCxnSpPr/>
          <p:nvPr/>
        </p:nvCxnSpPr>
        <p:spPr>
          <a:xfrm flipV="1">
            <a:off x="5068974" y="4293096"/>
            <a:ext cx="151098" cy="13184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1691680" y="3212976"/>
            <a:ext cx="2448272" cy="1739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576" y="3105834"/>
            <a:ext cx="1080120" cy="646331"/>
          </a:xfrm>
          <a:prstGeom prst="rect">
            <a:avLst/>
          </a:prstGeom>
          <a:noFill/>
        </p:spPr>
        <p:txBody>
          <a:bodyPr wrap="square" rtlCol="0">
            <a:spAutoFit/>
          </a:bodyPr>
          <a:lstStyle/>
          <a:p>
            <a:r>
              <a:rPr lang="en-US" altLang="zh-CN" dirty="0" smtClean="0"/>
              <a:t>a2</a:t>
            </a:r>
            <a:r>
              <a:rPr lang="zh-CN" altLang="en-US" dirty="0" smtClean="0"/>
              <a:t>：</a:t>
            </a:r>
            <a:r>
              <a:rPr lang="en-US" altLang="zh-CN" dirty="0" smtClean="0"/>
              <a:t>0x1222</a:t>
            </a:r>
            <a:endParaRPr lang="zh-CN" altLang="en-US" dirty="0"/>
          </a:p>
        </p:txBody>
      </p:sp>
      <p:sp>
        <p:nvSpPr>
          <p:cNvPr id="20" name="矩形 19"/>
          <p:cNvSpPr/>
          <p:nvPr/>
        </p:nvSpPr>
        <p:spPr>
          <a:xfrm>
            <a:off x="5868144" y="1475492"/>
            <a:ext cx="1580957" cy="159346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5859453" y="1810561"/>
            <a:ext cx="1580957" cy="923330"/>
          </a:xfrm>
          <a:prstGeom prst="rect">
            <a:avLst/>
          </a:prstGeom>
          <a:noFill/>
        </p:spPr>
        <p:txBody>
          <a:bodyPr wrap="square" rtlCol="0">
            <a:spAutoFit/>
          </a:bodyPr>
          <a:lstStyle/>
          <a:p>
            <a:r>
              <a:rPr lang="en-US" altLang="zh-CN" dirty="0" err="1" smtClean="0"/>
              <a:t>name:Lilei</a:t>
            </a:r>
            <a:endParaRPr lang="en-US" altLang="zh-CN" dirty="0" smtClean="0"/>
          </a:p>
          <a:p>
            <a:r>
              <a:rPr lang="en-US" altLang="zh-CN" dirty="0" smtClean="0"/>
              <a:t>age:21</a:t>
            </a:r>
          </a:p>
          <a:p>
            <a:r>
              <a:rPr lang="en-US" altLang="zh-CN" dirty="0"/>
              <a:t>c</a:t>
            </a:r>
            <a:r>
              <a:rPr lang="en-US" altLang="zh-CN" dirty="0" smtClean="0"/>
              <a:t>ountry:</a:t>
            </a:r>
            <a:endParaRPr lang="zh-CN" altLang="en-US" dirty="0"/>
          </a:p>
        </p:txBody>
      </p:sp>
      <p:cxnSp>
        <p:nvCxnSpPr>
          <p:cNvPr id="23" name="直接箭头连接符 22"/>
          <p:cNvCxnSpPr/>
          <p:nvPr/>
        </p:nvCxnSpPr>
        <p:spPr>
          <a:xfrm flipV="1">
            <a:off x="5508104" y="2636912"/>
            <a:ext cx="1368152" cy="3159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1835696" y="1475492"/>
            <a:ext cx="4032448" cy="17374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322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5040560" cy="5632311"/>
          </a:xfrm>
          <a:prstGeom prst="rect">
            <a:avLst/>
          </a:prstGeom>
          <a:noFill/>
        </p:spPr>
        <p:txBody>
          <a:bodyPr wrap="square" rtlCol="0">
            <a:spAutoFit/>
          </a:bodyPr>
          <a:lstStyle/>
          <a:p>
            <a:r>
              <a:rPr lang="en-US" altLang="zh-CN" sz="2400" dirty="0"/>
              <a:t>class Circle {</a:t>
            </a:r>
          </a:p>
          <a:p>
            <a:r>
              <a:rPr lang="en-US" altLang="zh-CN" sz="2400" dirty="0"/>
              <a:t>private double radius;</a:t>
            </a:r>
          </a:p>
          <a:p>
            <a:r>
              <a:rPr lang="en-US" altLang="zh-CN" sz="2400" dirty="0"/>
              <a:t>public static String </a:t>
            </a:r>
            <a:r>
              <a:rPr lang="en-US" altLang="zh-CN" sz="2400" i="1" dirty="0"/>
              <a:t>name = "</a:t>
            </a:r>
            <a:r>
              <a:rPr lang="zh-CN" altLang="en-US" sz="2400" dirty="0"/>
              <a:t>这是一个圆</a:t>
            </a:r>
            <a:r>
              <a:rPr lang="en-US" altLang="zh-CN" sz="2400" i="1" dirty="0"/>
              <a:t>";</a:t>
            </a:r>
          </a:p>
          <a:p>
            <a:r>
              <a:rPr lang="en-US" altLang="zh-CN" sz="2400" dirty="0"/>
              <a:t>public static String </a:t>
            </a:r>
            <a:r>
              <a:rPr lang="en-US" altLang="zh-CN" sz="2400" dirty="0" err="1"/>
              <a:t>getName</a:t>
            </a:r>
            <a:r>
              <a:rPr lang="en-US" altLang="zh-CN" sz="2400" dirty="0"/>
              <a:t>(){</a:t>
            </a:r>
          </a:p>
          <a:p>
            <a:r>
              <a:rPr lang="en-US" altLang="zh-CN" sz="2400" dirty="0"/>
              <a:t>return </a:t>
            </a:r>
            <a:r>
              <a:rPr lang="en-US" altLang="zh-CN" sz="2400" i="1" dirty="0"/>
              <a:t>name</a:t>
            </a:r>
            <a:r>
              <a:rPr lang="en-US" altLang="zh-CN" sz="2400" i="1" dirty="0" smtClean="0"/>
              <a:t>;</a:t>
            </a:r>
            <a:r>
              <a:rPr lang="en-US" altLang="zh-CN" sz="2400" dirty="0" smtClean="0"/>
              <a:t>}</a:t>
            </a:r>
            <a:endParaRPr lang="en-US" altLang="zh-CN" sz="2400" dirty="0"/>
          </a:p>
          <a:p>
            <a:r>
              <a:rPr lang="en-US" altLang="zh-CN" sz="2400" dirty="0"/>
              <a:t>public Circle(double radius) {</a:t>
            </a:r>
          </a:p>
          <a:p>
            <a:r>
              <a:rPr lang="en-US" altLang="zh-CN" sz="2400" i="1" dirty="0" err="1"/>
              <a:t>getName</a:t>
            </a:r>
            <a:r>
              <a:rPr lang="en-US" altLang="zh-CN" sz="2400" i="1" dirty="0"/>
              <a:t>();</a:t>
            </a:r>
          </a:p>
          <a:p>
            <a:r>
              <a:rPr lang="en-US" altLang="zh-CN" sz="2400" dirty="0" err="1"/>
              <a:t>this.radius</a:t>
            </a:r>
            <a:r>
              <a:rPr lang="en-US" altLang="zh-CN" sz="2400" dirty="0"/>
              <a:t> = radius</a:t>
            </a:r>
            <a:r>
              <a:rPr lang="en-US" altLang="zh-CN" sz="2400" dirty="0" smtClean="0"/>
              <a:t>;}</a:t>
            </a:r>
            <a:endParaRPr lang="zh-CN" altLang="en-US" sz="2400" dirty="0"/>
          </a:p>
          <a:p>
            <a:r>
              <a:rPr lang="en-US" altLang="zh-CN" sz="2400" dirty="0"/>
              <a:t>public double </a:t>
            </a:r>
            <a:r>
              <a:rPr lang="en-US" altLang="zh-CN" sz="2400" dirty="0" err="1"/>
              <a:t>findArea</a:t>
            </a:r>
            <a:r>
              <a:rPr lang="en-US" altLang="zh-CN" sz="2400" dirty="0"/>
              <a:t>() {</a:t>
            </a:r>
          </a:p>
          <a:p>
            <a:r>
              <a:rPr lang="en-US" altLang="zh-CN" sz="2400" dirty="0"/>
              <a:t>return </a:t>
            </a:r>
            <a:r>
              <a:rPr lang="en-US" altLang="zh-CN" sz="2400" dirty="0" err="1"/>
              <a:t>Math.</a:t>
            </a:r>
            <a:r>
              <a:rPr lang="en-US" altLang="zh-CN" sz="2400" i="1" dirty="0" err="1"/>
              <a:t>PI</a:t>
            </a:r>
            <a:r>
              <a:rPr lang="en-US" altLang="zh-CN" sz="2400" i="1" dirty="0"/>
              <a:t> * radius * radius</a:t>
            </a:r>
            <a:r>
              <a:rPr lang="en-US" altLang="zh-CN" sz="2400" i="1" dirty="0" smtClean="0"/>
              <a:t>;</a:t>
            </a:r>
            <a:r>
              <a:rPr lang="en-US" altLang="zh-CN" sz="2400" dirty="0" smtClean="0"/>
              <a:t>}</a:t>
            </a:r>
            <a:endParaRPr lang="en-US" altLang="zh-CN" sz="2400" dirty="0"/>
          </a:p>
          <a:p>
            <a:r>
              <a:rPr lang="en-US" altLang="zh-CN" sz="2400" dirty="0"/>
              <a:t>public void display(){</a:t>
            </a:r>
          </a:p>
          <a:p>
            <a:r>
              <a:rPr lang="en-US" altLang="zh-CN" sz="2400" dirty="0" err="1"/>
              <a:t>System.</a:t>
            </a:r>
            <a:r>
              <a:rPr lang="en-US" altLang="zh-CN" sz="2400" i="1" dirty="0" err="1"/>
              <a:t>out.println</a:t>
            </a:r>
            <a:r>
              <a:rPr lang="en-US" altLang="zh-CN" sz="2400" i="1" dirty="0"/>
              <a:t>("name:"+</a:t>
            </a:r>
            <a:r>
              <a:rPr lang="en-US" altLang="zh-CN" sz="2400" i="1" dirty="0" err="1"/>
              <a:t>name+"radius</a:t>
            </a:r>
            <a:r>
              <a:rPr lang="en-US" altLang="zh-CN" sz="2400" i="1" dirty="0"/>
              <a:t>:"+radius);</a:t>
            </a:r>
          </a:p>
          <a:p>
            <a:r>
              <a:rPr lang="en-US" altLang="zh-CN" sz="2400" dirty="0" smtClean="0"/>
              <a:t>}}</a:t>
            </a:r>
            <a:endParaRPr lang="zh-CN" altLang="en-US" sz="2400" dirty="0"/>
          </a:p>
        </p:txBody>
      </p:sp>
      <p:sp>
        <p:nvSpPr>
          <p:cNvPr id="2" name="TextBox 1"/>
          <p:cNvSpPr txBox="1"/>
          <p:nvPr/>
        </p:nvSpPr>
        <p:spPr>
          <a:xfrm>
            <a:off x="5157606" y="1102357"/>
            <a:ext cx="3923928" cy="3785652"/>
          </a:xfrm>
          <a:prstGeom prst="rect">
            <a:avLst/>
          </a:prstGeom>
          <a:noFill/>
        </p:spPr>
        <p:txBody>
          <a:bodyPr wrap="square" rtlCol="0">
            <a:spAutoFit/>
          </a:bodyPr>
          <a:lstStyle/>
          <a:p>
            <a:r>
              <a:rPr lang="en-US" altLang="zh-CN" sz="2400" dirty="0"/>
              <a:t>public class </a:t>
            </a:r>
            <a:r>
              <a:rPr lang="en-US" altLang="zh-CN" sz="2400" dirty="0" err="1"/>
              <a:t>TestStatic</a:t>
            </a:r>
            <a:r>
              <a:rPr lang="en-US" altLang="zh-CN" sz="2400" dirty="0"/>
              <a:t> {</a:t>
            </a:r>
          </a:p>
          <a:p>
            <a:r>
              <a:rPr lang="en-US" altLang="zh-CN" sz="2400" dirty="0"/>
              <a:t>public static void main(String[] </a:t>
            </a:r>
            <a:r>
              <a:rPr lang="en-US" altLang="zh-CN" sz="2400" dirty="0" err="1"/>
              <a:t>args</a:t>
            </a:r>
            <a:r>
              <a:rPr lang="en-US" altLang="zh-CN" sz="2400" dirty="0"/>
              <a:t>) {</a:t>
            </a:r>
          </a:p>
          <a:p>
            <a:r>
              <a:rPr lang="en-US" altLang="zh-CN" sz="2400" dirty="0"/>
              <a:t>Circle c1 = new Circle(2.0);</a:t>
            </a:r>
          </a:p>
          <a:p>
            <a:r>
              <a:rPr lang="en-US" altLang="zh-CN" sz="2400" dirty="0"/>
              <a:t>Circle c2 = new Circle(3.0);</a:t>
            </a:r>
          </a:p>
          <a:p>
            <a:r>
              <a:rPr lang="en-US" altLang="zh-CN" sz="2400" dirty="0"/>
              <a:t>c1.display();</a:t>
            </a:r>
          </a:p>
          <a:p>
            <a:r>
              <a:rPr lang="en-US" altLang="zh-CN" sz="2400" dirty="0"/>
              <a:t>c2.display();</a:t>
            </a:r>
          </a:p>
          <a:p>
            <a:r>
              <a:rPr lang="en-US" altLang="zh-CN" sz="2400" dirty="0"/>
              <a:t>}</a:t>
            </a:r>
          </a:p>
          <a:p>
            <a:r>
              <a:rPr lang="en-US" altLang="zh-CN" sz="2400" dirty="0"/>
              <a:t>}</a:t>
            </a:r>
            <a:endParaRPr lang="zh-CN" altLang="en-US" sz="2400" dirty="0"/>
          </a:p>
          <a:p>
            <a:endParaRPr lang="zh-CN" altLang="en-US" sz="2400" dirty="0"/>
          </a:p>
        </p:txBody>
      </p:sp>
    </p:spTree>
    <p:extLst>
      <p:ext uri="{BB962C8B-B14F-4D97-AF65-F5344CB8AC3E}">
        <p14:creationId xmlns:p14="http://schemas.microsoft.com/office/powerpoint/2010/main" val="229733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268760"/>
            <a:ext cx="1296144" cy="482453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71800" y="908720"/>
            <a:ext cx="6048672" cy="3600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p:cNvSpPr/>
          <p:nvPr/>
        </p:nvSpPr>
        <p:spPr>
          <a:xfrm>
            <a:off x="2771800" y="5157192"/>
            <a:ext cx="5760640" cy="170080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TextBox 6"/>
          <p:cNvSpPr txBox="1"/>
          <p:nvPr/>
        </p:nvSpPr>
        <p:spPr>
          <a:xfrm>
            <a:off x="395536" y="6007596"/>
            <a:ext cx="1584176" cy="369332"/>
          </a:xfrm>
          <a:prstGeom prst="rect">
            <a:avLst/>
          </a:prstGeom>
          <a:noFill/>
        </p:spPr>
        <p:txBody>
          <a:bodyPr wrap="square" rtlCol="0">
            <a:spAutoFit/>
          </a:bodyPr>
          <a:lstStyle/>
          <a:p>
            <a:r>
              <a:rPr lang="zh-CN" altLang="en-US" dirty="0"/>
              <a:t>栈</a:t>
            </a:r>
          </a:p>
        </p:txBody>
      </p:sp>
      <p:sp>
        <p:nvSpPr>
          <p:cNvPr id="8" name="TextBox 7"/>
          <p:cNvSpPr txBox="1"/>
          <p:nvPr/>
        </p:nvSpPr>
        <p:spPr>
          <a:xfrm>
            <a:off x="3203848" y="3933056"/>
            <a:ext cx="1656184" cy="369332"/>
          </a:xfrm>
          <a:prstGeom prst="rect">
            <a:avLst/>
          </a:prstGeom>
          <a:noFill/>
        </p:spPr>
        <p:txBody>
          <a:bodyPr wrap="square" rtlCol="0">
            <a:spAutoFit/>
          </a:bodyPr>
          <a:lstStyle/>
          <a:p>
            <a:r>
              <a:rPr lang="zh-CN" altLang="en-US" dirty="0" smtClean="0"/>
              <a:t>堆</a:t>
            </a:r>
            <a:endParaRPr lang="zh-CN" altLang="en-US" dirty="0"/>
          </a:p>
        </p:txBody>
      </p:sp>
      <p:sp>
        <p:nvSpPr>
          <p:cNvPr id="9" name="TextBox 8"/>
          <p:cNvSpPr txBox="1"/>
          <p:nvPr/>
        </p:nvSpPr>
        <p:spPr>
          <a:xfrm>
            <a:off x="2771800" y="6376928"/>
            <a:ext cx="1368152" cy="369332"/>
          </a:xfrm>
          <a:prstGeom prst="rect">
            <a:avLst/>
          </a:prstGeom>
          <a:noFill/>
        </p:spPr>
        <p:txBody>
          <a:bodyPr wrap="square" rtlCol="0">
            <a:spAutoFit/>
          </a:bodyPr>
          <a:lstStyle/>
          <a:p>
            <a:r>
              <a:rPr lang="zh-CN" altLang="en-US" dirty="0"/>
              <a:t>静态域</a:t>
            </a:r>
          </a:p>
        </p:txBody>
      </p:sp>
      <p:cxnSp>
        <p:nvCxnSpPr>
          <p:cNvPr id="11" name="直接连接符 10"/>
          <p:cNvCxnSpPr/>
          <p:nvPr/>
        </p:nvCxnSpPr>
        <p:spPr>
          <a:xfrm>
            <a:off x="539552" y="5661248"/>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9552" y="5157192"/>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9552" y="5661248"/>
            <a:ext cx="1296144" cy="369332"/>
          </a:xfrm>
          <a:prstGeom prst="rect">
            <a:avLst/>
          </a:prstGeom>
          <a:noFill/>
        </p:spPr>
        <p:txBody>
          <a:bodyPr wrap="square" rtlCol="0">
            <a:spAutoFit/>
          </a:bodyPr>
          <a:lstStyle/>
          <a:p>
            <a:r>
              <a:rPr lang="en-US" altLang="zh-CN" dirty="0"/>
              <a:t>c</a:t>
            </a:r>
            <a:r>
              <a:rPr lang="en-US" altLang="zh-CN" dirty="0" smtClean="0"/>
              <a:t>1</a:t>
            </a:r>
            <a:r>
              <a:rPr lang="zh-CN" altLang="en-US" dirty="0" smtClean="0"/>
              <a:t>：</a:t>
            </a:r>
            <a:endParaRPr lang="zh-CN" altLang="en-US" dirty="0"/>
          </a:p>
        </p:txBody>
      </p:sp>
      <p:sp>
        <p:nvSpPr>
          <p:cNvPr id="14" name="TextBox 13"/>
          <p:cNvSpPr txBox="1"/>
          <p:nvPr/>
        </p:nvSpPr>
        <p:spPr>
          <a:xfrm>
            <a:off x="509112" y="5291916"/>
            <a:ext cx="1296144" cy="369332"/>
          </a:xfrm>
          <a:prstGeom prst="rect">
            <a:avLst/>
          </a:prstGeom>
          <a:noFill/>
        </p:spPr>
        <p:txBody>
          <a:bodyPr wrap="square" rtlCol="0">
            <a:spAutoFit/>
          </a:bodyPr>
          <a:lstStyle/>
          <a:p>
            <a:r>
              <a:rPr lang="en-US" altLang="zh-CN" dirty="0" smtClean="0"/>
              <a:t>c2</a:t>
            </a:r>
            <a:r>
              <a:rPr lang="zh-CN" altLang="en-US" dirty="0" smtClean="0"/>
              <a:t>：</a:t>
            </a:r>
            <a:endParaRPr lang="zh-CN" altLang="en-US" dirty="0"/>
          </a:p>
        </p:txBody>
      </p:sp>
      <p:sp>
        <p:nvSpPr>
          <p:cNvPr id="15" name="矩形 14"/>
          <p:cNvSpPr/>
          <p:nvPr/>
        </p:nvSpPr>
        <p:spPr>
          <a:xfrm>
            <a:off x="3203848" y="1268760"/>
            <a:ext cx="1656184" cy="144016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矩形 15"/>
          <p:cNvSpPr/>
          <p:nvPr/>
        </p:nvSpPr>
        <p:spPr>
          <a:xfrm>
            <a:off x="4824028" y="2960948"/>
            <a:ext cx="1656184" cy="144016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TextBox 17"/>
          <p:cNvSpPr txBox="1"/>
          <p:nvPr/>
        </p:nvSpPr>
        <p:spPr>
          <a:xfrm>
            <a:off x="4914038" y="3457858"/>
            <a:ext cx="1476164" cy="646331"/>
          </a:xfrm>
          <a:prstGeom prst="rect">
            <a:avLst/>
          </a:prstGeom>
          <a:noFill/>
        </p:spPr>
        <p:txBody>
          <a:bodyPr wrap="square" rtlCol="0">
            <a:spAutoFit/>
          </a:bodyPr>
          <a:lstStyle/>
          <a:p>
            <a:r>
              <a:rPr lang="en-US" altLang="zh-CN" dirty="0" smtClean="0"/>
              <a:t>radius:2.0</a:t>
            </a:r>
          </a:p>
          <a:p>
            <a:r>
              <a:rPr lang="en-US" altLang="zh-CN" dirty="0" smtClean="0"/>
              <a:t>name:</a:t>
            </a:r>
            <a:endParaRPr lang="zh-CN" altLang="en-US" dirty="0"/>
          </a:p>
        </p:txBody>
      </p:sp>
      <p:sp>
        <p:nvSpPr>
          <p:cNvPr id="19" name="TextBox 18"/>
          <p:cNvSpPr txBox="1"/>
          <p:nvPr/>
        </p:nvSpPr>
        <p:spPr>
          <a:xfrm>
            <a:off x="3260714" y="1484784"/>
            <a:ext cx="1476164" cy="646331"/>
          </a:xfrm>
          <a:prstGeom prst="rect">
            <a:avLst/>
          </a:prstGeom>
          <a:noFill/>
        </p:spPr>
        <p:txBody>
          <a:bodyPr wrap="square" rtlCol="0">
            <a:spAutoFit/>
          </a:bodyPr>
          <a:lstStyle/>
          <a:p>
            <a:r>
              <a:rPr lang="en-US" altLang="zh-CN" dirty="0" smtClean="0"/>
              <a:t>radius:3.0</a:t>
            </a:r>
          </a:p>
          <a:p>
            <a:r>
              <a:rPr lang="en-US" altLang="zh-CN" dirty="0" smtClean="0"/>
              <a:t>name:</a:t>
            </a:r>
            <a:endParaRPr lang="zh-CN" altLang="en-US" dirty="0"/>
          </a:p>
        </p:txBody>
      </p:sp>
      <p:cxnSp>
        <p:nvCxnSpPr>
          <p:cNvPr id="21" name="直接箭头连接符 20"/>
          <p:cNvCxnSpPr/>
          <p:nvPr/>
        </p:nvCxnSpPr>
        <p:spPr>
          <a:xfrm flipV="1">
            <a:off x="1835696" y="2960948"/>
            <a:ext cx="2988332" cy="2884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1805256" y="1268760"/>
            <a:ext cx="1398592" cy="3888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059832" y="5476582"/>
            <a:ext cx="2232248" cy="369332"/>
          </a:xfrm>
          <a:prstGeom prst="rect">
            <a:avLst/>
          </a:prstGeom>
          <a:noFill/>
        </p:spPr>
        <p:txBody>
          <a:bodyPr wrap="square" rtlCol="0">
            <a:spAutoFit/>
          </a:bodyPr>
          <a:lstStyle/>
          <a:p>
            <a:r>
              <a:rPr lang="en-US" altLang="zh-CN" dirty="0" smtClean="0"/>
              <a:t>name:”</a:t>
            </a:r>
            <a:r>
              <a:rPr lang="zh-CN" altLang="en-US" dirty="0" smtClean="0"/>
              <a:t>圆</a:t>
            </a:r>
            <a:r>
              <a:rPr lang="en-US" altLang="zh-CN" dirty="0" smtClean="0"/>
              <a:t>”</a:t>
            </a:r>
            <a:endParaRPr lang="zh-CN" altLang="en-US" dirty="0"/>
          </a:p>
        </p:txBody>
      </p:sp>
      <p:cxnSp>
        <p:nvCxnSpPr>
          <p:cNvPr id="26" name="直接箭头连接符 25"/>
          <p:cNvCxnSpPr/>
          <p:nvPr/>
        </p:nvCxnSpPr>
        <p:spPr>
          <a:xfrm flipH="1">
            <a:off x="3998796" y="1988840"/>
            <a:ext cx="33144" cy="34877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4175956" y="3933056"/>
            <a:ext cx="1476164"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212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835696" y="692696"/>
            <a:ext cx="6264696" cy="793762"/>
          </a:xfrm>
        </p:spPr>
        <p:txBody>
          <a:bodyPr>
            <a:noAutofit/>
          </a:bodyPr>
          <a:lstStyle/>
          <a:p>
            <a:r>
              <a:rPr lang="en-US" altLang="zh-CN" b="1" dirty="0">
                <a:latin typeface="+mn-lt"/>
                <a:ea typeface="宋体" pitchFamily="2" charset="-122"/>
                <a:cs typeface="Times New Roman" pitchFamily="18" charset="0"/>
              </a:rPr>
              <a:t>s</a:t>
            </a:r>
            <a:r>
              <a:rPr lang="en-US" altLang="zh-CN" b="1" dirty="0" smtClean="0">
                <a:latin typeface="+mn-lt"/>
                <a:ea typeface="宋体" pitchFamily="2" charset="-122"/>
                <a:cs typeface="Times New Roman" pitchFamily="18" charset="0"/>
              </a:rPr>
              <a:t>tatic</a:t>
            </a:r>
            <a:r>
              <a:rPr lang="zh-CN" altLang="en-US" b="1" dirty="0" smtClean="0">
                <a:latin typeface="+mn-lt"/>
                <a:ea typeface="宋体" pitchFamily="2" charset="-122"/>
                <a:cs typeface="Times New Roman" pitchFamily="18" charset="0"/>
              </a:rPr>
              <a:t>修饰初始化</a:t>
            </a:r>
            <a:r>
              <a:rPr lang="zh-CN" altLang="en-US" b="1" dirty="0">
                <a:latin typeface="+mn-lt"/>
                <a:ea typeface="宋体" pitchFamily="2" charset="-122"/>
                <a:cs typeface="Times New Roman" pitchFamily="18" charset="0"/>
              </a:rPr>
              <a:t>块</a:t>
            </a:r>
            <a:endParaRPr lang="en-US" altLang="zh-CN" b="1" dirty="0">
              <a:latin typeface="+mn-lt"/>
              <a:ea typeface="宋体" pitchFamily="2" charset="-122"/>
              <a:cs typeface="Times New Roman" pitchFamily="18" charset="0"/>
            </a:endParaRPr>
          </a:p>
        </p:txBody>
      </p:sp>
      <p:sp>
        <p:nvSpPr>
          <p:cNvPr id="271363" name="Rectangle 3"/>
          <p:cNvSpPr>
            <a:spLocks noChangeArrowheads="1"/>
          </p:cNvSpPr>
          <p:nvPr/>
        </p:nvSpPr>
        <p:spPr bwMode="auto">
          <a:xfrm>
            <a:off x="467544" y="1700808"/>
            <a:ext cx="8299675" cy="4342727"/>
          </a:xfrm>
          <a:prstGeom prst="rect">
            <a:avLst/>
          </a:prstGeom>
          <a:noFill/>
          <a:ln w="9525">
            <a:noFill/>
            <a:miter lim="800000"/>
            <a:headEnd/>
            <a:tailEnd/>
          </a:ln>
          <a:effectLst/>
        </p:spPr>
        <p:txBody>
          <a:bodyPr wrap="square">
            <a:spAutoFit/>
          </a:bodyPr>
          <a:lstStyle/>
          <a:p>
            <a:pPr marL="457200" indent="-457200" algn="just">
              <a:buFont typeface="Wingdings" pitchFamily="2" charset="2"/>
              <a:buChar char="l"/>
              <a:defRPr/>
            </a:pPr>
            <a:r>
              <a:rPr kumimoji="0" lang="zh-CN" altLang="en-US" sz="2400" dirty="0" smtClean="0">
                <a:ea typeface="宋体" pitchFamily="2" charset="-122"/>
                <a:cs typeface="Times New Roman" pitchFamily="18" charset="0"/>
              </a:rPr>
              <a:t>一</a:t>
            </a:r>
            <a:r>
              <a:rPr kumimoji="0" lang="zh-CN" altLang="en-US" sz="2400" dirty="0">
                <a:ea typeface="宋体" pitchFamily="2" charset="-122"/>
                <a:cs typeface="Times New Roman" pitchFamily="18" charset="0"/>
              </a:rPr>
              <a:t>个类</a:t>
            </a:r>
            <a:r>
              <a:rPr kumimoji="0" lang="zh-CN" altLang="en-US" sz="2400" dirty="0" smtClean="0">
                <a:ea typeface="宋体" pitchFamily="2" charset="-122"/>
                <a:cs typeface="Times New Roman" pitchFamily="18" charset="0"/>
              </a:rPr>
              <a:t>中初始化块若有修饰符，则只能被</a:t>
            </a:r>
            <a:r>
              <a:rPr kumimoji="0" lang="en-US" altLang="zh-CN" sz="2400" dirty="0" smtClean="0">
                <a:ea typeface="宋体" pitchFamily="2" charset="-122"/>
                <a:cs typeface="Times New Roman" pitchFamily="18" charset="0"/>
              </a:rPr>
              <a:t>static</a:t>
            </a:r>
            <a:r>
              <a:rPr kumimoji="0" lang="zh-CN" altLang="en-US" sz="2400" dirty="0" smtClean="0">
                <a:ea typeface="宋体" pitchFamily="2" charset="-122"/>
                <a:cs typeface="Times New Roman" pitchFamily="18" charset="0"/>
              </a:rPr>
              <a:t>修饰，称为</a:t>
            </a:r>
            <a:r>
              <a:rPr kumimoji="0" lang="zh-CN" altLang="en-US" sz="2400" b="1" dirty="0" smtClean="0">
                <a:solidFill>
                  <a:srgbClr val="FF0000"/>
                </a:solidFill>
                <a:ea typeface="宋体" pitchFamily="2" charset="-122"/>
                <a:cs typeface="Times New Roman" pitchFamily="18" charset="0"/>
              </a:rPr>
              <a:t>静态</a:t>
            </a:r>
            <a:r>
              <a:rPr kumimoji="0" lang="zh-CN" altLang="en-US" sz="2400" b="1" dirty="0">
                <a:solidFill>
                  <a:srgbClr val="FF0000"/>
                </a:solidFill>
                <a:ea typeface="宋体" pitchFamily="2" charset="-122"/>
                <a:cs typeface="Times New Roman" pitchFamily="18" charset="0"/>
              </a:rPr>
              <a:t>代码块</a:t>
            </a:r>
            <a:r>
              <a:rPr kumimoji="0" lang="en-US" altLang="zh-CN" sz="2400" dirty="0">
                <a:ea typeface="宋体" pitchFamily="2" charset="-122"/>
                <a:cs typeface="Times New Roman" pitchFamily="18" charset="0"/>
              </a:rPr>
              <a:t>(static block )</a:t>
            </a:r>
            <a:r>
              <a:rPr kumimoji="0" lang="zh-CN" altLang="en-US" sz="2400" dirty="0">
                <a:ea typeface="宋体" pitchFamily="2" charset="-122"/>
                <a:cs typeface="Times New Roman" pitchFamily="18" charset="0"/>
              </a:rPr>
              <a:t>，当类被载入时</a:t>
            </a:r>
            <a:r>
              <a:rPr lang="zh-CN" altLang="en-US" sz="2400" dirty="0">
                <a:ea typeface="宋体" pitchFamily="2" charset="-122"/>
                <a:cs typeface="Times New Roman" pitchFamily="18" charset="0"/>
              </a:rPr>
              <a:t>，类属性的</a:t>
            </a:r>
            <a:r>
              <a:rPr lang="zh-CN" altLang="en-US" sz="2400" dirty="0" smtClean="0">
                <a:ea typeface="宋体" pitchFamily="2" charset="-122"/>
                <a:cs typeface="Times New Roman" pitchFamily="18" charset="0"/>
              </a:rPr>
              <a:t>声明和静态</a:t>
            </a:r>
            <a:r>
              <a:rPr kumimoji="0" lang="zh-CN" altLang="en-US" sz="2400" dirty="0">
                <a:ea typeface="宋体" pitchFamily="2" charset="-122"/>
                <a:cs typeface="Times New Roman" pitchFamily="18" charset="0"/>
              </a:rPr>
              <a:t>代码</a:t>
            </a:r>
            <a:r>
              <a:rPr kumimoji="0" lang="zh-CN" altLang="en-US" sz="2400" dirty="0" smtClean="0">
                <a:ea typeface="宋体" pitchFamily="2" charset="-122"/>
                <a:cs typeface="Times New Roman" pitchFamily="18" charset="0"/>
              </a:rPr>
              <a:t>块先后顺序被</a:t>
            </a:r>
            <a:r>
              <a:rPr kumimoji="0" lang="zh-CN" altLang="en-US" sz="2400" dirty="0">
                <a:ea typeface="宋体" pitchFamily="2" charset="-122"/>
                <a:cs typeface="Times New Roman" pitchFamily="18" charset="0"/>
              </a:rPr>
              <a:t>执行，且</a:t>
            </a:r>
            <a:r>
              <a:rPr kumimoji="0" lang="zh-CN" altLang="en-US" sz="2400" dirty="0">
                <a:solidFill>
                  <a:srgbClr val="FF0000"/>
                </a:solidFill>
                <a:ea typeface="宋体" pitchFamily="2" charset="-122"/>
                <a:cs typeface="Times New Roman" pitchFamily="18" charset="0"/>
              </a:rPr>
              <a:t>只被执行一</a:t>
            </a:r>
            <a:r>
              <a:rPr kumimoji="0" lang="zh-CN" altLang="en-US" sz="2400" dirty="0" smtClean="0">
                <a:solidFill>
                  <a:srgbClr val="FF0000"/>
                </a:solidFill>
                <a:ea typeface="宋体" pitchFamily="2" charset="-122"/>
                <a:cs typeface="Times New Roman" pitchFamily="18" charset="0"/>
              </a:rPr>
              <a:t>次。</a:t>
            </a:r>
            <a:endParaRPr kumimoji="0" lang="en-US" altLang="zh-CN" sz="2400" dirty="0" smtClean="0">
              <a:solidFill>
                <a:srgbClr val="FF0000"/>
              </a:solidFill>
              <a:ea typeface="宋体" pitchFamily="2" charset="-122"/>
              <a:cs typeface="Times New Roman" pitchFamily="18" charset="0"/>
            </a:endParaRPr>
          </a:p>
          <a:p>
            <a:pPr algn="just">
              <a:defRPr/>
            </a:pPr>
            <a:endParaRPr kumimoji="0" lang="en-US" altLang="zh-CN" sz="2400" dirty="0" smtClean="0">
              <a:solidFill>
                <a:srgbClr val="FF0000"/>
              </a:solidFill>
              <a:ea typeface="宋体" pitchFamily="2" charset="-122"/>
              <a:cs typeface="Times New Roman" pitchFamily="18" charset="0"/>
            </a:endParaRPr>
          </a:p>
          <a:p>
            <a:pPr marL="457200" indent="-457200" algn="just">
              <a:buFont typeface="Wingdings" pitchFamily="2" charset="2"/>
              <a:buChar char="l"/>
              <a:defRPr/>
            </a:pPr>
            <a:r>
              <a:rPr lang="en-US" altLang="zh-CN" sz="2400" b="1" dirty="0" smtClean="0">
                <a:ea typeface="宋体" pitchFamily="2" charset="-122"/>
                <a:cs typeface="Times New Roman" pitchFamily="18" charset="0"/>
              </a:rPr>
              <a:t>static</a:t>
            </a:r>
            <a:r>
              <a:rPr lang="zh-CN" altLang="en-US" sz="2400" b="1" dirty="0">
                <a:ea typeface="宋体" pitchFamily="2" charset="-122"/>
                <a:cs typeface="Times New Roman" pitchFamily="18" charset="0"/>
              </a:rPr>
              <a:t>块通常用于初始化</a:t>
            </a:r>
            <a:r>
              <a:rPr lang="en-US" altLang="zh-CN" sz="2400" b="1" dirty="0">
                <a:ea typeface="宋体" pitchFamily="2" charset="-122"/>
                <a:cs typeface="Times New Roman" pitchFamily="18" charset="0"/>
              </a:rPr>
              <a:t>static (</a:t>
            </a:r>
            <a:r>
              <a:rPr lang="zh-CN" altLang="en-US" sz="2400" b="1" dirty="0">
                <a:ea typeface="宋体" pitchFamily="2" charset="-122"/>
                <a:cs typeface="Times New Roman" pitchFamily="18" charset="0"/>
              </a:rPr>
              <a:t>类</a:t>
            </a:r>
            <a:r>
              <a:rPr lang="en-US" altLang="zh-CN" sz="2400" b="1" dirty="0">
                <a:ea typeface="宋体" pitchFamily="2" charset="-122"/>
                <a:cs typeface="Times New Roman" pitchFamily="18" charset="0"/>
              </a:rPr>
              <a:t>)</a:t>
            </a:r>
            <a:r>
              <a:rPr lang="zh-CN" altLang="en-US" sz="2400" b="1" dirty="0">
                <a:ea typeface="宋体" pitchFamily="2" charset="-122"/>
                <a:cs typeface="Times New Roman" pitchFamily="18" charset="0"/>
              </a:rPr>
              <a:t>属性</a:t>
            </a:r>
          </a:p>
          <a:p>
            <a:pPr marL="914400" lvl="1" indent="-457200">
              <a:lnSpc>
                <a:spcPct val="90000"/>
              </a:lnSpc>
              <a:spcBef>
                <a:spcPts val="600"/>
              </a:spcBef>
              <a:defRPr/>
            </a:pPr>
            <a:r>
              <a:rPr lang="en-US" altLang="zh-CN" sz="2400" dirty="0">
                <a:solidFill>
                  <a:srgbClr val="C00000"/>
                </a:solidFill>
                <a:ea typeface="宋体" pitchFamily="2" charset="-122"/>
                <a:cs typeface="Times New Roman" pitchFamily="18" charset="0"/>
              </a:rPr>
              <a:t>class Person {</a:t>
            </a:r>
          </a:p>
          <a:p>
            <a:pPr marL="914400" lvl="1" indent="-457200">
              <a:lnSpc>
                <a:spcPct val="90000"/>
              </a:lnSpc>
              <a:defRPr/>
            </a:pPr>
            <a:r>
              <a:rPr lang="en-US" altLang="zh-CN" sz="2400" dirty="0">
                <a:solidFill>
                  <a:srgbClr val="C00000"/>
                </a:solidFill>
                <a:ea typeface="宋体" pitchFamily="2" charset="-122"/>
                <a:cs typeface="Times New Roman" pitchFamily="18" charset="0"/>
              </a:rPr>
              <a:t>	public 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total;</a:t>
            </a:r>
          </a:p>
          <a:p>
            <a:pPr marL="914400" lvl="1" indent="-457200">
              <a:lnSpc>
                <a:spcPct val="90000"/>
              </a:lnSpc>
              <a:defRPr/>
            </a:pPr>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static {</a:t>
            </a:r>
          </a:p>
          <a:p>
            <a:pPr marL="914400" lvl="1" indent="-457200">
              <a:lnSpc>
                <a:spcPct val="90000"/>
              </a:lnSpc>
              <a:defRPr/>
            </a:pPr>
            <a:r>
              <a:rPr lang="en-US" altLang="zh-CN" sz="2400" b="1" dirty="0">
                <a:solidFill>
                  <a:srgbClr val="C00000"/>
                </a:solidFill>
                <a:ea typeface="宋体" pitchFamily="2" charset="-122"/>
                <a:cs typeface="Times New Roman" pitchFamily="18" charset="0"/>
              </a:rPr>
              <a:t>	        total = 100;</a:t>
            </a:r>
            <a:r>
              <a:rPr lang="en-US" altLang="zh-CN" sz="2400" b="1" dirty="0">
                <a:solidFill>
                  <a:srgbClr val="0000FF"/>
                </a:solidFill>
                <a:ea typeface="宋体" pitchFamily="2" charset="-122"/>
                <a:cs typeface="Times New Roman" pitchFamily="18" charset="0"/>
              </a:rPr>
              <a:t>//</a:t>
            </a:r>
            <a:r>
              <a:rPr lang="zh-CN" altLang="en-US" sz="2400" b="1" dirty="0">
                <a:solidFill>
                  <a:srgbClr val="0000FF"/>
                </a:solidFill>
                <a:ea typeface="宋体" pitchFamily="2" charset="-122"/>
                <a:cs typeface="Times New Roman" pitchFamily="18" charset="0"/>
              </a:rPr>
              <a:t>为</a:t>
            </a:r>
            <a:r>
              <a:rPr lang="en-US" altLang="zh-CN" sz="2400" b="1" dirty="0">
                <a:solidFill>
                  <a:srgbClr val="0000FF"/>
                </a:solidFill>
                <a:ea typeface="宋体" pitchFamily="2" charset="-122"/>
                <a:cs typeface="Times New Roman" pitchFamily="18" charset="0"/>
              </a:rPr>
              <a:t>total</a:t>
            </a:r>
            <a:r>
              <a:rPr lang="zh-CN" altLang="en-US" sz="2400" b="1" dirty="0">
                <a:solidFill>
                  <a:srgbClr val="0000FF"/>
                </a:solidFill>
                <a:ea typeface="宋体" pitchFamily="2" charset="-122"/>
                <a:cs typeface="Times New Roman" pitchFamily="18" charset="0"/>
              </a:rPr>
              <a:t>赋初值 </a:t>
            </a:r>
          </a:p>
          <a:p>
            <a:pPr marL="914400" lvl="1" indent="-457200">
              <a:lnSpc>
                <a:spcPct val="90000"/>
              </a:lnSpc>
              <a:defRPr/>
            </a:pPr>
            <a:r>
              <a:rPr lang="zh-CN" altLang="en-US" sz="2400" b="1" dirty="0">
                <a:solidFill>
                  <a:schemeClr val="accent2"/>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a:t>
            </a:r>
          </a:p>
          <a:p>
            <a:pPr marL="914400" lvl="1" indent="-457200">
              <a:lnSpc>
                <a:spcPct val="90000"/>
              </a:lnSpc>
              <a:defRPr/>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其它属性或方法声明</a:t>
            </a:r>
          </a:p>
          <a:p>
            <a:pPr marL="914400" lvl="1" indent="-457200">
              <a:lnSpc>
                <a:spcPct val="90000"/>
              </a:lnSpc>
              <a:defRPr/>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2298807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ChangeArrowheads="1"/>
          </p:cNvSpPr>
          <p:nvPr/>
        </p:nvSpPr>
        <p:spPr bwMode="auto">
          <a:xfrm>
            <a:off x="200266" y="908720"/>
            <a:ext cx="8784976" cy="2677656"/>
          </a:xfrm>
          <a:prstGeom prst="rect">
            <a:avLst/>
          </a:prstGeom>
          <a:noFill/>
          <a:ln w="9525">
            <a:noFill/>
            <a:miter lim="800000"/>
            <a:headEnd/>
            <a:tailEnd/>
          </a:ln>
          <a:effectLst/>
        </p:spPr>
        <p:txBody>
          <a:bodyPr wrap="square">
            <a:spAutoFit/>
          </a:bodyPr>
          <a:lstStyle/>
          <a:p>
            <a:pPr marL="457200" indent="-457200" algn="just">
              <a:buFont typeface="Wingdings" pitchFamily="2" charset="2"/>
              <a:buChar char="l"/>
              <a:defRPr/>
            </a:pPr>
            <a:r>
              <a:rPr lang="zh-CN" altLang="en-US" sz="2400" b="1" dirty="0">
                <a:solidFill>
                  <a:srgbClr val="C00000"/>
                </a:solidFill>
                <a:ea typeface="宋体" pitchFamily="2" charset="-122"/>
                <a:cs typeface="Times New Roman" pitchFamily="18" charset="0"/>
              </a:rPr>
              <a:t>非静态代码块：没有</a:t>
            </a:r>
            <a:r>
              <a:rPr lang="en-US" altLang="zh-CN" sz="2400" b="1" dirty="0">
                <a:solidFill>
                  <a:srgbClr val="C00000"/>
                </a:solidFill>
                <a:ea typeface="宋体" pitchFamily="2" charset="-122"/>
                <a:cs typeface="Times New Roman" pitchFamily="18" charset="0"/>
              </a:rPr>
              <a:t>static</a:t>
            </a:r>
            <a:r>
              <a:rPr lang="zh-CN" altLang="en-US" sz="2400" b="1" dirty="0">
                <a:solidFill>
                  <a:srgbClr val="C00000"/>
                </a:solidFill>
                <a:ea typeface="宋体" pitchFamily="2" charset="-122"/>
                <a:cs typeface="Times New Roman" pitchFamily="18" charset="0"/>
              </a:rPr>
              <a:t>修饰的代码块</a:t>
            </a:r>
          </a:p>
          <a:p>
            <a:pPr algn="just">
              <a:defRPr/>
            </a:pPr>
            <a:r>
              <a:rPr lang="zh-CN" altLang="en-US" sz="2400" dirty="0">
                <a:ea typeface="宋体" pitchFamily="2" charset="-122"/>
                <a:cs typeface="Times New Roman" pitchFamily="18" charset="0"/>
              </a:rPr>
              <a:t>  </a:t>
            </a:r>
            <a:r>
              <a:rPr lang="zh-CN" altLang="en-US" sz="2400" dirty="0" smtClean="0">
                <a:ea typeface="宋体" pitchFamily="2" charset="-122"/>
                <a:cs typeface="Times New Roman" pitchFamily="18" charset="0"/>
              </a:rPr>
              <a:t>     </a:t>
            </a:r>
            <a:r>
              <a:rPr lang="en-US" altLang="zh-CN" sz="2400" dirty="0">
                <a:ea typeface="宋体" pitchFamily="2" charset="-122"/>
                <a:cs typeface="Times New Roman" pitchFamily="18" charset="0"/>
              </a:rPr>
              <a:t>1.</a:t>
            </a:r>
            <a:r>
              <a:rPr lang="zh-CN" altLang="en-US" sz="2400" dirty="0">
                <a:ea typeface="宋体" pitchFamily="2" charset="-122"/>
                <a:cs typeface="Times New Roman" pitchFamily="18" charset="0"/>
              </a:rPr>
              <a:t>可以有输出语句。</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2</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可以对类的属性、类的声明进行初始化操作。</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3</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可以调用静态的变量或方法。</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4</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若有多个非静态的代码块，那么按照从上到下的顺序</a:t>
            </a:r>
            <a:r>
              <a:rPr lang="zh-CN" altLang="en-US" sz="2400" dirty="0" smtClean="0">
                <a:ea typeface="宋体" pitchFamily="2" charset="-122"/>
                <a:cs typeface="Times New Roman" pitchFamily="18" charset="0"/>
              </a:rPr>
              <a:t>依</a:t>
            </a:r>
            <a:endParaRPr lang="en-US" altLang="zh-CN" sz="2400" dirty="0" smtClean="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次执行</a:t>
            </a:r>
            <a:r>
              <a:rPr lang="zh-CN" altLang="en-US" sz="2400" dirty="0">
                <a:ea typeface="宋体" pitchFamily="2" charset="-122"/>
                <a:cs typeface="Times New Roman" pitchFamily="18" charset="0"/>
              </a:rPr>
              <a:t>。</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5</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每次创建对象的时候，都会执行一次</a:t>
            </a:r>
            <a:r>
              <a:rPr lang="zh-CN" altLang="en-US" sz="2400" dirty="0" smtClean="0">
                <a:ea typeface="宋体" pitchFamily="2" charset="-122"/>
                <a:cs typeface="Times New Roman" pitchFamily="18" charset="0"/>
              </a:rPr>
              <a:t>。且先于构造器执行</a:t>
            </a:r>
            <a:endParaRPr lang="en-US" altLang="zh-CN" sz="2400" dirty="0">
              <a:solidFill>
                <a:srgbClr val="C00000"/>
              </a:solidFill>
              <a:ea typeface="宋体" pitchFamily="2" charset="-122"/>
              <a:cs typeface="Times New Roman" pitchFamily="18" charset="0"/>
            </a:endParaRPr>
          </a:p>
        </p:txBody>
      </p:sp>
      <p:sp>
        <p:nvSpPr>
          <p:cNvPr id="2" name="矩形 1"/>
          <p:cNvSpPr/>
          <p:nvPr/>
        </p:nvSpPr>
        <p:spPr>
          <a:xfrm>
            <a:off x="200266" y="3569172"/>
            <a:ext cx="8784976" cy="3046988"/>
          </a:xfrm>
          <a:prstGeom prst="rect">
            <a:avLst/>
          </a:prstGeom>
        </p:spPr>
        <p:txBody>
          <a:bodyPr wrap="square">
            <a:spAutoFit/>
          </a:bodyPr>
          <a:lstStyle/>
          <a:p>
            <a:pPr marL="342900" indent="-342900">
              <a:buFont typeface="Wingdings" pitchFamily="2" charset="2"/>
              <a:buChar char="l"/>
            </a:pPr>
            <a:r>
              <a:rPr lang="zh-CN" altLang="en-US" sz="2400" b="1" dirty="0" smtClean="0">
                <a:solidFill>
                  <a:srgbClr val="C00000"/>
                </a:solidFill>
                <a:ea typeface="宋体" pitchFamily="2" charset="-122"/>
              </a:rPr>
              <a:t>静态</a:t>
            </a:r>
            <a:r>
              <a:rPr lang="zh-CN" altLang="en-US" sz="2400" b="1" dirty="0">
                <a:solidFill>
                  <a:srgbClr val="C00000"/>
                </a:solidFill>
                <a:ea typeface="宋体" pitchFamily="2" charset="-122"/>
              </a:rPr>
              <a:t>代码块：用</a:t>
            </a:r>
            <a:r>
              <a:rPr lang="en-US" altLang="zh-CN" sz="2400" b="1" dirty="0">
                <a:solidFill>
                  <a:srgbClr val="C00000"/>
                </a:solidFill>
                <a:ea typeface="宋体" pitchFamily="2" charset="-122"/>
              </a:rPr>
              <a:t>static </a:t>
            </a:r>
            <a:r>
              <a:rPr lang="zh-CN" altLang="en-US" sz="2400" b="1" dirty="0">
                <a:solidFill>
                  <a:srgbClr val="C00000"/>
                </a:solidFill>
                <a:ea typeface="宋体" pitchFamily="2" charset="-122"/>
              </a:rPr>
              <a:t>修饰的代码块</a:t>
            </a:r>
          </a:p>
          <a:p>
            <a:r>
              <a:rPr lang="zh-CN" altLang="en-US" sz="2400" dirty="0" smtClean="0">
                <a:ea typeface="宋体" pitchFamily="2" charset="-122"/>
              </a:rPr>
              <a:t>     </a:t>
            </a:r>
            <a:r>
              <a:rPr lang="en-US" altLang="zh-CN" sz="2400" dirty="0" smtClean="0">
                <a:ea typeface="宋体" pitchFamily="2" charset="-122"/>
              </a:rPr>
              <a:t>1</a:t>
            </a:r>
            <a:r>
              <a:rPr lang="en-US" altLang="zh-CN" sz="2400" dirty="0">
                <a:ea typeface="宋体" pitchFamily="2" charset="-122"/>
              </a:rPr>
              <a:t>.</a:t>
            </a:r>
            <a:r>
              <a:rPr lang="zh-CN" altLang="en-US" sz="2400" dirty="0">
                <a:ea typeface="宋体" pitchFamily="2" charset="-122"/>
              </a:rPr>
              <a:t>可以有输出语句。</a:t>
            </a:r>
          </a:p>
          <a:p>
            <a:r>
              <a:rPr lang="zh-CN" altLang="en-US" sz="2400" dirty="0" smtClean="0">
                <a:ea typeface="宋体" pitchFamily="2" charset="-122"/>
              </a:rPr>
              <a:t>     </a:t>
            </a:r>
            <a:r>
              <a:rPr lang="en-US" altLang="zh-CN" sz="2400" dirty="0" smtClean="0">
                <a:ea typeface="宋体" pitchFamily="2" charset="-122"/>
              </a:rPr>
              <a:t>2</a:t>
            </a:r>
            <a:r>
              <a:rPr lang="en-US" altLang="zh-CN" sz="2400" dirty="0">
                <a:ea typeface="宋体" pitchFamily="2" charset="-122"/>
              </a:rPr>
              <a:t>.</a:t>
            </a:r>
            <a:r>
              <a:rPr lang="zh-CN" altLang="en-US" sz="2400" dirty="0">
                <a:ea typeface="宋体" pitchFamily="2" charset="-122"/>
              </a:rPr>
              <a:t>可以对类的属性、类的声明进行初始化操作。</a:t>
            </a:r>
          </a:p>
          <a:p>
            <a:r>
              <a:rPr lang="zh-CN" altLang="en-US" sz="2400" dirty="0" smtClean="0">
                <a:ea typeface="宋体" pitchFamily="2" charset="-122"/>
              </a:rPr>
              <a:t>     </a:t>
            </a:r>
            <a:r>
              <a:rPr lang="en-US" altLang="zh-CN" sz="2400" dirty="0" smtClean="0">
                <a:ea typeface="宋体" pitchFamily="2" charset="-122"/>
              </a:rPr>
              <a:t>3</a:t>
            </a:r>
            <a:r>
              <a:rPr lang="en-US" altLang="zh-CN" sz="2400" dirty="0">
                <a:ea typeface="宋体" pitchFamily="2" charset="-122"/>
              </a:rPr>
              <a:t>.</a:t>
            </a:r>
            <a:r>
              <a:rPr lang="zh-CN" altLang="en-US" sz="2400" dirty="0">
                <a:ea typeface="宋体" pitchFamily="2" charset="-122"/>
              </a:rPr>
              <a:t>不可以对非静态的属性初始化。即：不可以调用非</a:t>
            </a:r>
            <a:r>
              <a:rPr lang="zh-CN" altLang="en-US" sz="2400" dirty="0" smtClean="0">
                <a:ea typeface="宋体" pitchFamily="2" charset="-122"/>
              </a:rPr>
              <a:t>静态的属</a:t>
            </a:r>
            <a:endParaRPr lang="en-US" altLang="zh-CN" sz="2400" dirty="0" smtClean="0">
              <a:ea typeface="宋体" pitchFamily="2" charset="-122"/>
            </a:endParaRPr>
          </a:p>
          <a:p>
            <a:r>
              <a:rPr lang="en-US" altLang="zh-CN" sz="2400" dirty="0">
                <a:ea typeface="宋体" pitchFamily="2" charset="-122"/>
              </a:rPr>
              <a:t> </a:t>
            </a:r>
            <a:r>
              <a:rPr lang="en-US" altLang="zh-CN" sz="2400" dirty="0" smtClean="0">
                <a:ea typeface="宋体" pitchFamily="2" charset="-122"/>
              </a:rPr>
              <a:t>        </a:t>
            </a:r>
            <a:r>
              <a:rPr lang="zh-CN" altLang="en-US" sz="2400" dirty="0" smtClean="0">
                <a:ea typeface="宋体" pitchFamily="2" charset="-122"/>
              </a:rPr>
              <a:t>性</a:t>
            </a:r>
            <a:r>
              <a:rPr lang="zh-CN" altLang="en-US" sz="2400" dirty="0">
                <a:ea typeface="宋体" pitchFamily="2" charset="-122"/>
              </a:rPr>
              <a:t>和方法。</a:t>
            </a:r>
          </a:p>
          <a:p>
            <a:r>
              <a:rPr lang="zh-CN" altLang="en-US" sz="2400" dirty="0" smtClean="0">
                <a:ea typeface="宋体" pitchFamily="2" charset="-122"/>
              </a:rPr>
              <a:t>    </a:t>
            </a:r>
            <a:r>
              <a:rPr lang="en-US" altLang="zh-CN" sz="2400" dirty="0" smtClean="0">
                <a:ea typeface="宋体" pitchFamily="2" charset="-122"/>
              </a:rPr>
              <a:t>4</a:t>
            </a:r>
            <a:r>
              <a:rPr lang="en-US" altLang="zh-CN" sz="2400" dirty="0">
                <a:ea typeface="宋体" pitchFamily="2" charset="-122"/>
              </a:rPr>
              <a:t>.</a:t>
            </a:r>
            <a:r>
              <a:rPr lang="zh-CN" altLang="en-US" sz="2400" dirty="0">
                <a:ea typeface="宋体" pitchFamily="2" charset="-122"/>
              </a:rPr>
              <a:t>若有多个静态的代码块，那么按照从上到下的顺序依次执行。</a:t>
            </a:r>
          </a:p>
          <a:p>
            <a:r>
              <a:rPr lang="zh-CN" altLang="en-US" sz="2400" dirty="0" smtClean="0">
                <a:ea typeface="宋体" pitchFamily="2" charset="-122"/>
              </a:rPr>
              <a:t>    </a:t>
            </a:r>
            <a:r>
              <a:rPr lang="en-US" altLang="zh-CN" sz="2400" dirty="0" smtClean="0">
                <a:ea typeface="宋体" pitchFamily="2" charset="-122"/>
              </a:rPr>
              <a:t>5</a:t>
            </a:r>
            <a:r>
              <a:rPr lang="en-US" altLang="zh-CN" sz="2400" dirty="0">
                <a:ea typeface="宋体" pitchFamily="2" charset="-122"/>
              </a:rPr>
              <a:t>.</a:t>
            </a:r>
            <a:r>
              <a:rPr lang="zh-CN" altLang="en-US" sz="2400" dirty="0">
                <a:ea typeface="宋体" pitchFamily="2" charset="-122"/>
              </a:rPr>
              <a:t>静态代码块的执行要先于非静态代码块。</a:t>
            </a:r>
          </a:p>
          <a:p>
            <a:r>
              <a:rPr lang="zh-CN" altLang="en-US" sz="2400" dirty="0" smtClean="0">
                <a:ea typeface="宋体" pitchFamily="2" charset="-122"/>
              </a:rPr>
              <a:t>    </a:t>
            </a:r>
            <a:r>
              <a:rPr lang="en-US" altLang="zh-CN" sz="2400" dirty="0" smtClean="0">
                <a:ea typeface="宋体" pitchFamily="2" charset="-122"/>
              </a:rPr>
              <a:t>6</a:t>
            </a:r>
            <a:r>
              <a:rPr lang="en-US" altLang="zh-CN" sz="2400" dirty="0">
                <a:ea typeface="宋体" pitchFamily="2" charset="-122"/>
              </a:rPr>
              <a:t>.</a:t>
            </a:r>
            <a:r>
              <a:rPr lang="zh-CN" altLang="en-US" sz="2400" dirty="0">
                <a:ea typeface="宋体" pitchFamily="2" charset="-122"/>
              </a:rPr>
              <a:t>静态代码块只执行一</a:t>
            </a:r>
            <a:r>
              <a:rPr lang="zh-CN" altLang="en-US" sz="2400" dirty="0" smtClean="0">
                <a:ea typeface="宋体" pitchFamily="2" charset="-122"/>
              </a:rPr>
              <a:t>次</a:t>
            </a:r>
            <a:endParaRPr lang="zh-CN" altLang="en-US" sz="2400" dirty="0">
              <a:ea typeface="宋体" pitchFamily="2" charset="-122"/>
            </a:endParaRPr>
          </a:p>
        </p:txBody>
      </p:sp>
    </p:spTree>
    <p:extLst>
      <p:ext uri="{BB962C8B-B14F-4D97-AF65-F5344CB8AC3E}">
        <p14:creationId xmlns:p14="http://schemas.microsoft.com/office/powerpoint/2010/main" val="1489644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2267744" y="620688"/>
            <a:ext cx="6012192" cy="778088"/>
          </a:xfrm>
        </p:spPr>
        <p:txBody>
          <a:bodyPr/>
          <a:lstStyle/>
          <a:p>
            <a:pPr eaLnBrk="1" hangingPunct="1">
              <a:defRPr/>
            </a:pPr>
            <a:r>
              <a:rPr lang="zh-CN" altLang="en-US" b="1" dirty="0" smtClean="0">
                <a:latin typeface="+mn-lt"/>
                <a:ea typeface="宋体" pitchFamily="2" charset="-122"/>
                <a:cs typeface="Times New Roman" pitchFamily="18" charset="0"/>
              </a:rPr>
              <a:t>静态初始化块举例</a:t>
            </a:r>
            <a:endParaRPr lang="zh-CN" altLang="en-US" sz="2000" b="1" dirty="0" smtClean="0">
              <a:latin typeface="+mn-lt"/>
              <a:ea typeface="宋体" pitchFamily="2" charset="-122"/>
              <a:cs typeface="Times New Roman" pitchFamily="18" charset="0"/>
            </a:endParaRPr>
          </a:p>
        </p:txBody>
      </p:sp>
      <p:sp>
        <p:nvSpPr>
          <p:cNvPr id="15363" name="Rectangle 3"/>
          <p:cNvSpPr>
            <a:spLocks noGrp="1" noChangeArrowheads="1"/>
          </p:cNvSpPr>
          <p:nvPr>
            <p:ph type="body" idx="1"/>
          </p:nvPr>
        </p:nvSpPr>
        <p:spPr>
          <a:xfrm>
            <a:off x="251520" y="1340768"/>
            <a:ext cx="6705600" cy="5278982"/>
          </a:xfrm>
        </p:spPr>
        <p:txBody>
          <a:bodyPr>
            <a:noAutofit/>
          </a:bodyPr>
          <a:lstStyle/>
          <a:p>
            <a:pPr eaLnBrk="1" hangingPunct="1">
              <a:spcBef>
                <a:spcPct val="0"/>
              </a:spcBef>
              <a:buFontTx/>
              <a:buNone/>
            </a:pPr>
            <a:r>
              <a:rPr lang="en-US" altLang="zh-CN" sz="2400" dirty="0" smtClean="0">
                <a:solidFill>
                  <a:srgbClr val="C00000"/>
                </a:solidFill>
                <a:ea typeface="宋体" pitchFamily="2" charset="-122"/>
                <a:cs typeface="Times New Roman" pitchFamily="18" charset="0"/>
              </a:rPr>
              <a:t>class Person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public static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total;</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static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total = 100;</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("in static block!");</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a:t>
            </a:r>
          </a:p>
          <a:p>
            <a:pPr eaLnBrk="1" hangingPunct="1">
              <a:spcBef>
                <a:spcPct val="0"/>
              </a:spcBef>
              <a:buFontTx/>
              <a:buNone/>
            </a:pPr>
            <a:endParaRPr lang="en-US" altLang="zh-CN" sz="2400" dirty="0" smtClean="0">
              <a:solidFill>
                <a:srgbClr val="C00000"/>
              </a:solidFill>
              <a:ea typeface="宋体" pitchFamily="2" charset="-122"/>
              <a:cs typeface="Times New Roman" pitchFamily="18" charset="0"/>
            </a:endParaRP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public class Test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public static void main(String[] </a:t>
            </a:r>
            <a:r>
              <a:rPr lang="en-US" altLang="zh-CN" sz="2400" dirty="0" err="1" smtClean="0">
                <a:solidFill>
                  <a:srgbClr val="C00000"/>
                </a:solidFill>
                <a:ea typeface="宋体" pitchFamily="2" charset="-122"/>
                <a:cs typeface="Times New Roman" pitchFamily="18" charset="0"/>
              </a:rPr>
              <a:t>args</a:t>
            </a:r>
            <a:r>
              <a:rPr lang="en-US" altLang="zh-CN" sz="2400" dirty="0" smtClean="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("total = "+ </a:t>
            </a:r>
            <a:r>
              <a:rPr lang="en-US" altLang="zh-CN" sz="2400" dirty="0" err="1" smtClean="0">
                <a:solidFill>
                  <a:srgbClr val="C00000"/>
                </a:solidFill>
                <a:ea typeface="宋体" pitchFamily="2" charset="-122"/>
                <a:cs typeface="Times New Roman" pitchFamily="18" charset="0"/>
              </a:rPr>
              <a:t>Person.total</a:t>
            </a:r>
            <a:r>
              <a:rPr lang="en-US" altLang="zh-CN" sz="2400" dirty="0" smtClean="0">
                <a:solidFill>
                  <a:srgbClr val="C00000"/>
                </a:solidFill>
                <a:ea typeface="宋体" pitchFamily="2" charset="-122"/>
                <a:cs typeface="Times New Roman" pitchFamily="18" charset="0"/>
              </a:rPr>
              <a:t>);</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("total = "+ </a:t>
            </a:r>
            <a:r>
              <a:rPr lang="en-US" altLang="zh-CN" sz="2400" dirty="0" err="1" smtClean="0">
                <a:solidFill>
                  <a:srgbClr val="C00000"/>
                </a:solidFill>
                <a:ea typeface="宋体" pitchFamily="2" charset="-122"/>
                <a:cs typeface="Times New Roman" pitchFamily="18" charset="0"/>
              </a:rPr>
              <a:t>Person.total</a:t>
            </a:r>
            <a:r>
              <a:rPr lang="en-US" altLang="zh-CN" sz="2400" dirty="0" smtClean="0">
                <a:solidFill>
                  <a:srgbClr val="C00000"/>
                </a:solidFill>
                <a:ea typeface="宋体" pitchFamily="2" charset="-122"/>
                <a:cs typeface="Times New Roman" pitchFamily="18" charset="0"/>
              </a:rPr>
              <a:t>);</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a:t>
            </a:r>
          </a:p>
        </p:txBody>
      </p:sp>
      <p:sp>
        <p:nvSpPr>
          <p:cNvPr id="5" name="TextBox 4"/>
          <p:cNvSpPr txBox="1"/>
          <p:nvPr/>
        </p:nvSpPr>
        <p:spPr>
          <a:xfrm>
            <a:off x="4860032" y="6096530"/>
            <a:ext cx="4033269" cy="523220"/>
          </a:xfrm>
          <a:prstGeom prst="rect">
            <a:avLst/>
          </a:prstGeom>
          <a:noFill/>
        </p:spPr>
        <p:txBody>
          <a:bodyPr wrap="square" rtlCol="0">
            <a:spAutoFit/>
          </a:bodyPr>
          <a:lstStyle/>
          <a:p>
            <a:r>
              <a:rPr lang="zh-CN" altLang="en-US" sz="2800" b="1" dirty="0" smtClean="0">
                <a:ea typeface="宋体" pitchFamily="2" charset="-122"/>
                <a:cs typeface="Times New Roman" pitchFamily="18" charset="0"/>
              </a:rPr>
              <a:t>练习：</a:t>
            </a:r>
            <a:r>
              <a:rPr lang="en-US" altLang="zh-CN" sz="2800" b="1" dirty="0" smtClean="0">
                <a:ea typeface="宋体" pitchFamily="2" charset="-122"/>
                <a:cs typeface="Times New Roman" pitchFamily="18" charset="0"/>
              </a:rPr>
              <a:t>TestLeaf.java</a:t>
            </a:r>
            <a:endParaRPr lang="zh-CN" altLang="en-US" sz="2800" b="1" dirty="0">
              <a:ea typeface="宋体" pitchFamily="2" charset="-122"/>
              <a:cs typeface="Times New Roman" pitchFamily="18" charset="0"/>
            </a:endParaRPr>
          </a:p>
        </p:txBody>
      </p:sp>
      <p:sp>
        <p:nvSpPr>
          <p:cNvPr id="2" name="矩形 1"/>
          <p:cNvSpPr/>
          <p:nvPr/>
        </p:nvSpPr>
        <p:spPr>
          <a:xfrm>
            <a:off x="6609025" y="3326436"/>
            <a:ext cx="2052228" cy="1613541"/>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4"/>
          <p:cNvSpPr txBox="1">
            <a:spLocks noChangeArrowheads="1"/>
          </p:cNvSpPr>
          <p:nvPr/>
        </p:nvSpPr>
        <p:spPr bwMode="auto">
          <a:xfrm>
            <a:off x="6804248" y="3591949"/>
            <a:ext cx="2001598" cy="1306576"/>
          </a:xfrm>
          <a:prstGeom prst="rect">
            <a:avLst/>
          </a:prstGeom>
          <a:noFill/>
          <a:ln w="9525">
            <a:noFill/>
            <a:miter lim="800000"/>
            <a:headEnd/>
            <a:tailEnd/>
          </a:ln>
        </p:spPr>
        <p:txBody>
          <a:bodyPr wrap="square">
            <a:spAutoFit/>
          </a:bodyPr>
          <a:lstStyle/>
          <a:p>
            <a:pPr>
              <a:lnSpc>
                <a:spcPct val="60000"/>
              </a:lnSpc>
              <a:spcBef>
                <a:spcPct val="50000"/>
              </a:spcBef>
            </a:pPr>
            <a:r>
              <a:rPr lang="zh-CN" altLang="en-US" sz="2000" b="1" dirty="0">
                <a:solidFill>
                  <a:srgbClr val="FF0000"/>
                </a:solidFill>
                <a:ea typeface="宋体" pitchFamily="2" charset="-122"/>
                <a:cs typeface="Times New Roman" pitchFamily="18" charset="0"/>
              </a:rPr>
              <a:t>输出：</a:t>
            </a:r>
          </a:p>
          <a:p>
            <a:pPr>
              <a:lnSpc>
                <a:spcPct val="60000"/>
              </a:lnSpc>
              <a:spcBef>
                <a:spcPct val="50000"/>
              </a:spcBef>
            </a:pPr>
            <a:r>
              <a:rPr lang="en-US" altLang="zh-CN" sz="2000" b="1" dirty="0">
                <a:solidFill>
                  <a:srgbClr val="FF0000"/>
                </a:solidFill>
                <a:ea typeface="宋体" pitchFamily="2" charset="-122"/>
                <a:cs typeface="Times New Roman" pitchFamily="18" charset="0"/>
              </a:rPr>
              <a:t>in static block</a:t>
            </a:r>
          </a:p>
          <a:p>
            <a:pPr>
              <a:lnSpc>
                <a:spcPct val="60000"/>
              </a:lnSpc>
              <a:spcBef>
                <a:spcPct val="50000"/>
              </a:spcBef>
            </a:pPr>
            <a:r>
              <a:rPr lang="en-US" altLang="zh-CN" sz="2000" b="1" dirty="0">
                <a:solidFill>
                  <a:srgbClr val="FF0000"/>
                </a:solidFill>
                <a:ea typeface="宋体" pitchFamily="2" charset="-122"/>
                <a:cs typeface="Times New Roman" pitchFamily="18" charset="0"/>
              </a:rPr>
              <a:t>total=100</a:t>
            </a:r>
          </a:p>
          <a:p>
            <a:pPr>
              <a:lnSpc>
                <a:spcPct val="60000"/>
              </a:lnSpc>
              <a:spcBef>
                <a:spcPct val="50000"/>
              </a:spcBef>
            </a:pPr>
            <a:r>
              <a:rPr lang="en-US" altLang="zh-CN" sz="2000" b="1" dirty="0">
                <a:solidFill>
                  <a:srgbClr val="FF0000"/>
                </a:solidFill>
                <a:ea typeface="宋体" pitchFamily="2" charset="-122"/>
                <a:cs typeface="Times New Roman" pitchFamily="18" charset="0"/>
              </a:rPr>
              <a:t>total=100</a:t>
            </a:r>
          </a:p>
        </p:txBody>
      </p:sp>
    </p:spTree>
    <p:extLst>
      <p:ext uri="{BB962C8B-B14F-4D97-AF65-F5344CB8AC3E}">
        <p14:creationId xmlns:p14="http://schemas.microsoft.com/office/powerpoint/2010/main" val="344533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3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3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3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3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4" descr="传值"/>
          <p:cNvPicPr>
            <a:picLocks noGrp="1" noChangeAspect="1" noChangeArrowheads="1"/>
          </p:cNvPicPr>
          <p:nvPr>
            <p:ph sz="half" idx="2"/>
          </p:nvPr>
        </p:nvPicPr>
        <p:blipFill>
          <a:blip r:embed="rId2">
            <a:clrChange>
              <a:clrFrom>
                <a:srgbClr val="FFFFFF"/>
              </a:clrFrom>
              <a:clrTo>
                <a:srgbClr val="FFFFFF">
                  <a:alpha val="0"/>
                </a:srgbClr>
              </a:clrTo>
            </a:clrChange>
          </a:blip>
          <a:srcRect/>
          <a:stretch>
            <a:fillRect/>
          </a:stretch>
        </p:blipFill>
        <p:spPr>
          <a:xfrm>
            <a:off x="1115616" y="2636912"/>
            <a:ext cx="7128792" cy="3680403"/>
          </a:xfrm>
          <a:noFill/>
        </p:spPr>
      </p:pic>
      <p:sp>
        <p:nvSpPr>
          <p:cNvPr id="32770" name="Rectangle 2"/>
          <p:cNvSpPr>
            <a:spLocks noGrp="1" noChangeArrowheads="1"/>
          </p:cNvSpPr>
          <p:nvPr>
            <p:ph type="title"/>
          </p:nvPr>
        </p:nvSpPr>
        <p:spPr>
          <a:xfrm>
            <a:off x="2627784" y="548680"/>
            <a:ext cx="4536504" cy="1080120"/>
          </a:xfrm>
        </p:spPr>
        <p:txBody>
          <a:bodyPr>
            <a:normAutofit/>
          </a:bodyPr>
          <a:lstStyle/>
          <a:p>
            <a:pPr eaLnBrk="1" hangingPunct="1"/>
            <a:r>
              <a:rPr lang="zh-CN" altLang="en-US" b="1" dirty="0" smtClean="0">
                <a:latin typeface="Times New Roman" pitchFamily="18" charset="0"/>
                <a:ea typeface="宋体" pitchFamily="2" charset="-122"/>
                <a:cs typeface="Times New Roman" pitchFamily="18" charset="0"/>
              </a:rPr>
              <a:t>五、方法的参数传递</a:t>
            </a:r>
          </a:p>
        </p:txBody>
      </p:sp>
      <p:sp>
        <p:nvSpPr>
          <p:cNvPr id="32771" name="Rectangle 3"/>
          <p:cNvSpPr>
            <a:spLocks noGrp="1" noChangeArrowheads="1"/>
          </p:cNvSpPr>
          <p:nvPr>
            <p:ph type="body" sz="half" idx="1"/>
          </p:nvPr>
        </p:nvSpPr>
        <p:spPr>
          <a:xfrm>
            <a:off x="755576" y="1340768"/>
            <a:ext cx="5328592" cy="936104"/>
          </a:xfrm>
        </p:spPr>
        <p:txBody>
          <a:bodyPr>
            <a:noAutofit/>
          </a:bodyPr>
          <a:lstStyle/>
          <a:p>
            <a:pPr eaLnBrk="1" hangingPunct="1">
              <a:buFont typeface="Wingdings" pitchFamily="2" charset="2"/>
              <a:buChar char="l"/>
            </a:pPr>
            <a:r>
              <a:rPr lang="zh-CN" altLang="en-US" dirty="0">
                <a:latin typeface="Times New Roman" pitchFamily="18" charset="0"/>
                <a:ea typeface="宋体" pitchFamily="2" charset="-122"/>
                <a:cs typeface="Times New Roman" pitchFamily="18" charset="0"/>
              </a:rPr>
              <a:t>方法</a:t>
            </a:r>
            <a:r>
              <a:rPr lang="zh-CN" altLang="en-US" dirty="0" smtClean="0">
                <a:latin typeface="Times New Roman" pitchFamily="18" charset="0"/>
                <a:ea typeface="宋体" pitchFamily="2" charset="-122"/>
                <a:cs typeface="Times New Roman" pitchFamily="18" charset="0"/>
              </a:rPr>
              <a:t>只有被调用才会被执行</a:t>
            </a:r>
            <a:endParaRPr lang="en-US" altLang="zh-CN" dirty="0" smtClean="0">
              <a:latin typeface="Times New Roman" pitchFamily="18" charset="0"/>
              <a:ea typeface="宋体" pitchFamily="2" charset="-122"/>
              <a:cs typeface="Times New Roman" pitchFamily="18" charset="0"/>
            </a:endParaRPr>
          </a:p>
          <a:p>
            <a:pPr eaLnBrk="1" hangingPunct="1">
              <a:buFont typeface="Wingdings" pitchFamily="2" charset="2"/>
              <a:buChar char="l"/>
            </a:pPr>
            <a:r>
              <a:rPr lang="zh-CN" altLang="en-US" dirty="0">
                <a:latin typeface="Times New Roman" pitchFamily="18" charset="0"/>
                <a:ea typeface="宋体" pitchFamily="2" charset="-122"/>
                <a:cs typeface="Times New Roman" pitchFamily="18" charset="0"/>
              </a:rPr>
              <a:t>方法</a:t>
            </a:r>
            <a:r>
              <a:rPr lang="zh-CN" altLang="en-US" dirty="0" smtClean="0">
                <a:latin typeface="Times New Roman" pitchFamily="18" charset="0"/>
                <a:ea typeface="宋体" pitchFamily="2" charset="-122"/>
                <a:cs typeface="Times New Roman" pitchFamily="18" charset="0"/>
              </a:rPr>
              <a:t>调用的过程分析</a:t>
            </a:r>
          </a:p>
        </p:txBody>
      </p:sp>
      <p:sp>
        <p:nvSpPr>
          <p:cNvPr id="2" name="矩形 1"/>
          <p:cNvSpPr/>
          <p:nvPr/>
        </p:nvSpPr>
        <p:spPr>
          <a:xfrm>
            <a:off x="827584" y="2420888"/>
            <a:ext cx="7632848" cy="388843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6450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0" y="789423"/>
            <a:ext cx="3911285" cy="680656"/>
          </a:xfrm>
        </p:spPr>
        <p:txBody>
          <a:bodyPr/>
          <a:lstStyle/>
          <a:p>
            <a:r>
              <a:rPr lang="zh-CN" altLang="en-US" b="1" dirty="0" smtClean="0">
                <a:latin typeface="+mn-lt"/>
                <a:ea typeface="宋体" pitchFamily="2" charset="-122"/>
              </a:rPr>
              <a:t>方法的参数传递</a:t>
            </a:r>
            <a:endParaRPr lang="zh-CN" altLang="en-US" b="1" dirty="0">
              <a:latin typeface="+mn-lt"/>
              <a:ea typeface="宋体" pitchFamily="2" charset="-122"/>
            </a:endParaRPr>
          </a:p>
        </p:txBody>
      </p:sp>
      <p:sp>
        <p:nvSpPr>
          <p:cNvPr id="3" name="内容占位符 2"/>
          <p:cNvSpPr>
            <a:spLocks noGrp="1"/>
          </p:cNvSpPr>
          <p:nvPr>
            <p:ph idx="1"/>
          </p:nvPr>
        </p:nvSpPr>
        <p:spPr>
          <a:xfrm>
            <a:off x="457200" y="1600200"/>
            <a:ext cx="8229600" cy="4709120"/>
          </a:xfrm>
        </p:spPr>
        <p:txBody>
          <a:bodyPr/>
          <a:lstStyle/>
          <a:p>
            <a:pPr>
              <a:buFont typeface="Wingdings" pitchFamily="2" charset="2"/>
              <a:buChar char="l"/>
            </a:pPr>
            <a:r>
              <a:rPr lang="zh-CN" altLang="en-US" b="1" dirty="0" smtClean="0">
                <a:ea typeface="宋体" pitchFamily="2" charset="-122"/>
              </a:rPr>
              <a:t>方法，必须有其所在类或对象调用才有意义。若方法含有参数：</a:t>
            </a:r>
            <a:endParaRPr lang="en-US" altLang="zh-CN" b="1" dirty="0" smtClean="0">
              <a:ea typeface="宋体" pitchFamily="2" charset="-122"/>
            </a:endParaRPr>
          </a:p>
          <a:p>
            <a:pPr lvl="1">
              <a:buFont typeface="Wingdings" pitchFamily="2" charset="2"/>
              <a:buChar char="Ø"/>
            </a:pPr>
            <a:r>
              <a:rPr lang="zh-CN" altLang="en-US" b="1" dirty="0" smtClean="0">
                <a:ea typeface="宋体" pitchFamily="2" charset="-122"/>
              </a:rPr>
              <a:t>形参</a:t>
            </a:r>
            <a:r>
              <a:rPr lang="zh-CN" altLang="en-US" dirty="0" smtClean="0">
                <a:ea typeface="宋体" pitchFamily="2" charset="-122"/>
              </a:rPr>
              <a:t>：方法声明时的参数</a:t>
            </a:r>
            <a:endParaRPr lang="en-US" altLang="zh-CN" dirty="0" smtClean="0">
              <a:ea typeface="宋体" pitchFamily="2" charset="-122"/>
            </a:endParaRPr>
          </a:p>
          <a:p>
            <a:pPr lvl="1">
              <a:buFont typeface="Wingdings" pitchFamily="2" charset="2"/>
              <a:buChar char="Ø"/>
            </a:pPr>
            <a:r>
              <a:rPr lang="zh-CN" altLang="en-US" b="1" dirty="0" smtClean="0">
                <a:ea typeface="宋体" pitchFamily="2" charset="-122"/>
              </a:rPr>
              <a:t>实参：</a:t>
            </a:r>
            <a:r>
              <a:rPr lang="zh-CN" altLang="en-US" dirty="0" smtClean="0">
                <a:ea typeface="宋体" pitchFamily="2" charset="-122"/>
              </a:rPr>
              <a:t>方法调用时</a:t>
            </a:r>
            <a:r>
              <a:rPr lang="zh-CN" altLang="en-US" dirty="0">
                <a:ea typeface="宋体" pitchFamily="2" charset="-122"/>
                <a:cs typeface="Times New Roman" pitchFamily="18" charset="0"/>
              </a:rPr>
              <a:t>实际传给形参的参数值</a:t>
            </a:r>
            <a:endParaRPr lang="en-US" altLang="zh-CN" dirty="0" smtClean="0">
              <a:ea typeface="宋体" pitchFamily="2" charset="-122"/>
            </a:endParaRPr>
          </a:p>
          <a:p>
            <a:pPr marL="0" indent="0">
              <a:buNone/>
            </a:pPr>
            <a:endParaRPr lang="en-US" altLang="zh-CN" sz="1800" dirty="0" smtClean="0">
              <a:solidFill>
                <a:srgbClr val="FF0000"/>
              </a:solidFill>
              <a:ea typeface="宋体" pitchFamily="2" charset="-122"/>
              <a:cs typeface="Times New Roman" pitchFamily="18" charset="0"/>
            </a:endParaRPr>
          </a:p>
          <a:p>
            <a:pPr marL="285750" indent="-285750">
              <a:buFont typeface="Wingdings" pitchFamily="2" charset="2"/>
              <a:buChar char="l"/>
            </a:pPr>
            <a:r>
              <a:rPr lang="en-US" altLang="zh-CN" dirty="0" smtClean="0">
                <a:solidFill>
                  <a:srgbClr val="FF0000"/>
                </a:solidFill>
                <a:ea typeface="宋体" pitchFamily="2" charset="-122"/>
                <a:cs typeface="Times New Roman" pitchFamily="18" charset="0"/>
              </a:rPr>
              <a:t>Java</a:t>
            </a:r>
            <a:r>
              <a:rPr lang="zh-CN" altLang="en-US" dirty="0">
                <a:solidFill>
                  <a:srgbClr val="FF0000"/>
                </a:solidFill>
                <a:ea typeface="宋体" pitchFamily="2" charset="-122"/>
                <a:cs typeface="Times New Roman" pitchFamily="18" charset="0"/>
              </a:rPr>
              <a:t>的实参值如何传入方法呢？</a:t>
            </a:r>
            <a:endParaRPr lang="en-US" altLang="zh-CN" dirty="0">
              <a:solidFill>
                <a:srgbClr val="FF0000"/>
              </a:solidFill>
              <a:ea typeface="宋体" pitchFamily="2" charset="-122"/>
              <a:cs typeface="Times New Roman" pitchFamily="18" charset="0"/>
            </a:endParaRPr>
          </a:p>
          <a:p>
            <a:pPr marL="0" indent="0">
              <a:buNone/>
            </a:pPr>
            <a:r>
              <a:rPr lang="en-US" altLang="zh-CN" dirty="0">
                <a:ea typeface="宋体" pitchFamily="2" charset="-122"/>
                <a:cs typeface="Times New Roman" pitchFamily="18" charset="0"/>
              </a:rPr>
              <a:t> </a:t>
            </a:r>
            <a:r>
              <a:rPr lang="en-US" altLang="zh-CN" dirty="0" smtClean="0">
                <a:ea typeface="宋体" pitchFamily="2" charset="-122"/>
                <a:cs typeface="Times New Roman" pitchFamily="18" charset="0"/>
              </a:rPr>
              <a:t>       Java</a:t>
            </a:r>
            <a:r>
              <a:rPr lang="zh-CN" altLang="en-US" dirty="0">
                <a:ea typeface="宋体" pitchFamily="2" charset="-122"/>
                <a:cs typeface="Times New Roman" pitchFamily="18" charset="0"/>
              </a:rPr>
              <a:t>里方法的参数传递方式只有一种：</a:t>
            </a:r>
            <a:r>
              <a:rPr lang="zh-CN" altLang="en-US" dirty="0">
                <a:solidFill>
                  <a:srgbClr val="C00000"/>
                </a:solidFill>
                <a:ea typeface="宋体" pitchFamily="2" charset="-122"/>
                <a:cs typeface="Times New Roman" pitchFamily="18" charset="0"/>
              </a:rPr>
              <a:t>值传递</a:t>
            </a:r>
            <a:r>
              <a:rPr lang="zh-CN" altLang="en-US" dirty="0">
                <a:ea typeface="宋体" pitchFamily="2" charset="-122"/>
                <a:cs typeface="Times New Roman" pitchFamily="18" charset="0"/>
              </a:rPr>
              <a:t>。  即将实际参数值的副本（复制品）传入方法内，而参数本身不受影响。</a:t>
            </a:r>
          </a:p>
        </p:txBody>
      </p:sp>
      <p:sp>
        <p:nvSpPr>
          <p:cNvPr id="4" name="五角星 3"/>
          <p:cNvSpPr/>
          <p:nvPr/>
        </p:nvSpPr>
        <p:spPr>
          <a:xfrm>
            <a:off x="2411760" y="877723"/>
            <a:ext cx="504056" cy="504056"/>
          </a:xfrm>
          <a:prstGeom prst="star5">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050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courses\1.JavaSE\图片资料\pic\图片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240" y="4293096"/>
            <a:ext cx="2308500" cy="23042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55576" y="1556792"/>
            <a:ext cx="7848872" cy="954107"/>
          </a:xfrm>
          <a:prstGeom prst="rect">
            <a:avLst/>
          </a:prstGeom>
          <a:noFill/>
        </p:spPr>
        <p:txBody>
          <a:bodyPr wrap="square" rtlCol="0">
            <a:spAutoFit/>
          </a:bodyPr>
          <a:lstStyle/>
          <a:p>
            <a:r>
              <a:rPr lang="zh-CN" altLang="en-US" sz="2800" dirty="0" smtClean="0">
                <a:ea typeface="宋体" pitchFamily="2" charset="-122"/>
              </a:rPr>
              <a:t>众所周知，</a:t>
            </a:r>
            <a:r>
              <a:rPr lang="en-US" altLang="zh-CN" sz="2800" dirty="0" smtClean="0">
                <a:ea typeface="宋体" pitchFamily="2" charset="-122"/>
              </a:rPr>
              <a:t>Java</a:t>
            </a:r>
            <a:r>
              <a:rPr lang="zh-CN" altLang="en-US" sz="2800" dirty="0" smtClean="0">
                <a:ea typeface="宋体" pitchFamily="2" charset="-122"/>
              </a:rPr>
              <a:t>是由一个一个的“类”构成的，那么</a:t>
            </a:r>
            <a:r>
              <a:rPr lang="en-US" altLang="zh-CN" sz="2800" dirty="0" smtClean="0">
                <a:ea typeface="宋体" pitchFamily="2" charset="-122"/>
              </a:rPr>
              <a:t>Java</a:t>
            </a:r>
            <a:r>
              <a:rPr lang="zh-CN" altLang="en-US" sz="2800" dirty="0" smtClean="0">
                <a:ea typeface="宋体" pitchFamily="2" charset="-122"/>
              </a:rPr>
              <a:t>类可以由哪些部分组成？</a:t>
            </a:r>
            <a:endParaRPr lang="zh-CN" altLang="en-US" sz="2800" dirty="0">
              <a:ea typeface="宋体" pitchFamily="2" charset="-122"/>
            </a:endParaRPr>
          </a:p>
        </p:txBody>
      </p:sp>
      <p:sp>
        <p:nvSpPr>
          <p:cNvPr id="3" name="TextBox 2"/>
          <p:cNvSpPr txBox="1"/>
          <p:nvPr/>
        </p:nvSpPr>
        <p:spPr>
          <a:xfrm>
            <a:off x="755576" y="3068960"/>
            <a:ext cx="5760640" cy="1477328"/>
          </a:xfrm>
          <a:prstGeom prst="rect">
            <a:avLst/>
          </a:prstGeom>
          <a:noFill/>
        </p:spPr>
        <p:txBody>
          <a:bodyPr wrap="square" rtlCol="0">
            <a:spAutoFit/>
          </a:bodyPr>
          <a:lstStyle/>
          <a:p>
            <a:r>
              <a:rPr lang="zh-CN" altLang="en-US" dirty="0" smtClean="0"/>
              <a:t>属性</a:t>
            </a:r>
            <a:r>
              <a:rPr lang="en-US" altLang="zh-CN" dirty="0" smtClean="0"/>
              <a:t>Field</a:t>
            </a:r>
          </a:p>
          <a:p>
            <a:r>
              <a:rPr lang="zh-CN" altLang="en-US" dirty="0" smtClean="0"/>
              <a:t>方法</a:t>
            </a:r>
            <a:r>
              <a:rPr lang="en-US" altLang="zh-CN" dirty="0" smtClean="0"/>
              <a:t>Method</a:t>
            </a:r>
          </a:p>
          <a:p>
            <a:r>
              <a:rPr lang="zh-CN" altLang="en-US" dirty="0"/>
              <a:t>构造</a:t>
            </a:r>
            <a:r>
              <a:rPr lang="zh-CN" altLang="en-US" dirty="0" smtClean="0"/>
              <a:t>器</a:t>
            </a:r>
            <a:r>
              <a:rPr lang="en-US" altLang="zh-CN" dirty="0" smtClean="0"/>
              <a:t>Constructor</a:t>
            </a:r>
            <a:r>
              <a:rPr lang="zh-CN" altLang="en-US" dirty="0" smtClean="0"/>
              <a:t>：①创建对象②初始化对象</a:t>
            </a:r>
            <a:endParaRPr lang="en-US" altLang="zh-CN" dirty="0" smtClean="0"/>
          </a:p>
          <a:p>
            <a:r>
              <a:rPr lang="zh-CN" altLang="en-US" dirty="0"/>
              <a:t>代码</a:t>
            </a:r>
            <a:r>
              <a:rPr lang="zh-CN" altLang="en-US" dirty="0" smtClean="0"/>
              <a:t>块</a:t>
            </a:r>
            <a:endParaRPr lang="en-US" altLang="zh-CN" dirty="0" smtClean="0"/>
          </a:p>
          <a:p>
            <a:r>
              <a:rPr lang="zh-CN" altLang="en-US" dirty="0"/>
              <a:t>内部类</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sz="quarter"/>
          </p:nvPr>
        </p:nvSpPr>
        <p:spPr>
          <a:xfrm>
            <a:off x="899592" y="764704"/>
            <a:ext cx="7740351" cy="1150275"/>
          </a:xfrm>
        </p:spPr>
        <p:txBody>
          <a:bodyPr>
            <a:normAutofit fontScale="90000"/>
          </a:bodyPr>
          <a:lstStyle/>
          <a:p>
            <a:pPr eaLnBrk="1" hangingPunct="1"/>
            <a:r>
              <a:rPr lang="zh-CN" altLang="en-US" sz="4000" b="1" dirty="0">
                <a:latin typeface="Times New Roman" pitchFamily="18" charset="0"/>
                <a:ea typeface="宋体" pitchFamily="2" charset="-122"/>
                <a:cs typeface="Times New Roman" pitchFamily="18" charset="0"/>
              </a:rPr>
              <a:t>方法</a:t>
            </a:r>
            <a:r>
              <a:rPr lang="zh-CN" altLang="en-US" sz="4000" b="1" dirty="0" smtClean="0">
                <a:latin typeface="Times New Roman" pitchFamily="18" charset="0"/>
                <a:ea typeface="宋体" pitchFamily="2" charset="-122"/>
                <a:cs typeface="Times New Roman" pitchFamily="18" charset="0"/>
              </a:rPr>
              <a:t>的参数传递</a:t>
            </a:r>
            <a:r>
              <a:rPr lang="zh-CN" altLang="en-US" sz="4000" dirty="0" smtClean="0">
                <a:latin typeface="Times New Roman" pitchFamily="18" charset="0"/>
                <a:ea typeface="宋体" pitchFamily="2" charset="-122"/>
                <a:cs typeface="Times New Roman" pitchFamily="18" charset="0"/>
              </a:rPr>
              <a:t/>
            </a:r>
            <a:br>
              <a:rPr lang="zh-CN" altLang="en-US" sz="4000" dirty="0" smtClean="0">
                <a:latin typeface="Times New Roman" pitchFamily="18" charset="0"/>
                <a:ea typeface="宋体" pitchFamily="2" charset="-122"/>
                <a:cs typeface="Times New Roman" pitchFamily="18" charset="0"/>
              </a:rPr>
            </a:br>
            <a:r>
              <a:rPr lang="zh-CN" altLang="en-US" sz="4000" dirty="0" smtClean="0">
                <a:latin typeface="Times New Roman" pitchFamily="18" charset="0"/>
                <a:ea typeface="宋体" pitchFamily="2" charset="-122"/>
                <a:cs typeface="Times New Roman" pitchFamily="18" charset="0"/>
              </a:rPr>
              <a:t>		          </a:t>
            </a:r>
            <a:r>
              <a:rPr lang="en-US" altLang="zh-CN" sz="4000" dirty="0" smtClean="0">
                <a:latin typeface="Times New Roman" pitchFamily="18" charset="0"/>
                <a:ea typeface="宋体" pitchFamily="2" charset="-122"/>
                <a:cs typeface="Times New Roman" pitchFamily="18" charset="0"/>
              </a:rPr>
              <a:t>—</a:t>
            </a:r>
            <a:r>
              <a:rPr lang="zh-CN" altLang="en-US" sz="3200" dirty="0" smtClean="0">
                <a:latin typeface="Times New Roman" pitchFamily="18" charset="0"/>
                <a:ea typeface="宋体" pitchFamily="2" charset="-122"/>
                <a:cs typeface="Times New Roman" pitchFamily="18" charset="0"/>
              </a:rPr>
              <a:t>基本数据类型的参数传递</a:t>
            </a:r>
            <a:r>
              <a:rPr lang="zh-CN" altLang="en-US" sz="4000" dirty="0" smtClean="0">
                <a:latin typeface="Times New Roman" pitchFamily="18" charset="0"/>
                <a:ea typeface="宋体" pitchFamily="2" charset="-122"/>
                <a:cs typeface="Times New Roman" pitchFamily="18" charset="0"/>
              </a:rPr>
              <a:t> </a:t>
            </a:r>
          </a:p>
        </p:txBody>
      </p:sp>
      <p:pic>
        <p:nvPicPr>
          <p:cNvPr id="41987" name="Picture 3" descr="传值1"/>
          <p:cNvPicPr>
            <a:picLocks noGrp="1" noChangeAspect="1" noChangeArrowheads="1"/>
          </p:cNvPicPr>
          <p:nvPr>
            <p:ph sz="quarter" idx="1"/>
          </p:nvPr>
        </p:nvPicPr>
        <p:blipFill>
          <a:blip r:embed="rId2"/>
          <a:srcRect/>
          <a:stretch>
            <a:fillRect/>
          </a:stretch>
        </p:blipFill>
        <p:spPr>
          <a:xfrm>
            <a:off x="968405" y="2134858"/>
            <a:ext cx="6192837" cy="1125538"/>
          </a:xfrm>
          <a:noFill/>
        </p:spPr>
      </p:pic>
      <p:pic>
        <p:nvPicPr>
          <p:cNvPr id="41988" name="Picture 4" descr="传值2"/>
          <p:cNvPicPr>
            <a:picLocks noGrp="1" noChangeAspect="1" noChangeArrowheads="1"/>
          </p:cNvPicPr>
          <p:nvPr>
            <p:ph sz="quarter" idx="2"/>
          </p:nvPr>
        </p:nvPicPr>
        <p:blipFill>
          <a:blip r:embed="rId3"/>
          <a:srcRect/>
          <a:stretch>
            <a:fillRect/>
          </a:stretch>
        </p:blipFill>
        <p:spPr>
          <a:xfrm>
            <a:off x="968405" y="3404858"/>
            <a:ext cx="6192837" cy="804863"/>
          </a:xfrm>
          <a:noFill/>
        </p:spPr>
      </p:pic>
      <p:pic>
        <p:nvPicPr>
          <p:cNvPr id="41989" name="Picture 5" descr="传值3"/>
          <p:cNvPicPr>
            <a:picLocks noGrp="1" noChangeAspect="1" noChangeArrowheads="1"/>
          </p:cNvPicPr>
          <p:nvPr>
            <p:ph sz="quarter" idx="3"/>
          </p:nvPr>
        </p:nvPicPr>
        <p:blipFill>
          <a:blip r:embed="rId4"/>
          <a:srcRect/>
          <a:stretch>
            <a:fillRect/>
          </a:stretch>
        </p:blipFill>
        <p:spPr>
          <a:xfrm>
            <a:off x="968405" y="4197021"/>
            <a:ext cx="6192837" cy="1008062"/>
          </a:xfrm>
          <a:noFill/>
        </p:spPr>
      </p:pic>
      <p:pic>
        <p:nvPicPr>
          <p:cNvPr id="41990" name="Picture 6" descr="传值4"/>
          <p:cNvPicPr>
            <a:picLocks noGrp="1" noChangeAspect="1" noChangeArrowheads="1"/>
          </p:cNvPicPr>
          <p:nvPr>
            <p:ph sz="quarter" idx="4"/>
          </p:nvPr>
        </p:nvPicPr>
        <p:blipFill>
          <a:blip r:embed="rId5"/>
          <a:srcRect/>
          <a:stretch>
            <a:fillRect/>
          </a:stretch>
        </p:blipFill>
        <p:spPr>
          <a:xfrm>
            <a:off x="968405" y="5205083"/>
            <a:ext cx="6192837" cy="901700"/>
          </a:xfrm>
          <a:noFill/>
        </p:spPr>
      </p:pic>
      <p:sp>
        <p:nvSpPr>
          <p:cNvPr id="41991" name="Text Box 7">
            <a:hlinkClick r:id="rId6" action="ppaction://hlinkfile"/>
          </p:cNvPr>
          <p:cNvSpPr txBox="1">
            <a:spLocks noChangeArrowheads="1"/>
          </p:cNvSpPr>
          <p:nvPr/>
        </p:nvSpPr>
        <p:spPr bwMode="auto">
          <a:xfrm>
            <a:off x="7517130" y="2214554"/>
            <a:ext cx="461665" cy="3889375"/>
          </a:xfrm>
          <a:prstGeom prst="rect">
            <a:avLst/>
          </a:prstGeom>
          <a:noFill/>
          <a:ln w="9525">
            <a:noFill/>
            <a:miter lim="800000"/>
            <a:headEnd/>
            <a:tailEnd/>
          </a:ln>
        </p:spPr>
        <p:txBody>
          <a:bodyPr vert="eaVert">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7343480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sz="quarter"/>
          </p:nvPr>
        </p:nvSpPr>
        <p:spPr>
          <a:xfrm>
            <a:off x="395288" y="692696"/>
            <a:ext cx="8424862" cy="1152128"/>
          </a:xfrm>
        </p:spPr>
        <p:txBody>
          <a:bodyPr>
            <a:normAutofit fontScale="90000"/>
          </a:bodyPr>
          <a:lstStyle/>
          <a:p>
            <a:r>
              <a:rPr lang="zh-CN" altLang="en-US" sz="4000" b="1" dirty="0">
                <a:latin typeface="Times New Roman" pitchFamily="18" charset="0"/>
                <a:ea typeface="宋体" pitchFamily="2" charset="-122"/>
                <a:cs typeface="Times New Roman" pitchFamily="18" charset="0"/>
              </a:rPr>
              <a:t>方法的</a:t>
            </a:r>
            <a:r>
              <a:rPr lang="zh-CN" altLang="en-US" sz="4000" b="1" dirty="0" smtClean="0">
                <a:latin typeface="Times New Roman" pitchFamily="18" charset="0"/>
                <a:ea typeface="宋体" pitchFamily="2" charset="-122"/>
                <a:cs typeface="Times New Roman" pitchFamily="18" charset="0"/>
              </a:rPr>
              <a:t>参数传递</a:t>
            </a:r>
            <a:r>
              <a:rPr lang="zh-CN" altLang="en-US" sz="4000" dirty="0" smtClean="0">
                <a:latin typeface="Times New Roman" pitchFamily="18" charset="0"/>
                <a:ea typeface="宋体" pitchFamily="2" charset="-122"/>
                <a:cs typeface="Times New Roman" pitchFamily="18" charset="0"/>
              </a:rPr>
              <a:t/>
            </a:r>
            <a:br>
              <a:rPr lang="zh-CN" altLang="en-US" sz="4000" dirty="0" smtClean="0">
                <a:latin typeface="Times New Roman" pitchFamily="18" charset="0"/>
                <a:ea typeface="宋体" pitchFamily="2" charset="-122"/>
                <a:cs typeface="Times New Roman" pitchFamily="18" charset="0"/>
              </a:rPr>
            </a:br>
            <a:r>
              <a:rPr lang="zh-CN" altLang="en-US" sz="4000" dirty="0" smtClean="0">
                <a:latin typeface="Times New Roman" pitchFamily="18" charset="0"/>
                <a:ea typeface="宋体" pitchFamily="2" charset="-122"/>
                <a:cs typeface="Times New Roman" pitchFamily="18" charset="0"/>
              </a:rPr>
              <a:t>		                </a:t>
            </a:r>
            <a:r>
              <a:rPr lang="en-US" altLang="zh-CN" sz="4000" dirty="0" smtClean="0">
                <a:latin typeface="Times New Roman" pitchFamily="18" charset="0"/>
                <a:ea typeface="宋体" pitchFamily="2" charset="-122"/>
                <a:cs typeface="Times New Roman" pitchFamily="18" charset="0"/>
              </a:rPr>
              <a:t>—</a:t>
            </a:r>
            <a:r>
              <a:rPr lang="zh-CN" altLang="en-US" sz="3200" dirty="0" smtClean="0">
                <a:latin typeface="Times New Roman" pitchFamily="18" charset="0"/>
                <a:ea typeface="宋体" pitchFamily="2" charset="-122"/>
                <a:cs typeface="Times New Roman" pitchFamily="18" charset="0"/>
              </a:rPr>
              <a:t>引用数据类型的参数传递</a:t>
            </a:r>
          </a:p>
        </p:txBody>
      </p:sp>
      <p:pic>
        <p:nvPicPr>
          <p:cNvPr id="43011" name="Picture 3" descr="传引用1"/>
          <p:cNvPicPr>
            <a:picLocks noGrp="1" noChangeAspect="1" noChangeArrowheads="1"/>
          </p:cNvPicPr>
          <p:nvPr>
            <p:ph sz="quarter" idx="1"/>
          </p:nvPr>
        </p:nvPicPr>
        <p:blipFill>
          <a:blip r:embed="rId2"/>
          <a:srcRect/>
          <a:stretch>
            <a:fillRect/>
          </a:stretch>
        </p:blipFill>
        <p:spPr>
          <a:xfrm>
            <a:off x="144561" y="1988840"/>
            <a:ext cx="4492527" cy="2251396"/>
          </a:xfrm>
          <a:noFill/>
        </p:spPr>
      </p:pic>
      <p:pic>
        <p:nvPicPr>
          <p:cNvPr id="43012" name="Picture 4" descr="传引用2"/>
          <p:cNvPicPr>
            <a:picLocks noGrp="1" noChangeAspect="1" noChangeArrowheads="1"/>
          </p:cNvPicPr>
          <p:nvPr>
            <p:ph sz="quarter" idx="2"/>
          </p:nvPr>
        </p:nvPicPr>
        <p:blipFill>
          <a:blip r:embed="rId3"/>
          <a:srcRect/>
          <a:stretch>
            <a:fillRect/>
          </a:stretch>
        </p:blipFill>
        <p:spPr>
          <a:xfrm>
            <a:off x="4645550" y="2059806"/>
            <a:ext cx="4174600" cy="2017266"/>
          </a:xfrm>
          <a:noFill/>
        </p:spPr>
      </p:pic>
      <p:pic>
        <p:nvPicPr>
          <p:cNvPr id="43013" name="Picture 5" descr="传引用4"/>
          <p:cNvPicPr>
            <a:picLocks noGrp="1" noChangeAspect="1" noChangeArrowheads="1"/>
          </p:cNvPicPr>
          <p:nvPr>
            <p:ph sz="quarter" idx="3"/>
          </p:nvPr>
        </p:nvPicPr>
        <p:blipFill>
          <a:blip r:embed="rId4"/>
          <a:srcRect/>
          <a:stretch>
            <a:fillRect/>
          </a:stretch>
        </p:blipFill>
        <p:spPr>
          <a:xfrm>
            <a:off x="4400550" y="4509120"/>
            <a:ext cx="4356457" cy="1928813"/>
          </a:xfrm>
          <a:noFill/>
        </p:spPr>
      </p:pic>
      <p:pic>
        <p:nvPicPr>
          <p:cNvPr id="43014" name="Picture 6" descr="传引用3"/>
          <p:cNvPicPr>
            <a:picLocks noGrp="1" noChangeAspect="1" noChangeArrowheads="1"/>
          </p:cNvPicPr>
          <p:nvPr>
            <p:ph sz="quarter" idx="4"/>
          </p:nvPr>
        </p:nvPicPr>
        <p:blipFill>
          <a:blip r:embed="rId5"/>
          <a:srcRect/>
          <a:stretch>
            <a:fillRect/>
          </a:stretch>
        </p:blipFill>
        <p:spPr>
          <a:xfrm>
            <a:off x="468313" y="4527574"/>
            <a:ext cx="4529890" cy="1873250"/>
          </a:xfrm>
          <a:noFill/>
        </p:spPr>
      </p:pic>
      <p:sp>
        <p:nvSpPr>
          <p:cNvPr id="43015" name="Text Box 7">
            <a:hlinkClick r:id="rId6" action="ppaction://hlinkfile"/>
          </p:cNvPr>
          <p:cNvSpPr txBox="1">
            <a:spLocks noChangeArrowheads="1"/>
          </p:cNvSpPr>
          <p:nvPr/>
        </p:nvSpPr>
        <p:spPr bwMode="auto">
          <a:xfrm>
            <a:off x="395288" y="6400824"/>
            <a:ext cx="8424862" cy="369332"/>
          </a:xfrm>
          <a:prstGeom prst="rect">
            <a:avLst/>
          </a:prstGeom>
          <a:noFill/>
          <a:ln w="9525">
            <a:noFill/>
            <a:miter lim="800000"/>
            <a:headEnd/>
            <a:tailEnd/>
          </a:ln>
        </p:spPr>
        <p:txBody>
          <a:bodyPr>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2492763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3" descr="czh特殊3"/>
          <p:cNvPicPr>
            <a:picLocks noGrp="1" noChangeAspect="1" noChangeArrowheads="1"/>
          </p:cNvPicPr>
          <p:nvPr>
            <p:ph sz="half" idx="1"/>
          </p:nvPr>
        </p:nvPicPr>
        <p:blipFill>
          <a:blip r:embed="rId2"/>
          <a:srcRect/>
          <a:stretch>
            <a:fillRect/>
          </a:stretch>
        </p:blipFill>
        <p:spPr>
          <a:xfrm>
            <a:off x="576231" y="4241823"/>
            <a:ext cx="4824413" cy="2089150"/>
          </a:xfrm>
          <a:noFill/>
        </p:spPr>
      </p:pic>
      <p:pic>
        <p:nvPicPr>
          <p:cNvPr id="44036" name="Picture 4" descr="czh特殊2"/>
          <p:cNvPicPr>
            <a:picLocks noChangeAspect="1" noChangeArrowheads="1"/>
          </p:cNvPicPr>
          <p:nvPr/>
        </p:nvPicPr>
        <p:blipFill>
          <a:blip r:embed="rId3"/>
          <a:srcRect/>
          <a:stretch>
            <a:fillRect/>
          </a:stretch>
        </p:blipFill>
        <p:spPr bwMode="auto">
          <a:xfrm>
            <a:off x="4824381" y="2081236"/>
            <a:ext cx="3960813" cy="2089150"/>
          </a:xfrm>
          <a:prstGeom prst="rect">
            <a:avLst/>
          </a:prstGeom>
          <a:noFill/>
          <a:ln w="9525">
            <a:noFill/>
            <a:miter lim="800000"/>
            <a:headEnd/>
            <a:tailEnd/>
          </a:ln>
        </p:spPr>
      </p:pic>
      <p:pic>
        <p:nvPicPr>
          <p:cNvPr id="44037" name="Picture 5" descr="czh特殊1"/>
          <p:cNvPicPr>
            <a:picLocks noChangeAspect="1" noChangeArrowheads="1"/>
          </p:cNvPicPr>
          <p:nvPr/>
        </p:nvPicPr>
        <p:blipFill>
          <a:blip r:embed="rId4"/>
          <a:srcRect/>
          <a:stretch>
            <a:fillRect/>
          </a:stretch>
        </p:blipFill>
        <p:spPr bwMode="auto">
          <a:xfrm>
            <a:off x="503206" y="2081236"/>
            <a:ext cx="4321175" cy="2089150"/>
          </a:xfrm>
          <a:prstGeom prst="rect">
            <a:avLst/>
          </a:prstGeom>
          <a:noFill/>
          <a:ln w="9525">
            <a:noFill/>
            <a:miter lim="800000"/>
            <a:headEnd/>
            <a:tailEnd/>
          </a:ln>
        </p:spPr>
      </p:pic>
      <p:pic>
        <p:nvPicPr>
          <p:cNvPr id="44038" name="Picture 6" descr="czh特殊4"/>
          <p:cNvPicPr>
            <a:picLocks noGrp="1" noChangeAspect="1" noChangeArrowheads="1"/>
          </p:cNvPicPr>
          <p:nvPr>
            <p:ph sz="half" idx="2"/>
          </p:nvPr>
        </p:nvPicPr>
        <p:blipFill>
          <a:blip r:embed="rId5"/>
          <a:srcRect/>
          <a:stretch>
            <a:fillRect/>
          </a:stretch>
        </p:blipFill>
        <p:spPr>
          <a:xfrm>
            <a:off x="4679919" y="4241823"/>
            <a:ext cx="4032250" cy="2089150"/>
          </a:xfrm>
          <a:noFill/>
        </p:spPr>
      </p:pic>
      <p:sp>
        <p:nvSpPr>
          <p:cNvPr id="44039" name="Text Box 7">
            <a:hlinkClick r:id="rId6" action="ppaction://hlinkfile"/>
          </p:cNvPr>
          <p:cNvSpPr txBox="1">
            <a:spLocks noChangeArrowheads="1"/>
          </p:cNvSpPr>
          <p:nvPr/>
        </p:nvSpPr>
        <p:spPr bwMode="auto">
          <a:xfrm>
            <a:off x="71406" y="6329386"/>
            <a:ext cx="8064500" cy="369332"/>
          </a:xfrm>
          <a:prstGeom prst="rect">
            <a:avLst/>
          </a:prstGeom>
          <a:noFill/>
          <a:ln w="9525">
            <a:noFill/>
            <a:miter lim="800000"/>
            <a:headEnd/>
            <a:tailEnd/>
          </a:ln>
        </p:spPr>
        <p:txBody>
          <a:bodyPr>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
        <p:nvSpPr>
          <p:cNvPr id="9" name="Rectangle 2"/>
          <p:cNvSpPr>
            <a:spLocks noGrp="1" noChangeArrowheads="1"/>
          </p:cNvSpPr>
          <p:nvPr>
            <p:ph type="title" sz="quarter"/>
          </p:nvPr>
        </p:nvSpPr>
        <p:spPr>
          <a:xfrm>
            <a:off x="395288" y="548680"/>
            <a:ext cx="8424862" cy="1357322"/>
          </a:xfrm>
        </p:spPr>
        <p:txBody>
          <a:bodyPr>
            <a:normAutofit fontScale="90000"/>
          </a:bodyPr>
          <a:lstStyle/>
          <a:p>
            <a:r>
              <a:rPr lang="zh-CN" altLang="en-US" sz="4000" b="1" dirty="0">
                <a:latin typeface="Times New Roman" pitchFamily="18" charset="0"/>
                <a:ea typeface="宋体" pitchFamily="2" charset="-122"/>
                <a:cs typeface="Times New Roman" pitchFamily="18" charset="0"/>
              </a:rPr>
              <a:t>方法的</a:t>
            </a:r>
            <a:r>
              <a:rPr lang="zh-CN" altLang="en-US" sz="4000" b="1" dirty="0" smtClean="0">
                <a:latin typeface="Times New Roman" pitchFamily="18" charset="0"/>
                <a:ea typeface="宋体" pitchFamily="2" charset="-122"/>
                <a:cs typeface="Times New Roman" pitchFamily="18" charset="0"/>
              </a:rPr>
              <a:t>参数传递</a:t>
            </a:r>
            <a:r>
              <a:rPr lang="zh-CN" altLang="en-US" sz="4000" dirty="0" smtClean="0">
                <a:latin typeface="Times New Roman" pitchFamily="18" charset="0"/>
                <a:ea typeface="宋体" pitchFamily="2" charset="-122"/>
                <a:cs typeface="Times New Roman" pitchFamily="18" charset="0"/>
              </a:rPr>
              <a:t/>
            </a:r>
            <a:br>
              <a:rPr lang="zh-CN" altLang="en-US" sz="4000" dirty="0" smtClean="0">
                <a:latin typeface="Times New Roman" pitchFamily="18" charset="0"/>
                <a:ea typeface="宋体" pitchFamily="2" charset="-122"/>
                <a:cs typeface="Times New Roman" pitchFamily="18" charset="0"/>
              </a:rPr>
            </a:br>
            <a:r>
              <a:rPr lang="zh-CN" altLang="en-US" sz="4000" dirty="0" smtClean="0">
                <a:latin typeface="Times New Roman" pitchFamily="18" charset="0"/>
                <a:ea typeface="宋体" pitchFamily="2" charset="-122"/>
                <a:cs typeface="Times New Roman" pitchFamily="18" charset="0"/>
              </a:rPr>
              <a:t>		                </a:t>
            </a:r>
            <a:r>
              <a:rPr lang="en-US" altLang="zh-CN" sz="4000" dirty="0" smtClean="0">
                <a:latin typeface="Times New Roman" pitchFamily="18" charset="0"/>
                <a:ea typeface="宋体" pitchFamily="2" charset="-122"/>
                <a:cs typeface="Times New Roman" pitchFamily="18" charset="0"/>
              </a:rPr>
              <a:t>—</a:t>
            </a:r>
            <a:r>
              <a:rPr lang="zh-CN" altLang="en-US" sz="3200" dirty="0" smtClean="0">
                <a:latin typeface="Times New Roman" pitchFamily="18" charset="0"/>
                <a:ea typeface="宋体" pitchFamily="2" charset="-122"/>
                <a:cs typeface="Times New Roman" pitchFamily="18" charset="0"/>
              </a:rPr>
              <a:t>引用数据类型的参数传递</a:t>
            </a:r>
          </a:p>
        </p:txBody>
      </p:sp>
    </p:spTree>
    <p:extLst>
      <p:ext uri="{BB962C8B-B14F-4D97-AF65-F5344CB8AC3E}">
        <p14:creationId xmlns:p14="http://schemas.microsoft.com/office/powerpoint/2010/main" val="35942705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19872" y="776679"/>
            <a:ext cx="3672408" cy="646331"/>
          </a:xfrm>
          <a:prstGeom prst="rect">
            <a:avLst/>
          </a:prstGeom>
          <a:noFill/>
        </p:spPr>
        <p:txBody>
          <a:bodyPr wrap="square" rtlCol="0">
            <a:spAutoFit/>
          </a:bodyPr>
          <a:lstStyle/>
          <a:p>
            <a:r>
              <a:rPr lang="zh-CN" altLang="en-US" sz="3600" b="1" dirty="0">
                <a:ea typeface="宋体" pitchFamily="2" charset="-122"/>
                <a:cs typeface="Times New Roman" pitchFamily="18" charset="0"/>
              </a:rPr>
              <a:t>方法的参数</a:t>
            </a:r>
            <a:r>
              <a:rPr lang="zh-CN" altLang="en-US" sz="3600" b="1" dirty="0" smtClean="0">
                <a:ea typeface="宋体" pitchFamily="2" charset="-122"/>
                <a:cs typeface="Times New Roman" pitchFamily="18" charset="0"/>
              </a:rPr>
              <a:t>传递</a:t>
            </a:r>
            <a:endParaRPr lang="zh-CN" altLang="en-US" sz="3600" dirty="0">
              <a:ea typeface="宋体" pitchFamily="2" charset="-122"/>
            </a:endParaRPr>
          </a:p>
        </p:txBody>
      </p:sp>
      <p:sp>
        <p:nvSpPr>
          <p:cNvPr id="2" name="TextBox 1"/>
          <p:cNvSpPr txBox="1"/>
          <p:nvPr/>
        </p:nvSpPr>
        <p:spPr>
          <a:xfrm>
            <a:off x="179512" y="1226983"/>
            <a:ext cx="8784976" cy="5632311"/>
          </a:xfrm>
          <a:prstGeom prst="rect">
            <a:avLst/>
          </a:prstGeom>
          <a:noFill/>
        </p:spPr>
        <p:txBody>
          <a:bodyPr wrap="square" rtlCol="0">
            <a:spAutoFit/>
          </a:bodyPr>
          <a:lstStyle/>
          <a:p>
            <a:r>
              <a:rPr lang="en-US" altLang="zh-CN" sz="2400" dirty="0">
                <a:solidFill>
                  <a:srgbClr val="C00000"/>
                </a:solidFill>
                <a:ea typeface="宋体" pitchFamily="2" charset="-122"/>
              </a:rPr>
              <a:t>public class </a:t>
            </a:r>
            <a:r>
              <a:rPr lang="en-US" altLang="zh-CN" sz="2400" dirty="0" err="1">
                <a:solidFill>
                  <a:srgbClr val="C00000"/>
                </a:solidFill>
                <a:ea typeface="宋体" pitchFamily="2" charset="-122"/>
              </a:rPr>
              <a:t>Test</a:t>
            </a:r>
            <a:r>
              <a:rPr lang="en-US" altLang="zh-CN" sz="2400" dirty="0" err="1" smtClean="0">
                <a:solidFill>
                  <a:srgbClr val="C00000"/>
                </a:solidFill>
                <a:ea typeface="宋体" pitchFamily="2" charset="-122"/>
              </a:rPr>
              <a:t>Transfer</a:t>
            </a:r>
            <a:r>
              <a:rPr lang="en-US" altLang="zh-CN" sz="2400" dirty="0" smtClean="0">
                <a:solidFill>
                  <a:srgbClr val="C00000"/>
                </a:solidFill>
                <a:ea typeface="宋体" pitchFamily="2" charset="-122"/>
              </a:rPr>
              <a:t> {</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public static void swap(</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a </a:t>
            </a:r>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b){</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a:t>
            </a:r>
            <a:r>
              <a:rPr lang="en-US" altLang="zh-CN" sz="2400" dirty="0" err="1" smtClean="0">
                <a:solidFill>
                  <a:srgbClr val="C00000"/>
                </a:solidFill>
                <a:ea typeface="宋体" pitchFamily="2" charset="-122"/>
              </a:rPr>
              <a:t>int</a:t>
            </a:r>
            <a:r>
              <a:rPr lang="en-US" altLang="zh-CN" sz="2400" dirty="0" smtClean="0">
                <a:solidFill>
                  <a:srgbClr val="C00000"/>
                </a:solidFill>
                <a:ea typeface="宋体" pitchFamily="2" charset="-122"/>
              </a:rPr>
              <a:t> </a:t>
            </a:r>
            <a:r>
              <a:rPr lang="en-US" altLang="zh-CN" sz="2400" dirty="0" err="1">
                <a:solidFill>
                  <a:srgbClr val="C00000"/>
                </a:solidFill>
                <a:ea typeface="宋体" pitchFamily="2" charset="-122"/>
              </a:rPr>
              <a:t>tmp</a:t>
            </a:r>
            <a:r>
              <a:rPr lang="en-US" altLang="zh-CN" sz="2400" dirty="0">
                <a:solidFill>
                  <a:srgbClr val="C00000"/>
                </a:solidFill>
                <a:ea typeface="宋体" pitchFamily="2" charset="-122"/>
              </a:rPr>
              <a:t> = </a:t>
            </a:r>
            <a:r>
              <a:rPr lang="en-US" altLang="zh-CN" sz="2400" dirty="0" smtClean="0">
                <a:solidFill>
                  <a:srgbClr val="C00000"/>
                </a:solidFill>
                <a:ea typeface="宋体" pitchFamily="2" charset="-122"/>
              </a:rPr>
              <a:t>a;</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a </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b;</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b </a:t>
            </a:r>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tmp</a:t>
            </a:r>
            <a:r>
              <a:rPr lang="en-US" altLang="zh-CN" sz="2400" dirty="0">
                <a:solidFill>
                  <a:srgbClr val="C00000"/>
                </a:solidFill>
                <a:ea typeface="宋体" pitchFamily="2" charset="-122"/>
              </a:rPr>
              <a:t>;</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System.out.println</a:t>
            </a:r>
            <a:r>
              <a:rPr lang="en-US" altLang="zh-CN" sz="2400" dirty="0">
                <a:solidFill>
                  <a:srgbClr val="C00000"/>
                </a:solidFill>
                <a:ea typeface="宋体" pitchFamily="2" charset="-122"/>
              </a:rPr>
              <a:t>("swap</a:t>
            </a:r>
            <a:r>
              <a:rPr lang="zh-CN" altLang="en-US" sz="2400" dirty="0">
                <a:solidFill>
                  <a:srgbClr val="C00000"/>
                </a:solidFill>
                <a:ea typeface="宋体" pitchFamily="2" charset="-122"/>
              </a:rPr>
              <a:t>方法里，</a:t>
            </a:r>
            <a:r>
              <a:rPr lang="en-US" altLang="zh-CN" sz="2400" dirty="0">
                <a:solidFill>
                  <a:srgbClr val="C00000"/>
                </a:solidFill>
                <a:ea typeface="宋体" pitchFamily="2" charset="-122"/>
              </a:rPr>
              <a:t>a</a:t>
            </a:r>
            <a:r>
              <a:rPr lang="zh-CN" altLang="en-US" sz="2400" dirty="0">
                <a:solidFill>
                  <a:srgbClr val="C00000"/>
                </a:solidFill>
                <a:ea typeface="宋体" pitchFamily="2" charset="-122"/>
              </a:rPr>
              <a:t>的值是</a:t>
            </a:r>
            <a:r>
              <a:rPr lang="en-US" altLang="zh-CN" sz="2400" dirty="0">
                <a:solidFill>
                  <a:srgbClr val="C00000"/>
                </a:solidFill>
                <a:ea typeface="宋体" pitchFamily="2" charset="-122"/>
              </a:rPr>
              <a:t>" </a:t>
            </a:r>
            <a:endParaRPr lang="en-US" altLang="zh-CN" sz="2400" dirty="0" smtClean="0">
              <a:solidFill>
                <a:srgbClr val="C00000"/>
              </a:solidFill>
              <a:ea typeface="宋体" pitchFamily="2" charset="-122"/>
            </a:endParaRPr>
          </a:p>
          <a:p>
            <a:r>
              <a:rPr lang="en-US" altLang="zh-CN" sz="2400" dirty="0" smtClean="0">
                <a:solidFill>
                  <a:srgbClr val="C00000"/>
                </a:solidFill>
                <a:ea typeface="宋体" pitchFamily="2" charset="-122"/>
              </a:rPr>
              <a:t>			+ a + "</a:t>
            </a:r>
            <a:r>
              <a:rPr lang="zh-CN" altLang="en-US" sz="2400" dirty="0" smtClean="0">
                <a:solidFill>
                  <a:srgbClr val="C00000"/>
                </a:solidFill>
                <a:ea typeface="宋体" pitchFamily="2" charset="-122"/>
              </a:rPr>
              <a:t>；</a:t>
            </a:r>
            <a:r>
              <a:rPr lang="en-US" altLang="zh-CN" sz="2400" dirty="0" smtClean="0">
                <a:solidFill>
                  <a:srgbClr val="C00000"/>
                </a:solidFill>
                <a:ea typeface="宋体" pitchFamily="2" charset="-122"/>
              </a:rPr>
              <a:t>b</a:t>
            </a:r>
            <a:r>
              <a:rPr lang="zh-CN" altLang="en-US" sz="2400" dirty="0" smtClean="0">
                <a:solidFill>
                  <a:srgbClr val="C00000"/>
                </a:solidFill>
                <a:ea typeface="宋体" pitchFamily="2" charset="-122"/>
              </a:rPr>
              <a:t>的值是</a:t>
            </a:r>
            <a:r>
              <a:rPr lang="en-US" altLang="zh-CN" sz="2400" dirty="0" smtClean="0">
                <a:solidFill>
                  <a:srgbClr val="C00000"/>
                </a:solidFill>
                <a:ea typeface="宋体" pitchFamily="2" charset="-122"/>
              </a:rPr>
              <a:t>" + b);</a:t>
            </a:r>
          </a:p>
          <a:p>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public static void main(String[] </a:t>
            </a:r>
            <a:r>
              <a:rPr lang="en-US" altLang="zh-CN" sz="2400" dirty="0" err="1">
                <a:solidFill>
                  <a:srgbClr val="C00000"/>
                </a:solidFill>
                <a:ea typeface="宋体" pitchFamily="2" charset="-122"/>
              </a:rPr>
              <a:t>args</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a = 6;</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b = 9;</a:t>
            </a:r>
          </a:p>
          <a:p>
            <a:r>
              <a:rPr lang="en-US" altLang="zh-CN" sz="2400" dirty="0">
                <a:solidFill>
                  <a:srgbClr val="C00000"/>
                </a:solidFill>
                <a:ea typeface="宋体" pitchFamily="2" charset="-122"/>
              </a:rPr>
              <a:t>		swap(a , b);</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System.out.println</a:t>
            </a:r>
            <a:r>
              <a:rPr lang="en-US" altLang="zh-CN" sz="2400" dirty="0">
                <a:solidFill>
                  <a:srgbClr val="C00000"/>
                </a:solidFill>
                <a:ea typeface="宋体" pitchFamily="2" charset="-122"/>
              </a:rPr>
              <a:t>("</a:t>
            </a:r>
            <a:r>
              <a:rPr lang="zh-CN" altLang="en-US" sz="2400" dirty="0">
                <a:solidFill>
                  <a:srgbClr val="C00000"/>
                </a:solidFill>
                <a:ea typeface="宋体" pitchFamily="2" charset="-122"/>
              </a:rPr>
              <a:t>交换结束后，变量</a:t>
            </a:r>
            <a:r>
              <a:rPr lang="en-US" altLang="zh-CN" sz="2400" dirty="0">
                <a:solidFill>
                  <a:srgbClr val="C00000"/>
                </a:solidFill>
                <a:ea typeface="宋体" pitchFamily="2" charset="-122"/>
              </a:rPr>
              <a:t>a</a:t>
            </a:r>
            <a:r>
              <a:rPr lang="zh-CN" altLang="en-US" sz="2400" dirty="0">
                <a:solidFill>
                  <a:srgbClr val="C00000"/>
                </a:solidFill>
                <a:ea typeface="宋体" pitchFamily="2" charset="-122"/>
              </a:rPr>
              <a:t>的值是</a:t>
            </a:r>
            <a:r>
              <a:rPr lang="en-US" altLang="zh-CN" sz="2400" dirty="0">
                <a:solidFill>
                  <a:srgbClr val="C00000"/>
                </a:solidFill>
                <a:ea typeface="宋体" pitchFamily="2" charset="-122"/>
              </a:rPr>
              <a:t>" </a:t>
            </a:r>
            <a:endParaRPr lang="en-US" altLang="zh-CN" sz="2400" dirty="0" smtClean="0">
              <a:solidFill>
                <a:srgbClr val="C00000"/>
              </a:solidFill>
              <a:ea typeface="宋体" pitchFamily="2" charset="-122"/>
            </a:endParaRPr>
          </a:p>
          <a:p>
            <a:r>
              <a:rPr lang="en-US" altLang="zh-CN" sz="2400" dirty="0" smtClean="0">
                <a:solidFill>
                  <a:srgbClr val="C00000"/>
                </a:solidFill>
                <a:ea typeface="宋体" pitchFamily="2" charset="-122"/>
              </a:rPr>
              <a:t>			+ a + "</a:t>
            </a:r>
            <a:r>
              <a:rPr lang="zh-CN" altLang="en-US" sz="2400" dirty="0" smtClean="0">
                <a:solidFill>
                  <a:srgbClr val="C00000"/>
                </a:solidFill>
                <a:ea typeface="宋体" pitchFamily="2" charset="-122"/>
              </a:rPr>
              <a:t>；变量</a:t>
            </a:r>
            <a:r>
              <a:rPr lang="en-US" altLang="zh-CN" sz="2400" dirty="0" smtClean="0">
                <a:solidFill>
                  <a:srgbClr val="C00000"/>
                </a:solidFill>
                <a:ea typeface="宋体" pitchFamily="2" charset="-122"/>
              </a:rPr>
              <a:t>b</a:t>
            </a:r>
            <a:r>
              <a:rPr lang="zh-CN" altLang="en-US" sz="2400" dirty="0" smtClean="0">
                <a:solidFill>
                  <a:srgbClr val="C00000"/>
                </a:solidFill>
                <a:ea typeface="宋体" pitchFamily="2" charset="-122"/>
              </a:rPr>
              <a:t>的值是</a:t>
            </a:r>
            <a:r>
              <a:rPr lang="en-US" altLang="zh-CN" sz="2400" dirty="0" smtClean="0">
                <a:solidFill>
                  <a:srgbClr val="C00000"/>
                </a:solidFill>
                <a:ea typeface="宋体" pitchFamily="2" charset="-122"/>
              </a:rPr>
              <a:t>" + b);</a:t>
            </a:r>
          </a:p>
          <a:p>
            <a:r>
              <a:rPr lang="en-US" altLang="zh-CN" sz="2400" dirty="0" smtClean="0">
                <a:solidFill>
                  <a:srgbClr val="C00000"/>
                </a:solidFill>
                <a:ea typeface="宋体" pitchFamily="2" charset="-122"/>
              </a:rPr>
              <a:t>}  }</a:t>
            </a:r>
            <a:endParaRPr lang="zh-CN" altLang="en-US" sz="2400" dirty="0">
              <a:solidFill>
                <a:srgbClr val="C00000"/>
              </a:solidFill>
              <a:ea typeface="宋体" pitchFamily="2" charset="-122"/>
            </a:endParaRPr>
          </a:p>
        </p:txBody>
      </p:sp>
      <p:sp>
        <p:nvSpPr>
          <p:cNvPr id="5" name="矩形 4"/>
          <p:cNvSpPr/>
          <p:nvPr/>
        </p:nvSpPr>
        <p:spPr>
          <a:xfrm>
            <a:off x="5868144" y="213285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itchFamily="2" charset="-122"/>
              </a:rPr>
              <a:t>请</a:t>
            </a:r>
            <a:r>
              <a:rPr lang="zh-CN" altLang="en-US" sz="3200" b="1" dirty="0" smtClean="0">
                <a:solidFill>
                  <a:schemeClr val="tx1"/>
                </a:solidFill>
                <a:ea typeface="宋体" pitchFamily="2" charset="-122"/>
              </a:rPr>
              <a:t>输出结果</a:t>
            </a:r>
            <a:endParaRPr lang="zh-CN" altLang="en-US" sz="3200" b="1" dirty="0">
              <a:solidFill>
                <a:schemeClr val="tx1"/>
              </a:solidFill>
              <a:ea typeface="宋体" pitchFamily="2" charset="-122"/>
            </a:endParaRPr>
          </a:p>
        </p:txBody>
      </p:sp>
    </p:spTree>
    <p:extLst>
      <p:ext uri="{BB962C8B-B14F-4D97-AF65-F5344CB8AC3E}">
        <p14:creationId xmlns:p14="http://schemas.microsoft.com/office/powerpoint/2010/main" val="253273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1340768"/>
            <a:ext cx="1152128" cy="468052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187624" y="5589240"/>
            <a:ext cx="115212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31640" y="5589240"/>
            <a:ext cx="792088" cy="369332"/>
          </a:xfrm>
          <a:prstGeom prst="rect">
            <a:avLst/>
          </a:prstGeom>
          <a:noFill/>
        </p:spPr>
        <p:txBody>
          <a:bodyPr wrap="square" rtlCol="0">
            <a:spAutoFit/>
          </a:bodyPr>
          <a:lstStyle/>
          <a:p>
            <a:r>
              <a:rPr lang="en-US" altLang="zh-CN" dirty="0" smtClean="0"/>
              <a:t>a:6</a:t>
            </a:r>
            <a:endParaRPr lang="zh-CN" altLang="en-US" dirty="0"/>
          </a:p>
        </p:txBody>
      </p:sp>
      <p:cxnSp>
        <p:nvCxnSpPr>
          <p:cNvPr id="8" name="直接连接符 7"/>
          <p:cNvCxnSpPr/>
          <p:nvPr/>
        </p:nvCxnSpPr>
        <p:spPr>
          <a:xfrm>
            <a:off x="1187624" y="5013176"/>
            <a:ext cx="115212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44283" y="5176974"/>
            <a:ext cx="792088" cy="369332"/>
          </a:xfrm>
          <a:prstGeom prst="rect">
            <a:avLst/>
          </a:prstGeom>
          <a:noFill/>
        </p:spPr>
        <p:txBody>
          <a:bodyPr wrap="square" rtlCol="0">
            <a:spAutoFit/>
          </a:bodyPr>
          <a:lstStyle/>
          <a:p>
            <a:r>
              <a:rPr lang="en-US" altLang="zh-CN" dirty="0" smtClean="0"/>
              <a:t>b:9</a:t>
            </a:r>
            <a:endParaRPr lang="zh-CN" altLang="en-US" dirty="0"/>
          </a:p>
        </p:txBody>
      </p:sp>
      <p:sp>
        <p:nvSpPr>
          <p:cNvPr id="10" name="右大括号 9"/>
          <p:cNvSpPr/>
          <p:nvPr/>
        </p:nvSpPr>
        <p:spPr>
          <a:xfrm>
            <a:off x="2483768" y="5013176"/>
            <a:ext cx="216024" cy="1008112"/>
          </a:xfrm>
          <a:prstGeom prst="rightBrac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2843808" y="5361640"/>
            <a:ext cx="1368152" cy="369332"/>
          </a:xfrm>
          <a:prstGeom prst="rect">
            <a:avLst/>
          </a:prstGeom>
          <a:noFill/>
        </p:spPr>
        <p:txBody>
          <a:bodyPr wrap="square" rtlCol="0">
            <a:spAutoFit/>
          </a:bodyPr>
          <a:lstStyle/>
          <a:p>
            <a:r>
              <a:rPr lang="en-US" altLang="zh-CN" dirty="0"/>
              <a:t>m</a:t>
            </a:r>
            <a:r>
              <a:rPr lang="en-US" altLang="zh-CN" dirty="0" smtClean="0"/>
              <a:t>ain()</a:t>
            </a:r>
            <a:endParaRPr lang="zh-CN" altLang="en-US" dirty="0"/>
          </a:p>
        </p:txBody>
      </p:sp>
      <p:cxnSp>
        <p:nvCxnSpPr>
          <p:cNvPr id="12" name="直接连接符 11"/>
          <p:cNvCxnSpPr/>
          <p:nvPr/>
        </p:nvCxnSpPr>
        <p:spPr>
          <a:xfrm>
            <a:off x="1187624" y="4509120"/>
            <a:ext cx="115212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187624" y="3933056"/>
            <a:ext cx="115212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6" name="右大括号 15"/>
          <p:cNvSpPr/>
          <p:nvPr/>
        </p:nvSpPr>
        <p:spPr>
          <a:xfrm>
            <a:off x="2483768" y="3933056"/>
            <a:ext cx="116328" cy="1037186"/>
          </a:xfrm>
          <a:prstGeom prst="rightBrac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2600096" y="4416244"/>
            <a:ext cx="1368152" cy="369332"/>
          </a:xfrm>
          <a:prstGeom prst="rect">
            <a:avLst/>
          </a:prstGeom>
          <a:noFill/>
        </p:spPr>
        <p:txBody>
          <a:bodyPr wrap="square" rtlCol="0">
            <a:spAutoFit/>
          </a:bodyPr>
          <a:lstStyle/>
          <a:p>
            <a:r>
              <a:rPr lang="en-US" altLang="zh-CN" dirty="0" smtClean="0"/>
              <a:t>swap()</a:t>
            </a:r>
            <a:endParaRPr lang="zh-CN" altLang="en-US" dirty="0"/>
          </a:p>
        </p:txBody>
      </p:sp>
      <p:cxnSp>
        <p:nvCxnSpPr>
          <p:cNvPr id="19" name="直接连接符 18"/>
          <p:cNvCxnSpPr/>
          <p:nvPr/>
        </p:nvCxnSpPr>
        <p:spPr>
          <a:xfrm>
            <a:off x="1187624" y="3429000"/>
            <a:ext cx="115212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069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1340768"/>
            <a:ext cx="1152128" cy="468052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187624" y="5589240"/>
            <a:ext cx="115212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87624" y="5589240"/>
            <a:ext cx="1296144" cy="369332"/>
          </a:xfrm>
          <a:prstGeom prst="rect">
            <a:avLst/>
          </a:prstGeom>
          <a:noFill/>
        </p:spPr>
        <p:txBody>
          <a:bodyPr wrap="square" rtlCol="0">
            <a:spAutoFit/>
          </a:bodyPr>
          <a:lstStyle/>
          <a:p>
            <a:r>
              <a:rPr lang="en-US" altLang="zh-CN" dirty="0" smtClean="0"/>
              <a:t>dw:0x1233</a:t>
            </a:r>
            <a:endParaRPr lang="zh-CN" altLang="en-US" dirty="0"/>
          </a:p>
        </p:txBody>
      </p:sp>
      <p:sp>
        <p:nvSpPr>
          <p:cNvPr id="2" name="矩形 1"/>
          <p:cNvSpPr/>
          <p:nvPr/>
        </p:nvSpPr>
        <p:spPr>
          <a:xfrm>
            <a:off x="1187624" y="6021288"/>
            <a:ext cx="1152128" cy="36004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187624" y="6021288"/>
            <a:ext cx="1152128" cy="369332"/>
          </a:xfrm>
          <a:prstGeom prst="rect">
            <a:avLst/>
          </a:prstGeom>
          <a:noFill/>
        </p:spPr>
        <p:txBody>
          <a:bodyPr wrap="square" rtlCol="0">
            <a:spAutoFit/>
          </a:bodyPr>
          <a:lstStyle/>
          <a:p>
            <a:r>
              <a:rPr lang="en-US" altLang="zh-CN" dirty="0" smtClean="0"/>
              <a:t>d:0x1233</a:t>
            </a:r>
            <a:endParaRPr lang="zh-CN" altLang="en-US" dirty="0"/>
          </a:p>
        </p:txBody>
      </p:sp>
      <p:sp>
        <p:nvSpPr>
          <p:cNvPr id="5" name="矩形 4"/>
          <p:cNvSpPr/>
          <p:nvPr/>
        </p:nvSpPr>
        <p:spPr>
          <a:xfrm>
            <a:off x="2843808" y="1340768"/>
            <a:ext cx="5472608" cy="461780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19872" y="3720650"/>
            <a:ext cx="1728192" cy="129252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3563888" y="3933056"/>
            <a:ext cx="1296144" cy="646331"/>
          </a:xfrm>
          <a:prstGeom prst="rect">
            <a:avLst/>
          </a:prstGeom>
          <a:noFill/>
        </p:spPr>
        <p:txBody>
          <a:bodyPr wrap="square" rtlCol="0">
            <a:spAutoFit/>
          </a:bodyPr>
          <a:lstStyle/>
          <a:p>
            <a:r>
              <a:rPr lang="en-US" altLang="zh-CN" dirty="0" smtClean="0"/>
              <a:t>a:9</a:t>
            </a:r>
          </a:p>
          <a:p>
            <a:r>
              <a:rPr lang="en-US" altLang="zh-CN" dirty="0" smtClean="0"/>
              <a:t>b:6</a:t>
            </a:r>
            <a:endParaRPr lang="zh-CN" altLang="en-US" dirty="0"/>
          </a:p>
        </p:txBody>
      </p:sp>
      <p:sp>
        <p:nvSpPr>
          <p:cNvPr id="18" name="矩形 17"/>
          <p:cNvSpPr/>
          <p:nvPr/>
        </p:nvSpPr>
        <p:spPr>
          <a:xfrm>
            <a:off x="3660014" y="3280338"/>
            <a:ext cx="1806392" cy="369332"/>
          </a:xfrm>
          <a:prstGeom prst="rect">
            <a:avLst/>
          </a:prstGeom>
        </p:spPr>
        <p:txBody>
          <a:bodyPr wrap="none">
            <a:spAutoFit/>
          </a:bodyPr>
          <a:lstStyle/>
          <a:p>
            <a:r>
              <a:rPr lang="en-US" altLang="zh-CN" dirty="0"/>
              <a:t> </a:t>
            </a:r>
            <a:r>
              <a:rPr lang="en-US" altLang="zh-CN" b="1" dirty="0"/>
              <a:t>new </a:t>
            </a:r>
            <a:r>
              <a:rPr lang="en-US" altLang="zh-CN" b="1" dirty="0" err="1"/>
              <a:t>DataSwap</a:t>
            </a:r>
            <a:r>
              <a:rPr lang="en-US" altLang="zh-CN" b="1" dirty="0"/>
              <a:t>()</a:t>
            </a:r>
            <a:endParaRPr lang="zh-CN" altLang="en-US" dirty="0"/>
          </a:p>
        </p:txBody>
      </p:sp>
      <p:cxnSp>
        <p:nvCxnSpPr>
          <p:cNvPr id="21" name="直接箭头连接符 20"/>
          <p:cNvCxnSpPr/>
          <p:nvPr/>
        </p:nvCxnSpPr>
        <p:spPr>
          <a:xfrm flipV="1">
            <a:off x="2339752" y="3789040"/>
            <a:ext cx="1080120" cy="22322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2195736" y="3789040"/>
            <a:ext cx="1224136" cy="1800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931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5896" y="692696"/>
            <a:ext cx="3672408" cy="646331"/>
          </a:xfrm>
          <a:prstGeom prst="rect">
            <a:avLst/>
          </a:prstGeom>
          <a:noFill/>
        </p:spPr>
        <p:txBody>
          <a:bodyPr wrap="square" rtlCol="0">
            <a:spAutoFit/>
          </a:bodyPr>
          <a:lstStyle/>
          <a:p>
            <a:r>
              <a:rPr lang="zh-CN" altLang="en-US" sz="3600" b="1" dirty="0">
                <a:ea typeface="宋体" pitchFamily="2" charset="-122"/>
                <a:cs typeface="Times New Roman" pitchFamily="18" charset="0"/>
              </a:rPr>
              <a:t>方法的参数</a:t>
            </a:r>
            <a:r>
              <a:rPr lang="zh-CN" altLang="en-US" sz="3600" b="1" dirty="0" smtClean="0">
                <a:ea typeface="宋体" pitchFamily="2" charset="-122"/>
                <a:cs typeface="Times New Roman" pitchFamily="18" charset="0"/>
              </a:rPr>
              <a:t>传递</a:t>
            </a:r>
            <a:endParaRPr lang="zh-CN" altLang="en-US" sz="3600" dirty="0">
              <a:ea typeface="宋体" pitchFamily="2" charset="-122"/>
            </a:endParaRPr>
          </a:p>
        </p:txBody>
      </p:sp>
      <p:sp>
        <p:nvSpPr>
          <p:cNvPr id="2" name="TextBox 1"/>
          <p:cNvSpPr txBox="1"/>
          <p:nvPr/>
        </p:nvSpPr>
        <p:spPr>
          <a:xfrm>
            <a:off x="251520" y="1000221"/>
            <a:ext cx="8712968" cy="5909310"/>
          </a:xfrm>
          <a:prstGeom prst="rect">
            <a:avLst/>
          </a:prstGeom>
          <a:noFill/>
        </p:spPr>
        <p:txBody>
          <a:bodyPr wrap="square" rtlCol="0">
            <a:spAutoFit/>
          </a:bodyPr>
          <a:lstStyle/>
          <a:p>
            <a:r>
              <a:rPr lang="en-US" altLang="zh-CN" b="1" dirty="0">
                <a:solidFill>
                  <a:srgbClr val="C00000"/>
                </a:solidFill>
                <a:ea typeface="宋体" pitchFamily="2" charset="-122"/>
              </a:rPr>
              <a:t>class </a:t>
            </a:r>
            <a:r>
              <a:rPr lang="en-US" altLang="zh-CN" b="1" dirty="0" err="1" smtClean="0">
                <a:solidFill>
                  <a:srgbClr val="C00000"/>
                </a:solidFill>
                <a:ea typeface="宋体" pitchFamily="2" charset="-122"/>
              </a:rPr>
              <a:t>DataSwap</a:t>
            </a:r>
            <a:r>
              <a:rPr lang="en-US" altLang="zh-CN" b="1" dirty="0" smtClean="0">
                <a:solidFill>
                  <a:srgbClr val="C00000"/>
                </a:solidFill>
                <a:ea typeface="宋体" pitchFamily="2" charset="-122"/>
              </a:rPr>
              <a:t>{</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public </a:t>
            </a:r>
            <a:r>
              <a:rPr lang="en-US" altLang="zh-CN" b="1" dirty="0" err="1">
                <a:solidFill>
                  <a:srgbClr val="C00000"/>
                </a:solidFill>
                <a:ea typeface="宋体" pitchFamily="2" charset="-122"/>
              </a:rPr>
              <a:t>int</a:t>
            </a:r>
            <a:r>
              <a:rPr lang="en-US" altLang="zh-CN" b="1" dirty="0">
                <a:solidFill>
                  <a:srgbClr val="C00000"/>
                </a:solidFill>
                <a:ea typeface="宋体" pitchFamily="2" charset="-122"/>
              </a:rPr>
              <a:t> a;</a:t>
            </a:r>
          </a:p>
          <a:p>
            <a:r>
              <a:rPr lang="en-US" altLang="zh-CN" b="1" dirty="0">
                <a:solidFill>
                  <a:srgbClr val="C00000"/>
                </a:solidFill>
                <a:ea typeface="宋体" pitchFamily="2" charset="-122"/>
              </a:rPr>
              <a:t>	public </a:t>
            </a:r>
            <a:r>
              <a:rPr lang="en-US" altLang="zh-CN" b="1" dirty="0" err="1">
                <a:solidFill>
                  <a:srgbClr val="C00000"/>
                </a:solidFill>
                <a:ea typeface="宋体" pitchFamily="2" charset="-122"/>
              </a:rPr>
              <a:t>int</a:t>
            </a:r>
            <a:r>
              <a:rPr lang="en-US" altLang="zh-CN" b="1" dirty="0">
                <a:solidFill>
                  <a:srgbClr val="C00000"/>
                </a:solidFill>
                <a:ea typeface="宋体" pitchFamily="2" charset="-122"/>
              </a:rPr>
              <a:t> b;</a:t>
            </a:r>
          </a:p>
          <a:p>
            <a:r>
              <a:rPr lang="en-US" altLang="zh-CN" b="1" dirty="0">
                <a:solidFill>
                  <a:srgbClr val="C00000"/>
                </a:solidFill>
                <a:ea typeface="宋体" pitchFamily="2" charset="-122"/>
              </a:rPr>
              <a:t>}</a:t>
            </a:r>
          </a:p>
          <a:p>
            <a:r>
              <a:rPr lang="en-US" altLang="zh-CN" b="1" dirty="0">
                <a:solidFill>
                  <a:srgbClr val="C00000"/>
                </a:solidFill>
                <a:ea typeface="宋体" pitchFamily="2" charset="-122"/>
              </a:rPr>
              <a:t>public class </a:t>
            </a:r>
            <a:r>
              <a:rPr lang="en-US" altLang="zh-CN" b="1" dirty="0" smtClean="0">
                <a:solidFill>
                  <a:srgbClr val="C00000"/>
                </a:solidFill>
                <a:ea typeface="宋体" pitchFamily="2" charset="-122"/>
              </a:rPr>
              <a:t>TestTransfer1 {</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public static void </a:t>
            </a:r>
            <a:r>
              <a:rPr lang="en-US" altLang="zh-CN" b="1" dirty="0" smtClean="0">
                <a:solidFill>
                  <a:srgbClr val="C00000"/>
                </a:solidFill>
                <a:ea typeface="宋体" pitchFamily="2" charset="-122"/>
              </a:rPr>
              <a:t>swap(</a:t>
            </a:r>
            <a:r>
              <a:rPr lang="en-US" altLang="zh-CN" b="1" dirty="0" err="1" smtClean="0">
                <a:solidFill>
                  <a:srgbClr val="C00000"/>
                </a:solidFill>
                <a:ea typeface="宋体" pitchFamily="2" charset="-122"/>
              </a:rPr>
              <a:t>DataSwap</a:t>
            </a:r>
            <a:r>
              <a:rPr lang="en-US" altLang="zh-CN" b="1" dirty="0" smtClean="0">
                <a:solidFill>
                  <a:srgbClr val="C00000"/>
                </a:solidFill>
                <a:ea typeface="宋体" pitchFamily="2" charset="-122"/>
              </a:rPr>
              <a:t> ds){</a:t>
            </a:r>
            <a:endParaRPr lang="en-US" altLang="zh-CN" b="1" dirty="0">
              <a:solidFill>
                <a:srgbClr val="C00000"/>
              </a:solidFill>
              <a:ea typeface="宋体" pitchFamily="2" charset="-122"/>
            </a:endParaRPr>
          </a:p>
          <a:p>
            <a:r>
              <a:rPr lang="zh-CN" altLang="en-US" b="1" dirty="0">
                <a:solidFill>
                  <a:srgbClr val="C00000"/>
                </a:solidFill>
                <a:ea typeface="宋体" pitchFamily="2" charset="-122"/>
              </a:rPr>
              <a:t>		</a:t>
            </a:r>
            <a:r>
              <a:rPr lang="en-US" altLang="zh-CN" b="1" dirty="0" err="1">
                <a:solidFill>
                  <a:srgbClr val="C00000"/>
                </a:solidFill>
                <a:ea typeface="宋体" pitchFamily="2" charset="-122"/>
              </a:rPr>
              <a:t>int</a:t>
            </a:r>
            <a:r>
              <a:rPr lang="en-US" altLang="zh-CN" b="1" dirty="0">
                <a:solidFill>
                  <a:srgbClr val="C00000"/>
                </a:solidFill>
                <a:ea typeface="宋体" pitchFamily="2" charset="-122"/>
              </a:rPr>
              <a:t> </a:t>
            </a:r>
            <a:r>
              <a:rPr lang="en-US" altLang="zh-CN" b="1" dirty="0" err="1">
                <a:solidFill>
                  <a:srgbClr val="C00000"/>
                </a:solidFill>
                <a:ea typeface="宋体" pitchFamily="2" charset="-122"/>
              </a:rPr>
              <a:t>tmp</a:t>
            </a:r>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ds.a</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ds.b</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ds.b</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a:t>
            </a:r>
            <a:r>
              <a:rPr lang="en-US" altLang="zh-CN" b="1" dirty="0" err="1">
                <a:solidFill>
                  <a:srgbClr val="C00000"/>
                </a:solidFill>
                <a:ea typeface="宋体" pitchFamily="2" charset="-122"/>
              </a:rPr>
              <a:t>tmp</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a:solidFill>
                  <a:srgbClr val="C00000"/>
                </a:solidFill>
                <a:ea typeface="宋体" pitchFamily="2" charset="-122"/>
              </a:rPr>
              <a:t>System.out.println</a:t>
            </a:r>
            <a:r>
              <a:rPr lang="en-US" altLang="zh-CN" b="1" dirty="0">
                <a:solidFill>
                  <a:srgbClr val="C00000"/>
                </a:solidFill>
                <a:ea typeface="宋体" pitchFamily="2" charset="-122"/>
              </a:rPr>
              <a:t>("swap</a:t>
            </a:r>
            <a:r>
              <a:rPr lang="zh-CN" altLang="en-US" b="1" dirty="0">
                <a:solidFill>
                  <a:srgbClr val="C00000"/>
                </a:solidFill>
                <a:ea typeface="宋体" pitchFamily="2" charset="-122"/>
              </a:rPr>
              <a:t>方法里，</a:t>
            </a:r>
            <a:r>
              <a:rPr lang="en-US" altLang="zh-CN" b="1" dirty="0">
                <a:solidFill>
                  <a:srgbClr val="C00000"/>
                </a:solidFill>
                <a:ea typeface="宋体" pitchFamily="2" charset="-122"/>
              </a:rPr>
              <a:t>a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a:t>
            </a:r>
          </a:p>
          <a:p>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a:t>
            </a:r>
            <a:r>
              <a:rPr lang="zh-CN" altLang="en-US" b="1" dirty="0">
                <a:solidFill>
                  <a:srgbClr val="C00000"/>
                </a:solidFill>
                <a:ea typeface="宋体" pitchFamily="2" charset="-122"/>
              </a:rPr>
              <a:t>；</a:t>
            </a:r>
            <a:r>
              <a:rPr lang="en-US" altLang="zh-CN" b="1" dirty="0">
                <a:solidFill>
                  <a:srgbClr val="C00000"/>
                </a:solidFill>
                <a:ea typeface="宋体" pitchFamily="2" charset="-122"/>
              </a:rPr>
              <a:t>b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ds.b</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p>
          <a:p>
            <a:r>
              <a:rPr lang="en-US" altLang="zh-CN" b="1" dirty="0">
                <a:solidFill>
                  <a:srgbClr val="C00000"/>
                </a:solidFill>
                <a:ea typeface="宋体" pitchFamily="2" charset="-122"/>
              </a:rPr>
              <a:t>	public static void main(String[] </a:t>
            </a:r>
            <a:r>
              <a:rPr lang="en-US" altLang="zh-CN" b="1" dirty="0" err="1">
                <a:solidFill>
                  <a:srgbClr val="C00000"/>
                </a:solidFill>
                <a:ea typeface="宋体" pitchFamily="2" charset="-122"/>
              </a:rPr>
              <a:t>args</a:t>
            </a:r>
            <a:r>
              <a:rPr lang="en-US" altLang="zh-CN" b="1" dirty="0">
                <a:solidFill>
                  <a:srgbClr val="C00000"/>
                </a:solidFill>
                <a:ea typeface="宋体" pitchFamily="2" charset="-122"/>
              </a:rPr>
              <a:t>) </a:t>
            </a:r>
            <a:r>
              <a:rPr lang="en-US" altLang="zh-CN" b="1" dirty="0" smtClean="0">
                <a:solidFill>
                  <a:srgbClr val="C00000"/>
                </a:solidFill>
                <a:ea typeface="宋体" pitchFamily="2" charset="-122"/>
              </a:rPr>
              <a:t>{</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DataSwap</a:t>
            </a:r>
            <a:r>
              <a:rPr lang="en-US" altLang="zh-CN" b="1" dirty="0" smtClean="0">
                <a:solidFill>
                  <a:srgbClr val="C00000"/>
                </a:solidFill>
                <a:ea typeface="宋体" pitchFamily="2" charset="-122"/>
              </a:rPr>
              <a:t> ds </a:t>
            </a:r>
            <a:r>
              <a:rPr lang="en-US" altLang="zh-CN" b="1" dirty="0">
                <a:solidFill>
                  <a:srgbClr val="C00000"/>
                </a:solidFill>
                <a:ea typeface="宋体" pitchFamily="2" charset="-122"/>
              </a:rPr>
              <a:t>= new </a:t>
            </a:r>
            <a:r>
              <a:rPr lang="en-US" altLang="zh-CN" b="1" dirty="0" err="1" smtClean="0">
                <a:solidFill>
                  <a:srgbClr val="C00000"/>
                </a:solidFill>
                <a:ea typeface="宋体" pitchFamily="2" charset="-122"/>
              </a:rPr>
              <a:t>DataSwap</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6;</a:t>
            </a: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ds.b</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9;</a:t>
            </a:r>
          </a:p>
          <a:p>
            <a:r>
              <a:rPr lang="en-US" altLang="zh-CN" b="1" dirty="0">
                <a:solidFill>
                  <a:srgbClr val="C00000"/>
                </a:solidFill>
                <a:ea typeface="宋体" pitchFamily="2" charset="-122"/>
              </a:rPr>
              <a:t>		</a:t>
            </a:r>
            <a:r>
              <a:rPr lang="en-US" altLang="zh-CN" b="1" dirty="0" smtClean="0">
                <a:solidFill>
                  <a:srgbClr val="C00000"/>
                </a:solidFill>
                <a:ea typeface="宋体" pitchFamily="2" charset="-122"/>
              </a:rPr>
              <a:t>swap(ds);</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a:t>
            </a:r>
            <a:r>
              <a:rPr lang="en-US" altLang="zh-CN" b="1" dirty="0" err="1">
                <a:solidFill>
                  <a:srgbClr val="C00000"/>
                </a:solidFill>
                <a:ea typeface="宋体" pitchFamily="2" charset="-122"/>
              </a:rPr>
              <a:t>System.out.println</a:t>
            </a:r>
            <a:r>
              <a:rPr lang="en-US" altLang="zh-CN" b="1" dirty="0">
                <a:solidFill>
                  <a:srgbClr val="C00000"/>
                </a:solidFill>
                <a:ea typeface="宋体" pitchFamily="2" charset="-122"/>
              </a:rPr>
              <a:t>("</a:t>
            </a:r>
            <a:r>
              <a:rPr lang="zh-CN" altLang="en-US" b="1" dirty="0">
                <a:solidFill>
                  <a:srgbClr val="C00000"/>
                </a:solidFill>
                <a:ea typeface="宋体" pitchFamily="2" charset="-122"/>
              </a:rPr>
              <a:t>交换结束后，</a:t>
            </a:r>
            <a:r>
              <a:rPr lang="en-US" altLang="zh-CN" b="1" dirty="0">
                <a:solidFill>
                  <a:srgbClr val="C00000"/>
                </a:solidFill>
                <a:ea typeface="宋体" pitchFamily="2" charset="-122"/>
              </a:rPr>
              <a:t>a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 </a:t>
            </a:r>
          </a:p>
          <a:p>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a:t>
            </a:r>
            <a:r>
              <a:rPr lang="zh-CN" altLang="en-US" b="1" dirty="0">
                <a:solidFill>
                  <a:srgbClr val="C00000"/>
                </a:solidFill>
                <a:ea typeface="宋体" pitchFamily="2" charset="-122"/>
              </a:rPr>
              <a:t>；</a:t>
            </a:r>
            <a:r>
              <a:rPr lang="en-US" altLang="zh-CN" b="1" dirty="0">
                <a:solidFill>
                  <a:srgbClr val="C00000"/>
                </a:solidFill>
                <a:ea typeface="宋体" pitchFamily="2" charset="-122"/>
              </a:rPr>
              <a:t>b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ds.b</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p>
          <a:p>
            <a:r>
              <a:rPr lang="en-US" altLang="zh-CN" b="1" dirty="0">
                <a:solidFill>
                  <a:srgbClr val="C00000"/>
                </a:solidFill>
                <a:ea typeface="宋体" pitchFamily="2" charset="-122"/>
              </a:rPr>
              <a:t>}</a:t>
            </a:r>
            <a:endParaRPr lang="zh-CN" altLang="en-US" b="1" dirty="0">
              <a:solidFill>
                <a:srgbClr val="C00000"/>
              </a:solidFill>
              <a:ea typeface="宋体" pitchFamily="2" charset="-122"/>
            </a:endParaRPr>
          </a:p>
        </p:txBody>
      </p:sp>
      <p:sp>
        <p:nvSpPr>
          <p:cNvPr id="5" name="矩形 4"/>
          <p:cNvSpPr/>
          <p:nvPr/>
        </p:nvSpPr>
        <p:spPr>
          <a:xfrm>
            <a:off x="5868144" y="213285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itchFamily="2" charset="-122"/>
              </a:rPr>
              <a:t>请</a:t>
            </a:r>
            <a:r>
              <a:rPr lang="zh-CN" altLang="en-US" sz="3200" b="1" dirty="0" smtClean="0">
                <a:solidFill>
                  <a:schemeClr val="tx1"/>
                </a:solidFill>
                <a:ea typeface="宋体" pitchFamily="2" charset="-122"/>
              </a:rPr>
              <a:t>输出结果</a:t>
            </a:r>
            <a:endParaRPr lang="zh-CN" altLang="en-US" sz="3200" b="1" dirty="0">
              <a:solidFill>
                <a:schemeClr val="tx1"/>
              </a:solidFill>
              <a:ea typeface="宋体" pitchFamily="2" charset="-122"/>
            </a:endParaRPr>
          </a:p>
        </p:txBody>
      </p:sp>
    </p:spTree>
    <p:extLst>
      <p:ext uri="{BB962C8B-B14F-4D97-AF65-F5344CB8AC3E}">
        <p14:creationId xmlns:p14="http://schemas.microsoft.com/office/powerpoint/2010/main" val="1200594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79712" y="1196752"/>
            <a:ext cx="1152128" cy="460851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979712" y="5373216"/>
            <a:ext cx="115212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979712" y="4941168"/>
            <a:ext cx="115212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979712" y="4509120"/>
            <a:ext cx="115212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79712" y="4077072"/>
            <a:ext cx="115212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1" name="左大括号 10"/>
          <p:cNvSpPr/>
          <p:nvPr/>
        </p:nvSpPr>
        <p:spPr>
          <a:xfrm>
            <a:off x="1610108" y="4941168"/>
            <a:ext cx="360040" cy="864096"/>
          </a:xfrm>
          <a:prstGeom prst="leftBrac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左大括号 11"/>
          <p:cNvSpPr/>
          <p:nvPr/>
        </p:nvSpPr>
        <p:spPr>
          <a:xfrm>
            <a:off x="1625824" y="4077072"/>
            <a:ext cx="360040" cy="864096"/>
          </a:xfrm>
          <a:prstGeom prst="leftBrac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539552" y="5229200"/>
            <a:ext cx="936104" cy="369332"/>
          </a:xfrm>
          <a:prstGeom prst="rect">
            <a:avLst/>
          </a:prstGeom>
          <a:noFill/>
        </p:spPr>
        <p:txBody>
          <a:bodyPr wrap="square" rtlCol="0">
            <a:spAutoFit/>
          </a:bodyPr>
          <a:lstStyle/>
          <a:p>
            <a:r>
              <a:rPr lang="en-US" altLang="zh-CN" dirty="0" smtClean="0"/>
              <a:t>main</a:t>
            </a:r>
            <a:endParaRPr lang="zh-CN" altLang="en-US" dirty="0"/>
          </a:p>
        </p:txBody>
      </p:sp>
      <p:sp>
        <p:nvSpPr>
          <p:cNvPr id="14" name="TextBox 13"/>
          <p:cNvSpPr txBox="1"/>
          <p:nvPr/>
        </p:nvSpPr>
        <p:spPr>
          <a:xfrm>
            <a:off x="674004" y="4324454"/>
            <a:ext cx="936104" cy="369332"/>
          </a:xfrm>
          <a:prstGeom prst="rect">
            <a:avLst/>
          </a:prstGeom>
          <a:noFill/>
        </p:spPr>
        <p:txBody>
          <a:bodyPr wrap="square" rtlCol="0">
            <a:spAutoFit/>
          </a:bodyPr>
          <a:lstStyle/>
          <a:p>
            <a:r>
              <a:rPr lang="en-US" altLang="zh-CN" dirty="0" smtClean="0"/>
              <a:t>swap</a:t>
            </a:r>
            <a:endParaRPr lang="zh-CN" altLang="en-US" dirty="0"/>
          </a:p>
        </p:txBody>
      </p:sp>
      <p:sp>
        <p:nvSpPr>
          <p:cNvPr id="15" name="TextBox 14"/>
          <p:cNvSpPr txBox="1"/>
          <p:nvPr/>
        </p:nvSpPr>
        <p:spPr>
          <a:xfrm>
            <a:off x="2051720" y="4941168"/>
            <a:ext cx="1080120" cy="369332"/>
          </a:xfrm>
          <a:prstGeom prst="rect">
            <a:avLst/>
          </a:prstGeom>
          <a:noFill/>
        </p:spPr>
        <p:txBody>
          <a:bodyPr wrap="square" rtlCol="0">
            <a:spAutoFit/>
          </a:bodyPr>
          <a:lstStyle/>
          <a:p>
            <a:r>
              <a:rPr lang="en-US" altLang="zh-CN" dirty="0" err="1" smtClean="0"/>
              <a:t>i</a:t>
            </a:r>
            <a:r>
              <a:rPr lang="en-US" altLang="zh-CN" dirty="0" smtClean="0"/>
              <a:t>=6</a:t>
            </a:r>
            <a:endParaRPr lang="zh-CN" altLang="en-US" dirty="0"/>
          </a:p>
        </p:txBody>
      </p:sp>
      <p:sp>
        <p:nvSpPr>
          <p:cNvPr id="16" name="TextBox 15"/>
          <p:cNvSpPr txBox="1"/>
          <p:nvPr/>
        </p:nvSpPr>
        <p:spPr>
          <a:xfrm>
            <a:off x="1941058" y="5390366"/>
            <a:ext cx="1080120" cy="369332"/>
          </a:xfrm>
          <a:prstGeom prst="rect">
            <a:avLst/>
          </a:prstGeom>
          <a:noFill/>
        </p:spPr>
        <p:txBody>
          <a:bodyPr wrap="square" rtlCol="0">
            <a:spAutoFit/>
          </a:bodyPr>
          <a:lstStyle/>
          <a:p>
            <a:r>
              <a:rPr lang="en-US" altLang="zh-CN" dirty="0" smtClean="0"/>
              <a:t>j=9</a:t>
            </a:r>
            <a:endParaRPr lang="zh-CN" altLang="en-US" dirty="0"/>
          </a:p>
        </p:txBody>
      </p:sp>
      <p:sp>
        <p:nvSpPr>
          <p:cNvPr id="17" name="TextBox 16"/>
          <p:cNvSpPr txBox="1"/>
          <p:nvPr/>
        </p:nvSpPr>
        <p:spPr>
          <a:xfrm>
            <a:off x="1964940" y="4077072"/>
            <a:ext cx="1080120" cy="369332"/>
          </a:xfrm>
          <a:prstGeom prst="rect">
            <a:avLst/>
          </a:prstGeom>
          <a:noFill/>
        </p:spPr>
        <p:txBody>
          <a:bodyPr wrap="square" rtlCol="0">
            <a:spAutoFit/>
          </a:bodyPr>
          <a:lstStyle/>
          <a:p>
            <a:r>
              <a:rPr lang="en-US" altLang="zh-CN" dirty="0" err="1" smtClean="0"/>
              <a:t>i</a:t>
            </a:r>
            <a:r>
              <a:rPr lang="en-US" altLang="zh-CN" dirty="0" smtClean="0"/>
              <a:t>=6</a:t>
            </a:r>
            <a:endParaRPr lang="zh-CN" altLang="en-US" dirty="0"/>
          </a:p>
        </p:txBody>
      </p:sp>
      <p:sp>
        <p:nvSpPr>
          <p:cNvPr id="18" name="TextBox 17"/>
          <p:cNvSpPr txBox="1"/>
          <p:nvPr/>
        </p:nvSpPr>
        <p:spPr>
          <a:xfrm>
            <a:off x="1985864" y="4601308"/>
            <a:ext cx="1080120" cy="369332"/>
          </a:xfrm>
          <a:prstGeom prst="rect">
            <a:avLst/>
          </a:prstGeom>
          <a:noFill/>
        </p:spPr>
        <p:txBody>
          <a:bodyPr wrap="square" rtlCol="0">
            <a:spAutoFit/>
          </a:bodyPr>
          <a:lstStyle/>
          <a:p>
            <a:r>
              <a:rPr lang="en-US" altLang="zh-CN" dirty="0" smtClean="0"/>
              <a:t>j=9</a:t>
            </a:r>
            <a:endParaRPr lang="zh-CN" altLang="en-US" dirty="0"/>
          </a:p>
        </p:txBody>
      </p:sp>
      <p:cxnSp>
        <p:nvCxnSpPr>
          <p:cNvPr id="20" name="直接箭头连接符 19"/>
          <p:cNvCxnSpPr/>
          <p:nvPr/>
        </p:nvCxnSpPr>
        <p:spPr>
          <a:xfrm>
            <a:off x="3347864" y="4324454"/>
            <a:ext cx="0" cy="46152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3563888" y="4261738"/>
            <a:ext cx="504056"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67944" y="4139698"/>
            <a:ext cx="1080120" cy="369332"/>
          </a:xfrm>
          <a:prstGeom prst="rect">
            <a:avLst/>
          </a:prstGeom>
          <a:noFill/>
        </p:spPr>
        <p:txBody>
          <a:bodyPr wrap="square" rtlCol="0">
            <a:spAutoFit/>
          </a:bodyPr>
          <a:lstStyle/>
          <a:p>
            <a:r>
              <a:rPr lang="en-US" altLang="zh-CN" dirty="0" err="1" smtClean="0"/>
              <a:t>i</a:t>
            </a:r>
            <a:r>
              <a:rPr lang="en-US" altLang="zh-CN" dirty="0" smtClean="0"/>
              <a:t>=9</a:t>
            </a:r>
            <a:endParaRPr lang="zh-CN" altLang="en-US" dirty="0"/>
          </a:p>
        </p:txBody>
      </p:sp>
      <p:sp>
        <p:nvSpPr>
          <p:cNvPr id="24" name="TextBox 23"/>
          <p:cNvSpPr txBox="1"/>
          <p:nvPr/>
        </p:nvSpPr>
        <p:spPr>
          <a:xfrm>
            <a:off x="4067944" y="4550515"/>
            <a:ext cx="1080120" cy="369332"/>
          </a:xfrm>
          <a:prstGeom prst="rect">
            <a:avLst/>
          </a:prstGeom>
          <a:noFill/>
        </p:spPr>
        <p:txBody>
          <a:bodyPr wrap="square" rtlCol="0">
            <a:spAutoFit/>
          </a:bodyPr>
          <a:lstStyle/>
          <a:p>
            <a:r>
              <a:rPr lang="en-US" altLang="zh-CN" dirty="0" smtClean="0"/>
              <a:t>j=6</a:t>
            </a:r>
            <a:endParaRPr lang="zh-CN" altLang="en-US" dirty="0"/>
          </a:p>
        </p:txBody>
      </p:sp>
      <p:cxnSp>
        <p:nvCxnSpPr>
          <p:cNvPr id="26" name="直接箭头连接符 25"/>
          <p:cNvCxnSpPr/>
          <p:nvPr/>
        </p:nvCxnSpPr>
        <p:spPr>
          <a:xfrm>
            <a:off x="3563888" y="4735181"/>
            <a:ext cx="504056"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26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79712" y="1196752"/>
            <a:ext cx="1152128" cy="460851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1979712" y="4941168"/>
            <a:ext cx="115212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99592" y="5029381"/>
            <a:ext cx="936104" cy="369332"/>
          </a:xfrm>
          <a:prstGeom prst="rect">
            <a:avLst/>
          </a:prstGeom>
          <a:noFill/>
        </p:spPr>
        <p:txBody>
          <a:bodyPr wrap="square" rtlCol="0">
            <a:spAutoFit/>
          </a:bodyPr>
          <a:lstStyle/>
          <a:p>
            <a:r>
              <a:rPr lang="en-US" altLang="zh-CN" dirty="0" smtClean="0"/>
              <a:t>main</a:t>
            </a:r>
            <a:endParaRPr lang="zh-CN" altLang="en-US" dirty="0"/>
          </a:p>
        </p:txBody>
      </p:sp>
      <p:sp>
        <p:nvSpPr>
          <p:cNvPr id="14" name="TextBox 13"/>
          <p:cNvSpPr txBox="1"/>
          <p:nvPr/>
        </p:nvSpPr>
        <p:spPr>
          <a:xfrm>
            <a:off x="674004" y="4324454"/>
            <a:ext cx="936104" cy="369332"/>
          </a:xfrm>
          <a:prstGeom prst="rect">
            <a:avLst/>
          </a:prstGeom>
          <a:noFill/>
        </p:spPr>
        <p:txBody>
          <a:bodyPr wrap="square" rtlCol="0">
            <a:spAutoFit/>
          </a:bodyPr>
          <a:lstStyle/>
          <a:p>
            <a:r>
              <a:rPr lang="en-US" altLang="zh-CN" dirty="0" smtClean="0"/>
              <a:t>swap</a:t>
            </a:r>
            <a:endParaRPr lang="zh-CN" altLang="en-US" dirty="0"/>
          </a:p>
        </p:txBody>
      </p:sp>
      <p:sp>
        <p:nvSpPr>
          <p:cNvPr id="15" name="TextBox 14"/>
          <p:cNvSpPr txBox="1"/>
          <p:nvPr/>
        </p:nvSpPr>
        <p:spPr>
          <a:xfrm>
            <a:off x="2051720" y="4941168"/>
            <a:ext cx="1224136" cy="369332"/>
          </a:xfrm>
          <a:prstGeom prst="rect">
            <a:avLst/>
          </a:prstGeom>
          <a:noFill/>
        </p:spPr>
        <p:txBody>
          <a:bodyPr wrap="square" rtlCol="0">
            <a:spAutoFit/>
          </a:bodyPr>
          <a:lstStyle/>
          <a:p>
            <a:r>
              <a:rPr lang="en-US" altLang="zh-CN" dirty="0" smtClean="0"/>
              <a:t>ds:0x7654</a:t>
            </a:r>
            <a:endParaRPr lang="zh-CN" altLang="en-US" dirty="0"/>
          </a:p>
        </p:txBody>
      </p:sp>
      <p:sp>
        <p:nvSpPr>
          <p:cNvPr id="2" name="矩形 1"/>
          <p:cNvSpPr/>
          <p:nvPr/>
        </p:nvSpPr>
        <p:spPr>
          <a:xfrm>
            <a:off x="3779912" y="980728"/>
            <a:ext cx="5184576" cy="511256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572000" y="1700808"/>
            <a:ext cx="2016224" cy="216024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588224" y="1556792"/>
            <a:ext cx="1944216" cy="369332"/>
          </a:xfrm>
          <a:prstGeom prst="rect">
            <a:avLst/>
          </a:prstGeom>
          <a:noFill/>
        </p:spPr>
        <p:txBody>
          <a:bodyPr wrap="square" rtlCol="0">
            <a:spAutoFit/>
          </a:bodyPr>
          <a:lstStyle/>
          <a:p>
            <a:r>
              <a:rPr lang="en-US" altLang="zh-CN" dirty="0"/>
              <a:t>n</a:t>
            </a:r>
            <a:r>
              <a:rPr lang="en-US" altLang="zh-CN" dirty="0" smtClean="0"/>
              <a:t>ew </a:t>
            </a:r>
            <a:r>
              <a:rPr lang="en-US" altLang="zh-CN" dirty="0" err="1" smtClean="0"/>
              <a:t>DataSwap</a:t>
            </a:r>
            <a:r>
              <a:rPr lang="en-US" altLang="zh-CN" dirty="0" smtClean="0"/>
              <a:t>()</a:t>
            </a:r>
            <a:endParaRPr lang="zh-CN" altLang="en-US" dirty="0"/>
          </a:p>
        </p:txBody>
      </p:sp>
      <p:sp>
        <p:nvSpPr>
          <p:cNvPr id="10" name="TextBox 9"/>
          <p:cNvSpPr txBox="1"/>
          <p:nvPr/>
        </p:nvSpPr>
        <p:spPr>
          <a:xfrm>
            <a:off x="4716016" y="1926124"/>
            <a:ext cx="1368152" cy="923330"/>
          </a:xfrm>
          <a:prstGeom prst="rect">
            <a:avLst/>
          </a:prstGeom>
          <a:noFill/>
        </p:spPr>
        <p:txBody>
          <a:bodyPr wrap="square" rtlCol="0">
            <a:spAutoFit/>
          </a:bodyPr>
          <a:lstStyle/>
          <a:p>
            <a:r>
              <a:rPr lang="en-US" altLang="zh-CN" dirty="0"/>
              <a:t>a</a:t>
            </a:r>
            <a:r>
              <a:rPr lang="en-US" altLang="zh-CN" dirty="0" smtClean="0"/>
              <a:t> = 9</a:t>
            </a:r>
          </a:p>
          <a:p>
            <a:endParaRPr lang="en-US" altLang="zh-CN" dirty="0"/>
          </a:p>
          <a:p>
            <a:r>
              <a:rPr lang="en-US" altLang="zh-CN" dirty="0"/>
              <a:t>b</a:t>
            </a:r>
            <a:r>
              <a:rPr lang="en-US" altLang="zh-CN" dirty="0" smtClean="0"/>
              <a:t> = 6</a:t>
            </a:r>
            <a:endParaRPr lang="zh-CN" altLang="en-US" dirty="0"/>
          </a:p>
        </p:txBody>
      </p:sp>
      <p:cxnSp>
        <p:nvCxnSpPr>
          <p:cNvPr id="21" name="直接箭头连接符 20"/>
          <p:cNvCxnSpPr/>
          <p:nvPr/>
        </p:nvCxnSpPr>
        <p:spPr>
          <a:xfrm flipV="1">
            <a:off x="3131840" y="1926124"/>
            <a:ext cx="1440160" cy="328792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732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9848" y="1066645"/>
            <a:ext cx="4104456" cy="5324535"/>
          </a:xfrm>
          <a:prstGeom prst="rect">
            <a:avLst/>
          </a:prstGeom>
          <a:noFill/>
        </p:spPr>
        <p:txBody>
          <a:bodyPr wrap="square" rtlCol="0">
            <a:spAutoFit/>
          </a:bodyPr>
          <a:lstStyle/>
          <a:p>
            <a:r>
              <a:rPr lang="en-US" altLang="zh-CN" sz="2000" b="1" dirty="0"/>
              <a:t>class Value {</a:t>
            </a:r>
          </a:p>
          <a:p>
            <a:r>
              <a:rPr lang="en-US" altLang="zh-CN" sz="2000" b="1" dirty="0" err="1"/>
              <a:t>int</a:t>
            </a:r>
            <a:r>
              <a:rPr lang="en-US" altLang="zh-CN" sz="2000" b="1" dirty="0"/>
              <a:t> </a:t>
            </a:r>
            <a:r>
              <a:rPr lang="en-US" altLang="zh-CN" sz="2000" b="1" dirty="0" err="1"/>
              <a:t>i</a:t>
            </a:r>
            <a:r>
              <a:rPr lang="en-US" altLang="zh-CN" sz="2000" b="1" dirty="0"/>
              <a:t> = 15;</a:t>
            </a:r>
          </a:p>
          <a:p>
            <a:r>
              <a:rPr lang="en-US" altLang="zh-CN" sz="2000" b="1" dirty="0" smtClean="0"/>
              <a:t>}</a:t>
            </a:r>
            <a:endParaRPr lang="zh-CN" altLang="en-US" sz="2000" b="1" dirty="0"/>
          </a:p>
          <a:p>
            <a:r>
              <a:rPr lang="en-US" altLang="zh-CN" sz="2000" b="1" dirty="0"/>
              <a:t>class Test {</a:t>
            </a:r>
          </a:p>
          <a:p>
            <a:r>
              <a:rPr lang="en-US" altLang="zh-CN" sz="2000" b="1" dirty="0"/>
              <a:t>public static void main(String </a:t>
            </a:r>
            <a:r>
              <a:rPr lang="en-US" altLang="zh-CN" sz="2000" b="1" dirty="0" err="1" smtClean="0"/>
              <a:t>args</a:t>
            </a:r>
            <a:r>
              <a:rPr lang="en-US" altLang="zh-CN" sz="2000" b="1" dirty="0" smtClean="0"/>
              <a:t>[]){</a:t>
            </a:r>
            <a:endParaRPr lang="en-US" altLang="zh-CN" sz="2000" b="1" dirty="0"/>
          </a:p>
          <a:p>
            <a:r>
              <a:rPr lang="en-US" altLang="zh-CN" sz="2000" b="1" dirty="0"/>
              <a:t>Test t = new Test();</a:t>
            </a:r>
          </a:p>
          <a:p>
            <a:r>
              <a:rPr lang="en-US" altLang="zh-CN" sz="2000" b="1" dirty="0" err="1"/>
              <a:t>t.first</a:t>
            </a:r>
            <a:r>
              <a:rPr lang="en-US" altLang="zh-CN" sz="2000" b="1" dirty="0"/>
              <a:t>();</a:t>
            </a:r>
          </a:p>
          <a:p>
            <a:r>
              <a:rPr lang="en-US" altLang="zh-CN" sz="2000" b="1" dirty="0"/>
              <a:t>}</a:t>
            </a:r>
          </a:p>
          <a:p>
            <a:endParaRPr lang="zh-CN" altLang="en-US" sz="2000" b="1" dirty="0"/>
          </a:p>
          <a:p>
            <a:r>
              <a:rPr lang="en-US" altLang="zh-CN" sz="2000" b="1" dirty="0"/>
              <a:t>public void first() {</a:t>
            </a:r>
          </a:p>
          <a:p>
            <a:r>
              <a:rPr lang="en-US" altLang="zh-CN" sz="2000" b="1" dirty="0" err="1"/>
              <a:t>int</a:t>
            </a:r>
            <a:r>
              <a:rPr lang="en-US" altLang="zh-CN" sz="2000" b="1" dirty="0"/>
              <a:t> </a:t>
            </a:r>
            <a:r>
              <a:rPr lang="en-US" altLang="zh-CN" sz="2000" b="1" dirty="0" err="1"/>
              <a:t>i</a:t>
            </a:r>
            <a:r>
              <a:rPr lang="en-US" altLang="zh-CN" sz="2000" b="1" dirty="0"/>
              <a:t> = 5;</a:t>
            </a:r>
          </a:p>
          <a:p>
            <a:r>
              <a:rPr lang="en-US" altLang="zh-CN" sz="2000" b="1" dirty="0"/>
              <a:t>Value v = new Value();</a:t>
            </a:r>
          </a:p>
          <a:p>
            <a:r>
              <a:rPr lang="en-US" altLang="zh-CN" sz="2000" b="1" dirty="0" err="1"/>
              <a:t>v.i</a:t>
            </a:r>
            <a:r>
              <a:rPr lang="en-US" altLang="zh-CN" sz="2000" b="1" dirty="0"/>
              <a:t> = 25;</a:t>
            </a:r>
          </a:p>
          <a:p>
            <a:r>
              <a:rPr lang="en-US" altLang="zh-CN" sz="2000" b="1" dirty="0"/>
              <a:t>second(v, </a:t>
            </a:r>
            <a:r>
              <a:rPr lang="en-US" altLang="zh-CN" sz="2000" b="1" dirty="0" err="1"/>
              <a:t>i</a:t>
            </a:r>
            <a:r>
              <a:rPr lang="en-US" altLang="zh-CN" sz="2000" b="1" dirty="0"/>
              <a:t>);</a:t>
            </a:r>
          </a:p>
          <a:p>
            <a:r>
              <a:rPr lang="en-US" altLang="zh-CN" sz="2000" b="1" dirty="0" err="1"/>
              <a:t>System.</a:t>
            </a:r>
            <a:r>
              <a:rPr lang="en-US" altLang="zh-CN" sz="2000" b="1" i="1" dirty="0" err="1"/>
              <a:t>out.println</a:t>
            </a:r>
            <a:r>
              <a:rPr lang="en-US" altLang="zh-CN" sz="2000" b="1" i="1" dirty="0"/>
              <a:t>(</a:t>
            </a:r>
            <a:r>
              <a:rPr lang="en-US" altLang="zh-CN" sz="2000" b="1" i="1" dirty="0" err="1"/>
              <a:t>v.i</a:t>
            </a:r>
            <a:r>
              <a:rPr lang="en-US" altLang="zh-CN" sz="2000" b="1" i="1" dirty="0"/>
              <a:t>);</a:t>
            </a:r>
          </a:p>
          <a:p>
            <a:r>
              <a:rPr lang="en-US" altLang="zh-CN" sz="2000" b="1" dirty="0"/>
              <a:t>}</a:t>
            </a:r>
          </a:p>
          <a:p>
            <a:endParaRPr lang="zh-CN" altLang="en-US" sz="2000" b="1" dirty="0"/>
          </a:p>
        </p:txBody>
      </p:sp>
      <p:sp>
        <p:nvSpPr>
          <p:cNvPr id="5" name="TextBox 4"/>
          <p:cNvSpPr txBox="1"/>
          <p:nvPr/>
        </p:nvSpPr>
        <p:spPr>
          <a:xfrm>
            <a:off x="4572000" y="3645024"/>
            <a:ext cx="3816424" cy="2862322"/>
          </a:xfrm>
          <a:prstGeom prst="rect">
            <a:avLst/>
          </a:prstGeom>
          <a:noFill/>
        </p:spPr>
        <p:txBody>
          <a:bodyPr wrap="square" rtlCol="0">
            <a:spAutoFit/>
          </a:bodyPr>
          <a:lstStyle/>
          <a:p>
            <a:r>
              <a:rPr lang="en-US" altLang="zh-CN" sz="2000" b="1" dirty="0" smtClean="0"/>
              <a:t>public void second(Value v, </a:t>
            </a:r>
            <a:r>
              <a:rPr lang="en-US" altLang="zh-CN" sz="2000" b="1" dirty="0" err="1" smtClean="0"/>
              <a:t>int</a:t>
            </a:r>
            <a:r>
              <a:rPr lang="en-US" altLang="zh-CN" sz="2000" b="1" dirty="0" smtClean="0"/>
              <a:t> </a:t>
            </a:r>
            <a:r>
              <a:rPr lang="en-US" altLang="zh-CN" sz="2000" b="1" dirty="0" err="1" smtClean="0"/>
              <a:t>i</a:t>
            </a:r>
            <a:r>
              <a:rPr lang="en-US" altLang="zh-CN" sz="2000" b="1" dirty="0" smtClean="0"/>
              <a:t>) {</a:t>
            </a:r>
          </a:p>
          <a:p>
            <a:r>
              <a:rPr lang="en-US" altLang="zh-CN" sz="2000" b="1" dirty="0" err="1" smtClean="0"/>
              <a:t>i</a:t>
            </a:r>
            <a:r>
              <a:rPr lang="en-US" altLang="zh-CN" sz="2000" b="1" dirty="0" smtClean="0"/>
              <a:t> = 0;</a:t>
            </a:r>
          </a:p>
          <a:p>
            <a:r>
              <a:rPr lang="en-US" altLang="zh-CN" sz="2000" b="1" dirty="0" err="1" smtClean="0"/>
              <a:t>v.i</a:t>
            </a:r>
            <a:r>
              <a:rPr lang="en-US" altLang="zh-CN" sz="2000" b="1" dirty="0" smtClean="0"/>
              <a:t> = 20;</a:t>
            </a:r>
          </a:p>
          <a:p>
            <a:r>
              <a:rPr lang="en-US" altLang="zh-CN" sz="2000" b="1" dirty="0" smtClean="0"/>
              <a:t>Value </a:t>
            </a:r>
            <a:r>
              <a:rPr lang="en-US" altLang="zh-CN" sz="2000" b="1" dirty="0" err="1" smtClean="0"/>
              <a:t>val</a:t>
            </a:r>
            <a:r>
              <a:rPr lang="en-US" altLang="zh-CN" sz="2000" b="1" dirty="0" smtClean="0"/>
              <a:t> = new Value();</a:t>
            </a:r>
          </a:p>
          <a:p>
            <a:r>
              <a:rPr lang="en-US" altLang="zh-CN" sz="2000" b="1" dirty="0" smtClean="0"/>
              <a:t>v = </a:t>
            </a:r>
            <a:r>
              <a:rPr lang="en-US" altLang="zh-CN" sz="2000" b="1" dirty="0" err="1" smtClean="0"/>
              <a:t>val</a:t>
            </a:r>
            <a:r>
              <a:rPr lang="en-US" altLang="zh-CN" sz="2000" b="1" dirty="0" smtClean="0"/>
              <a:t>;</a:t>
            </a:r>
          </a:p>
          <a:p>
            <a:r>
              <a:rPr lang="en-US" altLang="zh-CN" sz="2000" b="1" dirty="0" err="1" smtClean="0"/>
              <a:t>System.</a:t>
            </a:r>
            <a:r>
              <a:rPr lang="en-US" altLang="zh-CN" sz="2000" b="1" i="1" dirty="0" err="1" smtClean="0"/>
              <a:t>out.println</a:t>
            </a:r>
            <a:r>
              <a:rPr lang="en-US" altLang="zh-CN" sz="2000" b="1" i="1" dirty="0" smtClean="0"/>
              <a:t>(</a:t>
            </a:r>
            <a:r>
              <a:rPr lang="en-US" altLang="zh-CN" sz="2000" b="1" i="1" dirty="0" err="1" smtClean="0"/>
              <a:t>v.i</a:t>
            </a:r>
            <a:r>
              <a:rPr lang="en-US" altLang="zh-CN" sz="2000" b="1" i="1" dirty="0" smtClean="0"/>
              <a:t> + " " + </a:t>
            </a:r>
            <a:r>
              <a:rPr lang="en-US" altLang="zh-CN" sz="2000" b="1" i="1" dirty="0" err="1" smtClean="0"/>
              <a:t>i</a:t>
            </a:r>
            <a:r>
              <a:rPr lang="en-US" altLang="zh-CN" sz="2000" b="1" i="1" dirty="0" smtClean="0"/>
              <a:t>);</a:t>
            </a:r>
          </a:p>
          <a:p>
            <a:r>
              <a:rPr lang="en-US" altLang="zh-CN" sz="2000" b="1" dirty="0" smtClean="0"/>
              <a:t>}</a:t>
            </a:r>
          </a:p>
          <a:p>
            <a:r>
              <a:rPr lang="en-US" altLang="zh-CN" sz="2000" b="1" dirty="0" smtClean="0"/>
              <a:t>}</a:t>
            </a:r>
            <a:endParaRPr lang="zh-CN" altLang="en-US" sz="2000" b="1" dirty="0" smtClean="0"/>
          </a:p>
          <a:p>
            <a:endParaRPr lang="zh-CN" altLang="en-US" sz="2000" b="1" dirty="0"/>
          </a:p>
        </p:txBody>
      </p:sp>
      <p:sp>
        <p:nvSpPr>
          <p:cNvPr id="2" name="TextBox 1"/>
          <p:cNvSpPr txBox="1"/>
          <p:nvPr/>
        </p:nvSpPr>
        <p:spPr>
          <a:xfrm>
            <a:off x="3635896" y="851947"/>
            <a:ext cx="4608512" cy="646331"/>
          </a:xfrm>
          <a:prstGeom prst="rect">
            <a:avLst/>
          </a:prstGeom>
          <a:noFill/>
        </p:spPr>
        <p:txBody>
          <a:bodyPr wrap="square" rtlCol="0">
            <a:spAutoFit/>
          </a:bodyPr>
          <a:lstStyle/>
          <a:p>
            <a:r>
              <a:rPr lang="zh-CN" altLang="en-US" sz="3600" b="1" dirty="0" smtClean="0">
                <a:latin typeface="宋体" pitchFamily="2" charset="-122"/>
                <a:ea typeface="宋体" pitchFamily="2" charset="-122"/>
              </a:rPr>
              <a:t>练 习：</a:t>
            </a:r>
            <a:r>
              <a:rPr lang="zh-CN" altLang="en-US" sz="2800" b="1" dirty="0" smtClean="0">
                <a:latin typeface="宋体" pitchFamily="2" charset="-122"/>
                <a:ea typeface="宋体" pitchFamily="2" charset="-122"/>
              </a:rPr>
              <a:t>写出输出结果</a:t>
            </a:r>
            <a:endParaRPr lang="zh-CN" altLang="en-US" sz="2800" b="1" dirty="0">
              <a:latin typeface="宋体" pitchFamily="2" charset="-122"/>
              <a:ea typeface="宋体" pitchFamily="2" charset="-122"/>
            </a:endParaRPr>
          </a:p>
        </p:txBody>
      </p:sp>
    </p:spTree>
    <p:extLst>
      <p:ext uri="{BB962C8B-B14F-4D97-AF65-F5344CB8AC3E}">
        <p14:creationId xmlns:p14="http://schemas.microsoft.com/office/powerpoint/2010/main" val="1932472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4"/>
          <p:cNvSpPr txBox="1">
            <a:spLocks noChangeArrowheads="1"/>
          </p:cNvSpPr>
          <p:nvPr/>
        </p:nvSpPr>
        <p:spPr bwMode="auto">
          <a:xfrm>
            <a:off x="179512" y="908720"/>
            <a:ext cx="88569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600" b="1" dirty="0" smtClean="0">
                <a:latin typeface="+mn-lt"/>
                <a:ea typeface="宋体" pitchFamily="2" charset="-122"/>
                <a:cs typeface="Times New Roman" pitchFamily="18" charset="0"/>
              </a:rPr>
              <a:t>一、</a:t>
            </a:r>
            <a:r>
              <a:rPr lang="en-US" altLang="zh-CN" sz="3600" b="1" dirty="0" smtClean="0">
                <a:latin typeface="+mn-lt"/>
                <a:ea typeface="宋体" pitchFamily="2" charset="-122"/>
                <a:cs typeface="Times New Roman" pitchFamily="18" charset="0"/>
              </a:rPr>
              <a:t>Java</a:t>
            </a:r>
            <a:r>
              <a:rPr lang="zh-CN" altLang="en-US" sz="3600" b="1" dirty="0" smtClean="0">
                <a:latin typeface="+mn-lt"/>
                <a:ea typeface="宋体" pitchFamily="2" charset="-122"/>
                <a:cs typeface="Times New Roman" pitchFamily="18" charset="0"/>
              </a:rPr>
              <a:t>类的最基本元素：</a:t>
            </a:r>
            <a:r>
              <a:rPr lang="en-US" altLang="zh-CN" sz="3600" b="1" dirty="0" smtClean="0">
                <a:latin typeface="+mn-lt"/>
                <a:ea typeface="宋体" pitchFamily="2" charset="-122"/>
                <a:cs typeface="Times New Roman" pitchFamily="18" charset="0"/>
              </a:rPr>
              <a:t>Field &amp; Method</a:t>
            </a:r>
            <a:endParaRPr lang="zh-CN" altLang="en-US" sz="3600" b="1" dirty="0">
              <a:latin typeface="+mn-lt"/>
              <a:ea typeface="宋体" pitchFamily="2" charset="-122"/>
              <a:cs typeface="Times New Roman" pitchFamily="18" charset="0"/>
            </a:endParaRPr>
          </a:p>
        </p:txBody>
      </p:sp>
      <p:sp>
        <p:nvSpPr>
          <p:cNvPr id="10245" name="TextBox 5"/>
          <p:cNvSpPr txBox="1">
            <a:spLocks noChangeArrowheads="1"/>
          </p:cNvSpPr>
          <p:nvPr/>
        </p:nvSpPr>
        <p:spPr bwMode="auto">
          <a:xfrm>
            <a:off x="323528" y="1628800"/>
            <a:ext cx="8712968"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indent="-342900" eaLnBrk="1" hangingPunct="1">
              <a:buFont typeface="Wingdings" pitchFamily="2" charset="2"/>
              <a:buChar char="l"/>
            </a:pPr>
            <a:r>
              <a:rPr lang="zh-CN" altLang="en-US" sz="2800" dirty="0" smtClean="0">
                <a:latin typeface="+mn-lt"/>
              </a:rPr>
              <a:t>生活</a:t>
            </a:r>
            <a:r>
              <a:rPr lang="zh-CN" altLang="en-US" sz="2800" dirty="0">
                <a:latin typeface="+mn-lt"/>
              </a:rPr>
              <a:t>中描述事物无非就是描述事物的</a:t>
            </a:r>
            <a:r>
              <a:rPr lang="zh-CN" altLang="en-US" sz="2800" dirty="0">
                <a:solidFill>
                  <a:srgbClr val="FF0000"/>
                </a:solidFill>
                <a:latin typeface="+mn-lt"/>
              </a:rPr>
              <a:t>属性</a:t>
            </a:r>
            <a:r>
              <a:rPr lang="zh-CN" altLang="en-US" sz="2800" dirty="0">
                <a:latin typeface="+mn-lt"/>
              </a:rPr>
              <a:t>和</a:t>
            </a:r>
            <a:r>
              <a:rPr lang="zh-CN" altLang="en-US" sz="2800" dirty="0">
                <a:solidFill>
                  <a:srgbClr val="FF0000"/>
                </a:solidFill>
                <a:latin typeface="+mn-lt"/>
              </a:rPr>
              <a:t>行为</a:t>
            </a:r>
            <a:r>
              <a:rPr lang="zh-CN" altLang="en-US" sz="2800" dirty="0">
                <a:latin typeface="+mn-lt"/>
              </a:rPr>
              <a:t>。</a:t>
            </a:r>
          </a:p>
          <a:p>
            <a:pPr marL="1085850" lvl="1" indent="-342900" eaLnBrk="1" hangingPunct="1">
              <a:buFont typeface="Wingdings" pitchFamily="2" charset="2"/>
              <a:buChar char="Ø"/>
            </a:pPr>
            <a:r>
              <a:rPr lang="zh-CN" altLang="en-US" sz="2400" dirty="0" smtClean="0">
                <a:latin typeface="+mn-lt"/>
              </a:rPr>
              <a:t>如</a:t>
            </a:r>
            <a:r>
              <a:rPr lang="zh-CN" altLang="en-US" sz="2400" dirty="0">
                <a:latin typeface="+mn-lt"/>
              </a:rPr>
              <a:t>：人有身高，体重等属性，有说话，打球等行为。</a:t>
            </a:r>
          </a:p>
          <a:p>
            <a:pPr eaLnBrk="1" hangingPunct="1"/>
            <a:endParaRPr lang="en-US" sz="2800" dirty="0">
              <a:latin typeface="+mn-lt"/>
            </a:endParaRPr>
          </a:p>
          <a:p>
            <a:pPr marL="342900" indent="-342900" eaLnBrk="1" hangingPunct="1">
              <a:buFont typeface="Wingdings" pitchFamily="2" charset="2"/>
              <a:buChar char="l"/>
            </a:pPr>
            <a:r>
              <a:rPr lang="en-US" altLang="zh-CN" sz="2800" dirty="0" smtClean="0">
                <a:latin typeface="+mn-lt"/>
              </a:rPr>
              <a:t>Java</a:t>
            </a:r>
            <a:r>
              <a:rPr lang="zh-CN" altLang="en-US" sz="2800" dirty="0">
                <a:latin typeface="+mn-lt"/>
              </a:rPr>
              <a:t>中用类</a:t>
            </a:r>
            <a:r>
              <a:rPr lang="en-US" altLang="zh-CN" sz="2800" dirty="0">
                <a:latin typeface="+mn-lt"/>
              </a:rPr>
              <a:t>class</a:t>
            </a:r>
            <a:r>
              <a:rPr lang="zh-CN" altLang="en-US" sz="2800" dirty="0">
                <a:latin typeface="+mn-lt"/>
              </a:rPr>
              <a:t>来描述事物也是如此</a:t>
            </a:r>
          </a:p>
          <a:p>
            <a:pPr marL="1085850" lvl="1" indent="-342900" eaLnBrk="1" hangingPunct="1">
              <a:buFont typeface="Wingdings" pitchFamily="2" charset="2"/>
              <a:buChar char="Ø"/>
            </a:pPr>
            <a:r>
              <a:rPr lang="zh-CN" altLang="en-US" sz="2400" dirty="0" smtClean="0">
                <a:latin typeface="+mn-lt"/>
              </a:rPr>
              <a:t>属性</a:t>
            </a:r>
            <a:r>
              <a:rPr lang="zh-CN" altLang="en-US" sz="2400" dirty="0">
                <a:latin typeface="+mn-lt"/>
              </a:rPr>
              <a:t>：对应类中的成员变量。</a:t>
            </a:r>
          </a:p>
          <a:p>
            <a:pPr marL="1085850" lvl="1" indent="-342900" eaLnBrk="1" hangingPunct="1">
              <a:buFont typeface="Wingdings" pitchFamily="2" charset="2"/>
              <a:buChar char="Ø"/>
            </a:pPr>
            <a:r>
              <a:rPr lang="zh-CN" altLang="en-US" sz="2400" dirty="0" smtClean="0">
                <a:latin typeface="+mn-lt"/>
              </a:rPr>
              <a:t>行为</a:t>
            </a:r>
            <a:r>
              <a:rPr lang="zh-CN" altLang="en-US" sz="2400" dirty="0">
                <a:latin typeface="+mn-lt"/>
              </a:rPr>
              <a:t>：对应类中的</a:t>
            </a:r>
            <a:r>
              <a:rPr lang="zh-CN" altLang="en-US" sz="2400" dirty="0" smtClean="0">
                <a:latin typeface="+mn-lt"/>
              </a:rPr>
              <a:t>成员</a:t>
            </a:r>
            <a:r>
              <a:rPr lang="zh-CN" altLang="en-US" sz="2400" dirty="0">
                <a:latin typeface="+mn-lt"/>
              </a:rPr>
              <a:t>方法</a:t>
            </a:r>
            <a:r>
              <a:rPr lang="zh-CN" altLang="en-US" sz="2400" dirty="0" smtClean="0">
                <a:latin typeface="+mn-lt"/>
              </a:rPr>
              <a:t>。</a:t>
            </a:r>
            <a:endParaRPr lang="zh-CN" altLang="en-US" sz="2400" dirty="0">
              <a:latin typeface="+mn-lt"/>
            </a:endParaRPr>
          </a:p>
          <a:p>
            <a:pPr eaLnBrk="1" hangingPunct="1"/>
            <a:endParaRPr lang="zh-CN" altLang="en-US" sz="2800" dirty="0">
              <a:latin typeface="+mn-lt"/>
            </a:endParaRPr>
          </a:p>
          <a:p>
            <a:pPr marL="342900" indent="-342900" eaLnBrk="1" hangingPunct="1">
              <a:buFont typeface="Wingdings" pitchFamily="2" charset="2"/>
              <a:buChar char="l"/>
            </a:pPr>
            <a:r>
              <a:rPr lang="zh-CN" altLang="en-US" sz="2800" dirty="0" smtClean="0">
                <a:latin typeface="+mn-lt"/>
              </a:rPr>
              <a:t>定义</a:t>
            </a:r>
            <a:r>
              <a:rPr lang="zh-CN" altLang="en-US" sz="2800" dirty="0">
                <a:latin typeface="+mn-lt"/>
              </a:rPr>
              <a:t>类</a:t>
            </a:r>
            <a:r>
              <a:rPr lang="zh-CN" altLang="en-US" sz="2800" dirty="0" smtClean="0">
                <a:latin typeface="+mn-lt"/>
              </a:rPr>
              <a:t>其实</a:t>
            </a:r>
            <a:r>
              <a:rPr lang="zh-CN" altLang="en-US" sz="2800" dirty="0">
                <a:latin typeface="+mn-lt"/>
              </a:rPr>
              <a:t>是</a:t>
            </a:r>
            <a:r>
              <a:rPr lang="zh-CN" altLang="en-US" sz="2800" dirty="0" smtClean="0">
                <a:latin typeface="+mn-lt"/>
              </a:rPr>
              <a:t>定义</a:t>
            </a:r>
            <a:r>
              <a:rPr lang="zh-CN" altLang="en-US" sz="2800" dirty="0">
                <a:latin typeface="+mn-lt"/>
              </a:rPr>
              <a:t>类中的成员</a:t>
            </a:r>
            <a:r>
              <a:rPr lang="en-US" altLang="zh-CN" sz="2800" dirty="0">
                <a:latin typeface="+mn-lt"/>
              </a:rPr>
              <a:t>(</a:t>
            </a:r>
            <a:r>
              <a:rPr lang="zh-CN" altLang="en-US" sz="2800" dirty="0">
                <a:latin typeface="+mn-lt"/>
              </a:rPr>
              <a:t>成员变量和</a:t>
            </a:r>
            <a:r>
              <a:rPr lang="zh-CN" altLang="en-US" sz="2800" dirty="0" smtClean="0">
                <a:latin typeface="+mn-lt"/>
              </a:rPr>
              <a:t>成员</a:t>
            </a:r>
            <a:r>
              <a:rPr lang="zh-CN" altLang="en-US" sz="2800" dirty="0">
                <a:latin typeface="+mn-lt"/>
              </a:rPr>
              <a:t>方法</a:t>
            </a:r>
            <a:r>
              <a:rPr lang="en-US" altLang="zh-CN" sz="2800" dirty="0" smtClean="0">
                <a:latin typeface="+mn-lt"/>
              </a:rPr>
              <a:t>)</a:t>
            </a:r>
            <a:r>
              <a:rPr lang="zh-CN" altLang="en-US" sz="2800" dirty="0">
                <a:latin typeface="+mn-lt"/>
              </a:rPr>
              <a:t>。</a:t>
            </a:r>
          </a:p>
        </p:txBody>
      </p:sp>
      <p:sp>
        <p:nvSpPr>
          <p:cNvPr id="2" name="TextBox 1"/>
          <p:cNvSpPr txBox="1"/>
          <p:nvPr/>
        </p:nvSpPr>
        <p:spPr>
          <a:xfrm>
            <a:off x="683568" y="5661248"/>
            <a:ext cx="7560840" cy="461665"/>
          </a:xfrm>
          <a:prstGeom prst="rect">
            <a:avLst/>
          </a:prstGeom>
          <a:solidFill>
            <a:schemeClr val="accent6">
              <a:lumMod val="40000"/>
              <a:lumOff val="60000"/>
            </a:schemeClr>
          </a:solidFill>
        </p:spPr>
        <p:txBody>
          <a:bodyPr wrap="square" rtlCol="0">
            <a:spAutoFit/>
          </a:bodyPr>
          <a:lstStyle/>
          <a:p>
            <a:r>
              <a:rPr lang="en-US" altLang="zh-CN" sz="2400" b="1" dirty="0" smtClean="0">
                <a:solidFill>
                  <a:srgbClr val="0000FF"/>
                </a:solidFill>
                <a:ea typeface="宋体" pitchFamily="2" charset="-122"/>
                <a:cs typeface="Times New Roman" pitchFamily="18" charset="0"/>
              </a:rPr>
              <a:t>Field = </a:t>
            </a:r>
            <a:r>
              <a:rPr lang="zh-CN" altLang="en-US" sz="2400" b="1" dirty="0" smtClean="0">
                <a:solidFill>
                  <a:srgbClr val="0000FF"/>
                </a:solidFill>
                <a:ea typeface="宋体" pitchFamily="2" charset="-122"/>
                <a:cs typeface="Times New Roman" pitchFamily="18" charset="0"/>
              </a:rPr>
              <a:t>属性 </a:t>
            </a:r>
            <a:r>
              <a:rPr lang="en-US" altLang="zh-CN" sz="2400" b="1" dirty="0" smtClean="0">
                <a:solidFill>
                  <a:srgbClr val="0000FF"/>
                </a:solidFill>
                <a:ea typeface="宋体" pitchFamily="2" charset="-122"/>
                <a:cs typeface="Times New Roman" pitchFamily="18" charset="0"/>
              </a:rPr>
              <a:t>= </a:t>
            </a:r>
            <a:r>
              <a:rPr lang="zh-CN" altLang="en-US" sz="2400" b="1" dirty="0" smtClean="0">
                <a:solidFill>
                  <a:srgbClr val="0000FF"/>
                </a:solidFill>
                <a:ea typeface="宋体" pitchFamily="2" charset="-122"/>
                <a:cs typeface="Times New Roman" pitchFamily="18" charset="0"/>
              </a:rPr>
              <a:t>成员变量，</a:t>
            </a:r>
            <a:r>
              <a:rPr lang="en-US" altLang="zh-CN" sz="2400" b="1" dirty="0" smtClean="0">
                <a:solidFill>
                  <a:srgbClr val="0000FF"/>
                </a:solidFill>
                <a:ea typeface="宋体" pitchFamily="2" charset="-122"/>
                <a:cs typeface="Times New Roman" pitchFamily="18" charset="0"/>
              </a:rPr>
              <a:t>Method =  </a:t>
            </a:r>
            <a:r>
              <a:rPr lang="en-US" altLang="zh-CN" sz="2400" b="1" dirty="0">
                <a:solidFill>
                  <a:srgbClr val="0000FF"/>
                </a:solidFill>
                <a:ea typeface="宋体" pitchFamily="2" charset="-122"/>
                <a:cs typeface="Times New Roman" pitchFamily="18" charset="0"/>
              </a:rPr>
              <a:t>(</a:t>
            </a:r>
            <a:r>
              <a:rPr lang="zh-CN" altLang="en-US" sz="2400" b="1" dirty="0" smtClean="0">
                <a:solidFill>
                  <a:srgbClr val="0000FF"/>
                </a:solidFill>
                <a:ea typeface="宋体" pitchFamily="2" charset="-122"/>
                <a:cs typeface="Times New Roman" pitchFamily="18" charset="0"/>
              </a:rPr>
              <a:t>成员</a:t>
            </a:r>
            <a:r>
              <a:rPr lang="en-US" altLang="zh-CN" sz="2400" b="1" dirty="0">
                <a:solidFill>
                  <a:srgbClr val="0000FF"/>
                </a:solidFill>
                <a:ea typeface="宋体" pitchFamily="2" charset="-122"/>
                <a:cs typeface="Times New Roman" pitchFamily="18" charset="0"/>
              </a:rPr>
              <a:t>)</a:t>
            </a:r>
            <a:r>
              <a:rPr lang="zh-CN" altLang="en-US" sz="2400" b="1" dirty="0" smtClean="0">
                <a:solidFill>
                  <a:srgbClr val="0000FF"/>
                </a:solidFill>
                <a:ea typeface="宋体" pitchFamily="2" charset="-122"/>
                <a:cs typeface="Times New Roman" pitchFamily="18" charset="0"/>
              </a:rPr>
              <a:t>方法 </a:t>
            </a:r>
            <a:r>
              <a:rPr lang="en-US" altLang="zh-CN" sz="2400" b="1" dirty="0" smtClean="0">
                <a:solidFill>
                  <a:srgbClr val="0000FF"/>
                </a:solidFill>
                <a:ea typeface="宋体" pitchFamily="2" charset="-122"/>
                <a:cs typeface="Times New Roman" pitchFamily="18" charset="0"/>
              </a:rPr>
              <a:t>= </a:t>
            </a:r>
            <a:r>
              <a:rPr lang="zh-CN" altLang="en-US" sz="2400" b="1" dirty="0" smtClean="0">
                <a:solidFill>
                  <a:srgbClr val="0000FF"/>
                </a:solidFill>
                <a:ea typeface="宋体" pitchFamily="2" charset="-122"/>
                <a:cs typeface="Times New Roman" pitchFamily="18" charset="0"/>
              </a:rPr>
              <a:t>函数</a:t>
            </a:r>
            <a:endParaRPr lang="zh-CN" altLang="en-US" sz="2400" b="1" dirty="0">
              <a:solidFill>
                <a:srgbClr val="0000FF"/>
              </a:solidFill>
              <a:ea typeface="宋体" pitchFamily="2" charset="-122"/>
              <a:cs typeface="Times New Roman" pitchFamily="18" charset="0"/>
            </a:endParaRPr>
          </a:p>
        </p:txBody>
      </p:sp>
      <p:sp>
        <p:nvSpPr>
          <p:cNvPr id="3" name="矩形 2"/>
          <p:cNvSpPr/>
          <p:nvPr/>
        </p:nvSpPr>
        <p:spPr>
          <a:xfrm>
            <a:off x="683568" y="5661248"/>
            <a:ext cx="7560840" cy="461665"/>
          </a:xfrm>
          <a:prstGeom prst="rect">
            <a:avLst/>
          </a:prstGeom>
          <a:noFill/>
          <a:ln>
            <a:solidFill>
              <a:srgbClr val="FF0000"/>
            </a:solidFill>
          </a:ln>
          <a:effectLst>
            <a:outerShdw blurRad="50800" dist="50800" dir="5400000" algn="ctr" rotWithShape="0">
              <a:schemeClr val="accent6">
                <a:lumMod val="40000"/>
                <a:lumOff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9300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268760"/>
            <a:ext cx="792088" cy="4824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p:cNvSpPr/>
          <p:nvPr/>
        </p:nvSpPr>
        <p:spPr>
          <a:xfrm>
            <a:off x="2915816" y="1124744"/>
            <a:ext cx="5040560" cy="4824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TextBox 5"/>
          <p:cNvSpPr txBox="1"/>
          <p:nvPr/>
        </p:nvSpPr>
        <p:spPr>
          <a:xfrm>
            <a:off x="539552" y="5661248"/>
            <a:ext cx="792088" cy="646331"/>
          </a:xfrm>
          <a:prstGeom prst="rect">
            <a:avLst/>
          </a:prstGeom>
          <a:noFill/>
        </p:spPr>
        <p:txBody>
          <a:bodyPr wrap="square" rtlCol="0">
            <a:spAutoFit/>
          </a:bodyPr>
          <a:lstStyle/>
          <a:p>
            <a:r>
              <a:rPr lang="en-US" altLang="zh-CN" dirty="0" smtClean="0"/>
              <a:t>t:0x1234</a:t>
            </a:r>
            <a:endParaRPr lang="zh-CN" altLang="en-US" dirty="0"/>
          </a:p>
        </p:txBody>
      </p:sp>
      <p:sp>
        <p:nvSpPr>
          <p:cNvPr id="7" name="矩形 6"/>
          <p:cNvSpPr/>
          <p:nvPr/>
        </p:nvSpPr>
        <p:spPr>
          <a:xfrm>
            <a:off x="3491880" y="4302388"/>
            <a:ext cx="1440160"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8" name="直接箭头连接符 7"/>
          <p:cNvCxnSpPr/>
          <p:nvPr/>
        </p:nvCxnSpPr>
        <p:spPr>
          <a:xfrm flipV="1">
            <a:off x="1158279" y="4302388"/>
            <a:ext cx="2333601" cy="1624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9552" y="5229200"/>
            <a:ext cx="792088" cy="369332"/>
          </a:xfrm>
          <a:prstGeom prst="rect">
            <a:avLst/>
          </a:prstGeom>
          <a:noFill/>
        </p:spPr>
        <p:txBody>
          <a:bodyPr wrap="square" rtlCol="0">
            <a:spAutoFit/>
          </a:bodyPr>
          <a:lstStyle/>
          <a:p>
            <a:r>
              <a:rPr lang="en-US" altLang="zh-CN" b="1" dirty="0" err="1"/>
              <a:t>i</a:t>
            </a:r>
            <a:r>
              <a:rPr lang="en-US" altLang="zh-CN" b="1" dirty="0"/>
              <a:t> = 5</a:t>
            </a:r>
            <a:endParaRPr lang="zh-CN" altLang="en-US" dirty="0"/>
          </a:p>
        </p:txBody>
      </p:sp>
      <p:sp>
        <p:nvSpPr>
          <p:cNvPr id="10" name="TextBox 9"/>
          <p:cNvSpPr txBox="1"/>
          <p:nvPr/>
        </p:nvSpPr>
        <p:spPr>
          <a:xfrm>
            <a:off x="323528" y="4797152"/>
            <a:ext cx="1224136" cy="369332"/>
          </a:xfrm>
          <a:prstGeom prst="rect">
            <a:avLst/>
          </a:prstGeom>
          <a:noFill/>
        </p:spPr>
        <p:txBody>
          <a:bodyPr wrap="square" rtlCol="0">
            <a:spAutoFit/>
          </a:bodyPr>
          <a:lstStyle/>
          <a:p>
            <a:r>
              <a:rPr lang="en-US" altLang="zh-CN" dirty="0" smtClean="0"/>
              <a:t>v:0x8765</a:t>
            </a:r>
            <a:endParaRPr lang="zh-CN" altLang="en-US" dirty="0"/>
          </a:p>
        </p:txBody>
      </p:sp>
      <p:sp>
        <p:nvSpPr>
          <p:cNvPr id="11" name="矩形 10"/>
          <p:cNvSpPr/>
          <p:nvPr/>
        </p:nvSpPr>
        <p:spPr>
          <a:xfrm>
            <a:off x="3474301" y="2384884"/>
            <a:ext cx="1080120"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2" name="直接箭头连接符 11"/>
          <p:cNvCxnSpPr/>
          <p:nvPr/>
        </p:nvCxnSpPr>
        <p:spPr>
          <a:xfrm flipV="1">
            <a:off x="1331640" y="2384884"/>
            <a:ext cx="2142661" cy="2565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707903" y="2636912"/>
            <a:ext cx="846517" cy="369332"/>
          </a:xfrm>
          <a:prstGeom prst="rect">
            <a:avLst/>
          </a:prstGeom>
          <a:noFill/>
        </p:spPr>
        <p:txBody>
          <a:bodyPr wrap="square" rtlCol="0">
            <a:spAutoFit/>
          </a:bodyPr>
          <a:lstStyle/>
          <a:p>
            <a:r>
              <a:rPr lang="en-US" altLang="zh-CN" dirty="0" err="1" smtClean="0"/>
              <a:t>i</a:t>
            </a:r>
            <a:r>
              <a:rPr lang="en-US" altLang="zh-CN" dirty="0" smtClean="0"/>
              <a:t> = 15</a:t>
            </a:r>
            <a:endParaRPr lang="zh-CN" altLang="en-US" dirty="0"/>
          </a:p>
        </p:txBody>
      </p:sp>
      <p:cxnSp>
        <p:nvCxnSpPr>
          <p:cNvPr id="14" name="直接连接符 13"/>
          <p:cNvCxnSpPr>
            <a:stCxn id="13" idx="0"/>
          </p:cNvCxnSpPr>
          <p:nvPr/>
        </p:nvCxnSpPr>
        <p:spPr>
          <a:xfrm>
            <a:off x="4131162" y="2636912"/>
            <a:ext cx="224814" cy="369332"/>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31161" y="3032956"/>
            <a:ext cx="423259" cy="369332"/>
          </a:xfrm>
          <a:prstGeom prst="rect">
            <a:avLst/>
          </a:prstGeom>
          <a:noFill/>
        </p:spPr>
        <p:txBody>
          <a:bodyPr wrap="square" rtlCol="0">
            <a:spAutoFit/>
          </a:bodyPr>
          <a:lstStyle/>
          <a:p>
            <a:r>
              <a:rPr lang="en-US" altLang="zh-CN" dirty="0" smtClean="0"/>
              <a:t>25</a:t>
            </a:r>
            <a:endParaRPr lang="zh-CN" altLang="en-US" dirty="0"/>
          </a:p>
        </p:txBody>
      </p:sp>
      <p:sp>
        <p:nvSpPr>
          <p:cNvPr id="16" name="TextBox 15"/>
          <p:cNvSpPr txBox="1"/>
          <p:nvPr/>
        </p:nvSpPr>
        <p:spPr>
          <a:xfrm>
            <a:off x="323528" y="4302388"/>
            <a:ext cx="1224136" cy="369332"/>
          </a:xfrm>
          <a:prstGeom prst="rect">
            <a:avLst/>
          </a:prstGeom>
          <a:noFill/>
        </p:spPr>
        <p:txBody>
          <a:bodyPr wrap="square" rtlCol="0">
            <a:spAutoFit/>
          </a:bodyPr>
          <a:lstStyle/>
          <a:p>
            <a:r>
              <a:rPr lang="en-US" altLang="zh-CN" dirty="0" smtClean="0"/>
              <a:t>v:0x8765</a:t>
            </a:r>
            <a:endParaRPr lang="zh-CN" altLang="en-US" dirty="0"/>
          </a:p>
        </p:txBody>
      </p:sp>
      <p:sp>
        <p:nvSpPr>
          <p:cNvPr id="17" name="TextBox 16"/>
          <p:cNvSpPr txBox="1"/>
          <p:nvPr/>
        </p:nvSpPr>
        <p:spPr>
          <a:xfrm>
            <a:off x="539552" y="3933056"/>
            <a:ext cx="792088" cy="369332"/>
          </a:xfrm>
          <a:prstGeom prst="rect">
            <a:avLst/>
          </a:prstGeom>
          <a:noFill/>
        </p:spPr>
        <p:txBody>
          <a:bodyPr wrap="square" rtlCol="0">
            <a:spAutoFit/>
          </a:bodyPr>
          <a:lstStyle/>
          <a:p>
            <a:r>
              <a:rPr lang="en-US" altLang="zh-CN" dirty="0" err="1" smtClean="0"/>
              <a:t>i</a:t>
            </a:r>
            <a:r>
              <a:rPr lang="en-US" altLang="zh-CN" dirty="0" smtClean="0"/>
              <a:t> = 5</a:t>
            </a:r>
            <a:endParaRPr lang="zh-CN" altLang="en-US" dirty="0"/>
          </a:p>
        </p:txBody>
      </p:sp>
      <p:cxnSp>
        <p:nvCxnSpPr>
          <p:cNvPr id="18" name="直接连接符 17"/>
          <p:cNvCxnSpPr>
            <a:stCxn id="17" idx="0"/>
            <a:endCxn id="17" idx="2"/>
          </p:cNvCxnSpPr>
          <p:nvPr/>
        </p:nvCxnSpPr>
        <p:spPr>
          <a:xfrm>
            <a:off x="935596" y="3933056"/>
            <a:ext cx="0" cy="369332"/>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71598" y="3933056"/>
            <a:ext cx="173361" cy="369332"/>
          </a:xfrm>
          <a:prstGeom prst="rect">
            <a:avLst/>
          </a:prstGeom>
          <a:noFill/>
        </p:spPr>
        <p:txBody>
          <a:bodyPr wrap="square" rtlCol="0">
            <a:spAutoFit/>
          </a:bodyPr>
          <a:lstStyle/>
          <a:p>
            <a:r>
              <a:rPr lang="en-US" altLang="zh-CN" dirty="0" smtClean="0"/>
              <a:t>0</a:t>
            </a:r>
            <a:endParaRPr lang="zh-CN" altLang="en-US" dirty="0"/>
          </a:p>
        </p:txBody>
      </p:sp>
      <p:cxnSp>
        <p:nvCxnSpPr>
          <p:cNvPr id="20" name="直接连接符 19"/>
          <p:cNvCxnSpPr/>
          <p:nvPr/>
        </p:nvCxnSpPr>
        <p:spPr>
          <a:xfrm>
            <a:off x="4283968" y="3032956"/>
            <a:ext cx="211630" cy="369332"/>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31161" y="3402288"/>
            <a:ext cx="423260" cy="369332"/>
          </a:xfrm>
          <a:prstGeom prst="rect">
            <a:avLst/>
          </a:prstGeom>
          <a:noFill/>
        </p:spPr>
        <p:txBody>
          <a:bodyPr wrap="square" rtlCol="0">
            <a:spAutoFit/>
          </a:bodyPr>
          <a:lstStyle/>
          <a:p>
            <a:r>
              <a:rPr lang="en-US" altLang="zh-CN" dirty="0" smtClean="0"/>
              <a:t>20</a:t>
            </a:r>
            <a:endParaRPr lang="zh-CN" altLang="en-US" dirty="0"/>
          </a:p>
        </p:txBody>
      </p:sp>
      <p:sp>
        <p:nvSpPr>
          <p:cNvPr id="22" name="TextBox 21"/>
          <p:cNvSpPr txBox="1"/>
          <p:nvPr/>
        </p:nvSpPr>
        <p:spPr>
          <a:xfrm>
            <a:off x="467544" y="3217622"/>
            <a:ext cx="1224136" cy="369332"/>
          </a:xfrm>
          <a:prstGeom prst="rect">
            <a:avLst/>
          </a:prstGeom>
          <a:noFill/>
        </p:spPr>
        <p:txBody>
          <a:bodyPr wrap="square" rtlCol="0">
            <a:spAutoFit/>
          </a:bodyPr>
          <a:lstStyle/>
          <a:p>
            <a:r>
              <a:rPr lang="en-US" altLang="zh-CN" dirty="0" smtClean="0"/>
              <a:t>val:0x4567</a:t>
            </a:r>
            <a:endParaRPr lang="zh-CN" altLang="en-US" dirty="0"/>
          </a:p>
        </p:txBody>
      </p:sp>
      <p:sp>
        <p:nvSpPr>
          <p:cNvPr id="23" name="矩形 22"/>
          <p:cNvSpPr/>
          <p:nvPr/>
        </p:nvSpPr>
        <p:spPr>
          <a:xfrm>
            <a:off x="3347864" y="1268760"/>
            <a:ext cx="1296144"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TextBox 23"/>
          <p:cNvSpPr txBox="1"/>
          <p:nvPr/>
        </p:nvSpPr>
        <p:spPr>
          <a:xfrm>
            <a:off x="3618114" y="1480138"/>
            <a:ext cx="846517" cy="369332"/>
          </a:xfrm>
          <a:prstGeom prst="rect">
            <a:avLst/>
          </a:prstGeom>
          <a:noFill/>
        </p:spPr>
        <p:txBody>
          <a:bodyPr wrap="square" rtlCol="0">
            <a:spAutoFit/>
          </a:bodyPr>
          <a:lstStyle/>
          <a:p>
            <a:r>
              <a:rPr lang="en-US" altLang="zh-CN" dirty="0" err="1" smtClean="0"/>
              <a:t>i</a:t>
            </a:r>
            <a:r>
              <a:rPr lang="en-US" altLang="zh-CN" dirty="0" smtClean="0"/>
              <a:t> = 15</a:t>
            </a:r>
            <a:endParaRPr lang="zh-CN" altLang="en-US" dirty="0"/>
          </a:p>
        </p:txBody>
      </p:sp>
      <p:cxnSp>
        <p:nvCxnSpPr>
          <p:cNvPr id="25" name="直接箭头连接符 24"/>
          <p:cNvCxnSpPr/>
          <p:nvPr/>
        </p:nvCxnSpPr>
        <p:spPr>
          <a:xfrm flipV="1">
            <a:off x="1331640" y="1268760"/>
            <a:ext cx="2016224" cy="19488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9592" y="4396462"/>
            <a:ext cx="396044" cy="184666"/>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244959" y="4302388"/>
            <a:ext cx="878769" cy="369332"/>
          </a:xfrm>
          <a:prstGeom prst="rect">
            <a:avLst/>
          </a:prstGeom>
          <a:noFill/>
        </p:spPr>
        <p:txBody>
          <a:bodyPr wrap="square" rtlCol="0">
            <a:spAutoFit/>
          </a:bodyPr>
          <a:lstStyle/>
          <a:p>
            <a:r>
              <a:rPr lang="en-US" altLang="zh-CN" dirty="0" smtClean="0"/>
              <a:t>0x4567</a:t>
            </a:r>
            <a:endParaRPr lang="zh-CN" altLang="en-US" dirty="0"/>
          </a:p>
        </p:txBody>
      </p:sp>
      <p:cxnSp>
        <p:nvCxnSpPr>
          <p:cNvPr id="28" name="直接箭头连接符 27"/>
          <p:cNvCxnSpPr/>
          <p:nvPr/>
        </p:nvCxnSpPr>
        <p:spPr>
          <a:xfrm flipV="1">
            <a:off x="1547664" y="1340768"/>
            <a:ext cx="1800200" cy="2961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972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00013" y="912813"/>
            <a:ext cx="901065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400" dirty="0">
                <a:solidFill>
                  <a:srgbClr val="C00000"/>
                </a:solidFill>
                <a:latin typeface="+mn-lt"/>
                <a:ea typeface="宋体" pitchFamily="2" charset="-122"/>
              </a:rPr>
              <a:t>class BirthDate{</a:t>
            </a:r>
          </a:p>
          <a:p>
            <a:pPr eaLnBrk="1" hangingPunct="1"/>
            <a:r>
              <a:rPr lang="zh-CN" altLang="zh-CN" sz="2400" dirty="0">
                <a:solidFill>
                  <a:srgbClr val="C00000"/>
                </a:solidFill>
                <a:latin typeface="+mn-lt"/>
                <a:ea typeface="宋体" pitchFamily="2" charset="-122"/>
              </a:rPr>
              <a:t>	private int day;</a:t>
            </a:r>
          </a:p>
          <a:p>
            <a:pPr eaLnBrk="1" hangingPunct="1"/>
            <a:r>
              <a:rPr lang="zh-CN" altLang="zh-CN" sz="2400" dirty="0">
                <a:solidFill>
                  <a:srgbClr val="C00000"/>
                </a:solidFill>
                <a:latin typeface="+mn-lt"/>
                <a:ea typeface="宋体" pitchFamily="2" charset="-122"/>
              </a:rPr>
              <a:t>	private int month;</a:t>
            </a:r>
          </a:p>
          <a:p>
            <a:pPr eaLnBrk="1" hangingPunct="1"/>
            <a:r>
              <a:rPr lang="zh-CN" altLang="zh-CN" sz="2400" dirty="0">
                <a:solidFill>
                  <a:srgbClr val="C00000"/>
                </a:solidFill>
                <a:latin typeface="+mn-lt"/>
                <a:ea typeface="宋体" pitchFamily="2" charset="-122"/>
              </a:rPr>
              <a:t>	private int year;</a:t>
            </a:r>
          </a:p>
          <a:p>
            <a:pPr eaLnBrk="1" hangingPunct="1"/>
            <a:r>
              <a:rPr lang="zh-CN" altLang="zh-CN" sz="2400" dirty="0">
                <a:solidFill>
                  <a:srgbClr val="C00000"/>
                </a:solidFill>
                <a:latin typeface="+mn-lt"/>
                <a:ea typeface="宋体" pitchFamily="2" charset="-122"/>
              </a:rPr>
              <a:t>	public BirthDate(int d,int m,int y){</a:t>
            </a:r>
          </a:p>
          <a:p>
            <a:pPr eaLnBrk="1" hangingPunct="1"/>
            <a:r>
              <a:rPr lang="zh-CN" altLang="zh-CN" sz="2400" dirty="0">
                <a:solidFill>
                  <a:srgbClr val="C00000"/>
                </a:solidFill>
                <a:latin typeface="+mn-lt"/>
                <a:ea typeface="宋体" pitchFamily="2" charset="-122"/>
              </a:rPr>
              <a:t>		day = d; month = m; year = y;}</a:t>
            </a:r>
          </a:p>
          <a:p>
            <a:pPr eaLnBrk="1" hangingPunct="1"/>
            <a:r>
              <a:rPr lang="zh-CN" altLang="zh-CN" sz="2400" dirty="0">
                <a:solidFill>
                  <a:srgbClr val="C00000"/>
                </a:solidFill>
                <a:latin typeface="+mn-lt"/>
                <a:ea typeface="宋体" pitchFamily="2" charset="-122"/>
              </a:rPr>
              <a:t>	public void setDay(int d){day = d;}</a:t>
            </a:r>
          </a:p>
          <a:p>
            <a:pPr eaLnBrk="1" hangingPunct="1"/>
            <a:r>
              <a:rPr lang="zh-CN" altLang="zh-CN" sz="2400" dirty="0">
                <a:solidFill>
                  <a:srgbClr val="C00000"/>
                </a:solidFill>
                <a:latin typeface="+mn-lt"/>
                <a:ea typeface="宋体" pitchFamily="2" charset="-122"/>
              </a:rPr>
              <a:t>	public void setMonth(int m){month = m;}</a:t>
            </a:r>
          </a:p>
          <a:p>
            <a:pPr eaLnBrk="1" hangingPunct="1"/>
            <a:r>
              <a:rPr lang="zh-CN" altLang="zh-CN" sz="2400" dirty="0">
                <a:solidFill>
                  <a:srgbClr val="C00000"/>
                </a:solidFill>
                <a:latin typeface="+mn-lt"/>
                <a:ea typeface="宋体" pitchFamily="2" charset="-122"/>
              </a:rPr>
              <a:t>	public void setYear(int y){year = y;}</a:t>
            </a:r>
          </a:p>
          <a:p>
            <a:pPr eaLnBrk="1" hangingPunct="1"/>
            <a:r>
              <a:rPr lang="zh-CN" altLang="zh-CN" sz="2400" dirty="0">
                <a:solidFill>
                  <a:srgbClr val="C00000"/>
                </a:solidFill>
                <a:latin typeface="+mn-lt"/>
                <a:ea typeface="宋体" pitchFamily="2" charset="-122"/>
              </a:rPr>
              <a:t>	public int getDay(){return day;}</a:t>
            </a:r>
          </a:p>
          <a:p>
            <a:pPr eaLnBrk="1" hangingPunct="1"/>
            <a:r>
              <a:rPr lang="zh-CN" altLang="zh-CN" sz="2400" dirty="0">
                <a:solidFill>
                  <a:srgbClr val="C00000"/>
                </a:solidFill>
                <a:latin typeface="+mn-lt"/>
                <a:ea typeface="宋体" pitchFamily="2" charset="-122"/>
              </a:rPr>
              <a:t>	public int getMonth(){return month;}</a:t>
            </a:r>
          </a:p>
          <a:p>
            <a:pPr eaLnBrk="1" hangingPunct="1"/>
            <a:r>
              <a:rPr lang="zh-CN" altLang="zh-CN" sz="2400" dirty="0">
                <a:solidFill>
                  <a:srgbClr val="C00000"/>
                </a:solidFill>
                <a:latin typeface="+mn-lt"/>
                <a:ea typeface="宋体" pitchFamily="2" charset="-122"/>
              </a:rPr>
              <a:t>	public int getYear(){return year;}</a:t>
            </a:r>
          </a:p>
          <a:p>
            <a:pPr eaLnBrk="1" hangingPunct="1"/>
            <a:r>
              <a:rPr lang="zh-CN" altLang="zh-CN" sz="2400" dirty="0">
                <a:solidFill>
                  <a:srgbClr val="C00000"/>
                </a:solidFill>
                <a:latin typeface="+mn-lt"/>
                <a:ea typeface="宋体" pitchFamily="2" charset="-122"/>
              </a:rPr>
              <a:t>	public void display(){</a:t>
            </a:r>
          </a:p>
          <a:p>
            <a:pPr eaLnBrk="1" hangingPunct="1"/>
            <a:r>
              <a:rPr lang="zh-CN" altLang="zh-CN" sz="2400" dirty="0">
                <a:solidFill>
                  <a:srgbClr val="C00000"/>
                </a:solidFill>
                <a:latin typeface="+mn-lt"/>
                <a:ea typeface="宋体" pitchFamily="2" charset="-122"/>
              </a:rPr>
              <a:t>		System.out.println(day+"-"+month+"-"+year);}</a:t>
            </a:r>
          </a:p>
          <a:p>
            <a:pPr eaLnBrk="1" hangingPunct="1"/>
            <a:r>
              <a:rPr lang="zh-CN" altLang="zh-CN" sz="2400" dirty="0">
                <a:solidFill>
                  <a:srgbClr val="C00000"/>
                </a:solidFill>
                <a:latin typeface="+mn-lt"/>
                <a:ea typeface="宋体" pitchFamily="2" charset="-122"/>
              </a:rPr>
              <a:t>}</a:t>
            </a:r>
          </a:p>
        </p:txBody>
      </p:sp>
      <p:sp>
        <p:nvSpPr>
          <p:cNvPr id="25603" name="Text Box 3"/>
          <p:cNvSpPr txBox="1">
            <a:spLocks noChangeArrowheads="1"/>
          </p:cNvSpPr>
          <p:nvPr/>
        </p:nvSpPr>
        <p:spPr bwMode="auto">
          <a:xfrm>
            <a:off x="3754651" y="629871"/>
            <a:ext cx="42484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600" b="1" dirty="0" smtClean="0">
                <a:latin typeface="+mn-lt"/>
                <a:ea typeface="宋体" pitchFamily="2" charset="-122"/>
              </a:rPr>
              <a:t>再体会参数的传递</a:t>
            </a:r>
            <a:endParaRPr lang="zh-CN" altLang="en-US" sz="3600" b="1" dirty="0">
              <a:latin typeface="+mn-lt"/>
              <a:ea typeface="宋体" pitchFamily="2" charset="-122"/>
            </a:endParaRPr>
          </a:p>
        </p:txBody>
      </p:sp>
    </p:spTree>
    <p:extLst>
      <p:ext uri="{BB962C8B-B14F-4D97-AF65-F5344CB8AC3E}">
        <p14:creationId xmlns:p14="http://schemas.microsoft.com/office/powerpoint/2010/main" val="1174543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266950" y="476250"/>
            <a:ext cx="6770688"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100" dirty="0">
                <a:solidFill>
                  <a:srgbClr val="C00000"/>
                </a:solidFill>
                <a:latin typeface="+mn-lt"/>
              </a:rPr>
              <a:t>public class Test {</a:t>
            </a:r>
          </a:p>
          <a:p>
            <a:pPr eaLnBrk="1" hangingPunct="1"/>
            <a:r>
              <a:rPr lang="zh-CN" altLang="en-US" sz="2100" dirty="0">
                <a:solidFill>
                  <a:srgbClr val="C00000"/>
                </a:solidFill>
                <a:latin typeface="+mn-lt"/>
              </a:rPr>
              <a:t>	public void change1(int i){</a:t>
            </a:r>
          </a:p>
          <a:p>
            <a:pPr eaLnBrk="1" hangingPunct="1"/>
            <a:r>
              <a:rPr lang="zh-CN" altLang="en-US" sz="2100" dirty="0">
                <a:solidFill>
                  <a:srgbClr val="C00000"/>
                </a:solidFill>
                <a:latin typeface="+mn-lt"/>
              </a:rPr>
              <a:t>		i = 1234;}</a:t>
            </a:r>
          </a:p>
          <a:p>
            <a:pPr eaLnBrk="1" hangingPunct="1"/>
            <a:r>
              <a:rPr lang="zh-CN" altLang="en-US" sz="2100" dirty="0">
                <a:solidFill>
                  <a:srgbClr val="C00000"/>
                </a:solidFill>
                <a:latin typeface="+mn-lt"/>
              </a:rPr>
              <a:t>	public void change2(BirthDate b){</a:t>
            </a:r>
          </a:p>
          <a:p>
            <a:pPr eaLnBrk="1" hangingPunct="1"/>
            <a:r>
              <a:rPr lang="zh-CN" altLang="en-US" sz="2100" dirty="0">
                <a:solidFill>
                  <a:srgbClr val="C00000"/>
                </a:solidFill>
                <a:latin typeface="+mn-lt"/>
              </a:rPr>
              <a:t>		b = new BirthDate(22,3,2004);}</a:t>
            </a:r>
          </a:p>
          <a:p>
            <a:pPr eaLnBrk="1" hangingPunct="1"/>
            <a:r>
              <a:rPr lang="zh-CN" altLang="en-US" sz="2100" dirty="0">
                <a:solidFill>
                  <a:srgbClr val="C00000"/>
                </a:solidFill>
                <a:latin typeface="+mn-lt"/>
              </a:rPr>
              <a:t>	public void change3(BirthDate b){</a:t>
            </a:r>
          </a:p>
          <a:p>
            <a:pPr eaLnBrk="1" hangingPunct="1"/>
            <a:r>
              <a:rPr lang="zh-CN" altLang="en-US" sz="2100" dirty="0">
                <a:solidFill>
                  <a:srgbClr val="C00000"/>
                </a:solidFill>
                <a:latin typeface="+mn-lt"/>
              </a:rPr>
              <a:t>		b.setDay(22);}</a:t>
            </a:r>
          </a:p>
          <a:p>
            <a:pPr eaLnBrk="1" hangingPunct="1"/>
            <a:r>
              <a:rPr lang="zh-CN" altLang="en-US" sz="2100" dirty="0">
                <a:solidFill>
                  <a:srgbClr val="C00000"/>
                </a:solidFill>
                <a:latin typeface="+mn-lt"/>
              </a:rPr>
              <a:t>	public static void main(String[] args) {</a:t>
            </a:r>
          </a:p>
          <a:p>
            <a:pPr eaLnBrk="1" hangingPunct="1"/>
            <a:r>
              <a:rPr lang="zh-CN" altLang="en-US" sz="2100" dirty="0">
                <a:solidFill>
                  <a:srgbClr val="C00000"/>
                </a:solidFill>
                <a:latin typeface="+mn-lt"/>
              </a:rPr>
              <a:t>		Test test = new Test();</a:t>
            </a:r>
          </a:p>
          <a:p>
            <a:pPr eaLnBrk="1" hangingPunct="1"/>
            <a:r>
              <a:rPr lang="zh-CN" altLang="en-US" sz="2100" dirty="0">
                <a:solidFill>
                  <a:srgbClr val="C00000"/>
                </a:solidFill>
                <a:latin typeface="+mn-lt"/>
              </a:rPr>
              <a:t>		int date = 9;</a:t>
            </a:r>
          </a:p>
          <a:p>
            <a:pPr eaLnBrk="1" hangingPunct="1"/>
            <a:r>
              <a:rPr lang="zh-CN" altLang="en-US" sz="2100" dirty="0">
                <a:solidFill>
                  <a:srgbClr val="C00000"/>
                </a:solidFill>
                <a:latin typeface="+mn-lt"/>
              </a:rPr>
              <a:t>		BirthDate d1 = new BirthDate(7,7,1970);</a:t>
            </a:r>
          </a:p>
          <a:p>
            <a:pPr eaLnBrk="1" hangingPunct="1"/>
            <a:r>
              <a:rPr lang="zh-CN" altLang="en-US" sz="2100" dirty="0">
                <a:solidFill>
                  <a:srgbClr val="C00000"/>
                </a:solidFill>
                <a:latin typeface="+mn-lt"/>
              </a:rPr>
              <a:t>		BirthDate d2 = new BirthDate(1,1,2009);</a:t>
            </a:r>
          </a:p>
          <a:p>
            <a:pPr eaLnBrk="1" hangingPunct="1"/>
            <a:r>
              <a:rPr lang="zh-CN" altLang="en-US" sz="2100" dirty="0">
                <a:solidFill>
                  <a:srgbClr val="C00000"/>
                </a:solidFill>
                <a:latin typeface="+mn-lt"/>
              </a:rPr>
              <a:t>		test.change1(date);</a:t>
            </a:r>
          </a:p>
          <a:p>
            <a:pPr eaLnBrk="1" hangingPunct="1"/>
            <a:r>
              <a:rPr lang="zh-CN" altLang="en-US" sz="2100" dirty="0">
                <a:solidFill>
                  <a:srgbClr val="C00000"/>
                </a:solidFill>
                <a:latin typeface="+mn-lt"/>
              </a:rPr>
              <a:t>		test.change2(d1);</a:t>
            </a:r>
          </a:p>
          <a:p>
            <a:pPr eaLnBrk="1" hangingPunct="1"/>
            <a:r>
              <a:rPr lang="zh-CN" altLang="en-US" sz="2100" dirty="0">
                <a:solidFill>
                  <a:srgbClr val="C00000"/>
                </a:solidFill>
                <a:latin typeface="+mn-lt"/>
              </a:rPr>
              <a:t>		test.change3(d2);</a:t>
            </a:r>
          </a:p>
          <a:p>
            <a:pPr eaLnBrk="1" hangingPunct="1"/>
            <a:r>
              <a:rPr lang="zh-CN" altLang="en-US" sz="2100" dirty="0">
                <a:solidFill>
                  <a:srgbClr val="C00000"/>
                </a:solidFill>
                <a:latin typeface="+mn-lt"/>
              </a:rPr>
              <a:t>		System.out.println("date="+date);</a:t>
            </a:r>
          </a:p>
          <a:p>
            <a:pPr eaLnBrk="1" hangingPunct="1"/>
            <a:r>
              <a:rPr lang="zh-CN" altLang="en-US" sz="2100" dirty="0">
                <a:solidFill>
                  <a:srgbClr val="C00000"/>
                </a:solidFill>
                <a:latin typeface="+mn-lt"/>
              </a:rPr>
              <a:t>		d1.display();</a:t>
            </a:r>
          </a:p>
          <a:p>
            <a:pPr eaLnBrk="1" hangingPunct="1"/>
            <a:r>
              <a:rPr lang="zh-CN" altLang="en-US" sz="2100" dirty="0">
                <a:solidFill>
                  <a:srgbClr val="C00000"/>
                </a:solidFill>
                <a:latin typeface="+mn-lt"/>
              </a:rPr>
              <a:t>		d2.display();</a:t>
            </a:r>
          </a:p>
          <a:p>
            <a:pPr eaLnBrk="1" hangingPunct="1"/>
            <a:r>
              <a:rPr lang="zh-CN" altLang="en-US" sz="2100" dirty="0">
                <a:solidFill>
                  <a:srgbClr val="C00000"/>
                </a:solidFill>
                <a:latin typeface="+mn-lt"/>
              </a:rPr>
              <a:t>	}	}</a:t>
            </a:r>
          </a:p>
        </p:txBody>
      </p:sp>
    </p:spTree>
    <p:extLst>
      <p:ext uri="{BB962C8B-B14F-4D97-AF65-F5344CB8AC3E}">
        <p14:creationId xmlns:p14="http://schemas.microsoft.com/office/powerpoint/2010/main" val="30040585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196752"/>
            <a:ext cx="1656184" cy="496855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59832" y="980728"/>
            <a:ext cx="5832648" cy="518457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899592" y="6165304"/>
            <a:ext cx="1584176" cy="369332"/>
          </a:xfrm>
          <a:prstGeom prst="rect">
            <a:avLst/>
          </a:prstGeom>
          <a:noFill/>
        </p:spPr>
        <p:txBody>
          <a:bodyPr wrap="square" rtlCol="0">
            <a:spAutoFit/>
          </a:bodyPr>
          <a:lstStyle/>
          <a:p>
            <a:r>
              <a:rPr lang="en-US" altLang="zh-CN" dirty="0" smtClean="0"/>
              <a:t>stack</a:t>
            </a:r>
            <a:endParaRPr lang="zh-CN" altLang="en-US" dirty="0"/>
          </a:p>
        </p:txBody>
      </p:sp>
      <p:sp>
        <p:nvSpPr>
          <p:cNvPr id="7" name="TextBox 6"/>
          <p:cNvSpPr txBox="1"/>
          <p:nvPr/>
        </p:nvSpPr>
        <p:spPr>
          <a:xfrm>
            <a:off x="4139952" y="5949280"/>
            <a:ext cx="1440160" cy="369332"/>
          </a:xfrm>
          <a:prstGeom prst="rect">
            <a:avLst/>
          </a:prstGeom>
          <a:noFill/>
        </p:spPr>
        <p:txBody>
          <a:bodyPr wrap="square" rtlCol="0">
            <a:spAutoFit/>
          </a:bodyPr>
          <a:lstStyle/>
          <a:p>
            <a:r>
              <a:rPr lang="en-US" altLang="zh-CN" dirty="0" smtClean="0"/>
              <a:t>heap</a:t>
            </a:r>
            <a:endParaRPr lang="zh-CN" altLang="en-US" dirty="0"/>
          </a:p>
        </p:txBody>
      </p:sp>
      <p:sp>
        <p:nvSpPr>
          <p:cNvPr id="8" name="TextBox 7"/>
          <p:cNvSpPr txBox="1"/>
          <p:nvPr/>
        </p:nvSpPr>
        <p:spPr>
          <a:xfrm>
            <a:off x="467544" y="5733256"/>
            <a:ext cx="1656184" cy="369332"/>
          </a:xfrm>
          <a:prstGeom prst="rect">
            <a:avLst/>
          </a:prstGeom>
          <a:noFill/>
        </p:spPr>
        <p:txBody>
          <a:bodyPr wrap="square" rtlCol="0">
            <a:spAutoFit/>
          </a:bodyPr>
          <a:lstStyle/>
          <a:p>
            <a:r>
              <a:rPr lang="en-US" altLang="zh-CN" dirty="0" smtClean="0"/>
              <a:t>test:0x1231</a:t>
            </a:r>
            <a:endParaRPr lang="zh-CN" altLang="en-US" dirty="0"/>
          </a:p>
        </p:txBody>
      </p:sp>
      <p:sp>
        <p:nvSpPr>
          <p:cNvPr id="9" name="矩形 8"/>
          <p:cNvSpPr/>
          <p:nvPr/>
        </p:nvSpPr>
        <p:spPr>
          <a:xfrm>
            <a:off x="3275856" y="5229200"/>
            <a:ext cx="1584176" cy="72008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2123728" y="5373216"/>
            <a:ext cx="1152128" cy="54470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67544" y="5589240"/>
            <a:ext cx="165618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67544" y="5013176"/>
            <a:ext cx="165618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67544" y="4509120"/>
            <a:ext cx="165618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180" y="4005064"/>
            <a:ext cx="165618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93180" y="3429000"/>
            <a:ext cx="165618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93180" y="2924944"/>
            <a:ext cx="165618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93180" y="5013176"/>
            <a:ext cx="1486532" cy="369332"/>
          </a:xfrm>
          <a:prstGeom prst="rect">
            <a:avLst/>
          </a:prstGeom>
          <a:noFill/>
        </p:spPr>
        <p:txBody>
          <a:bodyPr wrap="square" rtlCol="0">
            <a:spAutoFit/>
          </a:bodyPr>
          <a:lstStyle/>
          <a:p>
            <a:r>
              <a:rPr lang="en-US" altLang="zh-CN" dirty="0"/>
              <a:t>d</a:t>
            </a:r>
            <a:r>
              <a:rPr lang="en-US" altLang="zh-CN" dirty="0" smtClean="0"/>
              <a:t>ate:9</a:t>
            </a:r>
            <a:endParaRPr lang="zh-CN" altLang="en-US" dirty="0"/>
          </a:p>
        </p:txBody>
      </p:sp>
      <p:sp>
        <p:nvSpPr>
          <p:cNvPr id="20" name="TextBox 19"/>
          <p:cNvSpPr txBox="1"/>
          <p:nvPr/>
        </p:nvSpPr>
        <p:spPr>
          <a:xfrm>
            <a:off x="611560" y="4509120"/>
            <a:ext cx="1368152" cy="369332"/>
          </a:xfrm>
          <a:prstGeom prst="rect">
            <a:avLst/>
          </a:prstGeom>
          <a:noFill/>
        </p:spPr>
        <p:txBody>
          <a:bodyPr wrap="square" rtlCol="0">
            <a:spAutoFit/>
          </a:bodyPr>
          <a:lstStyle/>
          <a:p>
            <a:r>
              <a:rPr lang="en-US" altLang="zh-CN" dirty="0" smtClean="0"/>
              <a:t>d1:0x3213</a:t>
            </a:r>
            <a:endParaRPr lang="zh-CN" altLang="en-US" dirty="0"/>
          </a:p>
        </p:txBody>
      </p:sp>
      <p:sp>
        <p:nvSpPr>
          <p:cNvPr id="21" name="矩形 20"/>
          <p:cNvSpPr/>
          <p:nvPr/>
        </p:nvSpPr>
        <p:spPr>
          <a:xfrm>
            <a:off x="3419872" y="3681028"/>
            <a:ext cx="1296144" cy="133214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3419872" y="4149080"/>
            <a:ext cx="129614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428091" y="4677266"/>
            <a:ext cx="129614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2123728" y="4005064"/>
            <a:ext cx="1152128" cy="68872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5896" y="3681028"/>
            <a:ext cx="864096" cy="369332"/>
          </a:xfrm>
          <a:prstGeom prst="rect">
            <a:avLst/>
          </a:prstGeom>
          <a:noFill/>
        </p:spPr>
        <p:txBody>
          <a:bodyPr wrap="square" rtlCol="0">
            <a:spAutoFit/>
          </a:bodyPr>
          <a:lstStyle/>
          <a:p>
            <a:r>
              <a:rPr lang="en-US" altLang="zh-CN" dirty="0" smtClean="0"/>
              <a:t>7</a:t>
            </a:r>
            <a:endParaRPr lang="zh-CN" altLang="en-US" dirty="0"/>
          </a:p>
        </p:txBody>
      </p:sp>
      <p:sp>
        <p:nvSpPr>
          <p:cNvPr id="28" name="TextBox 27"/>
          <p:cNvSpPr txBox="1"/>
          <p:nvPr/>
        </p:nvSpPr>
        <p:spPr>
          <a:xfrm>
            <a:off x="3635896" y="4186240"/>
            <a:ext cx="864096" cy="369332"/>
          </a:xfrm>
          <a:prstGeom prst="rect">
            <a:avLst/>
          </a:prstGeom>
          <a:noFill/>
        </p:spPr>
        <p:txBody>
          <a:bodyPr wrap="square" rtlCol="0">
            <a:spAutoFit/>
          </a:bodyPr>
          <a:lstStyle/>
          <a:p>
            <a:r>
              <a:rPr lang="en-US" altLang="zh-CN" dirty="0" smtClean="0"/>
              <a:t>7</a:t>
            </a:r>
            <a:endParaRPr lang="zh-CN" altLang="en-US" dirty="0"/>
          </a:p>
        </p:txBody>
      </p:sp>
      <p:sp>
        <p:nvSpPr>
          <p:cNvPr id="29" name="TextBox 28"/>
          <p:cNvSpPr txBox="1"/>
          <p:nvPr/>
        </p:nvSpPr>
        <p:spPr>
          <a:xfrm>
            <a:off x="3635896" y="4610483"/>
            <a:ext cx="864096" cy="369332"/>
          </a:xfrm>
          <a:prstGeom prst="rect">
            <a:avLst/>
          </a:prstGeom>
          <a:noFill/>
        </p:spPr>
        <p:txBody>
          <a:bodyPr wrap="square" rtlCol="0">
            <a:spAutoFit/>
          </a:bodyPr>
          <a:lstStyle/>
          <a:p>
            <a:r>
              <a:rPr lang="en-US" altLang="zh-CN" dirty="0" smtClean="0"/>
              <a:t>1970</a:t>
            </a:r>
            <a:endParaRPr lang="zh-CN" altLang="en-US" dirty="0"/>
          </a:p>
        </p:txBody>
      </p:sp>
      <p:sp>
        <p:nvSpPr>
          <p:cNvPr id="30" name="TextBox 29"/>
          <p:cNvSpPr txBox="1"/>
          <p:nvPr/>
        </p:nvSpPr>
        <p:spPr>
          <a:xfrm>
            <a:off x="552370" y="4072147"/>
            <a:ext cx="1368152" cy="369332"/>
          </a:xfrm>
          <a:prstGeom prst="rect">
            <a:avLst/>
          </a:prstGeom>
          <a:noFill/>
        </p:spPr>
        <p:txBody>
          <a:bodyPr wrap="square" rtlCol="0">
            <a:spAutoFit/>
          </a:bodyPr>
          <a:lstStyle/>
          <a:p>
            <a:r>
              <a:rPr lang="en-US" altLang="zh-CN" dirty="0" smtClean="0"/>
              <a:t>d2:0x3243</a:t>
            </a:r>
            <a:endParaRPr lang="zh-CN" altLang="en-US" dirty="0"/>
          </a:p>
        </p:txBody>
      </p:sp>
      <p:sp>
        <p:nvSpPr>
          <p:cNvPr id="31" name="矩形 30"/>
          <p:cNvSpPr/>
          <p:nvPr/>
        </p:nvSpPr>
        <p:spPr>
          <a:xfrm>
            <a:off x="3419872" y="2132856"/>
            <a:ext cx="1296144" cy="133214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a:off x="3419872" y="2600908"/>
            <a:ext cx="129614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428091" y="3129094"/>
            <a:ext cx="129614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635896" y="2132856"/>
            <a:ext cx="864096" cy="369332"/>
          </a:xfrm>
          <a:prstGeom prst="rect">
            <a:avLst/>
          </a:prstGeom>
          <a:noFill/>
        </p:spPr>
        <p:txBody>
          <a:bodyPr wrap="square" rtlCol="0">
            <a:spAutoFit/>
          </a:bodyPr>
          <a:lstStyle/>
          <a:p>
            <a:r>
              <a:rPr lang="en-US" altLang="zh-CN" dirty="0" smtClean="0"/>
              <a:t>22</a:t>
            </a:r>
            <a:endParaRPr lang="zh-CN" altLang="en-US" dirty="0"/>
          </a:p>
        </p:txBody>
      </p:sp>
      <p:sp>
        <p:nvSpPr>
          <p:cNvPr id="35" name="TextBox 34"/>
          <p:cNvSpPr txBox="1"/>
          <p:nvPr/>
        </p:nvSpPr>
        <p:spPr>
          <a:xfrm>
            <a:off x="3635896" y="2638068"/>
            <a:ext cx="864096" cy="369332"/>
          </a:xfrm>
          <a:prstGeom prst="rect">
            <a:avLst/>
          </a:prstGeom>
          <a:noFill/>
        </p:spPr>
        <p:txBody>
          <a:bodyPr wrap="square" rtlCol="0">
            <a:spAutoFit/>
          </a:bodyPr>
          <a:lstStyle/>
          <a:p>
            <a:r>
              <a:rPr lang="en-US" altLang="zh-CN" dirty="0"/>
              <a:t>1</a:t>
            </a:r>
            <a:endParaRPr lang="zh-CN" altLang="en-US" dirty="0"/>
          </a:p>
        </p:txBody>
      </p:sp>
      <p:sp>
        <p:nvSpPr>
          <p:cNvPr id="36" name="TextBox 35"/>
          <p:cNvSpPr txBox="1"/>
          <p:nvPr/>
        </p:nvSpPr>
        <p:spPr>
          <a:xfrm>
            <a:off x="3635896" y="3062311"/>
            <a:ext cx="864096" cy="369332"/>
          </a:xfrm>
          <a:prstGeom prst="rect">
            <a:avLst/>
          </a:prstGeom>
          <a:noFill/>
        </p:spPr>
        <p:txBody>
          <a:bodyPr wrap="square" rtlCol="0">
            <a:spAutoFit/>
          </a:bodyPr>
          <a:lstStyle/>
          <a:p>
            <a:r>
              <a:rPr lang="en-US" altLang="zh-CN" dirty="0" smtClean="0"/>
              <a:t>2009</a:t>
            </a:r>
            <a:endParaRPr lang="zh-CN" altLang="en-US" dirty="0"/>
          </a:p>
        </p:txBody>
      </p:sp>
      <p:cxnSp>
        <p:nvCxnSpPr>
          <p:cNvPr id="38" name="直接箭头连接符 37"/>
          <p:cNvCxnSpPr/>
          <p:nvPr/>
        </p:nvCxnSpPr>
        <p:spPr>
          <a:xfrm flipV="1">
            <a:off x="2123728" y="2317522"/>
            <a:ext cx="1296144" cy="186871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310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4"/>
          <p:cNvSpPr txBox="1">
            <a:spLocks noChangeArrowheads="1"/>
          </p:cNvSpPr>
          <p:nvPr/>
        </p:nvSpPr>
        <p:spPr bwMode="auto">
          <a:xfrm>
            <a:off x="1043608" y="836712"/>
            <a:ext cx="734519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3200" b="1" dirty="0" smtClean="0">
                <a:solidFill>
                  <a:srgbClr val="0000FF"/>
                </a:solidFill>
              </a:rPr>
              <a:t>补：</a:t>
            </a:r>
            <a:r>
              <a:rPr lang="zh-CN" altLang="en-US" sz="3200" b="1" dirty="0" smtClean="0"/>
              <a:t>变量</a:t>
            </a:r>
            <a:r>
              <a:rPr lang="zh-CN" altLang="en-US" sz="3200" b="1" dirty="0"/>
              <a:t>的</a:t>
            </a:r>
            <a:r>
              <a:rPr lang="zh-CN" altLang="en-US" sz="3200" b="1" dirty="0" smtClean="0"/>
              <a:t>分类</a:t>
            </a:r>
            <a:r>
              <a:rPr lang="zh-CN" altLang="en-US" sz="3200" b="1" dirty="0"/>
              <a:t>：</a:t>
            </a:r>
            <a:r>
              <a:rPr lang="zh-CN" altLang="en-US" sz="3200" b="1" dirty="0" smtClean="0"/>
              <a:t>成员</a:t>
            </a:r>
            <a:r>
              <a:rPr lang="zh-CN" altLang="en-US" sz="3200" b="1" dirty="0"/>
              <a:t>变量与局部变量</a:t>
            </a:r>
          </a:p>
        </p:txBody>
      </p:sp>
      <p:sp>
        <p:nvSpPr>
          <p:cNvPr id="14341" name="TextBox 5"/>
          <p:cNvSpPr txBox="1">
            <a:spLocks noChangeArrowheads="1"/>
          </p:cNvSpPr>
          <p:nvPr/>
        </p:nvSpPr>
        <p:spPr bwMode="auto">
          <a:xfrm>
            <a:off x="197107" y="1627803"/>
            <a:ext cx="8353301" cy="5232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marL="342900" indent="-342900" eaLnBrk="1" hangingPunct="1">
              <a:buFont typeface="Wingdings" pitchFamily="2" charset="2"/>
              <a:buChar char="l"/>
            </a:pPr>
            <a:r>
              <a:rPr lang="zh-CN" altLang="en-US" b="1" dirty="0" smtClean="0">
                <a:solidFill>
                  <a:srgbClr val="C00000"/>
                </a:solidFill>
              </a:rPr>
              <a:t>在</a:t>
            </a:r>
            <a:r>
              <a:rPr lang="zh-CN" altLang="en-US" b="1" dirty="0">
                <a:solidFill>
                  <a:srgbClr val="C00000"/>
                </a:solidFill>
              </a:rPr>
              <a:t>方法体外，类体内声明的变量称为成员变量。</a:t>
            </a:r>
            <a:endParaRPr lang="en-US" altLang="zh-CN" b="1" dirty="0">
              <a:solidFill>
                <a:srgbClr val="C00000"/>
              </a:solidFill>
            </a:endParaRPr>
          </a:p>
          <a:p>
            <a:pPr marL="342900" indent="-342900" eaLnBrk="1" hangingPunct="1">
              <a:buFont typeface="Wingdings" pitchFamily="2" charset="2"/>
              <a:buChar char="l"/>
            </a:pPr>
            <a:r>
              <a:rPr lang="zh-CN" altLang="en-US" b="1" dirty="0" smtClean="0">
                <a:solidFill>
                  <a:srgbClr val="C00000"/>
                </a:solidFill>
              </a:rPr>
              <a:t>在</a:t>
            </a:r>
            <a:r>
              <a:rPr lang="zh-CN" altLang="en-US" b="1" dirty="0">
                <a:solidFill>
                  <a:srgbClr val="C00000"/>
                </a:solidFill>
              </a:rPr>
              <a:t>方法体内部声明的变量称为局部变量。</a:t>
            </a:r>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2200"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1200" b="1" dirty="0" smtClean="0">
              <a:solidFill>
                <a:srgbClr val="C00000"/>
              </a:solidFill>
            </a:endParaRPr>
          </a:p>
          <a:p>
            <a:pPr marL="342900" indent="-342900" eaLnBrk="1" hangingPunct="1">
              <a:buFont typeface="Wingdings" pitchFamily="2" charset="2"/>
              <a:buChar char="l"/>
            </a:pPr>
            <a:r>
              <a:rPr lang="zh-CN" altLang="en-US" b="1" dirty="0" smtClean="0">
                <a:solidFill>
                  <a:srgbClr val="C00000"/>
                </a:solidFill>
              </a:rPr>
              <a:t>注意</a:t>
            </a:r>
            <a:r>
              <a:rPr lang="zh-CN" altLang="en-US" b="1" dirty="0">
                <a:solidFill>
                  <a:srgbClr val="C00000"/>
                </a:solidFill>
              </a:rPr>
              <a:t>：二者在初始化值方面的异同</a:t>
            </a:r>
            <a:r>
              <a:rPr lang="en-US" altLang="zh-CN" b="1" dirty="0" smtClean="0">
                <a:solidFill>
                  <a:srgbClr val="C00000"/>
                </a:solidFill>
              </a:rPr>
              <a:t>:</a:t>
            </a:r>
          </a:p>
          <a:p>
            <a:pPr eaLnBrk="1" hangingPunct="1"/>
            <a:r>
              <a:rPr lang="en-US" altLang="zh-CN" b="1" dirty="0" smtClean="0"/>
              <a:t>         </a:t>
            </a:r>
            <a:r>
              <a:rPr lang="zh-CN" altLang="en-US" b="1" dirty="0" smtClean="0"/>
              <a:t>同：</a:t>
            </a:r>
            <a:r>
              <a:rPr lang="zh-CN" altLang="en-US" dirty="0" smtClean="0"/>
              <a:t>都有生命周期</a:t>
            </a:r>
            <a:r>
              <a:rPr lang="en-US" altLang="zh-CN" b="1" dirty="0" smtClean="0"/>
              <a:t>      </a:t>
            </a:r>
          </a:p>
          <a:p>
            <a:pPr eaLnBrk="1" hangingPunct="1"/>
            <a:r>
              <a:rPr lang="en-US" altLang="zh-CN" b="1" dirty="0" smtClean="0"/>
              <a:t>         </a:t>
            </a:r>
            <a:r>
              <a:rPr lang="zh-CN" altLang="en-US" b="1" dirty="0" smtClean="0"/>
              <a:t>异：</a:t>
            </a:r>
            <a:r>
              <a:rPr lang="zh-CN" altLang="en-US" dirty="0" smtClean="0"/>
              <a:t>局部变量除形参外，需</a:t>
            </a:r>
            <a:r>
              <a:rPr lang="zh-CN" altLang="en-US" b="1" dirty="0" smtClean="0"/>
              <a:t>显式初始化</a:t>
            </a:r>
            <a:r>
              <a:rPr lang="zh-CN" altLang="en-US" dirty="0" smtClean="0"/>
              <a:t>。</a:t>
            </a:r>
            <a:endParaRPr lang="zh-CN" altLang="en-US" dirty="0"/>
          </a:p>
        </p:txBody>
      </p:sp>
      <p:sp>
        <p:nvSpPr>
          <p:cNvPr id="2" name="左大括号 1"/>
          <p:cNvSpPr/>
          <p:nvPr/>
        </p:nvSpPr>
        <p:spPr>
          <a:xfrm>
            <a:off x="1185863" y="3213100"/>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4" name="TextBox 3"/>
          <p:cNvSpPr txBox="1">
            <a:spLocks noChangeArrowheads="1"/>
          </p:cNvSpPr>
          <p:nvPr/>
        </p:nvSpPr>
        <p:spPr bwMode="auto">
          <a:xfrm>
            <a:off x="1401763" y="2998788"/>
            <a:ext cx="15128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b="1"/>
              <a:t>成员变量</a:t>
            </a:r>
          </a:p>
        </p:txBody>
      </p:sp>
      <p:sp>
        <p:nvSpPr>
          <p:cNvPr id="14345" name="TextBox 9"/>
          <p:cNvSpPr txBox="1">
            <a:spLocks noChangeArrowheads="1"/>
          </p:cNvSpPr>
          <p:nvPr/>
        </p:nvSpPr>
        <p:spPr bwMode="auto">
          <a:xfrm>
            <a:off x="1401763" y="4335463"/>
            <a:ext cx="15128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b="1"/>
              <a:t>局部变量</a:t>
            </a:r>
          </a:p>
        </p:txBody>
      </p:sp>
      <p:sp>
        <p:nvSpPr>
          <p:cNvPr id="11" name="左大括号 10"/>
          <p:cNvSpPr/>
          <p:nvPr/>
        </p:nvSpPr>
        <p:spPr>
          <a:xfrm>
            <a:off x="2843213" y="2744788"/>
            <a:ext cx="252412" cy="10445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2" name="左大括号 11"/>
          <p:cNvSpPr/>
          <p:nvPr/>
        </p:nvSpPr>
        <p:spPr>
          <a:xfrm>
            <a:off x="2771775" y="3968750"/>
            <a:ext cx="250825" cy="13335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8" name="TextBox 13"/>
          <p:cNvSpPr txBox="1">
            <a:spLocks noChangeArrowheads="1"/>
          </p:cNvSpPr>
          <p:nvPr/>
        </p:nvSpPr>
        <p:spPr bwMode="auto">
          <a:xfrm>
            <a:off x="3059113" y="2559050"/>
            <a:ext cx="45386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a:t>实例变量（不以</a:t>
            </a:r>
            <a:r>
              <a:rPr lang="en-US" altLang="zh-CN" sz="2200"/>
              <a:t>static</a:t>
            </a:r>
            <a:r>
              <a:rPr lang="zh-CN" altLang="en-US" sz="2200"/>
              <a:t>修饰）</a:t>
            </a:r>
          </a:p>
        </p:txBody>
      </p:sp>
      <p:sp>
        <p:nvSpPr>
          <p:cNvPr id="14349" name="TextBox 14"/>
          <p:cNvSpPr txBox="1">
            <a:spLocks noChangeArrowheads="1"/>
          </p:cNvSpPr>
          <p:nvPr/>
        </p:nvSpPr>
        <p:spPr bwMode="auto">
          <a:xfrm>
            <a:off x="3059113" y="3398838"/>
            <a:ext cx="453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a:t>类变量（以</a:t>
            </a:r>
            <a:r>
              <a:rPr lang="en-US" altLang="zh-CN" sz="2200"/>
              <a:t>static</a:t>
            </a:r>
            <a:r>
              <a:rPr lang="zh-CN" altLang="en-US" sz="2200"/>
              <a:t>修饰）</a:t>
            </a:r>
          </a:p>
        </p:txBody>
      </p:sp>
      <p:sp>
        <p:nvSpPr>
          <p:cNvPr id="14350" name="TextBox 15"/>
          <p:cNvSpPr txBox="1">
            <a:spLocks noChangeArrowheads="1"/>
          </p:cNvSpPr>
          <p:nvPr/>
        </p:nvSpPr>
        <p:spPr bwMode="auto">
          <a:xfrm>
            <a:off x="3113088" y="3843338"/>
            <a:ext cx="4537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形参（方法签名中定义的变量）</a:t>
            </a:r>
          </a:p>
        </p:txBody>
      </p:sp>
      <p:sp>
        <p:nvSpPr>
          <p:cNvPr id="14351" name="TextBox 16"/>
          <p:cNvSpPr txBox="1">
            <a:spLocks noChangeArrowheads="1"/>
          </p:cNvSpPr>
          <p:nvPr/>
        </p:nvSpPr>
        <p:spPr bwMode="auto">
          <a:xfrm>
            <a:off x="3059113" y="4335463"/>
            <a:ext cx="453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方法局部变量（在方法内定义）</a:t>
            </a:r>
          </a:p>
        </p:txBody>
      </p:sp>
      <p:sp>
        <p:nvSpPr>
          <p:cNvPr id="14352" name="TextBox 17"/>
          <p:cNvSpPr txBox="1">
            <a:spLocks noChangeArrowheads="1"/>
          </p:cNvSpPr>
          <p:nvPr/>
        </p:nvSpPr>
        <p:spPr bwMode="auto">
          <a:xfrm>
            <a:off x="3121025" y="4911725"/>
            <a:ext cx="49085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代码块局部变量（在代码块内定义）</a:t>
            </a:r>
          </a:p>
        </p:txBody>
      </p:sp>
      <p:sp>
        <p:nvSpPr>
          <p:cNvPr id="14353" name="TextBox 19"/>
          <p:cNvSpPr txBox="1">
            <a:spLocks noChangeArrowheads="1"/>
          </p:cNvSpPr>
          <p:nvPr/>
        </p:nvSpPr>
        <p:spPr bwMode="auto">
          <a:xfrm>
            <a:off x="414338" y="3398838"/>
            <a:ext cx="8445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a:t>所有</a:t>
            </a:r>
            <a:endParaRPr lang="en-US" altLang="zh-CN"/>
          </a:p>
          <a:p>
            <a:pPr eaLnBrk="1" hangingPunct="1"/>
            <a:r>
              <a:rPr lang="zh-CN" altLang="en-US"/>
              <a:t>变量</a:t>
            </a:r>
          </a:p>
        </p:txBody>
      </p:sp>
    </p:spTree>
    <p:extLst>
      <p:ext uri="{BB962C8B-B14F-4D97-AF65-F5344CB8AC3E}">
        <p14:creationId xmlns:p14="http://schemas.microsoft.com/office/powerpoint/2010/main" val="28731138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59832" y="764704"/>
            <a:ext cx="3600400" cy="720080"/>
          </a:xfrm>
          <a:noFill/>
        </p:spPr>
        <p:txBody>
          <a:bodyPr lIns="92075" tIns="46038" rIns="92075" bIns="46038">
            <a:normAutofit/>
          </a:bodyPr>
          <a:lstStyle/>
          <a:p>
            <a:pPr eaLnBrk="1" hangingPunct="1"/>
            <a:r>
              <a:rPr lang="en-US" altLang="zh-CN" b="1" dirty="0" smtClean="0">
                <a:latin typeface="+mn-lt"/>
                <a:ea typeface="宋体" pitchFamily="2" charset="-122"/>
                <a:cs typeface="Times New Roman" pitchFamily="18" charset="0"/>
              </a:rPr>
              <a:t>Java</a:t>
            </a:r>
            <a:r>
              <a:rPr lang="zh-CN" altLang="en-US" b="1" dirty="0" smtClean="0">
                <a:latin typeface="+mn-lt"/>
                <a:ea typeface="宋体" pitchFamily="2" charset="-122"/>
                <a:cs typeface="Times New Roman" pitchFamily="18" charset="0"/>
              </a:rPr>
              <a:t>类的定义</a:t>
            </a:r>
          </a:p>
        </p:txBody>
      </p:sp>
      <p:sp>
        <p:nvSpPr>
          <p:cNvPr id="9219" name="Rectangle 3"/>
          <p:cNvSpPr>
            <a:spLocks noGrp="1" noChangeArrowheads="1"/>
          </p:cNvSpPr>
          <p:nvPr>
            <p:ph type="body" idx="1"/>
          </p:nvPr>
        </p:nvSpPr>
        <p:spPr>
          <a:xfrm>
            <a:off x="251520" y="1628800"/>
            <a:ext cx="8480425" cy="4324346"/>
          </a:xfrm>
          <a:noFill/>
        </p:spPr>
        <p:txBody>
          <a:bodyPr lIns="92075" tIns="46038" rIns="92075" bIns="46038">
            <a:noAutofit/>
          </a:bodyPr>
          <a:lstStyle/>
          <a:p>
            <a:pPr algn="just" eaLnBrk="1" hangingPunct="1">
              <a:lnSpc>
                <a:spcPct val="80000"/>
              </a:lnSpc>
              <a:spcBef>
                <a:spcPct val="0"/>
              </a:spcBef>
              <a:buFontTx/>
              <a:buNone/>
            </a:pPr>
            <a:r>
              <a:rPr lang="en-US" altLang="zh-CN" b="1" dirty="0" smtClean="0">
                <a:ea typeface="宋体" pitchFamily="2" charset="-122"/>
                <a:cs typeface="Times New Roman" pitchFamily="18" charset="0"/>
              </a:rPr>
              <a:t>	</a:t>
            </a:r>
            <a:r>
              <a:rPr lang="en-US" altLang="zh-CN" dirty="0" smtClean="0">
                <a:ea typeface="宋体" pitchFamily="2" charset="-122"/>
                <a:cs typeface="Times New Roman" pitchFamily="18" charset="0"/>
              </a:rPr>
              <a:t>public class Animal {</a:t>
            </a:r>
          </a:p>
          <a:p>
            <a:pPr algn="just" eaLnBrk="1" hangingPunct="1">
              <a:lnSpc>
                <a:spcPct val="80000"/>
              </a:lnSpc>
              <a:spcBef>
                <a:spcPct val="0"/>
              </a:spcBef>
              <a:buFontTx/>
              <a:buNone/>
            </a:pPr>
            <a:r>
              <a:rPr lang="en-US" altLang="zh-CN" dirty="0" smtClean="0">
                <a:ea typeface="宋体" pitchFamily="2" charset="-122"/>
                <a:cs typeface="Times New Roman" pitchFamily="18" charset="0"/>
              </a:rPr>
              <a:t>	    public </a:t>
            </a:r>
            <a:r>
              <a:rPr lang="en-US" altLang="zh-CN" dirty="0" err="1" smtClean="0">
                <a:ea typeface="宋体" pitchFamily="2" charset="-122"/>
                <a:cs typeface="Times New Roman" pitchFamily="18" charset="0"/>
              </a:rPr>
              <a:t>int</a:t>
            </a:r>
            <a:r>
              <a:rPr lang="en-US" altLang="zh-CN" dirty="0" smtClean="0">
                <a:ea typeface="宋体" pitchFamily="2" charset="-122"/>
                <a:cs typeface="Times New Roman" pitchFamily="18" charset="0"/>
              </a:rPr>
              <a:t> legs;	    </a:t>
            </a:r>
          </a:p>
          <a:p>
            <a:pPr algn="just" eaLnBrk="1" hangingPunct="1">
              <a:lnSpc>
                <a:spcPct val="80000"/>
              </a:lnSpc>
              <a:spcBef>
                <a:spcPct val="0"/>
              </a:spcBef>
              <a:buFontTx/>
              <a:buNone/>
            </a:pPr>
            <a:r>
              <a:rPr lang="en-US" altLang="zh-CN" dirty="0" smtClean="0">
                <a:ea typeface="宋体" pitchFamily="2" charset="-122"/>
                <a:cs typeface="Times New Roman" pitchFamily="18" charset="0"/>
              </a:rPr>
              <a:t>	    public void  eat</a:t>
            </a:r>
            <a:r>
              <a:rPr lang="en-US" altLang="zh-CN" dirty="0" smtClean="0">
                <a:solidFill>
                  <a:srgbClr val="C00000"/>
                </a:solidFill>
                <a:ea typeface="宋体" pitchFamily="2" charset="-122"/>
                <a:cs typeface="Times New Roman" pitchFamily="18" charset="0"/>
              </a:rPr>
              <a:t>()</a:t>
            </a:r>
            <a:r>
              <a:rPr lang="en-US" altLang="zh-CN" dirty="0" smtClean="0">
                <a:ea typeface="宋体" pitchFamily="2" charset="-122"/>
                <a:cs typeface="Times New Roman" pitchFamily="18" charset="0"/>
              </a:rPr>
              <a:t>{</a:t>
            </a:r>
          </a:p>
          <a:p>
            <a:pPr algn="just" eaLnBrk="1" hangingPunct="1">
              <a:lnSpc>
                <a:spcPct val="80000"/>
              </a:lnSpc>
              <a:spcBef>
                <a:spcPct val="0"/>
              </a:spcBef>
              <a:buFontTx/>
              <a:buNone/>
            </a:pPr>
            <a:r>
              <a:rPr lang="en-US" altLang="zh-CN" dirty="0" smtClean="0">
                <a:ea typeface="宋体" pitchFamily="2" charset="-122"/>
                <a:cs typeface="Times New Roman" pitchFamily="18" charset="0"/>
              </a:rPr>
              <a:t>	         </a:t>
            </a:r>
            <a:r>
              <a:rPr lang="en-US" altLang="zh-CN" dirty="0" err="1" smtClean="0">
                <a:ea typeface="宋体" pitchFamily="2" charset="-122"/>
                <a:cs typeface="Times New Roman" pitchFamily="18" charset="0"/>
              </a:rPr>
              <a:t>System.out.println</a:t>
            </a:r>
            <a:r>
              <a:rPr lang="en-US" altLang="zh-CN" dirty="0" smtClean="0">
                <a:ea typeface="宋体" pitchFamily="2" charset="-122"/>
                <a:cs typeface="Times New Roman" pitchFamily="18" charset="0"/>
              </a:rPr>
              <a:t>(“Eating.”);</a:t>
            </a:r>
          </a:p>
          <a:p>
            <a:pPr algn="just" eaLnBrk="1" hangingPunct="1">
              <a:lnSpc>
                <a:spcPct val="80000"/>
              </a:lnSpc>
              <a:spcBef>
                <a:spcPct val="0"/>
              </a:spcBef>
              <a:buFontTx/>
              <a:buNone/>
            </a:pPr>
            <a:r>
              <a:rPr lang="en-US" altLang="zh-CN" dirty="0" smtClean="0">
                <a:ea typeface="宋体" pitchFamily="2" charset="-122"/>
                <a:cs typeface="Times New Roman" pitchFamily="18" charset="0"/>
              </a:rPr>
              <a:t>	    }</a:t>
            </a:r>
          </a:p>
          <a:p>
            <a:pPr algn="just" eaLnBrk="1" hangingPunct="1">
              <a:lnSpc>
                <a:spcPct val="80000"/>
              </a:lnSpc>
              <a:spcBef>
                <a:spcPct val="0"/>
              </a:spcBef>
              <a:buFontTx/>
              <a:buNone/>
            </a:pPr>
            <a:r>
              <a:rPr lang="en-US" altLang="zh-CN" dirty="0" smtClean="0">
                <a:ea typeface="宋体" pitchFamily="2" charset="-122"/>
                <a:cs typeface="Times New Roman" pitchFamily="18" charset="0"/>
              </a:rPr>
              <a:t>	    public void move</a:t>
            </a:r>
            <a:r>
              <a:rPr lang="en-US" altLang="zh-CN" dirty="0" smtClean="0">
                <a:solidFill>
                  <a:srgbClr val="C00000"/>
                </a:solidFill>
                <a:ea typeface="宋体" pitchFamily="2" charset="-122"/>
                <a:cs typeface="Times New Roman" pitchFamily="18" charset="0"/>
              </a:rPr>
              <a:t>()</a:t>
            </a:r>
            <a:r>
              <a:rPr lang="en-US" altLang="zh-CN" dirty="0" smtClean="0">
                <a:ea typeface="宋体" pitchFamily="2" charset="-122"/>
                <a:cs typeface="Times New Roman" pitchFamily="18" charset="0"/>
              </a:rPr>
              <a:t>{      </a:t>
            </a:r>
          </a:p>
          <a:p>
            <a:pPr algn="just" eaLnBrk="1" hangingPunct="1">
              <a:lnSpc>
                <a:spcPct val="80000"/>
              </a:lnSpc>
              <a:spcBef>
                <a:spcPct val="0"/>
              </a:spcBef>
              <a:buFontTx/>
              <a:buNone/>
            </a:pPr>
            <a:r>
              <a:rPr lang="en-US" altLang="zh-CN" dirty="0" smtClean="0">
                <a:ea typeface="宋体" pitchFamily="2" charset="-122"/>
                <a:cs typeface="Times New Roman" pitchFamily="18" charset="0"/>
              </a:rPr>
              <a:t>           </a:t>
            </a:r>
            <a:r>
              <a:rPr lang="en-US" altLang="zh-CN" dirty="0" err="1" smtClean="0">
                <a:ea typeface="宋体" pitchFamily="2" charset="-122"/>
                <a:cs typeface="Times New Roman" pitchFamily="18" charset="0"/>
              </a:rPr>
              <a:t>System.out.println</a:t>
            </a:r>
            <a:r>
              <a:rPr lang="en-US" altLang="zh-CN" dirty="0" smtClean="0">
                <a:ea typeface="宋体" pitchFamily="2" charset="-122"/>
                <a:cs typeface="Times New Roman" pitchFamily="18" charset="0"/>
              </a:rPr>
              <a:t>(“Moving.”);</a:t>
            </a:r>
          </a:p>
          <a:p>
            <a:pPr algn="just" eaLnBrk="1" hangingPunct="1">
              <a:lnSpc>
                <a:spcPct val="80000"/>
              </a:lnSpc>
              <a:spcBef>
                <a:spcPct val="0"/>
              </a:spcBef>
              <a:buFontTx/>
              <a:buNone/>
            </a:pPr>
            <a:r>
              <a:rPr lang="en-US" altLang="zh-CN" dirty="0" smtClean="0">
                <a:ea typeface="宋体" pitchFamily="2" charset="-122"/>
                <a:cs typeface="Times New Roman" pitchFamily="18" charset="0"/>
              </a:rPr>
              <a:t>         }</a:t>
            </a:r>
          </a:p>
          <a:p>
            <a:pPr algn="just" eaLnBrk="1" hangingPunct="1">
              <a:lnSpc>
                <a:spcPct val="80000"/>
              </a:lnSpc>
              <a:spcBef>
                <a:spcPct val="0"/>
              </a:spcBef>
              <a:buFontTx/>
              <a:buNone/>
            </a:pPr>
            <a:r>
              <a:rPr lang="en-US" altLang="zh-CN" dirty="0" smtClean="0">
                <a:ea typeface="宋体" pitchFamily="2" charset="-122"/>
                <a:cs typeface="Times New Roman" pitchFamily="18" charset="0"/>
              </a:rPr>
              <a:t>     }</a:t>
            </a:r>
          </a:p>
          <a:p>
            <a:pPr eaLnBrk="1" hangingPunct="1">
              <a:lnSpc>
                <a:spcPct val="80000"/>
              </a:lnSpc>
              <a:buFont typeface="Wingdings" pitchFamily="2" charset="2"/>
              <a:buChar char="l"/>
            </a:pPr>
            <a:r>
              <a:rPr lang="en-US" altLang="zh-CN" dirty="0" smtClean="0">
                <a:ea typeface="宋体" pitchFamily="2" charset="-122"/>
                <a:cs typeface="Times New Roman" pitchFamily="18" charset="0"/>
              </a:rPr>
              <a:t>legs</a:t>
            </a:r>
            <a:r>
              <a:rPr lang="zh-CN" altLang="en-US" dirty="0" smtClean="0">
                <a:ea typeface="宋体" pitchFamily="2" charset="-122"/>
                <a:cs typeface="Times New Roman" pitchFamily="18" charset="0"/>
              </a:rPr>
              <a:t>是类的属性 ，也叫类</a:t>
            </a:r>
            <a:r>
              <a:rPr lang="zh-CN" altLang="en-US" dirty="0" smtClean="0">
                <a:solidFill>
                  <a:srgbClr val="0000FF"/>
                </a:solidFill>
                <a:ea typeface="宋体" pitchFamily="2" charset="-122"/>
                <a:cs typeface="Times New Roman" pitchFamily="18" charset="0"/>
              </a:rPr>
              <a:t>成员变量 </a:t>
            </a:r>
            <a:r>
              <a:rPr lang="zh-CN" altLang="en-US" dirty="0" smtClean="0">
                <a:ea typeface="宋体" pitchFamily="2" charset="-122"/>
                <a:cs typeface="Times New Roman" pitchFamily="18" charset="0"/>
              </a:rPr>
              <a:t>。</a:t>
            </a:r>
          </a:p>
          <a:p>
            <a:pPr eaLnBrk="1" hangingPunct="1">
              <a:lnSpc>
                <a:spcPct val="80000"/>
              </a:lnSpc>
              <a:buFont typeface="Wingdings" pitchFamily="2" charset="2"/>
              <a:buChar char="l"/>
            </a:pPr>
            <a:r>
              <a:rPr lang="en-US" altLang="zh-CN" dirty="0" smtClean="0">
                <a:ea typeface="宋体" pitchFamily="2" charset="-122"/>
                <a:cs typeface="Times New Roman" pitchFamily="18" charset="0"/>
              </a:rPr>
              <a:t>eat()</a:t>
            </a:r>
            <a:r>
              <a:rPr lang="zh-CN" altLang="en-US" dirty="0" smtClean="0">
                <a:ea typeface="宋体" pitchFamily="2" charset="-122"/>
                <a:cs typeface="Times New Roman" pitchFamily="18" charset="0"/>
              </a:rPr>
              <a:t>，</a:t>
            </a:r>
            <a:r>
              <a:rPr lang="en-US" altLang="zh-CN" dirty="0" smtClean="0">
                <a:ea typeface="宋体" pitchFamily="2" charset="-122"/>
                <a:cs typeface="Times New Roman" pitchFamily="18" charset="0"/>
              </a:rPr>
              <a:t>move()</a:t>
            </a:r>
            <a:r>
              <a:rPr lang="zh-CN" altLang="en-US" dirty="0" smtClean="0">
                <a:ea typeface="宋体" pitchFamily="2" charset="-122"/>
                <a:cs typeface="Times New Roman" pitchFamily="18" charset="0"/>
              </a:rPr>
              <a:t>是函数，也叫类的</a:t>
            </a:r>
            <a:r>
              <a:rPr lang="zh-CN" altLang="en-US" dirty="0" smtClean="0">
                <a:solidFill>
                  <a:srgbClr val="0000FF"/>
                </a:solidFill>
                <a:ea typeface="宋体" pitchFamily="2" charset="-122"/>
                <a:cs typeface="Times New Roman" pitchFamily="18" charset="0"/>
              </a:rPr>
              <a:t>成员</a:t>
            </a:r>
            <a:r>
              <a:rPr lang="zh-CN" altLang="en-US" dirty="0">
                <a:solidFill>
                  <a:srgbClr val="0000FF"/>
                </a:solidFill>
                <a:ea typeface="宋体" pitchFamily="2" charset="-122"/>
                <a:cs typeface="Times New Roman" pitchFamily="18" charset="0"/>
              </a:rPr>
              <a:t>方法</a:t>
            </a:r>
            <a:r>
              <a:rPr lang="zh-CN" altLang="en-US" dirty="0" smtClean="0">
                <a:ea typeface="宋体" pitchFamily="2" charset="-122"/>
                <a:cs typeface="Times New Roman" pitchFamily="18" charset="0"/>
              </a:rPr>
              <a:t>。</a:t>
            </a:r>
          </a:p>
        </p:txBody>
      </p:sp>
      <p:sp>
        <p:nvSpPr>
          <p:cNvPr id="9220" name="Text Box 4"/>
          <p:cNvSpPr txBox="1">
            <a:spLocks noChangeArrowheads="1"/>
          </p:cNvSpPr>
          <p:nvPr/>
        </p:nvSpPr>
        <p:spPr bwMode="auto">
          <a:xfrm>
            <a:off x="1027113" y="4437063"/>
            <a:ext cx="7416800" cy="366712"/>
          </a:xfrm>
          <a:prstGeom prst="rect">
            <a:avLst/>
          </a:prstGeom>
          <a:noFill/>
          <a:ln w="9525">
            <a:noFill/>
            <a:miter lim="800000"/>
            <a:headEnd/>
            <a:tailEnd/>
          </a:ln>
        </p:spPr>
        <p:txBody>
          <a:bodyPr>
            <a:spAutoFit/>
          </a:bodyPr>
          <a:lstStyle/>
          <a:p>
            <a:pPr>
              <a:spcBef>
                <a:spcPct val="50000"/>
              </a:spcBef>
            </a:pPr>
            <a:endParaRPr kumimoji="0" lang="zh-CN" altLang="zh-CN" sz="1800">
              <a:ea typeface="楷体_GB2312" pitchFamily="49" charset="-122"/>
            </a:endParaRPr>
          </a:p>
        </p:txBody>
      </p:sp>
    </p:spTree>
    <p:extLst>
      <p:ext uri="{BB962C8B-B14F-4D97-AF65-F5344CB8AC3E}">
        <p14:creationId xmlns:p14="http://schemas.microsoft.com/office/powerpoint/2010/main" val="316467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7844" y="2198712"/>
            <a:ext cx="4056124" cy="4038600"/>
            <a:chOff x="144" y="672"/>
            <a:chExt cx="2496" cy="2544"/>
          </a:xfrm>
        </p:grpSpPr>
        <p:sp>
          <p:nvSpPr>
            <p:cNvPr id="7217" name="Rectangle 3"/>
            <p:cNvSpPr>
              <a:spLocks noChangeArrowheads="1"/>
            </p:cNvSpPr>
            <p:nvPr/>
          </p:nvSpPr>
          <p:spPr bwMode="auto">
            <a:xfrm>
              <a:off x="144" y="672"/>
              <a:ext cx="1488" cy="254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ea typeface="宋体" pitchFamily="2" charset="-122"/>
                <a:cs typeface="Times New Roman" pitchFamily="18" charset="0"/>
              </a:endParaRPr>
            </a:p>
          </p:txBody>
        </p:sp>
        <p:sp>
          <p:nvSpPr>
            <p:cNvPr id="7218" name="Text Box 4"/>
            <p:cNvSpPr txBox="1">
              <a:spLocks noChangeArrowheads="1"/>
            </p:cNvSpPr>
            <p:nvPr/>
          </p:nvSpPr>
          <p:spPr bwMode="auto">
            <a:xfrm>
              <a:off x="240" y="768"/>
              <a:ext cx="1056" cy="252"/>
            </a:xfrm>
            <a:prstGeom prst="rect">
              <a:avLst/>
            </a:prstGeom>
            <a:noFill/>
            <a:ln w="9525">
              <a:noFill/>
              <a:miter lim="800000"/>
              <a:headEnd/>
              <a:tailEnd/>
            </a:ln>
          </p:spPr>
          <p:txBody>
            <a:bodyPr>
              <a:spAutoFit/>
            </a:bodyPr>
            <a:lstStyle/>
            <a:p>
              <a:pPr>
                <a:spcBef>
                  <a:spcPct val="50000"/>
                </a:spcBef>
              </a:pPr>
              <a:r>
                <a:rPr lang="en-US" altLang="zh-CN" sz="2000" b="1" dirty="0" smtClean="0">
                  <a:ea typeface="宋体" pitchFamily="2" charset="-122"/>
                  <a:cs typeface="Times New Roman" pitchFamily="18" charset="0"/>
                </a:rPr>
                <a:t>Java </a:t>
              </a:r>
              <a:r>
                <a:rPr lang="zh-CN" altLang="en-US" sz="2000" b="1" dirty="0" smtClean="0">
                  <a:ea typeface="宋体" pitchFamily="2" charset="-122"/>
                  <a:cs typeface="Times New Roman" pitchFamily="18" charset="0"/>
                </a:rPr>
                <a:t>类</a:t>
              </a:r>
              <a:endParaRPr lang="zh-CN" altLang="en-US" sz="2000" b="1" dirty="0">
                <a:ea typeface="宋体" pitchFamily="2" charset="-122"/>
                <a:cs typeface="Times New Roman" pitchFamily="18" charset="0"/>
              </a:endParaRPr>
            </a:p>
          </p:txBody>
        </p:sp>
        <p:sp>
          <p:nvSpPr>
            <p:cNvPr id="7219" name="Text Box 5"/>
            <p:cNvSpPr txBox="1">
              <a:spLocks noChangeArrowheads="1"/>
            </p:cNvSpPr>
            <p:nvPr/>
          </p:nvSpPr>
          <p:spPr bwMode="auto">
            <a:xfrm>
              <a:off x="576" y="1056"/>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数据</a:t>
              </a:r>
              <a:r>
                <a:rPr lang="en-US" altLang="zh-CN" sz="2000">
                  <a:ea typeface="宋体" pitchFamily="2" charset="-122"/>
                  <a:cs typeface="Times New Roman" pitchFamily="18" charset="0"/>
                </a:rPr>
                <a:t>1</a:t>
              </a:r>
            </a:p>
          </p:txBody>
        </p:sp>
        <p:sp>
          <p:nvSpPr>
            <p:cNvPr id="7220" name="Text Box 6"/>
            <p:cNvSpPr txBox="1">
              <a:spLocks noChangeArrowheads="1"/>
            </p:cNvSpPr>
            <p:nvPr/>
          </p:nvSpPr>
          <p:spPr bwMode="auto">
            <a:xfrm>
              <a:off x="576" y="1376"/>
              <a:ext cx="720" cy="256"/>
            </a:xfrm>
            <a:prstGeom prst="rect">
              <a:avLst/>
            </a:prstGeom>
            <a:noFill/>
            <a:ln w="9525">
              <a:solidFill>
                <a:schemeClr val="tx1"/>
              </a:solidFill>
              <a:miter lim="800000"/>
              <a:headEnd/>
              <a:tailEnd/>
            </a:ln>
          </p:spPr>
          <p:txBody>
            <a:bodyPr>
              <a:spAutoFit/>
            </a:bodyPr>
            <a:lstStyle/>
            <a:p>
              <a:pPr>
                <a:spcBef>
                  <a:spcPct val="50000"/>
                </a:spcBef>
              </a:pPr>
              <a:r>
                <a:rPr lang="en-US" altLang="zh-CN" sz="2000">
                  <a:ea typeface="宋体" pitchFamily="2" charset="-122"/>
                  <a:cs typeface="Times New Roman" pitchFamily="18" charset="0"/>
                </a:rPr>
                <a:t>……	</a:t>
              </a:r>
            </a:p>
          </p:txBody>
        </p:sp>
        <p:sp>
          <p:nvSpPr>
            <p:cNvPr id="7221" name="Text Box 7"/>
            <p:cNvSpPr txBox="1">
              <a:spLocks noChangeArrowheads="1"/>
            </p:cNvSpPr>
            <p:nvPr/>
          </p:nvSpPr>
          <p:spPr bwMode="auto">
            <a:xfrm>
              <a:off x="576" y="1712"/>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数据</a:t>
              </a:r>
              <a:r>
                <a:rPr lang="en-US" altLang="zh-CN" sz="2000">
                  <a:ea typeface="宋体" pitchFamily="2" charset="-122"/>
                  <a:cs typeface="Times New Roman" pitchFamily="18" charset="0"/>
                </a:rPr>
                <a:t>n</a:t>
              </a:r>
            </a:p>
          </p:txBody>
        </p:sp>
        <p:sp>
          <p:nvSpPr>
            <p:cNvPr id="7222" name="Text Box 8"/>
            <p:cNvSpPr txBox="1">
              <a:spLocks noChangeArrowheads="1"/>
            </p:cNvSpPr>
            <p:nvPr/>
          </p:nvSpPr>
          <p:spPr bwMode="auto">
            <a:xfrm>
              <a:off x="576" y="2048"/>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方法</a:t>
              </a:r>
              <a:r>
                <a:rPr lang="en-US" altLang="zh-CN" sz="2000">
                  <a:ea typeface="宋体" pitchFamily="2" charset="-122"/>
                  <a:cs typeface="Times New Roman" pitchFamily="18" charset="0"/>
                </a:rPr>
                <a:t>1</a:t>
              </a:r>
            </a:p>
          </p:txBody>
        </p:sp>
        <p:sp>
          <p:nvSpPr>
            <p:cNvPr id="7223" name="Text Box 9"/>
            <p:cNvSpPr txBox="1">
              <a:spLocks noChangeArrowheads="1"/>
            </p:cNvSpPr>
            <p:nvPr/>
          </p:nvSpPr>
          <p:spPr bwMode="auto">
            <a:xfrm>
              <a:off x="576" y="2432"/>
              <a:ext cx="720" cy="256"/>
            </a:xfrm>
            <a:prstGeom prst="rect">
              <a:avLst/>
            </a:prstGeom>
            <a:noFill/>
            <a:ln w="9525">
              <a:solidFill>
                <a:schemeClr val="tx1"/>
              </a:solidFill>
              <a:miter lim="800000"/>
              <a:headEnd/>
              <a:tailEnd/>
            </a:ln>
          </p:spPr>
          <p:txBody>
            <a:bodyPr>
              <a:spAutoFit/>
            </a:bodyPr>
            <a:lstStyle/>
            <a:p>
              <a:pPr>
                <a:spcBef>
                  <a:spcPct val="50000"/>
                </a:spcBef>
              </a:pPr>
              <a:r>
                <a:rPr lang="en-US" altLang="zh-CN" sz="2000">
                  <a:ea typeface="宋体" pitchFamily="2" charset="-122"/>
                  <a:cs typeface="Times New Roman" pitchFamily="18" charset="0"/>
                </a:rPr>
                <a:t>……</a:t>
              </a:r>
            </a:p>
          </p:txBody>
        </p:sp>
        <p:sp>
          <p:nvSpPr>
            <p:cNvPr id="7224" name="Text Box 10"/>
            <p:cNvSpPr txBox="1">
              <a:spLocks noChangeArrowheads="1"/>
            </p:cNvSpPr>
            <p:nvPr/>
          </p:nvSpPr>
          <p:spPr bwMode="auto">
            <a:xfrm>
              <a:off x="576" y="2832"/>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方法</a:t>
              </a:r>
              <a:r>
                <a:rPr lang="en-US" altLang="zh-CN" sz="2000">
                  <a:ea typeface="宋体" pitchFamily="2" charset="-122"/>
                  <a:cs typeface="Times New Roman" pitchFamily="18" charset="0"/>
                </a:rPr>
                <a:t>n</a:t>
              </a:r>
            </a:p>
          </p:txBody>
        </p:sp>
        <p:sp>
          <p:nvSpPr>
            <p:cNvPr id="7225" name="Line 11"/>
            <p:cNvSpPr>
              <a:spLocks noChangeShapeType="1"/>
            </p:cNvSpPr>
            <p:nvPr/>
          </p:nvSpPr>
          <p:spPr bwMode="auto">
            <a:xfrm>
              <a:off x="1392" y="1152"/>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6" name="Line 12"/>
            <p:cNvSpPr>
              <a:spLocks noChangeShapeType="1"/>
            </p:cNvSpPr>
            <p:nvPr/>
          </p:nvSpPr>
          <p:spPr bwMode="auto">
            <a:xfrm>
              <a:off x="1824" y="1152"/>
              <a:ext cx="0" cy="672"/>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7" name="Line 13"/>
            <p:cNvSpPr>
              <a:spLocks noChangeShapeType="1"/>
            </p:cNvSpPr>
            <p:nvPr/>
          </p:nvSpPr>
          <p:spPr bwMode="auto">
            <a:xfrm flipH="1">
              <a:off x="1392" y="1824"/>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8" name="Text Box 14"/>
            <p:cNvSpPr txBox="1">
              <a:spLocks noChangeArrowheads="1"/>
            </p:cNvSpPr>
            <p:nvPr/>
          </p:nvSpPr>
          <p:spPr bwMode="auto">
            <a:xfrm>
              <a:off x="2064" y="1382"/>
              <a:ext cx="576" cy="250"/>
            </a:xfrm>
            <a:prstGeom prst="rect">
              <a:avLst/>
            </a:prstGeom>
            <a:noFill/>
            <a:ln w="9525">
              <a:no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属性</a:t>
              </a:r>
            </a:p>
          </p:txBody>
        </p:sp>
        <p:sp>
          <p:nvSpPr>
            <p:cNvPr id="7229" name="Line 15"/>
            <p:cNvSpPr>
              <a:spLocks noChangeShapeType="1"/>
            </p:cNvSpPr>
            <p:nvPr/>
          </p:nvSpPr>
          <p:spPr bwMode="auto">
            <a:xfrm>
              <a:off x="1824" y="1488"/>
              <a:ext cx="240"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0" name="Line 16"/>
            <p:cNvSpPr>
              <a:spLocks noChangeShapeType="1"/>
            </p:cNvSpPr>
            <p:nvPr/>
          </p:nvSpPr>
          <p:spPr bwMode="auto">
            <a:xfrm>
              <a:off x="1392" y="2208"/>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1" name="Line 17"/>
            <p:cNvSpPr>
              <a:spLocks noChangeShapeType="1"/>
            </p:cNvSpPr>
            <p:nvPr/>
          </p:nvSpPr>
          <p:spPr bwMode="auto">
            <a:xfrm>
              <a:off x="1824" y="2208"/>
              <a:ext cx="0" cy="672"/>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2" name="Line 18"/>
            <p:cNvSpPr>
              <a:spLocks noChangeShapeType="1"/>
            </p:cNvSpPr>
            <p:nvPr/>
          </p:nvSpPr>
          <p:spPr bwMode="auto">
            <a:xfrm flipH="1">
              <a:off x="1392" y="2880"/>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3" name="Line 19"/>
            <p:cNvSpPr>
              <a:spLocks noChangeShapeType="1"/>
            </p:cNvSpPr>
            <p:nvPr/>
          </p:nvSpPr>
          <p:spPr bwMode="auto">
            <a:xfrm>
              <a:off x="1824" y="2544"/>
              <a:ext cx="240"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4" name="Text Box 20"/>
            <p:cNvSpPr txBox="1">
              <a:spLocks noChangeArrowheads="1"/>
            </p:cNvSpPr>
            <p:nvPr/>
          </p:nvSpPr>
          <p:spPr bwMode="auto">
            <a:xfrm>
              <a:off x="2064" y="2400"/>
              <a:ext cx="480" cy="250"/>
            </a:xfrm>
            <a:prstGeom prst="rect">
              <a:avLst/>
            </a:prstGeom>
            <a:noFill/>
            <a:ln w="9525">
              <a:no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方法</a:t>
              </a:r>
            </a:p>
          </p:txBody>
        </p:sp>
      </p:grpSp>
      <p:graphicFrame>
        <p:nvGraphicFramePr>
          <p:cNvPr id="447509" name="Group 21"/>
          <p:cNvGraphicFramePr>
            <a:graphicFrameLocks noGrp="1"/>
          </p:cNvGraphicFramePr>
          <p:nvPr>
            <p:extLst>
              <p:ext uri="{D42A27DB-BD31-4B8C-83A1-F6EECF244321}">
                <p14:modId xmlns:p14="http://schemas.microsoft.com/office/powerpoint/2010/main" val="945064667"/>
              </p:ext>
            </p:extLst>
          </p:nvPr>
        </p:nvGraphicFramePr>
        <p:xfrm>
          <a:off x="5294313" y="1341438"/>
          <a:ext cx="1905000" cy="2067687"/>
        </p:xfrm>
        <a:graphic>
          <a:graphicData uri="http://schemas.openxmlformats.org/drawingml/2006/table">
            <a:tbl>
              <a:tblPr>
                <a:tableStyleId>{284E427A-3D55-4303-BF80-6455036E1DE7}</a:tableStyleId>
              </a:tblPr>
              <a:tblGrid>
                <a:gridCol w="1905000"/>
              </a:tblGrid>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619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legs</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803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sp>
        <p:nvSpPr>
          <p:cNvPr id="7181" name="Text Box 31"/>
          <p:cNvSpPr txBox="1">
            <a:spLocks noChangeArrowheads="1"/>
          </p:cNvSpPr>
          <p:nvPr/>
        </p:nvSpPr>
        <p:spPr bwMode="auto">
          <a:xfrm>
            <a:off x="7732713" y="2027238"/>
            <a:ext cx="1066800" cy="369332"/>
          </a:xfrm>
          <a:prstGeom prst="rect">
            <a:avLst/>
          </a:prstGeom>
          <a:noFill/>
          <a:ln w="9525">
            <a:noFill/>
            <a:miter lim="800000"/>
            <a:headEnd/>
            <a:tailEnd/>
          </a:ln>
        </p:spPr>
        <p:txBody>
          <a:bodyPr>
            <a:spAutoFit/>
          </a:bodyPr>
          <a:lstStyle/>
          <a:p>
            <a:pPr>
              <a:spcBef>
                <a:spcPct val="50000"/>
              </a:spcBef>
            </a:pPr>
            <a:endParaRPr lang="zh-CN" altLang="zh-CN">
              <a:ea typeface="宋体" pitchFamily="2" charset="-122"/>
              <a:cs typeface="Times New Roman" pitchFamily="18" charset="0"/>
            </a:endParaRPr>
          </a:p>
        </p:txBody>
      </p:sp>
      <p:sp>
        <p:nvSpPr>
          <p:cNvPr id="7182" name="Text Box 32"/>
          <p:cNvSpPr txBox="1">
            <a:spLocks noChangeArrowheads="1"/>
          </p:cNvSpPr>
          <p:nvPr/>
        </p:nvSpPr>
        <p:spPr bwMode="auto">
          <a:xfrm>
            <a:off x="7656513" y="2027238"/>
            <a:ext cx="1524000" cy="396875"/>
          </a:xfrm>
          <a:prstGeom prst="rect">
            <a:avLst/>
          </a:prstGeom>
          <a:noFill/>
          <a:ln w="9525">
            <a:no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数据</a:t>
            </a:r>
            <a:r>
              <a:rPr lang="en-US" altLang="zh-CN" sz="2000" b="1" dirty="0">
                <a:ea typeface="宋体" pitchFamily="2" charset="-122"/>
                <a:cs typeface="Times New Roman" pitchFamily="18" charset="0"/>
              </a:rPr>
              <a:t>(</a:t>
            </a:r>
            <a:r>
              <a:rPr lang="zh-CN" altLang="en-US" sz="2000" b="1" dirty="0">
                <a:ea typeface="宋体" pitchFamily="2" charset="-122"/>
                <a:cs typeface="Times New Roman" pitchFamily="18" charset="0"/>
              </a:rPr>
              <a:t>属性</a:t>
            </a:r>
            <a:r>
              <a:rPr lang="en-US" altLang="zh-CN" sz="2000" b="1" dirty="0">
                <a:ea typeface="宋体" pitchFamily="2" charset="-122"/>
                <a:cs typeface="Times New Roman" pitchFamily="18" charset="0"/>
              </a:rPr>
              <a:t>)</a:t>
            </a:r>
          </a:p>
        </p:txBody>
      </p:sp>
      <p:sp>
        <p:nvSpPr>
          <p:cNvPr id="7183" name="Text Box 33"/>
          <p:cNvSpPr txBox="1">
            <a:spLocks noChangeArrowheads="1"/>
          </p:cNvSpPr>
          <p:nvPr/>
        </p:nvSpPr>
        <p:spPr bwMode="auto">
          <a:xfrm>
            <a:off x="7656513" y="2865438"/>
            <a:ext cx="1143000" cy="396875"/>
          </a:xfrm>
          <a:prstGeom prst="rect">
            <a:avLst/>
          </a:prstGeom>
          <a:noFill/>
          <a:ln w="9525">
            <a:no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方法</a:t>
            </a:r>
          </a:p>
        </p:txBody>
      </p:sp>
      <p:sp>
        <p:nvSpPr>
          <p:cNvPr id="7184" name="Text Box 34"/>
          <p:cNvSpPr txBox="1">
            <a:spLocks noChangeArrowheads="1"/>
          </p:cNvSpPr>
          <p:nvPr/>
        </p:nvSpPr>
        <p:spPr bwMode="auto">
          <a:xfrm>
            <a:off x="7656513" y="1417638"/>
            <a:ext cx="762000" cy="400110"/>
          </a:xfrm>
          <a:prstGeom prst="rect">
            <a:avLst/>
          </a:prstGeom>
          <a:noFill/>
          <a:ln w="9525">
            <a:noFill/>
            <a:miter lim="800000"/>
            <a:headEnd/>
            <a:tailEnd/>
          </a:ln>
        </p:spPr>
        <p:txBody>
          <a:bodyPr wrap="square">
            <a:spAutoFit/>
          </a:bodyPr>
          <a:lstStyle/>
          <a:p>
            <a:pPr>
              <a:spcBef>
                <a:spcPct val="50000"/>
              </a:spcBef>
            </a:pPr>
            <a:r>
              <a:rPr lang="zh-CN" altLang="en-US" sz="2000" b="1" dirty="0" smtClean="0">
                <a:ea typeface="宋体" pitchFamily="2" charset="-122"/>
                <a:cs typeface="Times New Roman" pitchFamily="18" charset="0"/>
              </a:rPr>
              <a:t>类名</a:t>
            </a:r>
            <a:endParaRPr lang="zh-CN" altLang="en-US" sz="2000" b="1" dirty="0">
              <a:ea typeface="宋体" pitchFamily="2" charset="-122"/>
              <a:cs typeface="Times New Roman" pitchFamily="18" charset="0"/>
            </a:endParaRPr>
          </a:p>
        </p:txBody>
      </p:sp>
      <p:sp>
        <p:nvSpPr>
          <p:cNvPr id="7185" name="Line 35"/>
          <p:cNvSpPr>
            <a:spLocks noChangeShapeType="1"/>
          </p:cNvSpPr>
          <p:nvPr/>
        </p:nvSpPr>
        <p:spPr bwMode="auto">
          <a:xfrm>
            <a:off x="7199313" y="1570038"/>
            <a:ext cx="457200"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186" name="Line 36"/>
          <p:cNvSpPr>
            <a:spLocks noChangeShapeType="1"/>
          </p:cNvSpPr>
          <p:nvPr/>
        </p:nvSpPr>
        <p:spPr bwMode="auto">
          <a:xfrm>
            <a:off x="7199313" y="2179638"/>
            <a:ext cx="457200"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187" name="Line 37"/>
          <p:cNvSpPr>
            <a:spLocks noChangeShapeType="1"/>
          </p:cNvSpPr>
          <p:nvPr/>
        </p:nvSpPr>
        <p:spPr bwMode="auto">
          <a:xfrm>
            <a:off x="7199313" y="3094038"/>
            <a:ext cx="457200"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graphicFrame>
        <p:nvGraphicFramePr>
          <p:cNvPr id="447526" name="Group 38"/>
          <p:cNvGraphicFramePr>
            <a:graphicFrameLocks noGrp="1"/>
          </p:cNvGraphicFramePr>
          <p:nvPr>
            <p:extLst>
              <p:ext uri="{D42A27DB-BD31-4B8C-83A1-F6EECF244321}">
                <p14:modId xmlns:p14="http://schemas.microsoft.com/office/powerpoint/2010/main" val="3055730406"/>
              </p:ext>
            </p:extLst>
          </p:nvPr>
        </p:nvGraphicFramePr>
        <p:xfrm>
          <a:off x="6742113" y="4402138"/>
          <a:ext cx="1974850" cy="1874013"/>
        </p:xfrm>
        <a:graphic>
          <a:graphicData uri="http://schemas.openxmlformats.org/drawingml/2006/table">
            <a:tbl>
              <a:tblPr>
                <a:tableStyleId>{35758FB7-9AC5-4552-8A53-C91805E547FA}</a:tableStyleId>
              </a:tblPr>
              <a:tblGrid>
                <a:gridCol w="1974850"/>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x2:Animal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5064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legs=0</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graphicFrame>
        <p:nvGraphicFramePr>
          <p:cNvPr id="447536" name="Group 48"/>
          <p:cNvGraphicFramePr>
            <a:graphicFrameLocks noGrp="1"/>
          </p:cNvGraphicFramePr>
          <p:nvPr>
            <p:extLst>
              <p:ext uri="{D42A27DB-BD31-4B8C-83A1-F6EECF244321}">
                <p14:modId xmlns:p14="http://schemas.microsoft.com/office/powerpoint/2010/main" val="1911962560"/>
              </p:ext>
            </p:extLst>
          </p:nvPr>
        </p:nvGraphicFramePr>
        <p:xfrm>
          <a:off x="4397375" y="4402138"/>
          <a:ext cx="1658938" cy="1894650"/>
        </p:xfrm>
        <a:graphic>
          <a:graphicData uri="http://schemas.openxmlformats.org/drawingml/2006/table">
            <a:tbl>
              <a:tblPr>
                <a:tableStyleId>{35758FB7-9AC5-4552-8A53-C91805E547FA}</a:tableStyleId>
              </a:tblPr>
              <a:tblGrid>
                <a:gridCol w="1658938"/>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x1:Animal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527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legs=4</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sp>
        <p:nvSpPr>
          <p:cNvPr id="7208" name="Line 58"/>
          <p:cNvSpPr>
            <a:spLocks noChangeShapeType="1"/>
          </p:cNvSpPr>
          <p:nvPr/>
        </p:nvSpPr>
        <p:spPr bwMode="auto">
          <a:xfrm>
            <a:off x="5980113" y="3398838"/>
            <a:ext cx="0" cy="30480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09" name="Line 59"/>
          <p:cNvSpPr>
            <a:spLocks noChangeShapeType="1"/>
          </p:cNvSpPr>
          <p:nvPr/>
        </p:nvSpPr>
        <p:spPr bwMode="auto">
          <a:xfrm>
            <a:off x="6894513" y="3398838"/>
            <a:ext cx="0" cy="30480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10" name="Line 60"/>
          <p:cNvSpPr>
            <a:spLocks noChangeShapeType="1"/>
          </p:cNvSpPr>
          <p:nvPr/>
        </p:nvSpPr>
        <p:spPr bwMode="auto">
          <a:xfrm flipH="1">
            <a:off x="5370513" y="3703638"/>
            <a:ext cx="609600"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11" name="Line 61"/>
          <p:cNvSpPr>
            <a:spLocks noChangeShapeType="1"/>
          </p:cNvSpPr>
          <p:nvPr/>
        </p:nvSpPr>
        <p:spPr bwMode="auto">
          <a:xfrm flipH="1">
            <a:off x="6894513" y="3703638"/>
            <a:ext cx="609600"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12" name="Line 62"/>
          <p:cNvSpPr>
            <a:spLocks noChangeShapeType="1"/>
          </p:cNvSpPr>
          <p:nvPr/>
        </p:nvSpPr>
        <p:spPr bwMode="auto">
          <a:xfrm>
            <a:off x="5370513" y="3703638"/>
            <a:ext cx="0" cy="685800"/>
          </a:xfrm>
          <a:prstGeom prst="line">
            <a:avLst/>
          </a:prstGeom>
          <a:noFill/>
          <a:ln w="9525">
            <a:solidFill>
              <a:schemeClr val="tx1"/>
            </a:solidFill>
            <a:round/>
            <a:headEnd/>
            <a:tailEnd type="triangle" w="lg" len="med"/>
          </a:ln>
        </p:spPr>
        <p:txBody>
          <a:bodyPr/>
          <a:lstStyle/>
          <a:p>
            <a:endParaRPr lang="zh-CN" altLang="en-US">
              <a:ea typeface="宋体" pitchFamily="2" charset="-122"/>
              <a:cs typeface="Times New Roman" pitchFamily="18" charset="0"/>
            </a:endParaRPr>
          </a:p>
        </p:txBody>
      </p:sp>
      <p:sp>
        <p:nvSpPr>
          <p:cNvPr id="7213" name="Line 63"/>
          <p:cNvSpPr>
            <a:spLocks noChangeShapeType="1"/>
          </p:cNvSpPr>
          <p:nvPr/>
        </p:nvSpPr>
        <p:spPr bwMode="auto">
          <a:xfrm>
            <a:off x="7504113" y="3703638"/>
            <a:ext cx="0" cy="685800"/>
          </a:xfrm>
          <a:prstGeom prst="line">
            <a:avLst/>
          </a:prstGeom>
          <a:noFill/>
          <a:ln w="9525">
            <a:solidFill>
              <a:schemeClr val="tx1"/>
            </a:solidFill>
            <a:round/>
            <a:headEnd/>
            <a:tailEnd type="triangle" w="lg" len="med"/>
          </a:ln>
        </p:spPr>
        <p:txBody>
          <a:bodyPr/>
          <a:lstStyle/>
          <a:p>
            <a:endParaRPr lang="zh-CN" altLang="en-US">
              <a:ea typeface="宋体" pitchFamily="2" charset="-122"/>
              <a:cs typeface="Times New Roman" pitchFamily="18" charset="0"/>
            </a:endParaRPr>
          </a:p>
        </p:txBody>
      </p:sp>
      <p:sp>
        <p:nvSpPr>
          <p:cNvPr id="7214" name="Text Box 64"/>
          <p:cNvSpPr txBox="1">
            <a:spLocks noChangeArrowheads="1"/>
          </p:cNvSpPr>
          <p:nvPr/>
        </p:nvSpPr>
        <p:spPr bwMode="auto">
          <a:xfrm>
            <a:off x="7504113" y="3687763"/>
            <a:ext cx="1676400" cy="366712"/>
          </a:xfrm>
          <a:prstGeom prst="rect">
            <a:avLst/>
          </a:prstGeom>
          <a:noFill/>
          <a:ln w="9525">
            <a:noFill/>
            <a:miter lim="800000"/>
            <a:headEnd/>
            <a:tailEnd/>
          </a:ln>
        </p:spPr>
        <p:txBody>
          <a:bodyPr>
            <a:spAutoFit/>
          </a:bodyPr>
          <a:lstStyle/>
          <a:p>
            <a:pPr>
              <a:spcBef>
                <a:spcPct val="50000"/>
              </a:spcBef>
            </a:pPr>
            <a:r>
              <a:rPr lang="en-US" altLang="zh-CN" sz="1800" dirty="0">
                <a:ea typeface="宋体" pitchFamily="2" charset="-122"/>
                <a:cs typeface="Times New Roman" pitchFamily="18" charset="0"/>
              </a:rPr>
              <a:t>new Animal()</a:t>
            </a:r>
          </a:p>
        </p:txBody>
      </p:sp>
      <p:sp>
        <p:nvSpPr>
          <p:cNvPr id="7215" name="Text Box 65"/>
          <p:cNvSpPr txBox="1">
            <a:spLocks noChangeArrowheads="1"/>
          </p:cNvSpPr>
          <p:nvPr/>
        </p:nvSpPr>
        <p:spPr bwMode="auto">
          <a:xfrm>
            <a:off x="3821113" y="3703638"/>
            <a:ext cx="1676400" cy="366712"/>
          </a:xfrm>
          <a:prstGeom prst="rect">
            <a:avLst/>
          </a:prstGeom>
          <a:noFill/>
          <a:ln w="9525">
            <a:noFill/>
            <a:miter lim="800000"/>
            <a:headEnd/>
            <a:tailEnd/>
          </a:ln>
        </p:spPr>
        <p:txBody>
          <a:bodyPr>
            <a:spAutoFit/>
          </a:bodyPr>
          <a:lstStyle/>
          <a:p>
            <a:pPr>
              <a:spcBef>
                <a:spcPct val="50000"/>
              </a:spcBef>
            </a:pPr>
            <a:r>
              <a:rPr lang="en-US" altLang="zh-CN" sz="1800" dirty="0">
                <a:ea typeface="宋体" pitchFamily="2" charset="-122"/>
                <a:cs typeface="Times New Roman" pitchFamily="18" charset="0"/>
              </a:rPr>
              <a:t>new Animal()</a:t>
            </a:r>
          </a:p>
        </p:txBody>
      </p:sp>
      <p:sp>
        <p:nvSpPr>
          <p:cNvPr id="3" name="右箭头 2"/>
          <p:cNvSpPr/>
          <p:nvPr/>
        </p:nvSpPr>
        <p:spPr>
          <a:xfrm>
            <a:off x="3533775" y="2307977"/>
            <a:ext cx="1254249" cy="6889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a:solidFill>
                  <a:schemeClr val="bg1"/>
                </a:solidFill>
                <a:ea typeface="宋体" pitchFamily="2" charset="-122"/>
                <a:cs typeface="Times New Roman" pitchFamily="18" charset="0"/>
              </a:rPr>
              <a:t>举例</a:t>
            </a:r>
            <a:endParaRPr lang="zh-CN" altLang="en-US" b="1" dirty="0">
              <a:solidFill>
                <a:schemeClr val="bg1"/>
              </a:solidFill>
              <a:ea typeface="宋体" pitchFamily="2" charset="-122"/>
              <a:cs typeface="Times New Roman" pitchFamily="18" charset="0"/>
            </a:endParaRPr>
          </a:p>
        </p:txBody>
      </p:sp>
      <p:sp>
        <p:nvSpPr>
          <p:cNvPr id="4" name="TextBox 3"/>
          <p:cNvSpPr txBox="1"/>
          <p:nvPr/>
        </p:nvSpPr>
        <p:spPr>
          <a:xfrm>
            <a:off x="1979712" y="692696"/>
            <a:ext cx="5040560" cy="646331"/>
          </a:xfrm>
          <a:prstGeom prst="rect">
            <a:avLst/>
          </a:prstGeom>
          <a:noFill/>
        </p:spPr>
        <p:txBody>
          <a:bodyPr wrap="square" rtlCol="0">
            <a:spAutoFit/>
          </a:bodyPr>
          <a:lstStyle/>
          <a:p>
            <a:r>
              <a:rPr lang="zh-CN" altLang="en-US" sz="3600" b="1" dirty="0" smtClean="0">
                <a:ea typeface="宋体" pitchFamily="2" charset="-122"/>
                <a:cs typeface="Times New Roman" pitchFamily="18" charset="0"/>
              </a:rPr>
              <a:t>二、</a:t>
            </a:r>
            <a:r>
              <a:rPr lang="en-US" altLang="zh-CN" sz="3600" b="1" dirty="0" smtClean="0">
                <a:ea typeface="宋体" pitchFamily="2" charset="-122"/>
                <a:cs typeface="Times New Roman" pitchFamily="18" charset="0"/>
              </a:rPr>
              <a:t>Java </a:t>
            </a:r>
            <a:r>
              <a:rPr lang="zh-CN" altLang="en-US" sz="3600" b="1" dirty="0" smtClean="0">
                <a:ea typeface="宋体" pitchFamily="2" charset="-122"/>
                <a:cs typeface="Times New Roman" pitchFamily="18" charset="0"/>
              </a:rPr>
              <a:t>中类与对象 </a:t>
            </a:r>
            <a:endParaRPr lang="zh-CN" altLang="en-US" sz="3600" b="1" dirty="0">
              <a:ea typeface="宋体" pitchFamily="2" charset="-122"/>
              <a:cs typeface="Times New Roman" pitchFamily="18" charset="0"/>
            </a:endParaRPr>
          </a:p>
        </p:txBody>
      </p:sp>
    </p:spTree>
    <p:extLst>
      <p:ext uri="{BB962C8B-B14F-4D97-AF65-F5344CB8AC3E}">
        <p14:creationId xmlns:p14="http://schemas.microsoft.com/office/powerpoint/2010/main" val="3358263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340768"/>
            <a:ext cx="1080120" cy="48965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11760" y="1124744"/>
            <a:ext cx="6408712" cy="396044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67544" y="6237312"/>
            <a:ext cx="1440160" cy="369332"/>
          </a:xfrm>
          <a:prstGeom prst="rect">
            <a:avLst/>
          </a:prstGeom>
          <a:noFill/>
        </p:spPr>
        <p:txBody>
          <a:bodyPr wrap="square" rtlCol="0">
            <a:spAutoFit/>
          </a:bodyPr>
          <a:lstStyle/>
          <a:p>
            <a:r>
              <a:rPr lang="zh-CN" altLang="en-US" dirty="0" smtClean="0"/>
              <a:t>栈</a:t>
            </a:r>
            <a:endParaRPr lang="zh-CN" altLang="en-US" dirty="0"/>
          </a:p>
        </p:txBody>
      </p:sp>
      <p:sp>
        <p:nvSpPr>
          <p:cNvPr id="7" name="TextBox 6"/>
          <p:cNvSpPr txBox="1"/>
          <p:nvPr/>
        </p:nvSpPr>
        <p:spPr>
          <a:xfrm>
            <a:off x="5364088" y="4869160"/>
            <a:ext cx="1512168" cy="369332"/>
          </a:xfrm>
          <a:prstGeom prst="rect">
            <a:avLst/>
          </a:prstGeom>
          <a:noFill/>
        </p:spPr>
        <p:txBody>
          <a:bodyPr wrap="square" rtlCol="0">
            <a:spAutoFit/>
          </a:bodyPr>
          <a:lstStyle/>
          <a:p>
            <a:r>
              <a:rPr lang="zh-CN" altLang="en-US" dirty="0" smtClean="0"/>
              <a:t>堆</a:t>
            </a:r>
            <a:endParaRPr lang="zh-CN" altLang="en-US" dirty="0"/>
          </a:p>
        </p:txBody>
      </p:sp>
      <p:cxnSp>
        <p:nvCxnSpPr>
          <p:cNvPr id="9" name="直接连接符 8"/>
          <p:cNvCxnSpPr/>
          <p:nvPr/>
        </p:nvCxnSpPr>
        <p:spPr>
          <a:xfrm>
            <a:off x="467544" y="5805264"/>
            <a:ext cx="1080120"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7544" y="5805264"/>
            <a:ext cx="1224136" cy="369332"/>
          </a:xfrm>
          <a:prstGeom prst="rect">
            <a:avLst/>
          </a:prstGeom>
          <a:noFill/>
        </p:spPr>
        <p:txBody>
          <a:bodyPr wrap="square" rtlCol="0">
            <a:spAutoFit/>
          </a:bodyPr>
          <a:lstStyle/>
          <a:p>
            <a:r>
              <a:rPr lang="en-US" altLang="zh-CN" dirty="0" smtClean="0"/>
              <a:t>p1:0x1234</a:t>
            </a:r>
            <a:endParaRPr lang="zh-CN" altLang="en-US" dirty="0"/>
          </a:p>
        </p:txBody>
      </p:sp>
      <p:sp>
        <p:nvSpPr>
          <p:cNvPr id="11" name="矩形 10"/>
          <p:cNvSpPr/>
          <p:nvPr/>
        </p:nvSpPr>
        <p:spPr>
          <a:xfrm>
            <a:off x="3128656" y="1340768"/>
            <a:ext cx="1443344" cy="369332"/>
          </a:xfrm>
          <a:prstGeom prst="rect">
            <a:avLst/>
          </a:prstGeom>
        </p:spPr>
        <p:txBody>
          <a:bodyPr wrap="none">
            <a:spAutoFit/>
          </a:bodyPr>
          <a:lstStyle/>
          <a:p>
            <a:r>
              <a:rPr lang="en-US" altLang="zh-CN" b="1" dirty="0"/>
              <a:t>new Person()</a:t>
            </a:r>
            <a:endParaRPr lang="zh-CN" altLang="en-US" dirty="0"/>
          </a:p>
        </p:txBody>
      </p:sp>
      <p:sp>
        <p:nvSpPr>
          <p:cNvPr id="12" name="矩形 11"/>
          <p:cNvSpPr/>
          <p:nvPr/>
        </p:nvSpPr>
        <p:spPr>
          <a:xfrm>
            <a:off x="3128656" y="1854116"/>
            <a:ext cx="1584176" cy="164689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3128656" y="1710100"/>
            <a:ext cx="0" cy="14401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1720" y="1340768"/>
            <a:ext cx="1076936" cy="369332"/>
          </a:xfrm>
          <a:prstGeom prst="rect">
            <a:avLst/>
          </a:prstGeom>
          <a:noFill/>
        </p:spPr>
        <p:txBody>
          <a:bodyPr wrap="square" rtlCol="0">
            <a:spAutoFit/>
          </a:bodyPr>
          <a:lstStyle/>
          <a:p>
            <a:r>
              <a:rPr lang="en-US" altLang="zh-CN" dirty="0" smtClean="0"/>
              <a:t>0x1234</a:t>
            </a:r>
            <a:endParaRPr lang="zh-CN" altLang="en-US" dirty="0"/>
          </a:p>
        </p:txBody>
      </p:sp>
      <p:cxnSp>
        <p:nvCxnSpPr>
          <p:cNvPr id="17" name="直接箭头连接符 16"/>
          <p:cNvCxnSpPr/>
          <p:nvPr/>
        </p:nvCxnSpPr>
        <p:spPr>
          <a:xfrm flipV="1">
            <a:off x="1547664" y="1782108"/>
            <a:ext cx="1580992" cy="40231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75856" y="2060848"/>
            <a:ext cx="1296144" cy="923330"/>
          </a:xfrm>
          <a:prstGeom prst="rect">
            <a:avLst/>
          </a:prstGeom>
          <a:noFill/>
        </p:spPr>
        <p:txBody>
          <a:bodyPr wrap="square" rtlCol="0">
            <a:spAutoFit/>
          </a:bodyPr>
          <a:lstStyle/>
          <a:p>
            <a:r>
              <a:rPr lang="en-US" altLang="zh-CN" dirty="0" smtClean="0"/>
              <a:t>age:12</a:t>
            </a:r>
          </a:p>
          <a:p>
            <a:r>
              <a:rPr lang="en-US" altLang="zh-CN" dirty="0" smtClean="0"/>
              <a:t>name:0x2345</a:t>
            </a:r>
            <a:endParaRPr lang="zh-CN" altLang="en-US" dirty="0"/>
          </a:p>
        </p:txBody>
      </p:sp>
      <p:cxnSp>
        <p:nvCxnSpPr>
          <p:cNvPr id="20" name="直接连接符 19"/>
          <p:cNvCxnSpPr/>
          <p:nvPr/>
        </p:nvCxnSpPr>
        <p:spPr>
          <a:xfrm>
            <a:off x="467544" y="5373216"/>
            <a:ext cx="1080120"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67544" y="4869160"/>
            <a:ext cx="1080120"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590188" y="5373216"/>
            <a:ext cx="2773900" cy="123342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3128656" y="6421978"/>
            <a:ext cx="1875392" cy="369332"/>
          </a:xfrm>
          <a:prstGeom prst="rect">
            <a:avLst/>
          </a:prstGeom>
          <a:noFill/>
        </p:spPr>
        <p:txBody>
          <a:bodyPr wrap="square" rtlCol="0">
            <a:spAutoFit/>
          </a:bodyPr>
          <a:lstStyle/>
          <a:p>
            <a:r>
              <a:rPr lang="zh-CN" altLang="en-US" dirty="0"/>
              <a:t>常量池</a:t>
            </a:r>
          </a:p>
        </p:txBody>
      </p:sp>
      <p:sp>
        <p:nvSpPr>
          <p:cNvPr id="26" name="TextBox 25"/>
          <p:cNvSpPr txBox="1"/>
          <p:nvPr/>
        </p:nvSpPr>
        <p:spPr>
          <a:xfrm>
            <a:off x="2843808" y="5557882"/>
            <a:ext cx="1133330" cy="369332"/>
          </a:xfrm>
          <a:prstGeom prst="rect">
            <a:avLst/>
          </a:prstGeom>
          <a:noFill/>
        </p:spPr>
        <p:txBody>
          <a:bodyPr wrap="square" rtlCol="0">
            <a:spAutoFit/>
          </a:bodyPr>
          <a:lstStyle/>
          <a:p>
            <a:r>
              <a:rPr lang="en-US" altLang="zh-CN" dirty="0" err="1" smtClean="0"/>
              <a:t>Lilei</a:t>
            </a:r>
            <a:endParaRPr lang="zh-CN" altLang="en-US" dirty="0"/>
          </a:p>
        </p:txBody>
      </p:sp>
      <p:cxnSp>
        <p:nvCxnSpPr>
          <p:cNvPr id="28" name="直接箭头连接符 27"/>
          <p:cNvCxnSpPr>
            <a:endCxn id="26" idx="1"/>
          </p:cNvCxnSpPr>
          <p:nvPr/>
        </p:nvCxnSpPr>
        <p:spPr>
          <a:xfrm>
            <a:off x="1187624" y="5085184"/>
            <a:ext cx="1656184" cy="65736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3275856" y="2852936"/>
            <a:ext cx="574472" cy="28896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67544" y="5373216"/>
            <a:ext cx="1080120" cy="369332"/>
          </a:xfrm>
          <a:prstGeom prst="rect">
            <a:avLst/>
          </a:prstGeom>
          <a:noFill/>
        </p:spPr>
        <p:txBody>
          <a:bodyPr wrap="square" rtlCol="0">
            <a:spAutoFit/>
          </a:bodyPr>
          <a:lstStyle/>
          <a:p>
            <a:r>
              <a:rPr lang="en-US" altLang="zh-CN" dirty="0" smtClean="0"/>
              <a:t>p2:</a:t>
            </a:r>
            <a:endParaRPr lang="zh-CN" altLang="en-US" dirty="0"/>
          </a:p>
        </p:txBody>
      </p:sp>
      <p:sp>
        <p:nvSpPr>
          <p:cNvPr id="32" name="矩形 31"/>
          <p:cNvSpPr/>
          <p:nvPr/>
        </p:nvSpPr>
        <p:spPr>
          <a:xfrm>
            <a:off x="5292080" y="3104964"/>
            <a:ext cx="1800200" cy="140415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5292080" y="3212976"/>
            <a:ext cx="1584176" cy="923330"/>
          </a:xfrm>
          <a:prstGeom prst="rect">
            <a:avLst/>
          </a:prstGeom>
          <a:noFill/>
        </p:spPr>
        <p:txBody>
          <a:bodyPr wrap="square" rtlCol="0">
            <a:spAutoFit/>
          </a:bodyPr>
          <a:lstStyle/>
          <a:p>
            <a:r>
              <a:rPr lang="en-US" altLang="zh-CN" dirty="0" smtClean="0"/>
              <a:t>age:23</a:t>
            </a:r>
          </a:p>
          <a:p>
            <a:r>
              <a:rPr lang="en-US" altLang="zh-CN" dirty="0" err="1" smtClean="0"/>
              <a:t>name:HanMeimei</a:t>
            </a:r>
            <a:endParaRPr lang="zh-CN" altLang="en-US" dirty="0"/>
          </a:p>
        </p:txBody>
      </p:sp>
      <p:cxnSp>
        <p:nvCxnSpPr>
          <p:cNvPr id="35" name="直接箭头连接符 34"/>
          <p:cNvCxnSpPr/>
          <p:nvPr/>
        </p:nvCxnSpPr>
        <p:spPr>
          <a:xfrm flipV="1">
            <a:off x="1331640" y="3104964"/>
            <a:ext cx="3960440" cy="245291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796136" y="3212976"/>
            <a:ext cx="288032" cy="2880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192180" y="3212976"/>
            <a:ext cx="540060" cy="369332"/>
          </a:xfrm>
          <a:prstGeom prst="rect">
            <a:avLst/>
          </a:prstGeom>
          <a:noFill/>
        </p:spPr>
        <p:txBody>
          <a:bodyPr wrap="square" rtlCol="0">
            <a:spAutoFit/>
          </a:bodyPr>
          <a:lstStyle/>
          <a:p>
            <a:r>
              <a:rPr lang="en-US" altLang="zh-CN" dirty="0" smtClean="0"/>
              <a:t>24</a:t>
            </a:r>
            <a:endParaRPr lang="zh-CN" altLang="en-US" dirty="0"/>
          </a:p>
        </p:txBody>
      </p:sp>
      <p:sp>
        <p:nvSpPr>
          <p:cNvPr id="40" name="矩形 39"/>
          <p:cNvSpPr/>
          <p:nvPr/>
        </p:nvSpPr>
        <p:spPr>
          <a:xfrm>
            <a:off x="5940152" y="1229852"/>
            <a:ext cx="2163424" cy="1754326"/>
          </a:xfrm>
          <a:prstGeom prst="rect">
            <a:avLst/>
          </a:prstGeom>
        </p:spPr>
        <p:txBody>
          <a:bodyPr wrap="square">
            <a:spAutoFit/>
          </a:bodyPr>
          <a:lstStyle/>
          <a:p>
            <a:pPr>
              <a:buClr>
                <a:schemeClr val="tx1"/>
              </a:buClr>
              <a:buFont typeface="Wingdings" pitchFamily="2" charset="2"/>
              <a:buChar char="Ø"/>
            </a:pPr>
            <a:r>
              <a:rPr lang="zh-CN" altLang="en-US" b="1" dirty="0">
                <a:ea typeface="宋体" pitchFamily="2" charset="-122"/>
                <a:cs typeface="Times New Roman" pitchFamily="18" charset="0"/>
              </a:rPr>
              <a:t>如果创建了一个类的多个对象，对于类中定义的属性，每个对象都拥有各自的一套副本，且互不干扰。</a:t>
            </a:r>
          </a:p>
        </p:txBody>
      </p:sp>
    </p:spTree>
    <p:extLst>
      <p:ext uri="{BB962C8B-B14F-4D97-AF65-F5344CB8AC3E}">
        <p14:creationId xmlns:p14="http://schemas.microsoft.com/office/powerpoint/2010/main" val="219606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772816"/>
            <a:ext cx="4824536" cy="2308324"/>
          </a:xfrm>
          <a:prstGeom prst="rect">
            <a:avLst/>
          </a:prstGeom>
          <a:noFill/>
        </p:spPr>
        <p:txBody>
          <a:bodyPr wrap="square" rtlCol="0">
            <a:spAutoFit/>
          </a:bodyPr>
          <a:lstStyle/>
          <a:p>
            <a:r>
              <a:rPr lang="zh-CN" altLang="en-US" sz="2400" dirty="0" smtClean="0">
                <a:latin typeface="宋体" pitchFamily="2" charset="-122"/>
                <a:ea typeface="宋体" pitchFamily="2" charset="-122"/>
              </a:rPr>
              <a:t>曰：“</a:t>
            </a:r>
            <a:r>
              <a:rPr lang="zh-CN" altLang="en-US" sz="2400" dirty="0">
                <a:latin typeface="宋体" pitchFamily="2" charset="-122"/>
                <a:ea typeface="宋体" pitchFamily="2" charset="-122"/>
              </a:rPr>
              <a:t>白马非马，可乎？</a:t>
            </a:r>
            <a:r>
              <a:rPr lang="zh-CN" altLang="en-US" sz="2400" dirty="0" smtClean="0">
                <a:latin typeface="宋体" pitchFamily="2" charset="-122"/>
                <a:ea typeface="宋体" pitchFamily="2" charset="-122"/>
              </a:rPr>
              <a:t>”</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曰</a:t>
            </a:r>
            <a:r>
              <a:rPr lang="zh-CN" altLang="en-US" sz="2400" dirty="0">
                <a:latin typeface="宋体" pitchFamily="2" charset="-122"/>
                <a:ea typeface="宋体" pitchFamily="2" charset="-122"/>
              </a:rPr>
              <a:t>：“可。”</a:t>
            </a:r>
          </a:p>
          <a:p>
            <a:r>
              <a:rPr lang="zh-CN" altLang="en-US" sz="2400" dirty="0" smtClean="0">
                <a:latin typeface="宋体" pitchFamily="2" charset="-122"/>
                <a:ea typeface="宋体" pitchFamily="2" charset="-122"/>
              </a:rPr>
              <a:t>曰</a:t>
            </a:r>
            <a:r>
              <a:rPr lang="zh-CN" altLang="en-US" sz="2400" dirty="0">
                <a:latin typeface="宋体" pitchFamily="2" charset="-122"/>
                <a:ea typeface="宋体" pitchFamily="2" charset="-122"/>
              </a:rPr>
              <a:t>：</a:t>
            </a:r>
            <a:r>
              <a:rPr lang="zh-CN" altLang="en-US" sz="2400" dirty="0" smtClean="0">
                <a:latin typeface="宋体" pitchFamily="2" charset="-122"/>
                <a:ea typeface="宋体" pitchFamily="2" charset="-122"/>
              </a:rPr>
              <a:t>“何哉？”</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曰</a:t>
            </a:r>
            <a:r>
              <a:rPr lang="zh-CN" altLang="en-US" sz="2400" dirty="0">
                <a:latin typeface="宋体" pitchFamily="2" charset="-122"/>
                <a:ea typeface="宋体" pitchFamily="2" charset="-122"/>
              </a:rPr>
              <a:t>：“马者，所以命形也。白者，所以命色也。命色者，非命形也，故曰白马非马。”</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750" y="497710"/>
            <a:ext cx="3197746" cy="6171650"/>
          </a:xfrm>
          <a:prstGeom prst="rect">
            <a:avLst/>
          </a:prstGeom>
        </p:spPr>
      </p:pic>
      <p:sp>
        <p:nvSpPr>
          <p:cNvPr id="3" name="乘号 2"/>
          <p:cNvSpPr/>
          <p:nvPr/>
        </p:nvSpPr>
        <p:spPr>
          <a:xfrm>
            <a:off x="3275856" y="3620448"/>
            <a:ext cx="1548172" cy="1224136"/>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193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55776" y="620688"/>
            <a:ext cx="4679939" cy="737982"/>
          </a:xfrm>
        </p:spPr>
        <p:txBody>
          <a:bodyPr>
            <a:normAutofit/>
          </a:bodyPr>
          <a:lstStyle/>
          <a:p>
            <a:pPr eaLnBrk="1" hangingPunct="1"/>
            <a:r>
              <a:rPr lang="zh-CN" altLang="en-US" b="1" dirty="0" smtClean="0">
                <a:latin typeface="+mn-lt"/>
                <a:ea typeface="宋体" pitchFamily="2" charset="-122"/>
                <a:cs typeface="Times New Roman" pitchFamily="18" charset="0"/>
              </a:rPr>
              <a:t>对象的创建和使用</a:t>
            </a:r>
          </a:p>
        </p:txBody>
      </p:sp>
      <p:sp>
        <p:nvSpPr>
          <p:cNvPr id="14339" name="Rectangle 3"/>
          <p:cNvSpPr>
            <a:spLocks noGrp="1" noChangeArrowheads="1"/>
          </p:cNvSpPr>
          <p:nvPr>
            <p:ph type="body" idx="1"/>
          </p:nvPr>
        </p:nvSpPr>
        <p:spPr>
          <a:xfrm>
            <a:off x="179512" y="2276873"/>
            <a:ext cx="3168352" cy="2520280"/>
          </a:xfrm>
        </p:spPr>
        <p:txBody>
          <a:bodyPr>
            <a:normAutofit/>
          </a:bodyPr>
          <a:lstStyle/>
          <a:p>
            <a:pPr eaLnBrk="1" hangingPunct="1">
              <a:buClr>
                <a:schemeClr val="tx1"/>
              </a:buClr>
              <a:buFont typeface="Wingdings" pitchFamily="2" charset="2"/>
              <a:buChar char="Ø"/>
            </a:pPr>
            <a:r>
              <a:rPr lang="zh-CN" altLang="en-US" sz="2400" b="1" dirty="0" smtClean="0">
                <a:ea typeface="宋体" pitchFamily="2" charset="-122"/>
                <a:cs typeface="Times New Roman" pitchFamily="18" charset="0"/>
              </a:rPr>
              <a:t>如果创建了一个类的多个对象，对于类中定义的属性，每个对象都拥有各自的一套副本，且互不干扰。</a:t>
            </a:r>
          </a:p>
        </p:txBody>
      </p:sp>
      <p:sp>
        <p:nvSpPr>
          <p:cNvPr id="14340" name="Rectangle 4"/>
          <p:cNvSpPr>
            <a:spLocks noChangeArrowheads="1"/>
          </p:cNvSpPr>
          <p:nvPr/>
        </p:nvSpPr>
        <p:spPr bwMode="auto">
          <a:xfrm>
            <a:off x="3203848" y="1479432"/>
            <a:ext cx="5653515" cy="5266057"/>
          </a:xfrm>
          <a:prstGeom prst="rect">
            <a:avLst/>
          </a:prstGeom>
          <a:noFill/>
          <a:ln w="9525">
            <a:noFill/>
            <a:miter lim="800000"/>
            <a:headEnd/>
            <a:tailEnd/>
          </a:ln>
        </p:spPr>
        <p:txBody>
          <a:bodyPr wrap="square">
            <a:spAutoFit/>
          </a:bodyPr>
          <a:lstStyle/>
          <a:p>
            <a:pPr>
              <a:lnSpc>
                <a:spcPct val="75000"/>
              </a:lnSpc>
              <a:spcBef>
                <a:spcPct val="50000"/>
              </a:spcBef>
            </a:pPr>
            <a:r>
              <a:rPr lang="zh-CN" altLang="en-US" sz="2000" b="1" dirty="0">
                <a:ea typeface="宋体" pitchFamily="2" charset="-122"/>
                <a:cs typeface="Times New Roman" pitchFamily="18" charset="0"/>
              </a:rPr>
              <a:t>举例</a:t>
            </a:r>
            <a:r>
              <a:rPr lang="en-US" altLang="zh-CN" sz="2000" b="1" dirty="0">
                <a:ea typeface="宋体" pitchFamily="2" charset="-122"/>
                <a:cs typeface="Times New Roman" pitchFamily="18" charset="0"/>
              </a:rPr>
              <a:t>: </a:t>
            </a:r>
          </a:p>
          <a:p>
            <a:pPr>
              <a:lnSpc>
                <a:spcPct val="75000"/>
              </a:lnSpc>
              <a:spcBef>
                <a:spcPct val="50000"/>
              </a:spcBef>
            </a:pPr>
            <a:r>
              <a:rPr lang="en-US" altLang="zh-CN" sz="2200" b="1" dirty="0">
                <a:solidFill>
                  <a:srgbClr val="C00000"/>
                </a:solidFill>
                <a:ea typeface="宋体" pitchFamily="2" charset="-122"/>
                <a:cs typeface="Times New Roman" pitchFamily="18" charset="0"/>
              </a:rPr>
              <a:t>public class Zoo{</a:t>
            </a:r>
          </a:p>
          <a:p>
            <a:pPr>
              <a:lnSpc>
                <a:spcPct val="75000"/>
              </a:lnSpc>
              <a:spcBef>
                <a:spcPct val="50000"/>
              </a:spcBef>
            </a:pPr>
            <a:r>
              <a:rPr lang="en-US" altLang="zh-CN" sz="2200" b="1" dirty="0">
                <a:solidFill>
                  <a:srgbClr val="C00000"/>
                </a:solidFill>
                <a:ea typeface="宋体" pitchFamily="2" charset="-122"/>
                <a:cs typeface="Times New Roman" pitchFamily="18" charset="0"/>
              </a:rPr>
              <a:t>    public static void main(String </a:t>
            </a:r>
            <a:r>
              <a:rPr lang="en-US" altLang="zh-CN" sz="2200" b="1" dirty="0" err="1">
                <a:solidFill>
                  <a:srgbClr val="C00000"/>
                </a:solidFill>
                <a:ea typeface="宋体" pitchFamily="2" charset="-122"/>
                <a:cs typeface="Times New Roman" pitchFamily="18" charset="0"/>
              </a:rPr>
              <a:t>args</a:t>
            </a:r>
            <a:r>
              <a:rPr lang="en-US" altLang="zh-CN" sz="2200" b="1" dirty="0">
                <a:solidFill>
                  <a:srgbClr val="C00000"/>
                </a:solidFill>
                <a:ea typeface="宋体" pitchFamily="2" charset="-122"/>
                <a:cs typeface="Times New Roman" pitchFamily="18" charset="0"/>
              </a:rPr>
              <a:t>[]){</a:t>
            </a:r>
          </a:p>
          <a:p>
            <a:pPr>
              <a:lnSpc>
                <a:spcPct val="55000"/>
              </a:lnSpc>
              <a:spcBef>
                <a:spcPct val="50000"/>
              </a:spcBef>
            </a:pPr>
            <a:r>
              <a:rPr lang="en-US" altLang="zh-CN" sz="2200" b="1" dirty="0">
                <a:solidFill>
                  <a:schemeClr val="accent2"/>
                </a:solidFill>
                <a:ea typeface="宋体" pitchFamily="2" charset="-122"/>
                <a:cs typeface="Times New Roman" pitchFamily="18" charset="0"/>
              </a:rPr>
              <a:t>	</a:t>
            </a:r>
            <a:r>
              <a:rPr lang="en-US" altLang="zh-CN" sz="2200" b="1" dirty="0">
                <a:solidFill>
                  <a:srgbClr val="0000FF"/>
                </a:solidFill>
                <a:ea typeface="宋体" pitchFamily="2" charset="-122"/>
                <a:cs typeface="Times New Roman" pitchFamily="18" charset="0"/>
              </a:rPr>
              <a:t>Animal </a:t>
            </a:r>
            <a:r>
              <a:rPr lang="en-US" altLang="zh-CN" sz="2200" b="1" dirty="0" smtClean="0">
                <a:solidFill>
                  <a:srgbClr val="0000FF"/>
                </a:solidFill>
                <a:ea typeface="宋体" pitchFamily="2" charset="-122"/>
                <a:cs typeface="Times New Roman" pitchFamily="18" charset="0"/>
              </a:rPr>
              <a:t>x1=new </a:t>
            </a:r>
            <a:r>
              <a:rPr lang="en-US" altLang="zh-CN" sz="2200" b="1" dirty="0">
                <a:solidFill>
                  <a:srgbClr val="0000FF"/>
                </a:solidFill>
                <a:ea typeface="宋体" pitchFamily="2" charset="-122"/>
                <a:cs typeface="Times New Roman" pitchFamily="18" charset="0"/>
              </a:rPr>
              <a:t>Animal();</a:t>
            </a:r>
          </a:p>
          <a:p>
            <a:pPr>
              <a:lnSpc>
                <a:spcPct val="55000"/>
              </a:lnSpc>
              <a:spcBef>
                <a:spcPct val="50000"/>
              </a:spcBef>
            </a:pPr>
            <a:r>
              <a:rPr lang="en-US" altLang="zh-CN" sz="2200" b="1" dirty="0">
                <a:solidFill>
                  <a:srgbClr val="0000FF"/>
                </a:solidFill>
                <a:ea typeface="宋体" pitchFamily="2" charset="-122"/>
                <a:cs typeface="Times New Roman" pitchFamily="18" charset="0"/>
              </a:rPr>
              <a:t>	Animal </a:t>
            </a:r>
            <a:r>
              <a:rPr lang="en-US" altLang="zh-CN" sz="2200" b="1" dirty="0" smtClean="0">
                <a:solidFill>
                  <a:srgbClr val="0000FF"/>
                </a:solidFill>
                <a:ea typeface="宋体" pitchFamily="2" charset="-122"/>
                <a:cs typeface="Times New Roman" pitchFamily="18" charset="0"/>
              </a:rPr>
              <a:t>x2=new </a:t>
            </a:r>
            <a:r>
              <a:rPr lang="en-US" altLang="zh-CN" sz="2200" b="1" dirty="0">
                <a:solidFill>
                  <a:srgbClr val="0000FF"/>
                </a:solidFill>
                <a:ea typeface="宋体" pitchFamily="2" charset="-122"/>
                <a:cs typeface="Times New Roman" pitchFamily="18" charset="0"/>
              </a:rPr>
              <a:t>Animal();</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smtClean="0">
                <a:solidFill>
                  <a:srgbClr val="C00000"/>
                </a:solidFill>
                <a:ea typeface="宋体" pitchFamily="2" charset="-122"/>
                <a:cs typeface="Times New Roman" pitchFamily="18" charset="0"/>
              </a:rPr>
              <a:t>x1.legs=4</a:t>
            </a:r>
            <a:r>
              <a:rPr lang="en-US" altLang="zh-CN" sz="2200" b="1" dirty="0">
                <a:solidFill>
                  <a:srgbClr val="C00000"/>
                </a:solidFill>
                <a:ea typeface="宋体" pitchFamily="2" charset="-122"/>
                <a:cs typeface="Times New Roman" pitchFamily="18" charset="0"/>
              </a:rPr>
              <a:t>;</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smtClean="0">
                <a:solidFill>
                  <a:srgbClr val="C00000"/>
                </a:solidFill>
                <a:ea typeface="宋体" pitchFamily="2" charset="-122"/>
                <a:cs typeface="Times New Roman" pitchFamily="18" charset="0"/>
              </a:rPr>
              <a:t>x2.legs=0</a:t>
            </a:r>
            <a:r>
              <a:rPr lang="en-US" altLang="zh-CN" sz="2200" b="1" dirty="0">
                <a:solidFill>
                  <a:srgbClr val="C00000"/>
                </a:solidFill>
                <a:ea typeface="宋体" pitchFamily="2" charset="-122"/>
                <a:cs typeface="Times New Roman" pitchFamily="18" charset="0"/>
              </a:rPr>
              <a:t>;</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smtClean="0">
                <a:solidFill>
                  <a:srgbClr val="C00000"/>
                </a:solidFill>
                <a:ea typeface="宋体" pitchFamily="2" charset="-122"/>
                <a:cs typeface="Times New Roman" pitchFamily="18" charset="0"/>
              </a:rPr>
              <a:t>System.out.println</a:t>
            </a:r>
            <a:r>
              <a:rPr lang="en-US" altLang="zh-CN" sz="2200" b="1" dirty="0" smtClean="0">
                <a:solidFill>
                  <a:srgbClr val="C00000"/>
                </a:solidFill>
                <a:ea typeface="宋体" pitchFamily="2" charset="-122"/>
                <a:cs typeface="Times New Roman" pitchFamily="18" charset="0"/>
              </a:rPr>
              <a:t>(x1.legs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//4</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smtClean="0">
                <a:solidFill>
                  <a:srgbClr val="C00000"/>
                </a:solidFill>
                <a:ea typeface="宋体" pitchFamily="2" charset="-122"/>
                <a:cs typeface="Times New Roman" pitchFamily="18" charset="0"/>
              </a:rPr>
              <a:t>System.out.println</a:t>
            </a:r>
            <a:r>
              <a:rPr lang="en-US" altLang="zh-CN" sz="2200" b="1" dirty="0" smtClean="0">
                <a:solidFill>
                  <a:srgbClr val="C00000"/>
                </a:solidFill>
                <a:ea typeface="宋体" pitchFamily="2" charset="-122"/>
                <a:cs typeface="Times New Roman" pitchFamily="18" charset="0"/>
              </a:rPr>
              <a:t>(x2.legs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smtClean="0">
                <a:solidFill>
                  <a:srgbClr val="C00000"/>
                </a:solidFill>
                <a:ea typeface="宋体" pitchFamily="2" charset="-122"/>
                <a:cs typeface="Times New Roman" pitchFamily="18" charset="0"/>
              </a:rPr>
              <a:t>x1.legs=2</a:t>
            </a:r>
            <a:r>
              <a:rPr lang="en-US" altLang="zh-CN" sz="2200" b="1" dirty="0">
                <a:solidFill>
                  <a:srgbClr val="C00000"/>
                </a:solidFill>
                <a:ea typeface="宋体" pitchFamily="2" charset="-122"/>
                <a:cs typeface="Times New Roman" pitchFamily="18" charset="0"/>
              </a:rPr>
              <a:t>;</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smtClean="0">
                <a:solidFill>
                  <a:srgbClr val="C00000"/>
                </a:solidFill>
                <a:ea typeface="宋体" pitchFamily="2" charset="-122"/>
                <a:cs typeface="Times New Roman" pitchFamily="18" charset="0"/>
              </a:rPr>
              <a:t>System.out.println</a:t>
            </a:r>
            <a:r>
              <a:rPr lang="en-US" altLang="zh-CN" sz="2200" b="1" dirty="0" smtClean="0">
                <a:solidFill>
                  <a:srgbClr val="C00000"/>
                </a:solidFill>
                <a:ea typeface="宋体" pitchFamily="2" charset="-122"/>
                <a:cs typeface="Times New Roman" pitchFamily="18" charset="0"/>
              </a:rPr>
              <a:t>(x1.legs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//2</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smtClean="0">
                <a:solidFill>
                  <a:srgbClr val="C00000"/>
                </a:solidFill>
                <a:ea typeface="宋体" pitchFamily="2" charset="-122"/>
                <a:cs typeface="Times New Roman" pitchFamily="18" charset="0"/>
              </a:rPr>
              <a:t>System.out.println</a:t>
            </a:r>
            <a:r>
              <a:rPr lang="en-US" altLang="zh-CN" sz="2200" b="1" dirty="0" smtClean="0">
                <a:solidFill>
                  <a:srgbClr val="C00000"/>
                </a:solidFill>
                <a:ea typeface="宋体" pitchFamily="2" charset="-122"/>
                <a:cs typeface="Times New Roman" pitchFamily="18" charset="0"/>
              </a:rPr>
              <a:t>(x2.legs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smtClean="0">
                <a:solidFill>
                  <a:srgbClr val="C00000"/>
                </a:solidFill>
                <a:ea typeface="宋体" pitchFamily="2" charset="-122"/>
                <a:cs typeface="Times New Roman" pitchFamily="18" charset="0"/>
              </a:rPr>
              <a:t>}  }</a:t>
            </a:r>
            <a:endParaRPr lang="en-US" altLang="zh-CN" sz="22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054681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模板">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PPT模板</Template>
  <TotalTime>9509</TotalTime>
  <Words>1964</Words>
  <Application>Microsoft Office PowerPoint</Application>
  <PresentationFormat>全屏显示(4:3)</PresentationFormat>
  <Paragraphs>551</Paragraphs>
  <Slides>45</Slides>
  <Notes>3</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PPT模板</vt:lpstr>
      <vt:lpstr>Java中类对象的创建及内存解析</vt:lpstr>
      <vt:lpstr>PowerPoint 演示文稿</vt:lpstr>
      <vt:lpstr>PowerPoint 演示文稿</vt:lpstr>
      <vt:lpstr>PowerPoint 演示文稿</vt:lpstr>
      <vt:lpstr>Java类的定义</vt:lpstr>
      <vt:lpstr>PowerPoint 演示文稿</vt:lpstr>
      <vt:lpstr>PowerPoint 演示文稿</vt:lpstr>
      <vt:lpstr>PowerPoint 演示文稿</vt:lpstr>
      <vt:lpstr>对象的创建和使用</vt:lpstr>
      <vt:lpstr>PowerPoint 演示文稿</vt:lpstr>
      <vt:lpstr>PowerPoint 演示文稿</vt:lpstr>
      <vt:lpstr>PowerPoint 演示文稿</vt:lpstr>
      <vt:lpstr>PowerPoint 演示文稿</vt:lpstr>
      <vt:lpstr>PowerPoint 演示文稿</vt:lpstr>
      <vt:lpstr>调用父类的构造器</vt:lpstr>
      <vt:lpstr>PowerPoint 演示文稿</vt:lpstr>
      <vt:lpstr>调用父类构造器举例 </vt:lpstr>
      <vt:lpstr>PowerPoint 演示文稿</vt:lpstr>
      <vt:lpstr>四、关键字static</vt:lpstr>
      <vt:lpstr>PowerPoint 演示文稿</vt:lpstr>
      <vt:lpstr>关键字static</vt:lpstr>
      <vt:lpstr>PowerPoint 演示文稿</vt:lpstr>
      <vt:lpstr>PowerPoint 演示文稿</vt:lpstr>
      <vt:lpstr>PowerPoint 演示文稿</vt:lpstr>
      <vt:lpstr>static修饰初始化块</vt:lpstr>
      <vt:lpstr>PowerPoint 演示文稿</vt:lpstr>
      <vt:lpstr>静态初始化块举例</vt:lpstr>
      <vt:lpstr>五、方法的参数传递</vt:lpstr>
      <vt:lpstr>方法的参数传递</vt:lpstr>
      <vt:lpstr>方法的参数传递             —基本数据类型的参数传递 </vt:lpstr>
      <vt:lpstr>方法的参数传递                   —引用数据类型的参数传递</vt:lpstr>
      <vt:lpstr>方法的参数传递                   —引用数据类型的参数传递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shkstart</cp:lastModifiedBy>
  <cp:revision>994</cp:revision>
  <dcterms:created xsi:type="dcterms:W3CDTF">2012-08-05T14:09:30Z</dcterms:created>
  <dcterms:modified xsi:type="dcterms:W3CDTF">2013-09-12T13:06:45Z</dcterms:modified>
</cp:coreProperties>
</file>