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606" r:id="rId3"/>
    <p:sldId id="490" r:id="rId4"/>
    <p:sldId id="509" r:id="rId5"/>
    <p:sldId id="510" r:id="rId6"/>
    <p:sldId id="511" r:id="rId7"/>
    <p:sldId id="554" r:id="rId8"/>
    <p:sldId id="555" r:id="rId9"/>
    <p:sldId id="512" r:id="rId10"/>
    <p:sldId id="595" r:id="rId11"/>
    <p:sldId id="596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10" r:id="rId40"/>
    <p:sldId id="611" r:id="rId41"/>
    <p:sldId id="612" r:id="rId42"/>
    <p:sldId id="613" r:id="rId43"/>
    <p:sldId id="614" r:id="rId44"/>
    <p:sldId id="607" r:id="rId45"/>
    <p:sldId id="608" r:id="rId46"/>
    <p:sldId id="609" r:id="rId47"/>
    <p:sldId id="257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>
      <p:cViewPr varScale="1">
        <p:scale>
          <a:sx n="63" d="100"/>
          <a:sy n="63" d="100"/>
        </p:scale>
        <p:origin x="-1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2013/9/5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charset="-122"/>
              </a:rPr>
              <a:t>注意：子类不可以具备父类中私有的内容。</a:t>
            </a:r>
          </a:p>
          <a:p>
            <a:pPr eaLnBrk="1" hangingPunct="1"/>
            <a:r>
              <a:rPr lang="zh-CN" smtClean="0">
                <a:ea typeface="宋体" charset="-122"/>
              </a:rPr>
              <a:t>父类怎么来的？共性不断向上抽取而来的。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72816"/>
            <a:ext cx="8208912" cy="2664296"/>
          </a:xfrm>
        </p:spPr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中面向对象的三大特性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20688"/>
            <a:ext cx="262778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cs typeface="Times New Roman" pitchFamily="18" charset="0"/>
              </a:rPr>
              <a:t>JavaBean</a:t>
            </a:r>
            <a:endParaRPr lang="zh-CN" altLang="en-US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43528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是一种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语言写成的可重用组件。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所谓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，是指符合如下标准的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类是公共的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有一个无参的公共的构造器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有属性，且有对应的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7150" lvl="1" indent="-342900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用户可以使用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将功能、处理、值、数据库访问和其他任何可以用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 dirty="0" smtClean="0">
                <a:ea typeface="宋体" pitchFamily="2" charset="-122"/>
              </a:rPr>
              <a:t>创</a:t>
            </a:r>
            <a:r>
              <a:rPr lang="zh-CN" altLang="en-US" dirty="0">
                <a:ea typeface="宋体" pitchFamily="2" charset="-122"/>
              </a:rPr>
              <a:t>建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对象进行打包，并且其他的开发者可以通过内部的</a:t>
            </a:r>
            <a:r>
              <a:rPr lang="en-US" altLang="zh-CN" dirty="0">
                <a:ea typeface="宋体" pitchFamily="2" charset="-122"/>
              </a:rPr>
              <a:t>JSP</a:t>
            </a:r>
            <a:r>
              <a:rPr lang="zh-CN" altLang="en-US" dirty="0">
                <a:ea typeface="宋体" pitchFamily="2" charset="-122"/>
              </a:rPr>
              <a:t>页面、</a:t>
            </a:r>
            <a:r>
              <a:rPr lang="en-US" altLang="zh-CN" dirty="0">
                <a:ea typeface="宋体" pitchFamily="2" charset="-122"/>
              </a:rPr>
              <a:t>Servlet</a:t>
            </a:r>
            <a:r>
              <a:rPr lang="zh-CN" altLang="en-US" dirty="0">
                <a:ea typeface="宋体" pitchFamily="2" charset="-122"/>
              </a:rPr>
              <a:t>、其他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applet</a:t>
            </a:r>
            <a:r>
              <a:rPr lang="zh-CN" altLang="en-US" dirty="0">
                <a:ea typeface="宋体" pitchFamily="2" charset="-122"/>
              </a:rPr>
              <a:t>程序或者应用来使用这些对象。用户可以认为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提供了一种随时随地的复制和粘贴的功能，而不用关心任何改变。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20688"/>
            <a:ext cx="3456384" cy="64807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示例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6048672" cy="543793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public class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TestJavaBean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private String name;  </a:t>
            </a:r>
            <a:r>
              <a:rPr lang="en-US" altLang="zh-CN" sz="2000" dirty="0" smtClean="0">
                <a:cs typeface="Times New Roman" pitchFamily="18" charset="0"/>
              </a:rPr>
              <a:t>//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属性一般定义为</a:t>
            </a:r>
            <a:r>
              <a:rPr lang="en-US" altLang="zh-CN" sz="2000" dirty="0" smtClean="0">
                <a:cs typeface="Times New Roman" pitchFamily="18" charset="0"/>
              </a:rPr>
              <a:t>private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private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TestJavaBean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(){}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getAge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 return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void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setAge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age){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this.age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=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String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getName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return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void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setName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(String name){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this.name =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6264696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特征之二：继承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个人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38601"/>
              </p:ext>
            </p:extLst>
          </p:nvPr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7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学生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{...}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73970"/>
              </p:ext>
            </p:extLst>
          </p:nvPr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1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通过继承，简化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类的定义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46294"/>
              </p:ext>
            </p:extLst>
          </p:nvPr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29567"/>
              </p:ext>
            </p:extLst>
          </p:nvPr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为什么要有继承？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个类中存在相同属性和行为时，将这些内容抽取到单独一个类中，那么多个类无需再定义这些属性和行为，只要</a:t>
            </a:r>
            <a:r>
              <a:rPr lang="zh-CN" altLang="en-US" sz="2400" dirty="0" smtClean="0"/>
              <a:t>继承那个</a:t>
            </a:r>
            <a:r>
              <a:rPr lang="zh-CN" altLang="en-US" sz="2400" dirty="0"/>
              <a:t>类即可。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/>
              <a:t>此处的多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类称为</a:t>
            </a:r>
            <a:r>
              <a:rPr lang="zh-CN" altLang="en-US" sz="2800" b="1" dirty="0">
                <a:solidFill>
                  <a:srgbClr val="0000FF"/>
                </a:solidFill>
              </a:rPr>
              <a:t>子类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单独的这个</a:t>
            </a:r>
            <a:r>
              <a:rPr lang="zh-CN" altLang="en-US" sz="2800" dirty="0"/>
              <a:t>类称为</a:t>
            </a:r>
            <a:r>
              <a:rPr lang="zh-CN" altLang="en-US" sz="2800" dirty="0">
                <a:solidFill>
                  <a:srgbClr val="0000FF"/>
                </a:solidFill>
              </a:rPr>
              <a:t>父</a:t>
            </a:r>
            <a:r>
              <a:rPr lang="zh-CN" altLang="en-US" sz="2800" dirty="0" smtClean="0">
                <a:solidFill>
                  <a:srgbClr val="0000FF"/>
                </a:solidFill>
              </a:rPr>
              <a:t>类（基类或超类）</a:t>
            </a:r>
            <a:r>
              <a:rPr lang="zh-CN" altLang="en-US" sz="2800" dirty="0" smtClean="0"/>
              <a:t>。可以理解为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“子类 </a:t>
            </a:r>
            <a:r>
              <a:rPr lang="en-US" altLang="zh-CN" sz="2800" dirty="0" smtClean="0"/>
              <a:t>is a </a:t>
            </a:r>
            <a:r>
              <a:rPr lang="zh-CN" altLang="en-US" sz="2800" dirty="0" smtClean="0"/>
              <a:t>父类”</a:t>
            </a:r>
            <a:endParaRPr lang="zh-CN" altLang="en-US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继承语法规则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 smtClean="0"/>
              <a:t>      class Subclass </a:t>
            </a:r>
            <a:r>
              <a:rPr lang="en-US" altLang="zh-CN" sz="2400" dirty="0">
                <a:solidFill>
                  <a:srgbClr val="FF0000"/>
                </a:solidFill>
              </a:rPr>
              <a:t>extends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Superclass{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0303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作用：</a:t>
            </a:r>
            <a:endParaRPr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继承的出现提高了代码的复用性。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继承的出现让类与类之间产生了关系，提供了多态的前提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不要仅为了获取其他类中某个功能而去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继承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2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不能直接访问父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类中私有的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63616"/>
              </p:ext>
            </p:extLst>
          </p:nvPr>
        </p:nvGraphicFramePr>
        <p:xfrm>
          <a:off x="3429000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05011"/>
              </p:ext>
            </p:extLst>
          </p:nvPr>
        </p:nvGraphicFramePr>
        <p:xfrm>
          <a:off x="3429000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23938"/>
              </p:ext>
            </p:extLst>
          </p:nvPr>
        </p:nvGraphicFramePr>
        <p:xfrm>
          <a:off x="1981200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73484"/>
              </p:ext>
            </p:extLst>
          </p:nvPr>
        </p:nvGraphicFramePr>
        <p:xfrm>
          <a:off x="5791200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410200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8688"/>
              </p:ext>
            </p:extLst>
          </p:nvPr>
        </p:nvGraphicFramePr>
        <p:xfrm>
          <a:off x="3505200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495800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6438900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7391400" y="3886200"/>
            <a:ext cx="142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629400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，不允许多重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个子类只能有一个父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个父类可以派生出多个子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多重继承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多层继承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1.(1)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类，包括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sex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salary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manOrWorman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sex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(sex==1)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或者“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women”(sex==0)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employeed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salary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 job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(salary==0)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或者“ 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job”(salary!=0)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，并包括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printAge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sz="2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方法中实例化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的对象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someKid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val="14131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3384376" cy="7878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659688" cy="482647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定义一个学生类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，它继承自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15051"/>
              </p:ext>
            </p:extLst>
          </p:nvPr>
        </p:nvGraphicFramePr>
        <p:xfrm>
          <a:off x="467544" y="1844824"/>
          <a:ext cx="3888432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8432"/>
              </a:tblGrid>
              <a:tr h="370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92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#name: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+Person(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7467"/>
              </p:ext>
            </p:extLst>
          </p:nvPr>
        </p:nvGraphicFramePr>
        <p:xfrm>
          <a:off x="4788024" y="1844824"/>
          <a:ext cx="4104109" cy="393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109"/>
              </a:tblGrid>
              <a:tr h="339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number:long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int:math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int:english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int:computer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15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+Student(</a:t>
                      </a:r>
                      <a:r>
                        <a:rPr kumimoji="1" lang="en-US" altLang="zh-CN" sz="2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n:String</a:t>
                      </a: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s:char a:int k:long m:int e:int c:int)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+aver():double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+max():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+min():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5" name="肘形连接符 4"/>
          <p:cNvCxnSpPr>
            <a:endCxn id="235557" idx="2"/>
          </p:cNvCxnSpPr>
          <p:nvPr/>
        </p:nvCxnSpPr>
        <p:spPr>
          <a:xfrm rot="10800000">
            <a:off x="2411760" y="4679464"/>
            <a:ext cx="2376264" cy="477728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3.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43988"/>
              </p:ext>
            </p:extLst>
          </p:nvPr>
        </p:nvGraphicFramePr>
        <p:xfrm>
          <a:off x="1763688" y="2132856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49401"/>
              </p:ext>
            </p:extLst>
          </p:nvPr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5076564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835696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3998" y="620688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      </a:t>
            </a:r>
            <a:r>
              <a:rPr lang="en-US" altLang="zh-CN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</a:t>
            </a:r>
            <a:r>
              <a:rPr lang="zh-CN" altLang="en-US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7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</a:t>
            </a:r>
            <a:r>
              <a:rPr lang="zh-CN" altLang="en-US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Student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s1.name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s1.age=20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17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//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getInfo()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getInfo()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40634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08635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4096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如果现在父类的一个方法定义成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访问权限，在子类中将此方法声明为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访问权限，那么这样还叫重写吗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？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(NO)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中重新定义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方法，覆盖父类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方法，输出“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Kids should study and no job.”</a:t>
            </a:r>
          </a:p>
          <a:p>
            <a:pPr eaLnBrk="1" hangingPunct="1"/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24036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89832"/>
            <a:ext cx="6237337" cy="93896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重载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(overwrite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上</a:t>
            </a: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3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类可看做是特殊的父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类，所以父类类型的引用可以指向子类的对象：向上转型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79542"/>
            <a:ext cx="2376760" cy="84129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 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15582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学习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内容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2132856"/>
            <a:ext cx="7776864" cy="31683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面向对象特征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封装和隐藏 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Encapsulation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继 承 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Inheritance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多 态 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Polymorphism)</a:t>
            </a:r>
          </a:p>
          <a:p>
            <a:pPr lvl="1" algn="l"/>
            <a:endParaRPr lang="en-US" altLang="zh-CN" sz="26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val="610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347864" y="800509"/>
            <a:ext cx="2395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多态小结</a:t>
            </a:r>
            <a:endParaRPr lang="zh-CN" altLang="en-US" sz="3600" b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29964" y="141277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前提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存在继承或者实现关系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要有覆盖操作</a:t>
            </a:r>
            <a:endParaRPr lang="en-US" altLang="zh-CN" sz="2800" dirty="0" smtClean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编译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运行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 smtClean="0"/>
              <a:t>：调用实际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800" dirty="0">
                <a:solidFill>
                  <a:srgbClr val="C00000"/>
                </a:solidFill>
              </a:rPr>
              <a:t>所属的类</a:t>
            </a:r>
            <a:r>
              <a:rPr lang="zh-CN" altLang="en-US" sz="2800" dirty="0" smtClean="0"/>
              <a:t>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</a:t>
            </a:r>
            <a:r>
              <a:rPr lang="zh-CN" altLang="en-US" sz="2800" b="1" dirty="0">
                <a:solidFill>
                  <a:srgbClr val="0000FF"/>
                </a:solidFill>
              </a:rPr>
              <a:t>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不具备多态性，只</a:t>
            </a:r>
            <a:r>
              <a:rPr lang="zh-CN" altLang="en-US" sz="2800" dirty="0"/>
              <a:t>看引用变量所属的类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4136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80483"/>
            <a:ext cx="3699889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575760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234433"/>
            <a:ext cx="8784531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1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882352"/>
            <a:ext cx="5365260" cy="5715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protected String name="person";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protected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 age=50;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          return "Name: "+ name + "\n" +"age: "+ age;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protected String school="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  	          return  "Name: "+ name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class Graduate extends Student{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major="IT";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	return  "Name: "+ name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school+"\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nmajor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:"+major;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760" y="0"/>
            <a:ext cx="3119240" cy="6796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86380" y="980728"/>
            <a:ext cx="360045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sz="1800" b="1" dirty="0" err="1">
                <a:ea typeface="宋体" pitchFamily="2" charset="-122"/>
                <a:cs typeface="Times New Roman" pitchFamily="18" charset="0"/>
              </a:rPr>
              <a:t>TestInstance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类，在类中定义方法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method1(Person e);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method1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的类型调用相应类的</a:t>
            </a:r>
            <a:r>
              <a:rPr lang="en-US" altLang="zh-CN" sz="18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的类型执行：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类的对象，输出：“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a person”;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类的对象，输出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“a person 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类的对象，输出：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a graduated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“a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“a person”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(ex8)</a:t>
            </a:r>
          </a:p>
        </p:txBody>
      </p:sp>
    </p:spTree>
    <p:extLst>
      <p:ext uri="{BB962C8B-B14F-4D97-AF65-F5344CB8AC3E}">
        <p14:creationId xmlns:p14="http://schemas.microsoft.com/office/powerpoint/2010/main" val="15768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548680"/>
            <a:ext cx="5144616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 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在造型前可以使用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val="42429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Integer(5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public void method(Person e) {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类中没有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getschool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					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endParaRPr lang="zh-CN" altLang="en-US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if(e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Student me = (Student)e;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强制转换为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public static  void main(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57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自动类型转化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强制类型转化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向上转型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向下转型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err="1" smtClean="0">
                <a:ea typeface="宋体" pitchFamily="2" charset="-122"/>
              </a:rPr>
              <a:t>instanceof</a:t>
            </a:r>
            <a:r>
              <a:rPr lang="zh-CN" altLang="en-US" dirty="0" smtClean="0">
                <a:ea typeface="宋体" pitchFamily="2" charset="-122"/>
              </a:rPr>
              <a:t>进行判断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85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764704"/>
            <a:ext cx="6714810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补充内容：方法</a:t>
            </a:r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的重载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(overload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0364"/>
              </p:ext>
            </p:extLst>
          </p:nvPr>
        </p:nvGraphicFramePr>
        <p:xfrm>
          <a:off x="395536" y="1556792"/>
          <a:ext cx="8568952" cy="49682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568952"/>
              </a:tblGrid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重载的概念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6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在同一个类中，允许存在一个以上的同名方法，只要它们的参数个数或者参数类型不同即可。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388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重载的特点：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与返回值类型无关，只看参数列表</a:t>
                      </a: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且参数列表必须不同。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参数个数或参数类型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。调用时，</a:t>
                      </a:r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根据方法参数列表的不同来区别。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重载示例：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返回三个整数的和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z){return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x+y+z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返回两个小数的和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 add(double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x,double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  <p:sp>
        <p:nvSpPr>
          <p:cNvPr id="5" name="流程图: 摘录 4"/>
          <p:cNvSpPr/>
          <p:nvPr/>
        </p:nvSpPr>
        <p:spPr>
          <a:xfrm>
            <a:off x="1039180" y="980728"/>
            <a:ext cx="360040" cy="288032"/>
          </a:xfrm>
          <a:prstGeom prst="flowChartExtra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731577" cy="762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特征之一：封装和隐藏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00175"/>
            <a:ext cx="8382000" cy="5241194"/>
          </a:xfrm>
        </p:spPr>
        <p:txBody>
          <a:bodyPr>
            <a:normAutofit fontScale="92500" lnSpcReduction="10000"/>
          </a:bodyPr>
          <a:lstStyle/>
          <a:p>
            <a:pPr marL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使用者对类内部定义的属性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对象的成员变量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的直接操作会导致数据的错误、混乱或安全性问题。</a:t>
            </a:r>
            <a:endParaRPr lang="en-US" altLang="zh-CN" sz="22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Animal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legs;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void  eat(){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(“Eating.”);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void move(){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(“Moving.”);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Zoo{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Animal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=new Animal();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xb.eat();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xb.move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  }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5580112" y="4629806"/>
            <a:ext cx="320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 = -1000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5580112" y="2513204"/>
            <a:ext cx="31242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应该将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legs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属性保护起来，防止乱用。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保护的方式：信息隐藏</a:t>
            </a:r>
          </a:p>
        </p:txBody>
      </p:sp>
    </p:spTree>
    <p:extLst>
      <p:ext uri="{BB962C8B-B14F-4D97-AF65-F5344CB8AC3E}">
        <p14:creationId xmlns:p14="http://schemas.microsoft.com/office/powerpoint/2010/main" val="15282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 autoUpdateAnimBg="0"/>
      <p:bldP spid="46592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72253" y="1484784"/>
            <a:ext cx="8821644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2"/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print(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i) {……}</a:t>
            </a:r>
          </a:p>
          <a:p>
            <a:pPr lvl="2"/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print(float f) {……}</a:t>
            </a:r>
          </a:p>
          <a:p>
            <a:pPr lvl="2"/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void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print(String s) {……}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){	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		print(3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print(1.2f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	print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(“hello!”)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b="1" dirty="0">
              <a:solidFill>
                <a:schemeClr val="folHlink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915816" y="764704"/>
            <a:ext cx="3960440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函数的重载 </a:t>
            </a:r>
          </a:p>
        </p:txBody>
      </p:sp>
    </p:spTree>
    <p:extLst>
      <p:ext uri="{BB962C8B-B14F-4D97-AF65-F5344CB8AC3E}">
        <p14:creationId xmlns:p14="http://schemas.microsoft.com/office/powerpoint/2010/main" val="599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608512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判 断：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void show(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a,char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b,double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){}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构成重载的有：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a)  void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y,double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z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否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b)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a,double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c)  void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a,double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d)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e)  void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show(double c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f)  double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y,double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z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g)  void shows(){double c}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否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3168352" cy="6480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2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471" y="1719262"/>
            <a:ext cx="8709025" cy="4158009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编写程序，定义三个重载方法并调用。方法名为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mOL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三个方法分别接收一个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参数、两个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参数、一个字符串参数。分别执行平方运算并输出结果，相乘并输出结果，输出字符串信息。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 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方法中分别用参数区别调用三个方法。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buNone/>
            </a:pP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定义三个重载方法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max()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，第一个方法求两个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值中的最大值，第二个方法求两个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值中的最大值，第三个方法求三个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值中的最大值，并分别调用三个方法。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3312368" cy="72008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 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96752"/>
            <a:ext cx="1656184" cy="49685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9832" y="980728"/>
            <a:ext cx="5832648" cy="51845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61653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9492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test:0x1231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5229200"/>
            <a:ext cx="1584176" cy="720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123728" y="5373216"/>
            <a:ext cx="1152128" cy="5447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7544" y="5589240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7544" y="5013176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7544" y="4509120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180" y="4005064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3180" y="3429000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93180" y="2924944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180" y="5013176"/>
            <a:ext cx="148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ate:9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45091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d1:0x3213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19872" y="3681028"/>
            <a:ext cx="1296144" cy="13321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19872" y="4149080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428091" y="4677266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123728" y="4005064"/>
            <a:ext cx="1152128" cy="6887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3681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4186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46104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1970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2370" y="407214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d2:0x3243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19872" y="2132856"/>
            <a:ext cx="1296144" cy="13321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419872" y="2600908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428091" y="3129094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896" y="21328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35896" y="26380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30623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2009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123728" y="2317522"/>
            <a:ext cx="1296144" cy="18687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8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476672"/>
            <a:ext cx="4500024" cy="9121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重载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39163"/>
            <a:ext cx="8568952" cy="562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一般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用来创建对象的同时初始化对象。如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class Person{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	String name;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age;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	public Person(String n 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a){  name=n; age=a;}</a:t>
            </a:r>
          </a:p>
          <a:p>
            <a:pPr marL="457200" indent="-457200">
              <a:lnSpc>
                <a:spcPts val="2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}</a:t>
            </a:r>
          </a:p>
          <a:p>
            <a:pPr marL="457200" indent="-457200">
              <a:lnSpc>
                <a:spcPts val="24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重载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使得对象的创建更加灵活，方便创建各种不同的对象。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器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重载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举例：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public class Person{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Person(String name,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age, Date d) {this(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name,age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);…}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Person(String name,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age) {…}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Person(String name, Date d) {…}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public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Person(){…}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重载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，参数列表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必须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不同</a:t>
            </a:r>
            <a:endParaRPr lang="zh-CN" altLang="en-US" sz="2400" b="1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5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20688"/>
            <a:ext cx="4320480" cy="792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重载举例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39552" y="1268760"/>
            <a:ext cx="79914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private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private Date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public Person(String name,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public Person(String name,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this(name, age, null);    </a:t>
            </a:r>
            <a:endParaRPr lang="en-US" altLang="zh-CN" sz="20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//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this.name=name;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=age;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=null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this(name, 30, d);	  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//this.name=name;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=30;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=d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this(name, 30);	  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//this.name=name;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=30;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3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388424" cy="410368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个属性：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name;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age; String school; 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String major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个构造方法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第一个构造方法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Person(String n,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设置类的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age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第二个构造方法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Person(String n,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a, String 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设置类的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name, age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第三个构造方法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Person(String n,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a, String s, String m)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设置类的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name, age ,school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major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方法中分别调用不同的构造方法创建的对象，并输出其属性值。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843808" y="764704"/>
            <a:ext cx="3779944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542420" cy="36718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中通过将数据声明为私有的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，再提供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公共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）方法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getXxx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setXxx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实现对该属性的操作，以实现下述目的：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隐藏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一个类中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不需要对外提供的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实现细节；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使用者只能通过事先定制好的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方法来访问数据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，可以方便地加入控制逻辑，限制对属性的不合理操作；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便于修改，增强代码的可维护性；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11760" y="764704"/>
            <a:ext cx="4940038" cy="73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信息的封装和隐藏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endParaRPr lang="en-US" altLang="zh-CN" sz="1600" b="1" dirty="0" smtClean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940038" cy="7360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信息的封装和隐藏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endParaRPr lang="en-US" altLang="zh-CN" sz="1600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052736"/>
            <a:ext cx="8784976" cy="596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Animal{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将属性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legs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定义为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，只能被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Animal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类内部访问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i){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在这里定义方法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eat()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move()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if (i != 0 &amp;&amp; i != 2 &amp;&amp; i != 4){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("Wrong number of legs!");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return;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legs=i;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legs;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Zoo{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Animal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=new Animal();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(4);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(-1000);     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=-1000;	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非法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xb.getLegs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682625" y="5013325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定义前，用来限定对象对该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771800" y="767040"/>
            <a:ext cx="453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四种访问权限</a:t>
            </a:r>
            <a:r>
              <a:rPr lang="zh-CN" altLang="en-US" sz="3600" b="1" dirty="0"/>
              <a:t>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51850"/>
              </p:ext>
            </p:extLst>
          </p:nvPr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801589"/>
                <a:gridCol w="1511523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缺省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82625" y="508635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  <p:extLst>
      <p:ext uri="{BB962C8B-B14F-4D97-AF65-F5344CB8AC3E}">
        <p14:creationId xmlns:p14="http://schemas.microsoft.com/office/powerpoint/2010/main" val="154889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2060848"/>
            <a:ext cx="7128792" cy="4248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6" y="2924944"/>
            <a:ext cx="5688632" cy="3096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67744" y="3789040"/>
            <a:ext cx="4032448" cy="2016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48746" y="4437112"/>
            <a:ext cx="2808312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479715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private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7890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default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9210" y="3068960"/>
            <a:ext cx="178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protected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4981" y="227687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public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39037" y="908720"/>
            <a:ext cx="772923" cy="11521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851920" y="919452"/>
            <a:ext cx="1394574" cy="20054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52902" y="1071852"/>
            <a:ext cx="1901704" cy="2717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76056" y="1333462"/>
            <a:ext cx="2174988" cy="31036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0032" y="5486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相应的调用者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36667"/>
            <a:ext cx="8713663" cy="28082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创建程序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在其中定义两个类：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TestPerson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类。定义如下：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设置人的合法年龄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(0~130)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，用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返回人的年龄。在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Test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类中实例化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类的对象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，调用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方法，体会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的封装性。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620688"/>
            <a:ext cx="2688360" cy="71984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练习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0175"/>
              </p:ext>
            </p:extLst>
          </p:nvPr>
        </p:nvGraphicFramePr>
        <p:xfrm>
          <a:off x="2915816" y="4005064"/>
          <a:ext cx="2667000" cy="2039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setAge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getAge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8512</TotalTime>
  <Words>2974</Words>
  <Application>Microsoft Office PowerPoint</Application>
  <PresentationFormat>全屏显示(4:3)</PresentationFormat>
  <Paragraphs>618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PPT模板</vt:lpstr>
      <vt:lpstr>Java中面向对象的三大特性</vt:lpstr>
      <vt:lpstr>PowerPoint 演示文稿</vt:lpstr>
      <vt:lpstr>学习内容</vt:lpstr>
      <vt:lpstr>面向对象特征之一：封装和隐藏</vt:lpstr>
      <vt:lpstr>PowerPoint 演示文稿</vt:lpstr>
      <vt:lpstr>信息的封装和隐藏 </vt:lpstr>
      <vt:lpstr>PowerPoint 演示文稿</vt:lpstr>
      <vt:lpstr>PowerPoint 演示文稿</vt:lpstr>
      <vt:lpstr>练习</vt:lpstr>
      <vt:lpstr>JavaBean</vt:lpstr>
      <vt:lpstr>JavaBean示例</vt:lpstr>
      <vt:lpstr>面向对象特征之二：继承</vt:lpstr>
      <vt:lpstr>继  承(1) </vt:lpstr>
      <vt:lpstr>继  承(2) </vt:lpstr>
      <vt:lpstr>PowerPoint 演示文稿</vt:lpstr>
      <vt:lpstr>继  承(4) </vt:lpstr>
      <vt:lpstr>类的继承 (5)</vt:lpstr>
      <vt:lpstr>单继承举例</vt:lpstr>
      <vt:lpstr>类的继承 (6)</vt:lpstr>
      <vt:lpstr>练 习</vt:lpstr>
      <vt:lpstr>练 习</vt:lpstr>
      <vt:lpstr>练 习</vt:lpstr>
      <vt:lpstr>方法的重写(override)</vt:lpstr>
      <vt:lpstr>重写方法举例(1)</vt:lpstr>
      <vt:lpstr>重写方法举例(2)</vt:lpstr>
      <vt:lpstr>练  习</vt:lpstr>
      <vt:lpstr>面向对象特征之三：多态性</vt:lpstr>
      <vt:lpstr>多态性(1)</vt:lpstr>
      <vt:lpstr>多态性(2)</vt:lpstr>
      <vt:lpstr>虚拟方法调用(Virtual Method Invocation)</vt:lpstr>
      <vt:lpstr>PowerPoint 演示文稿</vt:lpstr>
      <vt:lpstr>多态性应用举例</vt:lpstr>
      <vt:lpstr>instanceof 操作符</vt:lpstr>
      <vt:lpstr>练习5</vt:lpstr>
      <vt:lpstr>对象类型转换 (Casting )</vt:lpstr>
      <vt:lpstr>对象类型转换举例</vt:lpstr>
      <vt:lpstr>对象类型转换举例</vt:lpstr>
      <vt:lpstr>PowerPoint 演示文稿</vt:lpstr>
      <vt:lpstr>补充内容：方法的重载(overload)</vt:lpstr>
      <vt:lpstr>函数的重载 </vt:lpstr>
      <vt:lpstr>练习</vt:lpstr>
      <vt:lpstr>练 习</vt:lpstr>
      <vt:lpstr>PowerPoint 演示文稿</vt:lpstr>
      <vt:lpstr>构造器重载</vt:lpstr>
      <vt:lpstr>构造器重载举例</vt:lpstr>
      <vt:lpstr>练 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964</cp:revision>
  <dcterms:created xsi:type="dcterms:W3CDTF">2012-08-05T14:09:30Z</dcterms:created>
  <dcterms:modified xsi:type="dcterms:W3CDTF">2013-09-05T09:59:59Z</dcterms:modified>
</cp:coreProperties>
</file>