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80" r:id="rId4"/>
    <p:sldId id="262" r:id="rId5"/>
    <p:sldId id="263" r:id="rId6"/>
    <p:sldId id="266" r:id="rId7"/>
    <p:sldId id="264" r:id="rId8"/>
    <p:sldId id="267" r:id="rId9"/>
    <p:sldId id="269" r:id="rId10"/>
    <p:sldId id="268" r:id="rId11"/>
    <p:sldId id="276" r:id="rId12"/>
    <p:sldId id="270" r:id="rId13"/>
    <p:sldId id="272" r:id="rId14"/>
    <p:sldId id="274" r:id="rId15"/>
    <p:sldId id="271" r:id="rId16"/>
    <p:sldId id="273" r:id="rId17"/>
    <p:sldId id="275" r:id="rId18"/>
    <p:sldId id="277" r:id="rId19"/>
    <p:sldId id="278" r:id="rId20"/>
    <p:sldId id="26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2013-9-18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2013-9-18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异常处理机制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：封捷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封捷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496944" cy="619268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异常的抛出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70C0"/>
                </a:solidFill>
              </a:rPr>
              <a:t>throws</a:t>
            </a:r>
            <a:r>
              <a:rPr lang="zh-CN" altLang="en-US" dirty="0"/>
              <a:t>关键字：以类名的方式，在方法名后面声明该方法有可能抛出的</a:t>
            </a:r>
            <a:r>
              <a:rPr lang="zh-CN" altLang="en-US" dirty="0" smtClean="0"/>
              <a:t>异常，告诉调用者使用该方法存在的</a:t>
            </a:r>
            <a:r>
              <a:rPr lang="zh-CN" altLang="en-US" b="1" dirty="0" smtClean="0">
                <a:solidFill>
                  <a:srgbClr val="FF0000"/>
                </a:solidFill>
              </a:rPr>
              <a:t>风险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方法体内会抛</a:t>
            </a:r>
            <a:r>
              <a:rPr lang="zh-CN" altLang="en-US" dirty="0" smtClean="0"/>
              <a:t>出非运行时</a:t>
            </a:r>
            <a:r>
              <a:rPr lang="zh-CN" altLang="en-US" dirty="0"/>
              <a:t>异常，那么在方法名后面所声明的异常类列表中，必须包含那个方法体内的异常类或其父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如果在方法中调用一个声明抛出非运行时异常的方法，那么在当前方法中就必须该异常进行处理，要么捕获，要么继续声明抛出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throw</a:t>
            </a:r>
            <a:r>
              <a:rPr lang="zh-CN" altLang="en-US" dirty="0"/>
              <a:t>关键字：在方法体内显示抛出一个异常类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这个对象可以是使用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关键字创建的已经存在的异常类的实例对象，也可以是自定义异常类的实例对象，甚至可以是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块中捕获的异常对象，但通常用来抛出自定义异常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手动抛出</a:t>
            </a:r>
            <a:r>
              <a:rPr lang="zh-CN" altLang="en-US" dirty="0" smtClean="0">
                <a:solidFill>
                  <a:srgbClr val="FF0000"/>
                </a:solidFill>
              </a:rPr>
              <a:t>非运行时异常类</a:t>
            </a:r>
            <a:r>
              <a:rPr lang="zh-CN" altLang="en-US" dirty="0" smtClean="0"/>
              <a:t>对象程序代码中必须进行处理，要么抛给调用者，要么进行捕获</a:t>
            </a:r>
            <a:endParaRPr lang="en-US" altLang="zh-CN" dirty="0" smtClean="0"/>
          </a:p>
          <a:p>
            <a:pPr lvl="2"/>
            <a:r>
              <a:rPr lang="zh-CN" altLang="en-US" dirty="0"/>
              <a:t>手动抛</a:t>
            </a:r>
            <a:r>
              <a:rPr lang="zh-CN" altLang="en-US" dirty="0" smtClean="0"/>
              <a:t>出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en-US" dirty="0">
                <a:solidFill>
                  <a:srgbClr val="FF0000"/>
                </a:solidFill>
              </a:rPr>
              <a:t>时异常类</a:t>
            </a:r>
            <a:r>
              <a:rPr lang="zh-CN" altLang="en-US" dirty="0" smtClean="0"/>
              <a:t>对象，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不要求显示处理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760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throw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辨析：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二者没有必然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联系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51520" y="1743198"/>
            <a:ext cx="8640960" cy="4564379"/>
            <a:chOff x="179512" y="1743198"/>
            <a:chExt cx="8640960" cy="4564379"/>
          </a:xfrm>
        </p:grpSpPr>
        <p:grpSp>
          <p:nvGrpSpPr>
            <p:cNvPr id="46" name="组合 45"/>
            <p:cNvGrpSpPr/>
            <p:nvPr/>
          </p:nvGrpSpPr>
          <p:grpSpPr>
            <a:xfrm>
              <a:off x="1259632" y="1743198"/>
              <a:ext cx="6696744" cy="3341986"/>
              <a:chOff x="1043608" y="1743198"/>
              <a:chExt cx="6696744" cy="33419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043608" y="2204864"/>
                <a:ext cx="100811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throw</a:t>
                </a:r>
                <a:endParaRPr lang="zh-CN" altLang="en-US" sz="24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555776" y="1743199"/>
                <a:ext cx="252028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RuntimeException</a:t>
                </a:r>
                <a:endParaRPr lang="zh-CN" alt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555776" y="2666529"/>
                <a:ext cx="280831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非</a:t>
                </a:r>
                <a:r>
                  <a:rPr lang="en-US" altLang="zh-CN" sz="2400" dirty="0" smtClean="0"/>
                  <a:t>RuntimeException</a:t>
                </a:r>
                <a:endParaRPr lang="zh-CN" altLang="en-US" sz="2400" dirty="0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2057805" y="1974032"/>
                <a:ext cx="504056" cy="923330"/>
                <a:chOff x="2051720" y="1974031"/>
                <a:chExt cx="504056" cy="923330"/>
              </a:xfrm>
            </p:grpSpPr>
            <p:cxnSp>
              <p:nvCxnSpPr>
                <p:cNvPr id="11" name="肘形连接符 10"/>
                <p:cNvCxnSpPr>
                  <a:stCxn id="5" idx="3"/>
                </p:cNvCxnSpPr>
                <p:nvPr/>
              </p:nvCxnSpPr>
              <p:spPr>
                <a:xfrm flipV="1">
                  <a:off x="2051720" y="1974031"/>
                  <a:ext cx="504056" cy="461666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肘形连接符 12"/>
                <p:cNvCxnSpPr>
                  <a:stCxn id="5" idx="3"/>
                </p:cNvCxnSpPr>
                <p:nvPr/>
              </p:nvCxnSpPr>
              <p:spPr>
                <a:xfrm>
                  <a:off x="2051720" y="2435697"/>
                  <a:ext cx="504056" cy="461664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箭头连接符 15"/>
              <p:cNvCxnSpPr>
                <a:stCxn id="6" idx="3"/>
              </p:cNvCxnSpPr>
              <p:nvPr/>
            </p:nvCxnSpPr>
            <p:spPr>
              <a:xfrm flipV="1">
                <a:off x="5076056" y="1974031"/>
                <a:ext cx="64807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714392" y="1743198"/>
                <a:ext cx="202596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不需要</a:t>
                </a:r>
                <a:r>
                  <a:rPr lang="en-US" altLang="zh-CN" sz="2400" dirty="0" smtClean="0"/>
                  <a:t>throws</a:t>
                </a:r>
                <a:endParaRPr lang="zh-CN" alt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555776" y="3697424"/>
                <a:ext cx="86409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捕获</a:t>
                </a:r>
                <a:endParaRPr lang="zh-CN" altLang="en-US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11960" y="3697424"/>
                <a:ext cx="1152128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不捕获</a:t>
                </a:r>
                <a:endParaRPr lang="zh-CN" altLang="en-US" sz="2400" dirty="0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987824" y="3130828"/>
                <a:ext cx="1800200" cy="569230"/>
                <a:chOff x="2411760" y="3674640"/>
                <a:chExt cx="1800200" cy="569230"/>
              </a:xfrm>
            </p:grpSpPr>
            <p:cxnSp>
              <p:nvCxnSpPr>
                <p:cNvPr id="29" name="肘形连接符 28"/>
                <p:cNvCxnSpPr>
                  <a:stCxn id="7" idx="2"/>
                  <a:endCxn id="23" idx="0"/>
                </p:cNvCxnSpPr>
                <p:nvPr/>
              </p:nvCxnSpPr>
              <p:spPr>
                <a:xfrm rot="5400000">
                  <a:off x="2613199" y="3473201"/>
                  <a:ext cx="569230" cy="972108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肘形连接符 30"/>
                <p:cNvCxnSpPr>
                  <a:stCxn id="7" idx="2"/>
                  <a:endCxn id="24" idx="0"/>
                </p:cNvCxnSpPr>
                <p:nvPr/>
              </p:nvCxnSpPr>
              <p:spPr>
                <a:xfrm rot="16200000" flipH="1">
                  <a:off x="3513299" y="3545209"/>
                  <a:ext cx="569230" cy="828092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/>
              <p:cNvSpPr txBox="1"/>
              <p:nvPr/>
            </p:nvSpPr>
            <p:spPr>
              <a:xfrm>
                <a:off x="1974844" y="4623519"/>
                <a:ext cx="202596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不需要</a:t>
                </a:r>
                <a:r>
                  <a:rPr lang="en-US" altLang="zh-CN" sz="2400" dirty="0" smtClean="0"/>
                  <a:t>throws</a:t>
                </a:r>
                <a:endParaRPr lang="zh-CN" altLang="en-US" sz="2400" dirty="0"/>
              </a:p>
            </p:txBody>
          </p:sp>
          <p:cxnSp>
            <p:nvCxnSpPr>
              <p:cNvPr id="35" name="直接箭头连接符 34"/>
              <p:cNvCxnSpPr>
                <a:stCxn id="23" idx="2"/>
                <a:endCxn id="33" idx="0"/>
              </p:cNvCxnSpPr>
              <p:nvPr/>
            </p:nvCxnSpPr>
            <p:spPr>
              <a:xfrm>
                <a:off x="2987824" y="4159089"/>
                <a:ext cx="0" cy="464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072812" y="4623519"/>
                <a:ext cx="165131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需要</a:t>
                </a:r>
                <a:r>
                  <a:rPr lang="en-US" altLang="zh-CN" sz="2400" dirty="0" smtClean="0"/>
                  <a:t>throws</a:t>
                </a:r>
                <a:endParaRPr lang="zh-CN" altLang="en-US" sz="2400" dirty="0"/>
              </a:p>
            </p:txBody>
          </p:sp>
          <p:cxnSp>
            <p:nvCxnSpPr>
              <p:cNvPr id="38" name="直接箭头连接符 37"/>
              <p:cNvCxnSpPr>
                <a:stCxn id="24" idx="2"/>
              </p:cNvCxnSpPr>
              <p:nvPr/>
            </p:nvCxnSpPr>
            <p:spPr>
              <a:xfrm>
                <a:off x="4788024" y="4159089"/>
                <a:ext cx="0" cy="4644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1259632" y="5476580"/>
              <a:ext cx="7560840" cy="830997"/>
              <a:chOff x="1043608" y="5476580"/>
              <a:chExt cx="7560840" cy="83099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3608" y="5661247"/>
                <a:ext cx="12537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throws</a:t>
                </a:r>
                <a:endParaRPr lang="zh-CN" altLang="en-US" sz="24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618048" y="5476580"/>
                <a:ext cx="382616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不处理，抛给调用者，不影响当前方法体中的代码</a:t>
                </a:r>
                <a:endParaRPr lang="zh-CN" altLang="en-US" sz="24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27372" y="5661245"/>
                <a:ext cx="187707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不需要</a:t>
                </a:r>
                <a:r>
                  <a:rPr lang="en-US" altLang="zh-CN" sz="2400" dirty="0" smtClean="0"/>
                  <a:t>throw</a:t>
                </a:r>
                <a:endParaRPr lang="zh-CN" altLang="en-US" sz="2400" dirty="0"/>
              </a:p>
            </p:txBody>
          </p:sp>
          <p:cxnSp>
            <p:nvCxnSpPr>
              <p:cNvPr id="43" name="直接箭头连接符 42"/>
              <p:cNvCxnSpPr>
                <a:stCxn id="39" idx="3"/>
                <a:endCxn id="40" idx="1"/>
              </p:cNvCxnSpPr>
              <p:nvPr/>
            </p:nvCxnSpPr>
            <p:spPr>
              <a:xfrm flipV="1">
                <a:off x="2297325" y="5892079"/>
                <a:ext cx="32072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40" idx="3"/>
                <a:endCxn id="41" idx="1"/>
              </p:cNvCxnSpPr>
              <p:nvPr/>
            </p:nvCxnSpPr>
            <p:spPr>
              <a:xfrm flipV="1">
                <a:off x="6444208" y="5892078"/>
                <a:ext cx="28316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79512" y="3575620"/>
              <a:ext cx="553998" cy="705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 smtClean="0"/>
                <a:t>区别</a:t>
              </a:r>
              <a:endParaRPr lang="zh-CN" altLang="en-US" sz="2400" dirty="0"/>
            </a:p>
          </p:txBody>
        </p:sp>
        <p:cxnSp>
          <p:nvCxnSpPr>
            <p:cNvPr id="50" name="肘形连接符 49"/>
            <p:cNvCxnSpPr>
              <a:stCxn id="48" idx="3"/>
              <a:endCxn id="5" idx="1"/>
            </p:cNvCxnSpPr>
            <p:nvPr/>
          </p:nvCxnSpPr>
          <p:spPr>
            <a:xfrm flipV="1">
              <a:off x="733510" y="2435697"/>
              <a:ext cx="526122" cy="1492559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48" idx="3"/>
              <a:endCxn id="39" idx="1"/>
            </p:cNvCxnSpPr>
            <p:nvPr/>
          </p:nvCxnSpPr>
          <p:spPr>
            <a:xfrm>
              <a:off x="733510" y="3928256"/>
              <a:ext cx="526122" cy="1963824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zh-CN" altLang="en-US" dirty="0" smtClean="0"/>
              <a:t>示例代码：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方法体内可能抛出非运行时异常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zh-CN" altLang="en-US" dirty="0"/>
              <a:t>声明抛出非运行时异常的方法</a:t>
            </a:r>
          </a:p>
        </p:txBody>
      </p:sp>
      <p:grpSp>
        <p:nvGrpSpPr>
          <p:cNvPr id="2052" name="组合 2051"/>
          <p:cNvGrpSpPr/>
          <p:nvPr/>
        </p:nvGrpSpPr>
        <p:grpSpPr>
          <a:xfrm>
            <a:off x="632079" y="1844824"/>
            <a:ext cx="7926865" cy="4565082"/>
            <a:chOff x="632079" y="1844824"/>
            <a:chExt cx="7926865" cy="45650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0" y="2034530"/>
              <a:ext cx="6038850" cy="211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214736" y="2551652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07904" y="2924944"/>
              <a:ext cx="3573896" cy="39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4067944" y="3356992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7824" y="3514260"/>
              <a:ext cx="4680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有可能找不到</a:t>
              </a:r>
              <a:r>
                <a:rPr lang="en-US" altLang="zh-CN" b="1" dirty="0" err="1" smtClean="0"/>
                <a:t>filePath</a:t>
              </a:r>
              <a:r>
                <a:rPr lang="zh-CN" altLang="en-US" b="1" dirty="0" smtClean="0"/>
                <a:t>指定的文件，所以抛出</a:t>
              </a:r>
              <a:r>
                <a:rPr lang="en-US" altLang="zh-CN" b="1" dirty="0" err="1" smtClean="0"/>
                <a:t>FileNotFoundException</a:t>
              </a:r>
              <a:r>
                <a:rPr lang="zh-CN" altLang="en-US" b="1" dirty="0" smtClean="0"/>
                <a:t>异常</a:t>
              </a:r>
              <a:endParaRPr lang="en-US" altLang="zh-CN" b="1" dirty="0" smtClean="0"/>
            </a:p>
          </p:txBody>
        </p:sp>
        <p:sp>
          <p:nvSpPr>
            <p:cNvPr id="8" name="右箭头 7"/>
            <p:cNvSpPr/>
            <p:nvPr/>
          </p:nvSpPr>
          <p:spPr>
            <a:xfrm>
              <a:off x="5796136" y="2551652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6656" y="247389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在方法头部声明抛出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120" y="4725144"/>
              <a:ext cx="4419600" cy="156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214736" y="5506194"/>
              <a:ext cx="3005336" cy="3710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3539750" y="5883306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704" y="6040574"/>
              <a:ext cx="49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CN" altLang="en-US" b="1" dirty="0" smtClean="0"/>
                <a:t>调用了一个声明</a:t>
              </a:r>
              <a:r>
                <a:rPr lang="zh-CN" altLang="en-US" b="1" dirty="0"/>
                <a:t>抛出非运行时异常的方法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595772" y="5161610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6012160" y="5161610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2680" y="5083854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继续向上抛，交给调用者处理</a:t>
              </a:r>
              <a:endParaRPr lang="zh-CN" altLang="en-US" b="1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86742" y="2066782"/>
              <a:ext cx="1680322" cy="3408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32079" y="1844824"/>
              <a:ext cx="3075826" cy="3654828"/>
            </a:xfrm>
            <a:custGeom>
              <a:avLst/>
              <a:gdLst>
                <a:gd name="connsiteX0" fmla="*/ 3105035 w 3105035"/>
                <a:gd name="connsiteY0" fmla="*/ 326448 h 3719004"/>
                <a:gd name="connsiteX1" fmla="*/ 43783 w 3105035"/>
                <a:gd name="connsiteY1" fmla="*/ 326448 h 3719004"/>
                <a:gd name="connsiteX2" fmla="*/ 1581035 w 3105035"/>
                <a:gd name="connsiteY2" fmla="*/ 3719004 h 37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5035" h="3719004">
                  <a:moveTo>
                    <a:pt x="3105035" y="326448"/>
                  </a:moveTo>
                  <a:cubicBezTo>
                    <a:pt x="1701409" y="43735"/>
                    <a:pt x="297783" y="-238978"/>
                    <a:pt x="43783" y="326448"/>
                  </a:cubicBezTo>
                  <a:cubicBezTo>
                    <a:pt x="-210217" y="891874"/>
                    <a:pt x="685409" y="2305439"/>
                    <a:pt x="1581035" y="37190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2" idx="2"/>
            </p:cNvCxnSpPr>
            <p:nvPr/>
          </p:nvCxnSpPr>
          <p:spPr>
            <a:xfrm flipH="1" flipV="1">
              <a:off x="2169992" y="5269622"/>
              <a:ext cx="28249" cy="230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979712" y="5499652"/>
              <a:ext cx="218529" cy="6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1476857" y="2703443"/>
              <a:ext cx="1120569" cy="2438400"/>
            </a:xfrm>
            <a:custGeom>
              <a:avLst/>
              <a:gdLst>
                <a:gd name="connsiteX0" fmla="*/ 723004 w 1120569"/>
                <a:gd name="connsiteY0" fmla="*/ 0 h 2438400"/>
                <a:gd name="connsiteX1" fmla="*/ 7386 w 1120569"/>
                <a:gd name="connsiteY1" fmla="*/ 715618 h 2438400"/>
                <a:gd name="connsiteX2" fmla="*/ 1120569 w 1120569"/>
                <a:gd name="connsiteY2" fmla="*/ 24384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569" h="2438400">
                  <a:moveTo>
                    <a:pt x="723004" y="0"/>
                  </a:moveTo>
                  <a:cubicBezTo>
                    <a:pt x="332064" y="154609"/>
                    <a:pt x="-58875" y="309218"/>
                    <a:pt x="7386" y="715618"/>
                  </a:cubicBezTo>
                  <a:cubicBezTo>
                    <a:pt x="73647" y="1122018"/>
                    <a:pt x="597108" y="1780209"/>
                    <a:pt x="1120569" y="24384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2595772" y="4869160"/>
              <a:ext cx="0" cy="272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>
              <a:stCxn id="27" idx="2"/>
            </p:cNvCxnSpPr>
            <p:nvPr/>
          </p:nvCxnSpPr>
          <p:spPr>
            <a:xfrm flipH="1">
              <a:off x="2339752" y="5141843"/>
              <a:ext cx="257674" cy="19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0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异常捕获：</a:t>
            </a:r>
            <a:r>
              <a:rPr lang="en-US" altLang="zh-CN" dirty="0" smtClean="0"/>
              <a:t>try…catch…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67544" y="1754232"/>
            <a:ext cx="8208912" cy="4473788"/>
            <a:chOff x="683568" y="1700808"/>
            <a:chExt cx="8208912" cy="4473788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1700808"/>
              <a:ext cx="5616624" cy="344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try</a:t>
              </a:r>
            </a:p>
            <a:p>
              <a:pPr algn="just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{</a:t>
              </a:r>
            </a:p>
            <a:p>
              <a:pPr algn="just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......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//</a:t>
              </a:r>
              <a:r>
                <a:rPr lang="zh-CN" altLang="en-US" sz="2000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可能产生异常的代码</a:t>
              </a:r>
            </a:p>
            <a:p>
              <a:pPr algn="just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}</a:t>
              </a:r>
            </a:p>
            <a:p>
              <a:pPr algn="just">
                <a:lnSpc>
                  <a:spcPct val="90000"/>
                </a:lnSpc>
                <a:spcBef>
                  <a:spcPct val="0"/>
                </a:spcBef>
              </a:pPr>
              <a:endParaRPr lang="en-US" altLang="zh-CN" sz="1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  <a:p>
              <a:pPr algn="just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catch( </a:t>
              </a:r>
              <a:r>
                <a:rPr lang="en-US" altLang="zh-CN" sz="3200" dirty="0" err="1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ExceptionType</a:t>
              </a:r>
              <a:r>
                <a:rPr lang="en-US" altLang="zh-CN" sz="32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3200" dirty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 )</a:t>
              </a:r>
            </a:p>
            <a:p>
              <a:pPr algn="just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{</a:t>
              </a:r>
            </a:p>
            <a:p>
              <a:pPr algn="just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......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//</a:t>
              </a:r>
              <a:r>
                <a:rPr lang="zh-CN" altLang="en-US" sz="2000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当产生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ExceptionType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型</a:t>
              </a:r>
              <a:r>
                <a:rPr lang="zh-CN" altLang="en-US" sz="2000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异常时的处置措施</a:t>
              </a:r>
            </a:p>
            <a:p>
              <a:pPr algn="just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}</a:t>
              </a:r>
              <a:endParaRPr lang="en-US" altLang="zh-CN" sz="3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83568" y="1700808"/>
              <a:ext cx="5544616" cy="16527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83568" y="3420949"/>
              <a:ext cx="5544616" cy="16527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6335011" y="2279088"/>
              <a:ext cx="504056" cy="63434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17669" y="2411596"/>
              <a:ext cx="1152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尝试执行</a:t>
              </a:r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103099" y="3737633"/>
              <a:ext cx="781269" cy="915503"/>
              <a:chOff x="7020272" y="2564904"/>
              <a:chExt cx="781269" cy="60545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020272" y="2564904"/>
                <a:ext cx="781269" cy="360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是否抛出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异常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060028" y="2591408"/>
                <a:ext cx="534651" cy="5789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下箭头 17"/>
            <p:cNvSpPr/>
            <p:nvPr/>
          </p:nvSpPr>
          <p:spPr>
            <a:xfrm>
              <a:off x="7129029" y="3055235"/>
              <a:ext cx="621568" cy="596665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箭头 19"/>
            <p:cNvSpPr/>
            <p:nvPr/>
          </p:nvSpPr>
          <p:spPr>
            <a:xfrm>
              <a:off x="6335011" y="3807901"/>
              <a:ext cx="698513" cy="816641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是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6971761" y="4875246"/>
              <a:ext cx="936104" cy="72008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0112" y="5805264"/>
              <a:ext cx="3312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跳过</a:t>
              </a:r>
              <a:r>
                <a:rPr lang="en-US" altLang="zh-CN" dirty="0" smtClean="0"/>
                <a:t>catch</a:t>
              </a:r>
              <a:r>
                <a:rPr lang="zh-CN" altLang="en-US" dirty="0" smtClean="0"/>
                <a:t>块，执行后面的代码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0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多异常捕获：</a:t>
            </a:r>
            <a:r>
              <a:rPr lang="en-US" altLang="zh-CN" dirty="0" smtClean="0"/>
              <a:t>try…catch...(…)…catch…finally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可能</a:t>
            </a:r>
            <a:r>
              <a:rPr lang="zh-CN" altLang="en-US" sz="20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产生多种异常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的代码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catch(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ExceptionType01 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 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</a:t>
            </a:r>
            <a:r>
              <a:rPr lang="zh-CN" altLang="en-US" sz="20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产生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ExceptionType01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型异常时的处置措施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catch(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ExceptionType0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 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</a:t>
            </a:r>
            <a:r>
              <a:rPr lang="zh-CN" altLang="en-US" sz="20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产生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ExceptionType02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型异常时的处置措施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1981289"/>
            <a:ext cx="316835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多个</a:t>
            </a:r>
            <a:r>
              <a:rPr lang="en-US" altLang="zh-CN" sz="3000" dirty="0"/>
              <a:t>catch</a:t>
            </a:r>
            <a:r>
              <a:rPr lang="zh-CN" altLang="en-US" sz="3000" dirty="0"/>
              <a:t>块对号入座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5517232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注意</a:t>
            </a:r>
            <a:r>
              <a:rPr lang="zh-CN" altLang="en-US" sz="2000" dirty="0"/>
              <a:t>：后面的</a:t>
            </a:r>
            <a:r>
              <a:rPr lang="en-US" altLang="zh-CN" sz="2000" dirty="0"/>
              <a:t>Exception</a:t>
            </a:r>
            <a:r>
              <a:rPr lang="zh-CN" altLang="en-US" sz="2000" dirty="0"/>
              <a:t>类不能比前面的范围小，或者说后面的</a:t>
            </a:r>
            <a:r>
              <a:rPr lang="en-US" altLang="zh-CN" sz="2000" dirty="0"/>
              <a:t>Exception</a:t>
            </a:r>
            <a:r>
              <a:rPr lang="zh-CN" altLang="en-US" sz="2000" dirty="0"/>
              <a:t>类不能是前面</a:t>
            </a:r>
            <a:r>
              <a:rPr lang="en-US" altLang="zh-CN" sz="2000" dirty="0"/>
              <a:t>Exception</a:t>
            </a:r>
            <a:r>
              <a:rPr lang="zh-CN" altLang="en-US" sz="2000" dirty="0"/>
              <a:t>类的子类，否则后面的异常会被前面的</a:t>
            </a:r>
            <a:r>
              <a:rPr lang="zh-CN" altLang="en-US" sz="2000" b="1" dirty="0">
                <a:solidFill>
                  <a:srgbClr val="FF0000"/>
                </a:solidFill>
              </a:rPr>
              <a:t>屏蔽</a:t>
            </a:r>
            <a:r>
              <a:rPr lang="zh-CN" altLang="en-US" sz="2000" dirty="0"/>
              <a:t>以致</a:t>
            </a:r>
            <a:r>
              <a:rPr lang="zh-CN" altLang="en-US" sz="2000" b="1" dirty="0">
                <a:solidFill>
                  <a:srgbClr val="FF0000"/>
                </a:solidFill>
              </a:rPr>
              <a:t>执行不到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3175808"/>
            <a:ext cx="31683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000" dirty="0" smtClean="0"/>
              <a:t>从上到下，</a:t>
            </a:r>
            <a:r>
              <a:rPr lang="en-US" altLang="zh-CN" sz="3000" dirty="0" smtClean="0"/>
              <a:t>Exception</a:t>
            </a:r>
            <a:r>
              <a:rPr lang="zh-CN" altLang="en-US" sz="3000" dirty="0" smtClean="0"/>
              <a:t>范围不能越来越小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138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/>
          <a:lstStyle/>
          <a:p>
            <a:r>
              <a:rPr lang="zh-CN" altLang="en-US" dirty="0" smtClean="0"/>
              <a:t>异常捕获：</a:t>
            </a:r>
            <a:r>
              <a:rPr lang="en-US" altLang="zh-CN" dirty="0" smtClean="0"/>
              <a:t>try…catch…finally</a:t>
            </a:r>
          </a:p>
          <a:p>
            <a:pPr lvl="1"/>
            <a:r>
              <a:rPr lang="en-US" altLang="zh-CN" dirty="0" smtClean="0"/>
              <a:t>try…catch</a:t>
            </a:r>
            <a:r>
              <a:rPr lang="zh-CN" altLang="en-US" dirty="0" smtClean="0"/>
              <a:t>有</a:t>
            </a:r>
            <a:r>
              <a:rPr lang="zh-CN" altLang="en-US" b="1" dirty="0" smtClean="0">
                <a:solidFill>
                  <a:srgbClr val="FF0000"/>
                </a:solidFill>
              </a:rPr>
              <a:t>分支效果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try</a:t>
            </a:r>
            <a:r>
              <a:rPr lang="zh-CN" altLang="en-US" dirty="0" smtClean="0"/>
              <a:t>块中一旦抛出异常，后面的代码就执行不到了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块中没有抛出异常，则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块中的代码执行不到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所以如果有不管是否抛出异常都</a:t>
            </a:r>
            <a:r>
              <a:rPr lang="zh-CN" altLang="en-US" b="1" dirty="0">
                <a:solidFill>
                  <a:srgbClr val="FF0000"/>
                </a:solidFill>
              </a:rPr>
              <a:t>必须执行的代码</a:t>
            </a:r>
            <a:r>
              <a:rPr lang="zh-CN" altLang="en-US" dirty="0" smtClean="0"/>
              <a:t>，就可以放在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块中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关闭</a:t>
            </a:r>
            <a:r>
              <a:rPr lang="en-US" altLang="zh-CN" dirty="0" smtClean="0"/>
              <a:t>IO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关闭数据库连接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finally</a:t>
            </a:r>
            <a:r>
              <a:rPr lang="zh-CN" altLang="en-US" dirty="0" smtClean="0"/>
              <a:t>块不受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finally</a:t>
            </a:r>
            <a:r>
              <a:rPr lang="zh-CN" altLang="en-US" dirty="0" smtClean="0"/>
              <a:t>块是可选的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28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完整形态的：</a:t>
            </a:r>
            <a:r>
              <a:rPr lang="en-US" altLang="zh-CN" dirty="0" smtClean="0"/>
              <a:t>try…catch…(…)…catch…finally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929021"/>
            <a:ext cx="6408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可能产生异常的代码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catch( ExceptionName1 e 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当产生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ExceptionName1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型异常时的处置措施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catch( ExceptionName2 e 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当产生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ExceptionName2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型异常时的处置措施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finally{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......</a:t>
            </a:r>
            <a:r>
              <a:rPr lang="en-US" altLang="zh-CN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无条件执行的语句</a:t>
            </a:r>
            <a:endParaRPr lang="en-US" altLang="zh-CN" sz="2000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 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0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四、自定义异常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 smtClean="0"/>
              <a:t>为了更好的</a:t>
            </a:r>
            <a:r>
              <a:rPr lang="zh-CN" altLang="en-US" b="1" dirty="0" smtClean="0">
                <a:solidFill>
                  <a:srgbClr val="0070C0"/>
                </a:solidFill>
              </a:rPr>
              <a:t>贴合项目需求</a:t>
            </a:r>
            <a:r>
              <a:rPr lang="zh-CN" altLang="en-US" dirty="0" smtClean="0"/>
              <a:t>，充分利用异常处理机制的强大功能，使系统更加健壮</a:t>
            </a:r>
            <a:endParaRPr lang="en-US" altLang="zh-CN" dirty="0" smtClean="0"/>
          </a:p>
          <a:p>
            <a:r>
              <a:rPr lang="zh-CN" altLang="en-US" dirty="0" smtClean="0"/>
              <a:t>方式：继承已有的异常类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继承</a:t>
            </a:r>
            <a:r>
              <a:rPr lang="en-US" altLang="zh-CN" b="1" dirty="0" smtClean="0">
                <a:solidFill>
                  <a:srgbClr val="FF0000"/>
                </a:solidFill>
              </a:rPr>
              <a:t>RuntimeException</a:t>
            </a:r>
            <a:r>
              <a:rPr lang="zh-CN" altLang="en-US" dirty="0" smtClean="0"/>
              <a:t>：可以按处理运行时异常的方式进行处理，推荐使用这种方式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继承</a:t>
            </a:r>
            <a:r>
              <a:rPr lang="en-US" altLang="zh-CN" b="1" dirty="0" smtClean="0">
                <a:solidFill>
                  <a:srgbClr val="FF0000"/>
                </a:solidFill>
              </a:rPr>
              <a:t>Exception</a:t>
            </a:r>
            <a:r>
              <a:rPr lang="zh-CN" altLang="en-US" dirty="0" smtClean="0"/>
              <a:t>：必须按处理非运行时异常的方式进行处理，通常不采用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19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五、抛异常和方法重写之间的关系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49080"/>
          </a:xfrm>
        </p:spPr>
        <p:txBody>
          <a:bodyPr/>
          <a:lstStyle/>
          <a:p>
            <a:r>
              <a:rPr lang="zh-CN" altLang="en-US" dirty="0" smtClean="0"/>
              <a:t>重写方法不能抛出比被重写方法</a:t>
            </a:r>
            <a:r>
              <a:rPr lang="zh-CN" altLang="en-US" b="1" dirty="0" smtClean="0">
                <a:solidFill>
                  <a:srgbClr val="FF0000"/>
                </a:solidFill>
              </a:rPr>
              <a:t>范围更大</a:t>
            </a:r>
            <a:r>
              <a:rPr lang="zh-CN" altLang="en-US" dirty="0" smtClean="0"/>
              <a:t>的异常</a:t>
            </a:r>
            <a:endParaRPr lang="en-US" altLang="zh-CN" dirty="0" smtClean="0"/>
          </a:p>
          <a:p>
            <a:r>
              <a:rPr lang="zh-CN" altLang="en-US" dirty="0" smtClean="0"/>
              <a:t>原因：在</a:t>
            </a:r>
            <a:r>
              <a:rPr lang="zh-CN" altLang="en-US" b="1" dirty="0" smtClean="0">
                <a:solidFill>
                  <a:srgbClr val="0070C0"/>
                </a:solidFill>
              </a:rPr>
              <a:t>虚拟方法调用</a:t>
            </a:r>
            <a:r>
              <a:rPr lang="zh-CN" altLang="en-US" dirty="0" smtClean="0"/>
              <a:t>的情况下，按照父类方法声明抛出的异常类型进行处理；但实质上执行的是子类中已经重写的方法，此时如果子类方法抛出范围更大的异常，方法的调用者就无法正确进行捕获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0070C0"/>
                </a:solidFill>
              </a:rPr>
              <a:t>运行</a:t>
            </a:r>
            <a:r>
              <a:rPr lang="zh-CN" altLang="en-US" b="1" dirty="0" smtClean="0">
                <a:solidFill>
                  <a:srgbClr val="0070C0"/>
                </a:solidFill>
              </a:rPr>
              <a:t>时异常不存在这个问题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15466" y="1340768"/>
            <a:ext cx="8160990" cy="5254335"/>
            <a:chOff x="515466" y="1253293"/>
            <a:chExt cx="8160990" cy="5254335"/>
          </a:xfrm>
        </p:grpSpPr>
        <p:grpSp>
          <p:nvGrpSpPr>
            <p:cNvPr id="4" name="组合 3"/>
            <p:cNvGrpSpPr/>
            <p:nvPr/>
          </p:nvGrpSpPr>
          <p:grpSpPr>
            <a:xfrm>
              <a:off x="515466" y="1253293"/>
              <a:ext cx="6216774" cy="2571750"/>
              <a:chOff x="515466" y="2287141"/>
              <a:chExt cx="6216774" cy="2571750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466" y="2287141"/>
                <a:ext cx="6000750" cy="2571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矩形 5"/>
              <p:cNvSpPr/>
              <p:nvPr/>
            </p:nvSpPr>
            <p:spPr>
              <a:xfrm>
                <a:off x="3851920" y="2564904"/>
                <a:ext cx="252028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851920" y="3933056"/>
                <a:ext cx="136815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上箭头 7"/>
              <p:cNvSpPr/>
              <p:nvPr/>
            </p:nvSpPr>
            <p:spPr>
              <a:xfrm>
                <a:off x="4644008" y="3140968"/>
                <a:ext cx="216024" cy="648072"/>
              </a:xfrm>
              <a:prstGeom prst="up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60032" y="3284984"/>
                <a:ext cx="187220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更大范围的异常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15466" y="3861047"/>
              <a:ext cx="8160990" cy="2646581"/>
              <a:chOff x="515466" y="3861047"/>
              <a:chExt cx="8160990" cy="2646581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466" y="3861047"/>
                <a:ext cx="4552950" cy="200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矩形 10"/>
              <p:cNvSpPr/>
              <p:nvPr/>
            </p:nvSpPr>
            <p:spPr>
              <a:xfrm>
                <a:off x="2051720" y="4941167"/>
                <a:ext cx="248427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220072" y="4906033"/>
                <a:ext cx="345638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按照父类方法声明抛出的异常进行处理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961982" y="4293095"/>
                <a:ext cx="3574014" cy="2880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644008" y="4252445"/>
                <a:ext cx="79208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多态</a:t>
                </a:r>
              </a:p>
            </p:txBody>
          </p:sp>
          <p:cxnSp>
            <p:nvCxnSpPr>
              <p:cNvPr id="16" name="肘形连接符 15"/>
              <p:cNvCxnSpPr>
                <a:stCxn id="11" idx="0"/>
                <a:endCxn id="12" idx="0"/>
              </p:cNvCxnSpPr>
              <p:nvPr/>
            </p:nvCxnSpPr>
            <p:spPr>
              <a:xfrm rot="5400000" flipH="1" flipV="1">
                <a:off x="5103494" y="3096397"/>
                <a:ext cx="35134" cy="3654406"/>
              </a:xfrm>
              <a:prstGeom prst="bentConnector3">
                <a:avLst>
                  <a:gd name="adj1" fmla="val 524338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220072" y="5861297"/>
                <a:ext cx="345638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如果子类抛出的是</a:t>
                </a:r>
                <a:r>
                  <a:rPr lang="en-US" altLang="zh-CN" dirty="0" err="1" smtClean="0"/>
                  <a:t>IOException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catch</a:t>
                </a:r>
                <a:r>
                  <a:rPr lang="zh-CN" altLang="en-US" dirty="0" smtClean="0"/>
                  <a:t>块将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不能捕获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直接箭头连接符 19"/>
              <p:cNvCxnSpPr>
                <a:stCxn id="12" idx="2"/>
                <a:endCxn id="18" idx="0"/>
              </p:cNvCxnSpPr>
              <p:nvPr/>
            </p:nvCxnSpPr>
            <p:spPr>
              <a:xfrm>
                <a:off x="6948264" y="5552364"/>
                <a:ext cx="0" cy="3089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4058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763612" cy="50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5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在使用计算机语言进行项目开发的过程中，即使程序员把代码写得</a:t>
            </a:r>
            <a:r>
              <a:rPr lang="zh-CN" altLang="en-US" b="1" dirty="0" smtClean="0">
                <a:solidFill>
                  <a:srgbClr val="0070C0"/>
                </a:solidFill>
              </a:rPr>
              <a:t>尽善尽美</a:t>
            </a:r>
            <a:r>
              <a:rPr lang="zh-CN" altLang="en-US" dirty="0" smtClean="0"/>
              <a:t>，在系统的运行过程中仍然会遇到一些问题，因为很多问题不是靠代码能够避免的，比如：</a:t>
            </a:r>
            <a:r>
              <a:rPr lang="zh-CN" altLang="en-US" b="1" dirty="0" smtClean="0">
                <a:solidFill>
                  <a:srgbClr val="FF0000"/>
                </a:solidFill>
              </a:rPr>
              <a:t>客户输入数据的格式</a:t>
            </a:r>
            <a:r>
              <a:rPr lang="zh-CN" altLang="en-US" dirty="0" smtClean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读取文件是否存在</a:t>
            </a:r>
            <a:r>
              <a:rPr lang="zh-CN" altLang="en-US" dirty="0" smtClean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网络是否始终保持通畅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r>
              <a:rPr lang="zh-CN" altLang="en-US" dirty="0"/>
              <a:t>尽管</a:t>
            </a:r>
            <a:r>
              <a:rPr lang="zh-CN" altLang="en-US" dirty="0" smtClean="0"/>
              <a:t>我们希望所有的问题都能够在</a:t>
            </a:r>
            <a:r>
              <a:rPr lang="zh-CN" altLang="en-US" b="1" dirty="0" smtClean="0">
                <a:solidFill>
                  <a:srgbClr val="0070C0"/>
                </a:solidFill>
              </a:rPr>
              <a:t>编译期间</a:t>
            </a:r>
            <a:r>
              <a:rPr lang="zh-CN" altLang="en-US" dirty="0" smtClean="0"/>
              <a:t>解决，但很多问题只会在</a:t>
            </a:r>
            <a:r>
              <a:rPr lang="zh-CN" altLang="en-US" b="1" dirty="0" smtClean="0">
                <a:solidFill>
                  <a:srgbClr val="FF0000"/>
                </a:solidFill>
              </a:rPr>
              <a:t>运行时</a:t>
            </a:r>
            <a:r>
              <a:rPr lang="zh-CN" altLang="en-US" dirty="0" smtClean="0"/>
              <a:t>才发生。</a:t>
            </a:r>
            <a:endParaRPr lang="en-US" altLang="zh-CN" dirty="0" smtClean="0"/>
          </a:p>
          <a:p>
            <a:r>
              <a:rPr lang="zh-CN" altLang="en-US" dirty="0" smtClean="0"/>
              <a:t>对于这些运行过程中发生的错误，通常有两种解决方式：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停止程序的运行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由程序员预先考虑到相应的</a:t>
            </a:r>
            <a:r>
              <a:rPr lang="zh-CN" altLang="en-US" b="1" dirty="0" smtClean="0">
                <a:solidFill>
                  <a:srgbClr val="0070C0"/>
                </a:solidFill>
              </a:rPr>
              <a:t>解决方案</a:t>
            </a:r>
            <a:r>
              <a:rPr lang="zh-CN" altLang="en-US" dirty="0" smtClean="0"/>
              <a:t>，对有可能发生的错误进行</a:t>
            </a:r>
            <a:r>
              <a:rPr lang="zh-CN" altLang="en-US" b="1" dirty="0">
                <a:solidFill>
                  <a:srgbClr val="0070C0"/>
                </a:solidFill>
              </a:rPr>
              <a:t>检测</a:t>
            </a:r>
            <a:r>
              <a:rPr lang="zh-CN" altLang="en-US" dirty="0" smtClean="0"/>
              <a:t>，给出错误</a:t>
            </a:r>
            <a:r>
              <a:rPr lang="zh-CN" altLang="en-US" b="1" dirty="0">
                <a:solidFill>
                  <a:srgbClr val="0070C0"/>
                </a:solidFill>
              </a:rPr>
              <a:t>提示</a:t>
            </a:r>
            <a:r>
              <a:rPr lang="zh-CN" altLang="en-US" dirty="0" smtClean="0"/>
              <a:t>，并针对错误情况进行</a:t>
            </a:r>
            <a:r>
              <a:rPr lang="zh-CN" altLang="en-US" b="1" dirty="0">
                <a:solidFill>
                  <a:srgbClr val="0070C0"/>
                </a:solidFill>
              </a:rPr>
              <a:t>处理</a:t>
            </a:r>
            <a:r>
              <a:rPr lang="zh-CN" altLang="en-US" dirty="0" smtClean="0"/>
              <a:t>：补救或挽回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69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一、异常概述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579296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异常：程序</a:t>
            </a:r>
            <a:r>
              <a:rPr lang="zh-CN" altLang="en-US" dirty="0"/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运行过程中</a:t>
            </a:r>
            <a:r>
              <a:rPr lang="zh-CN" altLang="en-US" dirty="0" smtClean="0"/>
              <a:t>遇到的</a:t>
            </a:r>
            <a:r>
              <a:rPr lang="zh-CN" altLang="en-US" b="1" dirty="0">
                <a:solidFill>
                  <a:srgbClr val="FF0000"/>
                </a:solidFill>
              </a:rPr>
              <a:t>不正常</a:t>
            </a:r>
            <a:r>
              <a:rPr lang="zh-CN" altLang="en-US" dirty="0"/>
              <a:t>情况</a:t>
            </a:r>
            <a:r>
              <a:rPr lang="zh-CN" altLang="en-US" dirty="0" smtClean="0"/>
              <a:t>，</a:t>
            </a:r>
            <a:r>
              <a:rPr lang="zh-CN" altLang="en-US" dirty="0"/>
              <a:t>也就是</a:t>
            </a:r>
            <a:r>
              <a:rPr lang="zh-CN" altLang="en-US" dirty="0" smtClean="0"/>
              <a:t>问题。所以开发过程中的</a:t>
            </a:r>
            <a:r>
              <a:rPr lang="zh-CN" altLang="en-US" b="1" dirty="0" smtClean="0">
                <a:solidFill>
                  <a:srgbClr val="00B0F0"/>
                </a:solidFill>
              </a:rPr>
              <a:t>语法错误</a:t>
            </a:r>
            <a:r>
              <a:rPr lang="zh-CN" altLang="en-US" dirty="0" smtClean="0"/>
              <a:t>和</a:t>
            </a:r>
            <a:r>
              <a:rPr lang="zh-CN" altLang="en-US" b="1" dirty="0">
                <a:solidFill>
                  <a:srgbClr val="00B0F0"/>
                </a:solidFill>
              </a:rPr>
              <a:t>逻辑错误</a:t>
            </a:r>
            <a:r>
              <a:rPr lang="zh-CN" altLang="en-US" dirty="0" smtClean="0"/>
              <a:t>不是异常，这些是在编译阶段能够解决也必须解决的。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中如何描述</a:t>
            </a:r>
            <a:r>
              <a:rPr lang="zh-CN" altLang="en-US" b="1" dirty="0" smtClean="0">
                <a:solidFill>
                  <a:srgbClr val="0070C0"/>
                </a:solidFill>
              </a:rPr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70C0"/>
                </a:solidFill>
              </a:rPr>
              <a:t>错误 </a:t>
            </a:r>
            <a:r>
              <a:rPr lang="en-US" altLang="zh-CN" b="1" dirty="0" smtClean="0">
                <a:solidFill>
                  <a:srgbClr val="0070C0"/>
                </a:solidFill>
              </a:rPr>
              <a:t>Error</a:t>
            </a:r>
            <a:r>
              <a:rPr lang="zh-CN" altLang="en-US" dirty="0" smtClean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虚拟机无法解决的严重</a:t>
            </a:r>
            <a:r>
              <a:rPr lang="zh-CN" altLang="en-US" dirty="0" smtClean="0"/>
              <a:t>问题，例如：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系统内部错误、资源耗尽等严重情况。 </a:t>
            </a:r>
            <a:r>
              <a:rPr lang="zh-CN" altLang="en-US" dirty="0" smtClean="0"/>
              <a:t>一般</a:t>
            </a:r>
            <a:r>
              <a:rPr lang="zh-CN" altLang="en-US" dirty="0"/>
              <a:t>不编写针对性的代码进行</a:t>
            </a:r>
            <a:r>
              <a:rPr lang="zh-CN" altLang="en-US" dirty="0" smtClean="0"/>
              <a:t>处理。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例如：变量</a:t>
            </a:r>
            <a:r>
              <a:rPr lang="zh-CN" altLang="en-US" dirty="0"/>
              <a:t>大小超过虚拟机内存（</a:t>
            </a:r>
            <a:r>
              <a:rPr lang="en-US" altLang="zh-CN" dirty="0"/>
              <a:t>OutOfMemoryError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异常 </a:t>
            </a:r>
            <a:r>
              <a:rPr lang="en-US" altLang="zh-CN" b="1" dirty="0">
                <a:solidFill>
                  <a:srgbClr val="0070C0"/>
                </a:solidFill>
              </a:rPr>
              <a:t>Exception</a:t>
            </a:r>
            <a:r>
              <a:rPr lang="zh-CN" altLang="en-US" dirty="0"/>
              <a:t>：不严重的问题，可以使用针对性的代码进行处理，避免或挽救</a:t>
            </a:r>
          </a:p>
        </p:txBody>
      </p:sp>
    </p:spTree>
    <p:extLst>
      <p:ext uri="{BB962C8B-B14F-4D97-AF65-F5344CB8AC3E}">
        <p14:creationId xmlns:p14="http://schemas.microsoft.com/office/powerpoint/2010/main" val="14556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792088"/>
          </a:xfrm>
        </p:spPr>
        <p:txBody>
          <a:bodyPr/>
          <a:lstStyle/>
          <a:p>
            <a:r>
              <a:rPr lang="zh-CN" altLang="en-US" dirty="0" smtClean="0"/>
              <a:t>异常类层次体系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23324" y="1484783"/>
            <a:ext cx="7521084" cy="5116025"/>
            <a:chOff x="723324" y="1484783"/>
            <a:chExt cx="7521084" cy="5116025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6666536"/>
                </p:ext>
              </p:extLst>
            </p:nvPr>
          </p:nvGraphicFramePr>
          <p:xfrm>
            <a:off x="827584" y="1484783"/>
            <a:ext cx="7416824" cy="5116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" name="BMP 图象" r:id="rId3" imgW="4819048" imgH="3323810" progId="PBrush">
                    <p:embed/>
                  </p:oleObj>
                </mc:Choice>
                <mc:Fallback>
                  <p:oleObj name="BMP 图象" r:id="rId3" imgW="4819048" imgH="3323810" progId="PBrush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1484783"/>
                          <a:ext cx="7416824" cy="5116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2339752" y="2636912"/>
              <a:ext cx="864096" cy="92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0"/>
                </a:lnSpc>
              </a:pPr>
              <a:r>
                <a:rPr lang="en-US" altLang="zh-CN" sz="6000" dirty="0" smtClean="0">
                  <a:solidFill>
                    <a:srgbClr val="FF0000"/>
                  </a:solidFill>
                </a:rPr>
                <a:t>·</a:t>
              </a:r>
              <a:endParaRPr lang="zh-CN" alt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324" y="4018316"/>
              <a:ext cx="864096" cy="92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0"/>
                </a:lnSpc>
              </a:pPr>
              <a:r>
                <a:rPr lang="en-US" altLang="zh-CN" sz="6000" dirty="0" smtClean="0">
                  <a:solidFill>
                    <a:srgbClr val="FF0000"/>
                  </a:solidFill>
                </a:rPr>
                <a:t>·</a:t>
              </a:r>
              <a:endParaRPr lang="zh-CN" alt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37180" y="4325348"/>
              <a:ext cx="864096" cy="92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0"/>
                </a:lnSpc>
              </a:pPr>
              <a:r>
                <a:rPr lang="en-US" altLang="zh-CN" sz="6000" dirty="0" smtClean="0">
                  <a:solidFill>
                    <a:srgbClr val="FF0000"/>
                  </a:solidFill>
                </a:rPr>
                <a:t>·</a:t>
              </a:r>
              <a:endParaRPr lang="zh-CN" alt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6500" y="5674500"/>
              <a:ext cx="864096" cy="92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0"/>
                </a:lnSpc>
              </a:pPr>
              <a:r>
                <a:rPr lang="en-US" altLang="zh-CN" sz="6000" dirty="0" smtClean="0">
                  <a:solidFill>
                    <a:srgbClr val="FF0000"/>
                  </a:solidFill>
                </a:rPr>
                <a:t>·</a:t>
              </a:r>
              <a:endParaRPr lang="zh-CN" altLang="en-US" sz="6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9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常见异常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常见运行时异常</a:t>
            </a:r>
            <a:endParaRPr lang="en-US" altLang="zh-CN" dirty="0" smtClean="0"/>
          </a:p>
          <a:p>
            <a:pPr lvl="2"/>
            <a:r>
              <a:rPr lang="zh-CN" altLang="en-US" dirty="0"/>
              <a:t>空指针异常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java.lang.NullPointerException</a:t>
            </a:r>
          </a:p>
          <a:p>
            <a:pPr lvl="2"/>
            <a:r>
              <a:rPr lang="zh-CN" altLang="en-US" dirty="0" smtClean="0"/>
              <a:t>数组下标越界异常：</a:t>
            </a:r>
            <a:r>
              <a:rPr lang="en-US" altLang="zh-CN" dirty="0" smtClean="0"/>
              <a:t>java.lang.ArrayIndexOutOfBoundsException</a:t>
            </a:r>
          </a:p>
          <a:p>
            <a:pPr lvl="2"/>
            <a:r>
              <a:rPr lang="zh-CN" altLang="en-US" dirty="0" smtClean="0"/>
              <a:t>数学异常：</a:t>
            </a:r>
            <a:r>
              <a:rPr lang="en-US" altLang="zh-CN" dirty="0" smtClean="0"/>
              <a:t>java.lang.ArithmeticException</a:t>
            </a:r>
          </a:p>
          <a:p>
            <a:pPr lvl="2"/>
            <a:r>
              <a:rPr lang="zh-CN" altLang="en-US" dirty="0" smtClean="0"/>
              <a:t>类型转换异常：</a:t>
            </a:r>
            <a:r>
              <a:rPr lang="en-US" altLang="zh-CN" dirty="0" smtClean="0"/>
              <a:t>java.lang.ClassCastException</a:t>
            </a:r>
          </a:p>
          <a:p>
            <a:pPr lvl="1"/>
            <a:r>
              <a:rPr lang="zh-CN" altLang="en-US" dirty="0" smtClean="0"/>
              <a:t>常见非运行时异常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IO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找不到文件异常：</a:t>
            </a:r>
            <a:r>
              <a:rPr lang="en-US" altLang="zh-CN" dirty="0" smtClean="0"/>
              <a:t>java.io.FileNotFoundException</a:t>
            </a:r>
          </a:p>
          <a:p>
            <a:pPr lvl="2"/>
            <a:r>
              <a:rPr lang="zh-CN" altLang="en-US" dirty="0" smtClean="0"/>
              <a:t>反射异常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找不到类异常：</a:t>
            </a:r>
            <a:r>
              <a:rPr lang="en-US" altLang="zh-CN" dirty="0" smtClean="0"/>
              <a:t>java.lang.ClassNotFoundException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78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二、异常的基本要素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723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</a:t>
            </a:r>
            <a:r>
              <a:rPr lang="zh-CN" altLang="en-US" b="1" dirty="0" smtClean="0">
                <a:solidFill>
                  <a:srgbClr val="0070C0"/>
                </a:solidFill>
              </a:rPr>
              <a:t>名称：</a:t>
            </a:r>
            <a:r>
              <a:rPr lang="zh-CN" altLang="en-US" dirty="0"/>
              <a:t>告诉我们出了什么问题</a:t>
            </a:r>
            <a:endParaRPr lang="en-US" altLang="zh-CN" dirty="0"/>
          </a:p>
          <a:p>
            <a:pPr lvl="1"/>
            <a:r>
              <a:rPr lang="zh-CN" altLang="en-US" dirty="0" smtClean="0"/>
              <a:t>获取方式：异常</a:t>
            </a:r>
            <a:r>
              <a:rPr lang="zh-CN" altLang="en-US" b="1" dirty="0">
                <a:solidFill>
                  <a:srgbClr val="FF0000"/>
                </a:solidFill>
              </a:rPr>
              <a:t>全类名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堆栈</a:t>
            </a:r>
            <a:r>
              <a:rPr lang="zh-CN" altLang="en-US" b="1" dirty="0" smtClean="0">
                <a:solidFill>
                  <a:srgbClr val="0070C0"/>
                </a:solidFill>
              </a:rPr>
              <a:t>信息：</a:t>
            </a:r>
            <a:r>
              <a:rPr lang="zh-CN" altLang="en-US" dirty="0"/>
              <a:t>告诉</a:t>
            </a:r>
            <a:r>
              <a:rPr lang="zh-CN" altLang="en-US" dirty="0" smtClean="0"/>
              <a:t>我们问题出现的位置</a:t>
            </a:r>
            <a:endParaRPr lang="en-US" altLang="zh-CN" dirty="0"/>
          </a:p>
          <a:p>
            <a:pPr lvl="1"/>
            <a:r>
              <a:rPr lang="zh-CN" altLang="en-US" dirty="0" smtClean="0"/>
              <a:t>获取方式：</a:t>
            </a:r>
            <a:r>
              <a:rPr lang="en-US" altLang="zh-CN" b="1" dirty="0" smtClean="0">
                <a:solidFill>
                  <a:srgbClr val="FF0000"/>
                </a:solidFill>
              </a:rPr>
              <a:t>e.printStackTrace()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说明</a:t>
            </a:r>
            <a:r>
              <a:rPr lang="zh-CN" altLang="en-US" b="1" dirty="0" smtClean="0">
                <a:solidFill>
                  <a:srgbClr val="0070C0"/>
                </a:solidFill>
              </a:rPr>
              <a:t>信息</a:t>
            </a:r>
            <a:r>
              <a:rPr lang="zh-CN" altLang="en-US" dirty="0" smtClean="0"/>
              <a:t>：告诉我们与异常出现相关的信息，通常为产生原因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获取方式：</a:t>
            </a:r>
            <a:r>
              <a:rPr lang="en-US" altLang="zh-CN" b="1" dirty="0" smtClean="0">
                <a:solidFill>
                  <a:srgbClr val="FF0000"/>
                </a:solidFill>
              </a:rPr>
              <a:t>e.getMessage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1156" y="6309320"/>
            <a:ext cx="138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堆栈信息</a:t>
            </a:r>
            <a:endParaRPr lang="zh-CN" altLang="en-US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611560" y="4787860"/>
            <a:ext cx="8143875" cy="1593468"/>
            <a:chOff x="611560" y="4787860"/>
            <a:chExt cx="8143875" cy="159346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445224"/>
              <a:ext cx="8143875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下箭头 3"/>
            <p:cNvSpPr/>
            <p:nvPr/>
          </p:nvSpPr>
          <p:spPr>
            <a:xfrm>
              <a:off x="4139952" y="6093296"/>
              <a:ext cx="288032" cy="288032"/>
            </a:xfrm>
            <a:prstGeom prst="down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5364088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异常名称</a:t>
              </a:r>
              <a:endParaRPr lang="zh-CN" altLang="en-US" b="1" dirty="0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7668344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6296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说明信息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52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三、异常处理机制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8152"/>
            <a:ext cx="8229600" cy="558924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中处理异常的核心机制是：</a:t>
            </a:r>
            <a:r>
              <a:rPr lang="zh-CN" altLang="en-US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抓抛模型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备注：抓抛模型实现的基础是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将异常信息</a:t>
            </a:r>
            <a:r>
              <a:rPr lang="zh-CN" altLang="en-US" b="1" dirty="0" smtClean="0">
                <a:solidFill>
                  <a:srgbClr val="0070C0"/>
                </a:solidFill>
              </a:rPr>
              <a:t>封装为对象</a:t>
            </a:r>
            <a:r>
              <a:rPr lang="zh-CN" altLang="en-US" dirty="0" smtClean="0"/>
              <a:t>，使得程序运行过程中产生的异常情况可以被“捕获”或“抛出”，万事万物皆对象</a:t>
            </a:r>
            <a:endParaRPr lang="en-US" altLang="zh-CN" dirty="0" smtClean="0"/>
          </a:p>
          <a:p>
            <a:r>
              <a:rPr lang="zh-CN" altLang="en-US" dirty="0" smtClean="0"/>
              <a:t>异常对象的生成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由虚拟机</a:t>
            </a:r>
            <a:r>
              <a:rPr lang="zh-CN" altLang="en-US" b="1" dirty="0" smtClean="0">
                <a:solidFill>
                  <a:srgbClr val="FF0000"/>
                </a:solidFill>
              </a:rPr>
              <a:t>自动生成</a:t>
            </a:r>
            <a:r>
              <a:rPr lang="zh-CN" altLang="en-US" dirty="0" smtClean="0"/>
              <a:t>：程序运行过程中，虚拟机检测到程序发生了问题，如果在当前代码中没有找到相应的处理程序，就会在后台自动创建一个对应异常类的实例对象并抛出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自动抛出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由开发人员</a:t>
            </a:r>
            <a:r>
              <a:rPr lang="zh-CN" altLang="en-US" b="1" dirty="0">
                <a:solidFill>
                  <a:srgbClr val="FF0000"/>
                </a:solidFill>
              </a:rPr>
              <a:t>手动创建</a:t>
            </a:r>
            <a:r>
              <a:rPr lang="zh-CN" altLang="en-US" dirty="0" smtClean="0"/>
              <a:t>：</a:t>
            </a:r>
            <a:r>
              <a:rPr lang="en-US" altLang="zh-CN" dirty="0"/>
              <a:t>Exception exception = new </a:t>
            </a:r>
            <a:r>
              <a:rPr lang="en-US" altLang="zh-CN" dirty="0" err="1"/>
              <a:t>ClassCastException</a:t>
            </a:r>
            <a:r>
              <a:rPr lang="en-US" altLang="zh-CN" dirty="0" smtClean="0"/>
              <a:t>();——</a:t>
            </a:r>
            <a:r>
              <a:rPr lang="zh-CN" altLang="en-US" dirty="0" smtClean="0"/>
              <a:t>创建好的异常对象不抛出对程序没有任何影响，和创建一个普通对象一样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115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0070C0"/>
                </a:solidFill>
              </a:rPr>
              <a:t>抛出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方法中，</a:t>
            </a:r>
            <a:r>
              <a:rPr lang="zh-CN" altLang="en-US" b="1" dirty="0">
                <a:solidFill>
                  <a:srgbClr val="0070C0"/>
                </a:solidFill>
              </a:rPr>
              <a:t>将一个已经生成的异常对象“抛”给它的调用者方法处理</a:t>
            </a:r>
            <a:r>
              <a:rPr lang="zh-CN" altLang="en-US" dirty="0"/>
              <a:t>。此时调用者方法如果还不处理，可以继续向上抛。如果当前方法已经是</a:t>
            </a:r>
            <a:r>
              <a:rPr lang="en-US" altLang="zh-CN" dirty="0"/>
              <a:t>main()</a:t>
            </a:r>
            <a:r>
              <a:rPr lang="zh-CN" altLang="en-US" dirty="0"/>
              <a:t>方法，那么异常对象将会交给</a:t>
            </a:r>
            <a:r>
              <a:rPr lang="en-US" altLang="zh-CN" dirty="0"/>
              <a:t>Java</a:t>
            </a:r>
            <a:r>
              <a:rPr lang="zh-CN" altLang="en-US" dirty="0"/>
              <a:t>运行时系统处理，</a:t>
            </a:r>
            <a:r>
              <a:rPr lang="zh-CN" altLang="en-US" dirty="0" smtClean="0"/>
              <a:t>这种情况</a:t>
            </a:r>
            <a:r>
              <a:rPr lang="zh-CN" altLang="en-US" dirty="0"/>
              <a:t>下，异常对象是被</a:t>
            </a:r>
            <a:r>
              <a:rPr lang="en-US" altLang="zh-CN" dirty="0"/>
              <a:t>Java</a:t>
            </a:r>
            <a:r>
              <a:rPr lang="zh-CN" altLang="en-US" dirty="0"/>
              <a:t>虚拟机捕获的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抛</a:t>
            </a:r>
            <a:r>
              <a:rPr lang="zh-CN" altLang="en-US" dirty="0" smtClean="0"/>
              <a:t>出通常表示不处理，交给调用者处理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捕获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这里指程序开发人员对异常情况的处理。在方法中，</a:t>
            </a:r>
            <a:r>
              <a:rPr lang="zh-CN" altLang="en-US" b="1" dirty="0" smtClean="0">
                <a:solidFill>
                  <a:srgbClr val="0070C0"/>
                </a:solidFill>
              </a:rPr>
              <a:t>对运行中可能</a:t>
            </a:r>
            <a:r>
              <a:rPr lang="zh-CN" altLang="en-US" b="1" dirty="0">
                <a:solidFill>
                  <a:srgbClr val="0070C0"/>
                </a:solidFill>
              </a:rPr>
              <a:t>出现的异常</a:t>
            </a:r>
            <a:r>
              <a:rPr lang="zh-CN" altLang="en-US" b="1" dirty="0" smtClean="0">
                <a:solidFill>
                  <a:srgbClr val="0070C0"/>
                </a:solidFill>
              </a:rPr>
              <a:t>对象预先设定好“捕获”的方式</a:t>
            </a:r>
            <a:r>
              <a:rPr lang="zh-CN" altLang="en-US" dirty="0" smtClean="0"/>
              <a:t>，即捕获异常的代码。捕获</a:t>
            </a:r>
            <a:r>
              <a:rPr lang="zh-CN" altLang="en-US" dirty="0"/>
              <a:t>后通常可以对异常情况进行有针对性的处理</a:t>
            </a:r>
            <a:r>
              <a:rPr lang="zh-CN" altLang="en-US" dirty="0" smtClean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补救</a:t>
            </a:r>
            <a:r>
              <a:rPr lang="zh-CN" altLang="en-US" b="1" dirty="0" smtClean="0">
                <a:solidFill>
                  <a:srgbClr val="FF0000"/>
                </a:solidFill>
              </a:rPr>
              <a:t>或挽回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7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1450</Words>
  <Application>Microsoft Office PowerPoint</Application>
  <PresentationFormat>全屏显示(4:3)</PresentationFormat>
  <Paragraphs>155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BMP 图象</vt:lpstr>
      <vt:lpstr>Java异常处理机制</vt:lpstr>
      <vt:lpstr>PowerPoint 演示文稿</vt:lpstr>
      <vt:lpstr>引入</vt:lpstr>
      <vt:lpstr>一、异常概述</vt:lpstr>
      <vt:lpstr>PowerPoint 演示文稿</vt:lpstr>
      <vt:lpstr>PowerPoint 演示文稿</vt:lpstr>
      <vt:lpstr>二、异常的基本要素</vt:lpstr>
      <vt:lpstr>三、异常处理机制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四、自定义异常</vt:lpstr>
      <vt:lpstr>五、抛异常和方法重写之间的关系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453</cp:revision>
  <dcterms:created xsi:type="dcterms:W3CDTF">2013-03-04T07:19:04Z</dcterms:created>
  <dcterms:modified xsi:type="dcterms:W3CDTF">2013-09-18T13:04:42Z</dcterms:modified>
</cp:coreProperties>
</file>