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309" r:id="rId12"/>
    <p:sldId id="310" r:id="rId13"/>
    <p:sldId id="296" r:id="rId14"/>
    <p:sldId id="298" r:id="rId15"/>
    <p:sldId id="299" r:id="rId16"/>
    <p:sldId id="300" r:id="rId17"/>
    <p:sldId id="301" r:id="rId18"/>
    <p:sldId id="302" r:id="rId19"/>
    <p:sldId id="260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78695"/>
          </a:xfrm>
        </p:spPr>
        <p:txBody>
          <a:bodyPr>
            <a:normAutofit/>
          </a:bodyPr>
          <a:lstStyle/>
          <a:p>
            <a:r>
              <a:rPr lang="zh-CN" alt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谈恋爱</a:t>
            </a:r>
            <a:r>
              <a:rPr lang="en-US" altLang="zh-CN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多态</a:t>
            </a:r>
            <a:endParaRPr lang="zh-CN" alt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5643554"/>
            <a:ext cx="4788024" cy="1214446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讲师：佟刚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浪微博：尚硅谷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佟刚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701824"/>
            <a:ext cx="4373575" cy="114300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对象类型转换举例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898104"/>
            <a:ext cx="8820472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class Test{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      public void method(Person e) {	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设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Person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类中没有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getschool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</a:t>
            </a:r>
            <a:r>
              <a:rPr lang="en-US" altLang="zh-CN" sz="2000" dirty="0" err="1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System.out.pritnln</a:t>
            </a:r>
            <a:r>
              <a:rPr lang="en-US" altLang="zh-CN" sz="20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e.getschool</a:t>
            </a:r>
            <a:r>
              <a:rPr lang="en-US" altLang="zh-CN" sz="20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());  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非法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编译时错误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</a:t>
            </a:r>
            <a:r>
              <a:rPr lang="en-US" altLang="zh-CN" sz="20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if(e  </a:t>
            </a:r>
            <a:r>
              <a:rPr lang="en-US" altLang="zh-CN" sz="2000" dirty="0" err="1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instanceof</a:t>
            </a:r>
            <a:r>
              <a:rPr lang="en-US" altLang="zh-CN" sz="20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Student){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  Student me = (Student)e;	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强制转换为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Student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类型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  </a:t>
            </a:r>
            <a:r>
              <a:rPr lang="en-US" altLang="zh-CN" sz="2000" dirty="0" err="1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System.out.pritnln</a:t>
            </a:r>
            <a:r>
              <a:rPr lang="en-US" altLang="zh-CN" sz="20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me.getschool</a:t>
            </a:r>
            <a:r>
              <a:rPr lang="en-US" altLang="zh-CN" sz="20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}	 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  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000" dirty="0" smtClean="0">
              <a:solidFill>
                <a:srgbClr val="0000C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      public static  void main(</a:t>
            </a:r>
            <a:r>
              <a:rPr lang="en-US" altLang="zh-CN" sz="2000" dirty="0" err="1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Stirng</a:t>
            </a:r>
            <a:r>
              <a:rPr lang="en-US" altLang="zh-CN" sz="20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[]){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         Test t = new Test();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          Student m = new Student();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          </a:t>
            </a:r>
            <a:r>
              <a:rPr lang="en-US" altLang="zh-CN" sz="2000" dirty="0" err="1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t.method</a:t>
            </a:r>
            <a:r>
              <a:rPr lang="en-US" altLang="zh-CN" sz="20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(m);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  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373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92696"/>
            <a:ext cx="7772400" cy="98370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本章内容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195736" y="1714157"/>
            <a:ext cx="5184576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多态性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及其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en-US" altLang="zh-CN" sz="2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8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Object </a:t>
            </a:r>
            <a:r>
              <a:rPr lang="zh-CN" altLang="en-US" sz="28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类及其主要方法</a:t>
            </a:r>
            <a:endParaRPr lang="en-US" altLang="zh-CN" sz="2800" b="1" dirty="0" smtClean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Object 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</a:t>
            </a:r>
            <a:endParaRPr lang="en-US" altLang="zh-CN" sz="2400" b="1" dirty="0" smtClean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equals() 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  <a:endParaRPr lang="en-US" altLang="zh-CN" sz="2400" b="1" dirty="0" smtClean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4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toString</a:t>
            </a:r>
            <a:r>
              <a:rPr lang="en-US" altLang="zh-CN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  <a:endParaRPr lang="en-US" altLang="zh-CN" sz="2400" b="1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796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860032" y="1628800"/>
            <a:ext cx="3816424" cy="36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68144" y="2132856"/>
            <a:ext cx="9001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93114" y="3429000"/>
            <a:ext cx="9001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63688" y="1124744"/>
            <a:ext cx="1080120" cy="4536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40541" y="113964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p1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40541" y="16288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p2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7703" y="1142549"/>
            <a:ext cx="94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0x3001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1744597" y="1628800"/>
            <a:ext cx="1099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754142" y="2132856"/>
            <a:ext cx="1099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98159" y="1631705"/>
            <a:ext cx="94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0x3031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0" idx="3"/>
          </p:cNvCxnSpPr>
          <p:nvPr/>
        </p:nvCxnSpPr>
        <p:spPr>
          <a:xfrm>
            <a:off x="2853352" y="1327215"/>
            <a:ext cx="3014792" cy="805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843808" y="1816371"/>
            <a:ext cx="3024336" cy="1612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48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98966"/>
            <a:ext cx="7772400" cy="92983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Object</a:t>
            </a:r>
            <a:r>
              <a:rPr lang="en-US" altLang="zh-CN" dirty="0" smtClean="0">
                <a:solidFill>
                  <a:srgbClr val="BD6FB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42844" y="1807071"/>
            <a:ext cx="8839200" cy="456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Object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类是所有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类的根父类</a:t>
            </a:r>
          </a:p>
          <a:p>
            <a:pPr marL="457200" indent="-457200" algn="just">
              <a:spcBef>
                <a:spcPct val="50000"/>
              </a:spcBef>
              <a:buFont typeface="Wingdings" pitchFamily="2" charset="2"/>
              <a:buChar char="§"/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如果在类的声明中未使用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extends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关键字指明其父类，则默认父类为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Object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 </a:t>
            </a:r>
          </a:p>
          <a:p>
            <a:pPr marL="914400" lvl="1" indent="-457200" algn="just">
              <a:lnSpc>
                <a:spcPct val="80000"/>
              </a:lnSpc>
              <a:spcBef>
                <a:spcPct val="40000"/>
              </a:spcBef>
            </a:pPr>
            <a:r>
              <a:rPr lang="zh-CN" altLang="en-US" sz="1600" dirty="0">
                <a:solidFill>
                  <a:schemeClr val="accent2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class Person {</a:t>
            </a:r>
          </a:p>
          <a:p>
            <a:pPr marL="914400" lvl="1" indent="-457200" algn="just">
              <a:lnSpc>
                <a:spcPct val="80000"/>
              </a:lnSpc>
            </a:pPr>
            <a:r>
              <a:rPr lang="en-US" altLang="zh-CN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...</a:t>
            </a:r>
          </a:p>
          <a:p>
            <a:pPr marL="914400" lvl="1" indent="-457200" algn="just">
              <a:lnSpc>
                <a:spcPct val="80000"/>
              </a:lnSpc>
            </a:pPr>
            <a:r>
              <a:rPr lang="en-US" altLang="zh-CN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</a:p>
          <a:p>
            <a:pPr marL="457200" indent="-457200" algn="just">
              <a:spcBef>
                <a:spcPct val="20000"/>
              </a:spcBef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等价于：</a:t>
            </a:r>
          </a:p>
          <a:p>
            <a:pPr marL="1371600" lvl="2" indent="-457200" algn="just">
              <a:lnSpc>
                <a:spcPct val="80000"/>
              </a:lnSpc>
              <a:spcBef>
                <a:spcPct val="40000"/>
              </a:spcBef>
            </a:pPr>
            <a:r>
              <a:rPr lang="en-US" altLang="zh-CN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class Person extends Object {</a:t>
            </a:r>
          </a:p>
          <a:p>
            <a:pPr marL="1371600" lvl="2" indent="-457200" algn="just">
              <a:lnSpc>
                <a:spcPct val="80000"/>
              </a:lnSpc>
            </a:pPr>
            <a:r>
              <a:rPr lang="en-US" altLang="zh-CN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...</a:t>
            </a:r>
          </a:p>
          <a:p>
            <a:pPr marL="1371600" lvl="2" indent="-457200" algn="just">
              <a:lnSpc>
                <a:spcPct val="80000"/>
              </a:lnSpc>
            </a:pPr>
            <a:r>
              <a:rPr lang="en-US" altLang="zh-CN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 marL="457200" indent="-457200" algn="just">
              <a:spcBef>
                <a:spcPct val="50000"/>
              </a:spcBef>
              <a:buFont typeface="Wingdings" pitchFamily="2" charset="2"/>
              <a:buChar char="§"/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例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dirty="0" smtClean="0">
                <a:solidFill>
                  <a:schemeClr val="accent2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</a:t>
            </a:r>
            <a:r>
              <a:rPr lang="en-US" altLang="zh-CN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method(Object </a:t>
            </a:r>
            <a:r>
              <a:rPr lang="en-US" altLang="zh-CN" dirty="0" err="1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obj</a:t>
            </a:r>
            <a:r>
              <a:rPr lang="en-US" altLang="zh-CN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){…}//</a:t>
            </a:r>
            <a:r>
              <a:rPr lang="zh-CN" altLang="en-US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可以接收任何类作为其参数</a:t>
            </a:r>
          </a:p>
          <a:p>
            <a:pPr marL="1371600" lvl="2" indent="-457200" algn="just">
              <a:lnSpc>
                <a:spcPct val="80000"/>
              </a:lnSpc>
            </a:pPr>
            <a:r>
              <a:rPr lang="en-US" altLang="zh-CN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Object o=new Person;  </a:t>
            </a:r>
          </a:p>
          <a:p>
            <a:pPr marL="1371600" lvl="2" indent="-457200" algn="just">
              <a:lnSpc>
                <a:spcPct val="80000"/>
              </a:lnSpc>
            </a:pPr>
            <a:r>
              <a:rPr lang="en-US" altLang="zh-CN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method(o</a:t>
            </a:r>
            <a:r>
              <a:rPr lang="en-US" altLang="zh-CN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  <a:endParaRPr lang="en-US" altLang="zh-CN" dirty="0">
              <a:solidFill>
                <a:srgbClr val="0000C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202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692696"/>
            <a:ext cx="7772400" cy="936104"/>
          </a:xfrm>
          <a:noFill/>
          <a:ln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==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操作符与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equals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980" y="1762179"/>
            <a:ext cx="8442492" cy="5095821"/>
          </a:xfrm>
        </p:spPr>
        <p:txBody>
          <a:bodyPr>
            <a:normAutofit/>
          </a:bodyPr>
          <a:lstStyle/>
          <a:p>
            <a:pPr marL="609600" indent="-609600" algn="just" eaLnBrk="1" hangingPunct="1">
              <a:spcBef>
                <a:spcPct val="40000"/>
              </a:spcBef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==</a:t>
            </a:r>
            <a:r>
              <a:rPr lang="zh-CN" altLang="en-US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操作符与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equals</a:t>
            </a:r>
            <a:r>
              <a:rPr lang="zh-CN" altLang="en-US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方法的区别：</a:t>
            </a:r>
          </a:p>
          <a:p>
            <a:pPr marL="609600" indent="-609600" algn="just" eaLnBrk="1" hangingPunct="1">
              <a:spcBef>
                <a:spcPct val="40000"/>
              </a:spcBef>
              <a:buFontTx/>
              <a:buNone/>
            </a:pPr>
            <a:endParaRPr lang="zh-CN" altLang="en-US" sz="400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609600" indent="-609600" algn="just"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altLang="zh-CN" sz="18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==</a:t>
            </a:r>
            <a:r>
              <a:rPr lang="zh-CN" altLang="en-US" sz="18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：引用类型比较引用</a:t>
            </a:r>
            <a:r>
              <a:rPr lang="en-US" altLang="zh-CN" sz="18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18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是否指向同一个对象</a:t>
            </a:r>
            <a:r>
              <a:rPr lang="en-US" altLang="zh-CN" sz="18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18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；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18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 b="1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Person p1=new Person();   Person p2=new Person();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if (p1==p2){…}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8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</a:t>
            </a:r>
            <a:r>
              <a:rPr lang="zh-CN" altLang="en-US" sz="18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基本类型比较值；</a:t>
            </a:r>
            <a:r>
              <a:rPr lang="en-US" altLang="zh-CN" sz="1800" b="1" dirty="0" err="1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1800" b="1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a=5; if(a==6){…}</a:t>
            </a:r>
          </a:p>
          <a:p>
            <a:pPr marL="609600" indent="-609600" algn="just" eaLnBrk="1" hangingPunct="1">
              <a:spcBef>
                <a:spcPct val="40000"/>
              </a:spcBef>
              <a:buFont typeface="Wingdings" pitchFamily="2" charset="2"/>
              <a:buChar char="§"/>
            </a:pPr>
            <a:r>
              <a:rPr lang="zh-CN" altLang="en-US" sz="18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</a:t>
            </a:r>
            <a:r>
              <a:rPr lang="en-US" altLang="zh-CN" sz="18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"=="</a:t>
            </a:r>
            <a:r>
              <a:rPr lang="zh-CN" altLang="en-US" sz="18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进行比较时，符号两边的数据类型必须一致</a:t>
            </a:r>
            <a:r>
              <a:rPr lang="en-US" altLang="zh-CN" sz="18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18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可自动转换的基本数据类型除外</a:t>
            </a:r>
            <a:r>
              <a:rPr lang="en-US" altLang="zh-CN" sz="18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18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，否则编译出错；</a:t>
            </a:r>
            <a:endParaRPr lang="zh-CN" altLang="en-US" sz="1800" b="1" dirty="0" smtClean="0">
              <a:solidFill>
                <a:schemeClr val="accent2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609600" indent="-609600" algn="just" eaLnBrk="1" hangingPunct="1">
              <a:spcBef>
                <a:spcPct val="40000"/>
              </a:spcBef>
              <a:buFont typeface="Wingdings" pitchFamily="2" charset="2"/>
              <a:buChar char="§"/>
            </a:pPr>
            <a:r>
              <a:rPr lang="en-US" altLang="zh-CN" sz="18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equals()</a:t>
            </a:r>
            <a:r>
              <a:rPr lang="zh-CN" altLang="en-US" sz="18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方法是</a:t>
            </a:r>
            <a:r>
              <a:rPr lang="en-US" altLang="zh-CN" sz="18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Object</a:t>
            </a:r>
            <a:r>
              <a:rPr lang="zh-CN" altLang="en-US" sz="18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类的方法，由于所有类都继承</a:t>
            </a:r>
            <a:r>
              <a:rPr lang="en-US" altLang="zh-CN" sz="18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Object</a:t>
            </a:r>
            <a:r>
              <a:rPr lang="zh-CN" altLang="en-US" sz="18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类，也就继承了</a:t>
            </a:r>
            <a:r>
              <a:rPr lang="en-US" altLang="zh-CN" sz="18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equals()</a:t>
            </a:r>
            <a:r>
              <a:rPr lang="zh-CN" altLang="en-US" sz="18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方法。</a:t>
            </a:r>
            <a:r>
              <a:rPr lang="zh-CN" altLang="en-US" sz="1800" b="1" u="sng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只能比较引用类型，其作用与“</a:t>
            </a:r>
            <a:r>
              <a:rPr lang="en-US" altLang="zh-CN" sz="1800" b="1" u="sng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==”</a:t>
            </a:r>
            <a:r>
              <a:rPr lang="zh-CN" altLang="en-US" sz="1800" b="1" u="sng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相同</a:t>
            </a:r>
            <a:r>
              <a:rPr lang="en-US" altLang="zh-CN" sz="1800" b="1" u="sng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1800" b="1" u="sng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比较是否指向同一个对象</a:t>
            </a:r>
            <a:r>
              <a:rPr lang="zh-CN" altLang="en-US" sz="18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。格式</a:t>
            </a:r>
            <a:r>
              <a:rPr lang="en-US" altLang="zh-CN" sz="18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:obj1.equals(obj2)</a:t>
            </a:r>
          </a:p>
          <a:p>
            <a:pPr marL="609600" indent="-609600" algn="just" eaLnBrk="1" hangingPunct="1">
              <a:spcBef>
                <a:spcPct val="40000"/>
              </a:spcBef>
              <a:buFont typeface="Wingdings" pitchFamily="2" charset="2"/>
              <a:buChar char="§"/>
            </a:pPr>
            <a:r>
              <a:rPr lang="zh-CN" altLang="en-US" sz="18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特例：当用</a:t>
            </a:r>
            <a:r>
              <a:rPr lang="en-US" altLang="zh-CN" sz="18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equals()</a:t>
            </a:r>
            <a:r>
              <a:rPr lang="zh-CN" altLang="en-US" sz="18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方法进行比较时，对类</a:t>
            </a:r>
            <a:r>
              <a:rPr lang="en-US" altLang="zh-CN" sz="18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</a:t>
            </a:r>
            <a:r>
              <a:rPr lang="zh-CN" altLang="en-US" sz="18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18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String</a:t>
            </a:r>
            <a:r>
              <a:rPr lang="zh-CN" altLang="en-US" sz="18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18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Date</a:t>
            </a:r>
            <a:r>
              <a:rPr lang="zh-CN" altLang="en-US" sz="18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及封装类（</a:t>
            </a:r>
            <a:r>
              <a:rPr lang="en-US" altLang="zh-CN" sz="18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Wrapper Class</a:t>
            </a:r>
            <a:r>
              <a:rPr lang="zh-CN" altLang="en-US" sz="18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）来说，是比较类型及内容而不考虑引用的是否是同一个对象</a:t>
            </a:r>
            <a:r>
              <a:rPr lang="zh-CN" altLang="en-US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；</a:t>
            </a:r>
          </a:p>
          <a:p>
            <a:pPr marL="609600" indent="-609600"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18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原因：在这些类中覆盖了</a:t>
            </a:r>
            <a:r>
              <a:rPr lang="en-US" altLang="zh-CN" sz="18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equals()</a:t>
            </a:r>
            <a:r>
              <a:rPr lang="zh-CN" altLang="en-US" sz="18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376141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85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==</a:t>
            </a:r>
            <a:r>
              <a:rPr lang="zh-CN" alt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操作符与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equals</a:t>
            </a:r>
            <a:r>
              <a:rPr lang="zh-CN" alt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方法举例  </a:t>
            </a:r>
            <a:endParaRPr lang="zh-CN" altLang="en-US" sz="2000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23528" y="2438652"/>
            <a:ext cx="8534400" cy="430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 </a:t>
            </a:r>
            <a:r>
              <a:rPr lang="en-US" altLang="zh-CN" sz="1800" dirty="0" err="1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TestEquals</a:t>
            </a:r>
            <a:r>
              <a:rPr lang="en-US" altLang="zh-CN" sz="18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{  </a:t>
            </a:r>
          </a:p>
          <a:p>
            <a:pPr>
              <a:lnSpc>
                <a:spcPct val="80000"/>
              </a:lnSpc>
            </a:pPr>
            <a:r>
              <a:rPr lang="en-US" altLang="zh-CN" sz="18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public static void main(String[] </a:t>
            </a:r>
            <a:r>
              <a:rPr lang="en-US" altLang="zh-CN" sz="1800" dirty="0" err="1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18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zh-CN" sz="18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	       </a:t>
            </a:r>
            <a:r>
              <a:rPr lang="en-US" altLang="zh-CN" sz="1800" dirty="0" err="1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18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m1 = new </a:t>
            </a:r>
            <a:r>
              <a:rPr lang="en-US" altLang="zh-CN" sz="1800" dirty="0" err="1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18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(14, 3, 1976);</a:t>
            </a:r>
          </a:p>
          <a:p>
            <a:pPr>
              <a:lnSpc>
                <a:spcPct val="80000"/>
              </a:lnSpc>
            </a:pPr>
            <a:r>
              <a:rPr lang="en-US" altLang="zh-CN" sz="18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	       </a:t>
            </a:r>
            <a:r>
              <a:rPr lang="en-US" altLang="zh-CN" sz="1800" dirty="0" err="1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18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m2 = new </a:t>
            </a:r>
            <a:r>
              <a:rPr lang="en-US" altLang="zh-CN" sz="1800" dirty="0" err="1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18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(14, 3, 1976);</a:t>
            </a:r>
          </a:p>
          <a:p>
            <a:pPr>
              <a:lnSpc>
                <a:spcPct val="80000"/>
              </a:lnSpc>
            </a:pPr>
            <a:endParaRPr lang="en-US" altLang="zh-CN" sz="1800" dirty="0">
              <a:solidFill>
                <a:srgbClr val="0000C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  if ( m1 == m2 ) {</a:t>
            </a:r>
          </a:p>
          <a:p>
            <a:pPr>
              <a:lnSpc>
                <a:spcPct val="80000"/>
              </a:lnSpc>
            </a:pPr>
            <a:r>
              <a:rPr lang="en-US" altLang="zh-CN" sz="18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	        	</a:t>
            </a:r>
            <a:r>
              <a:rPr lang="en-US" altLang="zh-CN" sz="1800" dirty="0" err="1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18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("m1==m2</a:t>
            </a:r>
            <a:r>
              <a:rPr lang="en-US" altLang="zh-CN" sz="18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"); </a:t>
            </a:r>
            <a:endParaRPr lang="en-US" altLang="zh-CN" sz="1800" dirty="0">
              <a:solidFill>
                <a:srgbClr val="0000C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	       } else {</a:t>
            </a:r>
          </a:p>
          <a:p>
            <a:pPr>
              <a:lnSpc>
                <a:spcPct val="80000"/>
              </a:lnSpc>
            </a:pPr>
            <a:r>
              <a:rPr lang="en-US" altLang="zh-CN" sz="18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		</a:t>
            </a:r>
            <a:r>
              <a:rPr lang="en-US" altLang="zh-CN" sz="1800" dirty="0" err="1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18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("m1!=m2</a:t>
            </a:r>
            <a:r>
              <a:rPr lang="en-US" altLang="zh-CN" sz="18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"); //m1 != m2</a:t>
            </a:r>
            <a:endParaRPr lang="en-US" altLang="zh-CN" sz="1800" dirty="0">
              <a:solidFill>
                <a:srgbClr val="0000C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  }</a:t>
            </a:r>
          </a:p>
          <a:p>
            <a:pPr>
              <a:lnSpc>
                <a:spcPct val="80000"/>
              </a:lnSpc>
            </a:pPr>
            <a:endParaRPr lang="en-US" altLang="zh-CN" sz="1800" dirty="0">
              <a:solidFill>
                <a:srgbClr val="0000C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  if ( m1.equals(m2) ) {</a:t>
            </a:r>
          </a:p>
          <a:p>
            <a:pPr>
              <a:lnSpc>
                <a:spcPct val="80000"/>
              </a:lnSpc>
            </a:pPr>
            <a:r>
              <a:rPr lang="en-US" altLang="zh-CN" sz="18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		</a:t>
            </a:r>
            <a:r>
              <a:rPr lang="en-US" altLang="zh-CN" sz="1800" dirty="0" err="1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18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("m1 is equal to m2</a:t>
            </a:r>
            <a:r>
              <a:rPr lang="en-US" altLang="zh-CN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"); // m1 is equal to m2</a:t>
            </a:r>
            <a:endParaRPr lang="en-US" altLang="zh-CN" sz="1800" dirty="0">
              <a:solidFill>
                <a:srgbClr val="0000C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  } else {</a:t>
            </a:r>
          </a:p>
          <a:p>
            <a:pPr>
              <a:lnSpc>
                <a:spcPct val="80000"/>
              </a:lnSpc>
            </a:pPr>
            <a:r>
              <a:rPr lang="en-US" altLang="zh-CN" sz="18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		</a:t>
            </a:r>
            <a:r>
              <a:rPr lang="en-US" altLang="zh-CN" sz="1800" dirty="0" err="1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18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("m1 is not equal to m2");</a:t>
            </a:r>
          </a:p>
          <a:p>
            <a:pPr>
              <a:lnSpc>
                <a:spcPct val="80000"/>
              </a:lnSpc>
            </a:pPr>
            <a:r>
              <a:rPr lang="en-US" altLang="zh-CN" sz="18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  } </a:t>
            </a:r>
          </a:p>
          <a:p>
            <a:pPr>
              <a:lnSpc>
                <a:spcPct val="80000"/>
              </a:lnSpc>
            </a:pPr>
            <a:endParaRPr lang="en-US" altLang="zh-CN" sz="1800" dirty="0">
              <a:solidFill>
                <a:srgbClr val="0000C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}</a:t>
            </a:r>
          </a:p>
          <a:p>
            <a:pPr>
              <a:lnSpc>
                <a:spcPct val="80000"/>
              </a:lnSpc>
            </a:pPr>
            <a:r>
              <a:rPr lang="en-US" altLang="zh-CN" sz="18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06375" y="1509965"/>
            <a:ext cx="8686800" cy="83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请给据以下代码自行定义能满足需要的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类中覆盖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equals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方法，使其判断当两个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类型对象的年月日都相同是，结果为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ture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，否则为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false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   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boolean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equals(Object o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984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20688"/>
            <a:ext cx="7772400" cy="90601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toString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08" y="1552828"/>
            <a:ext cx="8942388" cy="4972516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altLang="zh-CN" sz="200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toString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方法在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Object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类中定义，其返回值是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String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类型，返回类名和它的引用地址。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在进行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String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与其它类型数据的连接操作时，自动调用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toString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000" dirty="0" smtClean="0">
                <a:solidFill>
                  <a:schemeClr val="accent2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Date now=new Date();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 dirty="0" err="1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18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(“now=”+now);  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8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8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zh-CN" altLang="en-US" sz="18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相当于 </a:t>
            </a:r>
            <a:r>
              <a:rPr lang="en-US" altLang="zh-CN" sz="1800" dirty="0" err="1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18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(“now=”+</a:t>
            </a:r>
            <a:r>
              <a:rPr lang="en-US" altLang="zh-CN" sz="1800" dirty="0" err="1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now.toString</a:t>
            </a:r>
            <a:r>
              <a:rPr lang="en-US" altLang="zh-CN" sz="18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());//now=Date@122345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可以根据需要在用户自定义类型中重写</a:t>
            </a:r>
            <a:r>
              <a:rPr lang="en-US" altLang="zh-CN" sz="2000" dirty="0" err="1" smtClean="0">
                <a:solidFill>
                  <a:srgbClr val="BD6FB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toString</a:t>
            </a:r>
            <a:r>
              <a:rPr lang="en-US" altLang="zh-CN" sz="2000" dirty="0" smtClean="0">
                <a:solidFill>
                  <a:srgbClr val="BD6FB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如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String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类重写了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toString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方法，返回字符串的值。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s1=“hello”;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(s1);//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相当于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(s1.toString());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ToString1.java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中的类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里覆盖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toString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方法，使其输出类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cint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属性值。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基本类型数据转换为</a:t>
            </a:r>
            <a:r>
              <a:rPr lang="en-US" altLang="zh-CN" sz="20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String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类型时，调用了对应封装类的 </a:t>
            </a:r>
            <a:r>
              <a:rPr lang="en-US" altLang="zh-CN" sz="2000" dirty="0" err="1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toString</a:t>
            </a:r>
            <a:r>
              <a:rPr lang="en-US" altLang="zh-CN" sz="20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a=10;  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(“a=”+a);</a:t>
            </a:r>
          </a:p>
        </p:txBody>
      </p:sp>
    </p:spTree>
    <p:extLst>
      <p:ext uri="{BB962C8B-B14F-4D97-AF65-F5344CB8AC3E}">
        <p14:creationId xmlns:p14="http://schemas.microsoft.com/office/powerpoint/2010/main" val="260766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0040" y="710208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练习</a:t>
            </a:r>
            <a:r>
              <a:rPr lang="en-US" altLang="zh-CN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9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984" y="1646312"/>
            <a:ext cx="8492480" cy="99060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定义两个类，父类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GeometricObject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代表几何形状，子类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Circle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代表圆形。</a:t>
            </a:r>
          </a:p>
        </p:txBody>
      </p:sp>
      <p:graphicFrame>
        <p:nvGraphicFramePr>
          <p:cNvPr id="2334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989932"/>
              </p:ext>
            </p:extLst>
          </p:nvPr>
        </p:nvGraphicFramePr>
        <p:xfrm>
          <a:off x="281880" y="2769505"/>
          <a:ext cx="6096000" cy="2468880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GeometricObject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String  color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double  weight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 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GeometricObject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 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GeometricObject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(String color, double weight)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属性的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getter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和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setter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方法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3488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20679"/>
              </p:ext>
            </p:extLst>
          </p:nvPr>
        </p:nvGraphicFramePr>
        <p:xfrm>
          <a:off x="1258170" y="5719082"/>
          <a:ext cx="3429000" cy="950278"/>
        </p:xfrm>
        <a:graphic>
          <a:graphicData uri="http://schemas.openxmlformats.org/drawingml/2006/table">
            <a:tbl>
              <a:tblPr/>
              <a:tblGrid>
                <a:gridCol w="34290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Circle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3032" name="Line 24"/>
          <p:cNvSpPr>
            <a:spLocks noChangeShapeType="1"/>
          </p:cNvSpPr>
          <p:nvPr/>
        </p:nvSpPr>
        <p:spPr bwMode="auto">
          <a:xfrm flipV="1">
            <a:off x="2948880" y="5260295"/>
            <a:ext cx="0" cy="4572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6835080" y="2769505"/>
            <a:ext cx="2057400" cy="923330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初始化对象的</a:t>
            </a:r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color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属性为“</a:t>
            </a:r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white”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weight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属性为</a:t>
            </a:r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1.0</a:t>
            </a:r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 flipV="1">
            <a:off x="3829938" y="3226704"/>
            <a:ext cx="2928942" cy="79945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8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-212899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练习</a:t>
            </a:r>
            <a:r>
              <a:rPr lang="en-US" altLang="zh-CN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9</a:t>
            </a:r>
          </a:p>
        </p:txBody>
      </p:sp>
      <p:graphicFrame>
        <p:nvGraphicFramePr>
          <p:cNvPr id="234499" name="Group 3"/>
          <p:cNvGraphicFramePr>
            <a:graphicFrameLocks noGrp="1"/>
          </p:cNvGraphicFramePr>
          <p:nvPr/>
        </p:nvGraphicFramePr>
        <p:xfrm>
          <a:off x="533400" y="609600"/>
          <a:ext cx="6096000" cy="1613218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GeometricObject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String  color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double  weight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4531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885916"/>
              </p:ext>
            </p:extLst>
          </p:nvPr>
        </p:nvGraphicFramePr>
        <p:xfrm>
          <a:off x="609600" y="2668588"/>
          <a:ext cx="6096000" cy="3417570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Circle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private double radius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036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public Circle()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public Circle(double radius)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public Circle(double 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radius,String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color,double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weight)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radius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属性的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setter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和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getter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方法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public double 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findArea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：计算圆的面积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public 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boolean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euqals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(Object 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public String 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toString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4057" name="Line 25"/>
          <p:cNvSpPr>
            <a:spLocks noChangeShapeType="1"/>
          </p:cNvSpPr>
          <p:nvPr/>
        </p:nvSpPr>
        <p:spPr bwMode="auto">
          <a:xfrm flipV="1">
            <a:off x="3200400" y="2209800"/>
            <a:ext cx="0" cy="4572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6959252" y="741915"/>
            <a:ext cx="2057400" cy="1200329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初始化对象的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color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属性为“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white”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weight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属性为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1.0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radius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属性为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1.0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 flipV="1">
            <a:off x="2286000" y="1066800"/>
            <a:ext cx="4648200" cy="25908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6978650" y="2120230"/>
            <a:ext cx="2057400" cy="1477328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初始化对象的</a:t>
            </a:r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color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属性为“</a:t>
            </a:r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white”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weight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属性为</a:t>
            </a:r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1.0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radius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根据参数构造器确定。</a:t>
            </a:r>
          </a:p>
        </p:txBody>
      </p:sp>
      <p:sp>
        <p:nvSpPr>
          <p:cNvPr id="44061" name="Line 29"/>
          <p:cNvSpPr>
            <a:spLocks noChangeShapeType="1"/>
          </p:cNvSpPr>
          <p:nvPr/>
        </p:nvSpPr>
        <p:spPr bwMode="auto">
          <a:xfrm flipV="1">
            <a:off x="3657600" y="2514600"/>
            <a:ext cx="3200400" cy="14478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6877050" y="3956968"/>
            <a:ext cx="2195513" cy="1200150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重写</a:t>
            </a:r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equals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比较两个圆的半径是否相等，如相等，返回</a:t>
            </a:r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true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6835775" y="5298405"/>
            <a:ext cx="2057400" cy="650875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重写</a:t>
            </a:r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toString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输出圆的半径。</a:t>
            </a:r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 flipV="1">
            <a:off x="4214810" y="4191000"/>
            <a:ext cx="2643190" cy="138114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4065" name="Line 33"/>
          <p:cNvSpPr>
            <a:spLocks noChangeShapeType="1"/>
          </p:cNvSpPr>
          <p:nvPr/>
        </p:nvSpPr>
        <p:spPr bwMode="auto">
          <a:xfrm flipV="1">
            <a:off x="3286116" y="5334000"/>
            <a:ext cx="3571884" cy="59533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164178" y="6160763"/>
            <a:ext cx="8713788" cy="650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写一个测试类，创建两个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Circle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对象，判断其颜色是否相等；利用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equals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方法判断其半径是否相等；利用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toString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方法输出其半径。</a:t>
            </a:r>
          </a:p>
        </p:txBody>
      </p:sp>
    </p:spTree>
    <p:extLst>
      <p:ext uri="{BB962C8B-B14F-4D97-AF65-F5344CB8AC3E}">
        <p14:creationId xmlns:p14="http://schemas.microsoft.com/office/powerpoint/2010/main" val="375298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92696"/>
            <a:ext cx="7772400" cy="98370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本章内容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96818" y="1871182"/>
            <a:ext cx="5443534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8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多态性</a:t>
            </a:r>
            <a:r>
              <a:rPr lang="zh-CN" altLang="en-US" sz="28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及其</a:t>
            </a:r>
            <a:r>
              <a:rPr lang="zh-CN" altLang="en-US" sz="28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en-US" altLang="zh-CN" sz="2800" b="1" dirty="0" smtClean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多态</a:t>
            </a:r>
            <a:endParaRPr lang="en-US" altLang="zh-CN" sz="2400" b="1" dirty="0" smtClean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4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instanceof</a:t>
            </a:r>
            <a:r>
              <a:rPr lang="en-US" altLang="zh-CN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运算符</a:t>
            </a:r>
            <a:endParaRPr lang="en-US" altLang="zh-CN" sz="2400" b="1" dirty="0" smtClean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类型转换异常</a:t>
            </a:r>
            <a:endParaRPr lang="en-US" altLang="zh-CN" sz="2400" b="1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Object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类及其主要方法</a:t>
            </a: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989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701824"/>
            <a:ext cx="3668713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多态性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(1)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726" y="2057914"/>
            <a:ext cx="8640762" cy="324329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多态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—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中，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子类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的对象可以替代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父类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的对象使用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一个变量只能有一种确定的数据类型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一个引用类型变量可能指向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引用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多种不同类型的对象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zh-CN" altLang="en-US" sz="1800" dirty="0" smtClean="0">
                <a:solidFill>
                  <a:schemeClr val="accent2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Person p = new Student();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Object o = new Person</a:t>
            </a:r>
            <a:r>
              <a:rPr lang="en-US" altLang="zh-CN" sz="18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();//Object</a:t>
            </a:r>
            <a:r>
              <a:rPr lang="zh-CN" altLang="en-US" sz="18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类型的变量</a:t>
            </a:r>
            <a:r>
              <a:rPr lang="en-US" altLang="zh-CN" sz="18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</a:t>
            </a:r>
            <a:r>
              <a:rPr lang="zh-CN" altLang="en-US" sz="18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，指向</a:t>
            </a:r>
            <a:r>
              <a:rPr lang="en-US" altLang="zh-CN" sz="18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Person</a:t>
            </a:r>
            <a:r>
              <a:rPr lang="zh-CN" altLang="en-US" sz="18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类型的对象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18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 = new Student(); </a:t>
            </a:r>
            <a:r>
              <a:rPr lang="en-US" altLang="zh-CN" sz="18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//Object</a:t>
            </a:r>
            <a:r>
              <a:rPr lang="zh-CN" altLang="en-US" sz="18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类型的变量</a:t>
            </a:r>
            <a:r>
              <a:rPr lang="en-US" altLang="zh-CN" sz="18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</a:t>
            </a:r>
            <a:r>
              <a:rPr lang="zh-CN" altLang="en-US" sz="18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，指向</a:t>
            </a:r>
            <a:r>
              <a:rPr lang="en-US" altLang="zh-CN" sz="18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Student</a:t>
            </a:r>
            <a:r>
              <a:rPr lang="zh-CN" altLang="en-US" sz="18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类型的对象</a:t>
            </a:r>
            <a:endParaRPr lang="en-US" altLang="zh-CN" sz="1800" b="1" dirty="0" smtClean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zh-CN" sz="1400" b="1" dirty="0" smtClean="0">
              <a:solidFill>
                <a:schemeClr val="accent2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90000"/>
              </a:lnSpc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父类类型的变量可以指向子类的对象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zh-CN" altLang="en-US" sz="1800" b="1" dirty="0" smtClean="0">
              <a:solidFill>
                <a:schemeClr val="accent2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232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707904" y="701824"/>
            <a:ext cx="2881312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多态性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(2)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51520" y="1927338"/>
            <a:ext cx="8712968" cy="396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一个引用类型变量如果声明为父类的类型，但实际引用的是子类对象，那么该变量就</a:t>
            </a:r>
            <a:r>
              <a:rPr lang="zh-CN" altLang="en-US" sz="28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不能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再访问子类中添加的属性和方法</a:t>
            </a:r>
          </a:p>
          <a:p>
            <a:pPr marL="457200" indent="-457200"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Student m = new Student();</a:t>
            </a:r>
          </a:p>
          <a:p>
            <a:pPr marL="457200" indent="-457200">
              <a:spcBef>
                <a:spcPct val="30000"/>
              </a:spcBef>
            </a:pPr>
            <a:r>
              <a:rPr lang="en-US" altLang="zh-CN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m.school</a:t>
            </a:r>
            <a:r>
              <a:rPr lang="en-US" altLang="zh-CN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“</a:t>
            </a:r>
            <a:r>
              <a:rPr lang="en-US" altLang="zh-CN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pku</a:t>
            </a:r>
            <a:r>
              <a:rPr lang="en-US" altLang="zh-CN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”; 	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合法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,Student</a:t>
            </a:r>
            <a:r>
              <a:rPr lang="zh-CN" altLang="en-US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类有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school</a:t>
            </a:r>
            <a:r>
              <a:rPr lang="zh-CN" altLang="en-US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成员变量</a:t>
            </a:r>
          </a:p>
          <a:p>
            <a:pPr marL="457200" indent="-457200">
              <a:spcBef>
                <a:spcPct val="30000"/>
              </a:spcBef>
            </a:pPr>
            <a:r>
              <a:rPr lang="zh-CN" altLang="en-US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Person e = new Student(); </a:t>
            </a:r>
            <a:endParaRPr lang="en-US" altLang="zh-CN" sz="180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30000"/>
              </a:spcBef>
            </a:pPr>
            <a:r>
              <a:rPr lang="en-US" altLang="zh-CN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e.school</a:t>
            </a:r>
            <a:r>
              <a:rPr lang="en-US" altLang="zh-CN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“</a:t>
            </a:r>
            <a:r>
              <a:rPr lang="en-US" altLang="zh-CN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pku</a:t>
            </a:r>
            <a:r>
              <a:rPr lang="en-US" altLang="zh-CN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”;	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非法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,Person</a:t>
            </a:r>
            <a:r>
              <a:rPr lang="zh-CN" altLang="en-US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类没有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school</a:t>
            </a:r>
            <a:r>
              <a:rPr lang="zh-CN" altLang="en-US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成员变量</a:t>
            </a:r>
          </a:p>
          <a:p>
            <a:pPr marL="457200" indent="-457200">
              <a:spcBef>
                <a:spcPct val="30000"/>
              </a:spcBef>
            </a:pPr>
            <a:r>
              <a:rPr lang="zh-CN" altLang="en-US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</a:t>
            </a:r>
            <a:endParaRPr lang="en-US" altLang="zh-CN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300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</a:t>
            </a:r>
            <a:r>
              <a:rPr lang="zh-CN" altLang="en-US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是在编译时确定的，编译时</a:t>
            </a:r>
            <a:r>
              <a:rPr lang="en-US" altLang="zh-CN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</a:t>
            </a:r>
            <a:r>
              <a:rPr lang="zh-CN" altLang="en-US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</a:t>
            </a:r>
            <a:r>
              <a:rPr lang="en-US" altLang="zh-CN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Person</a:t>
            </a:r>
            <a:r>
              <a:rPr lang="zh-CN" altLang="en-US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类型，没有</a:t>
            </a:r>
            <a:r>
              <a:rPr lang="en-US" altLang="zh-CN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school</a:t>
            </a:r>
            <a:r>
              <a:rPr lang="zh-CN" altLang="en-US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成员变量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endParaRPr lang="en-US" altLang="zh-CN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300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因而</a:t>
            </a:r>
            <a:r>
              <a:rPr lang="zh-CN" altLang="en-US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编译错误。</a:t>
            </a:r>
          </a:p>
        </p:txBody>
      </p:sp>
    </p:spTree>
    <p:extLst>
      <p:ext uri="{BB962C8B-B14F-4D97-AF65-F5344CB8AC3E}">
        <p14:creationId xmlns:p14="http://schemas.microsoft.com/office/powerpoint/2010/main" val="160599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34932" y="692696"/>
            <a:ext cx="7525500" cy="11430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虚拟方法调用</a:t>
            </a:r>
            <a:r>
              <a:rPr lang="en-US" altLang="zh-CN" sz="28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(Virtual Method Invocation)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539552" y="1865724"/>
            <a:ext cx="7848872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正常的方法调用</a:t>
            </a:r>
          </a:p>
          <a:p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	</a:t>
            </a:r>
            <a:r>
              <a:rPr lang="en-US" altLang="zh-CN" sz="24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Person e = new Person();</a:t>
            </a:r>
          </a:p>
          <a:p>
            <a:r>
              <a:rPr lang="en-US" altLang="zh-CN" sz="24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	</a:t>
            </a:r>
            <a:r>
              <a:rPr lang="en-US" altLang="zh-CN" sz="2400" dirty="0" err="1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e.getInfo</a:t>
            </a:r>
            <a:r>
              <a:rPr lang="en-US" altLang="zh-CN" sz="24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</a:t>
            </a:r>
          </a:p>
          <a:p>
            <a:r>
              <a:rPr lang="en-US" altLang="zh-CN" sz="24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	Student e = new Student();</a:t>
            </a:r>
          </a:p>
          <a:p>
            <a:r>
              <a:rPr lang="en-US" altLang="zh-CN" sz="24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	</a:t>
            </a:r>
            <a:r>
              <a:rPr lang="en-US" altLang="zh-CN" sz="2400" dirty="0" err="1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e.getInfo</a:t>
            </a:r>
            <a:r>
              <a:rPr lang="en-US" altLang="zh-CN" sz="24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虚拟方法调用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多态情况下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r>
              <a:rPr lang="en-US" altLang="zh-CN" sz="3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4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Person e = new Student();</a:t>
            </a:r>
          </a:p>
          <a:p>
            <a:r>
              <a:rPr lang="en-US" altLang="zh-CN" sz="24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</a:t>
            </a:r>
            <a:r>
              <a:rPr lang="en-US" altLang="zh-CN" sz="2400" dirty="0" err="1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e.getInfo</a:t>
            </a:r>
            <a:r>
              <a:rPr lang="en-US" altLang="zh-CN" sz="24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	//</a:t>
            </a:r>
            <a:r>
              <a:rPr lang="zh-CN" altLang="en-US" sz="24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调用</a:t>
            </a:r>
            <a:r>
              <a:rPr lang="en-US" altLang="zh-CN" sz="24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Student</a:t>
            </a:r>
            <a:r>
              <a:rPr lang="zh-CN" altLang="en-US" sz="24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类的</a:t>
            </a:r>
            <a:r>
              <a:rPr lang="en-US" altLang="zh-CN" sz="2400" dirty="0" err="1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getInfo</a:t>
            </a:r>
            <a:r>
              <a:rPr lang="en-US" altLang="zh-CN" sz="24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zh-CN" altLang="en-US" sz="24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  <a:endParaRPr lang="zh-CN" altLang="en-US" sz="1000" dirty="0">
              <a:solidFill>
                <a:srgbClr val="0000C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编译时类型和运行时类型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编译时</a:t>
            </a: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</a:t>
            </a: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Person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类型，而方法的调用是在运行时确定的，所以调用的是</a:t>
            </a: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Student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类的</a:t>
            </a:r>
            <a:r>
              <a:rPr lang="en-US" altLang="zh-CN" sz="24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getInfo</a:t>
            </a: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方法。</a:t>
            </a:r>
            <a:r>
              <a:rPr lang="en-US" altLang="zh-CN" sz="2400" b="1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——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动态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绑定</a:t>
            </a:r>
          </a:p>
        </p:txBody>
      </p:sp>
    </p:spTree>
    <p:extLst>
      <p:ext uri="{BB962C8B-B14F-4D97-AF65-F5344CB8AC3E}">
        <p14:creationId xmlns:p14="http://schemas.microsoft.com/office/powerpoint/2010/main" val="5356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701824"/>
            <a:ext cx="4964113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多态性应用举例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14936" y="1948765"/>
            <a:ext cx="8405536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方法声明的形参类型为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父类</a:t>
            </a: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类型，可以使用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子类的对象</a:t>
            </a: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作为实参调用该方法</a:t>
            </a:r>
          </a:p>
          <a:p>
            <a:pPr marL="1371600" lvl="2" indent="-457200">
              <a:spcBef>
                <a:spcPct val="4000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class Test{ </a:t>
            </a:r>
          </a:p>
          <a:p>
            <a:pPr marL="1371600" lvl="2" indent="-457200"/>
            <a:r>
              <a:rPr lang="en-US" altLang="zh-CN" sz="2000" b="1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void method(Person e) {</a:t>
            </a:r>
          </a:p>
          <a:p>
            <a:pPr marL="1371600" lvl="2" indent="-457200"/>
            <a:r>
              <a:rPr lang="en-US" altLang="zh-CN" sz="2000" b="1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      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//……</a:t>
            </a:r>
          </a:p>
          <a:p>
            <a:pPr marL="1371600" lvl="2" indent="-457200"/>
            <a:r>
              <a:rPr lang="en-US" altLang="zh-CN" sz="2000" b="1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      </a:t>
            </a:r>
            <a:r>
              <a:rPr lang="en-US" altLang="zh-CN" sz="2000" b="1" dirty="0" err="1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e.getInfo</a:t>
            </a:r>
            <a:r>
              <a:rPr lang="en-US" altLang="zh-CN" sz="2000" b="1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</a:t>
            </a:r>
          </a:p>
          <a:p>
            <a:pPr marL="1371600" lvl="2" indent="-457200"/>
            <a:r>
              <a:rPr lang="en-US" altLang="zh-CN" sz="2000" b="1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</a:p>
          <a:p>
            <a:pPr marL="1371600" lvl="2" indent="-457200"/>
            <a:r>
              <a:rPr lang="en-US" altLang="zh-CN" sz="2000" b="1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static  void main(</a:t>
            </a:r>
            <a:r>
              <a:rPr lang="en-US" altLang="zh-CN" sz="2000" b="1" dirty="0" err="1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Stirng</a:t>
            </a:r>
            <a:r>
              <a:rPr lang="en-US" altLang="zh-CN" sz="2000" b="1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 dirty="0" err="1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b="1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[]){</a:t>
            </a:r>
          </a:p>
          <a:p>
            <a:pPr marL="1371600" lvl="2" indent="-457200"/>
            <a:r>
              <a:rPr lang="en-US" altLang="zh-CN" sz="2000" b="1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      Test t = new Test();</a:t>
            </a:r>
          </a:p>
          <a:p>
            <a:pPr marL="1371600" lvl="2" indent="-457200"/>
            <a:r>
              <a:rPr lang="en-US" altLang="zh-CN" sz="2000" b="1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       Student m = new Student();</a:t>
            </a:r>
          </a:p>
          <a:p>
            <a:pPr marL="1371600" lvl="2" indent="-457200"/>
            <a:r>
              <a:rPr lang="en-US" altLang="zh-CN" sz="2000" b="1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       </a:t>
            </a:r>
            <a:r>
              <a:rPr lang="en-US" altLang="zh-CN" sz="2000" b="1" dirty="0" err="1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t.method</a:t>
            </a:r>
            <a:r>
              <a:rPr lang="en-US" altLang="zh-CN" sz="2000" b="1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(m); 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子类的对象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传送给父类类型的参数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</a:t>
            </a:r>
          </a:p>
          <a:p>
            <a:pPr marL="1371600" lvl="2" indent="-457200"/>
            <a:r>
              <a:rPr lang="en-US" altLang="zh-CN" sz="2000" b="1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</a:p>
          <a:p>
            <a:pPr marL="1371600" lvl="2" indent="-457200"/>
            <a:r>
              <a:rPr lang="en-US" altLang="zh-CN" sz="2000" b="1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en-US" altLang="zh-CN" sz="2000" b="1" dirty="0">
              <a:solidFill>
                <a:srgbClr val="0000C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805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557808"/>
            <a:ext cx="77724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instanceof</a:t>
            </a:r>
            <a:r>
              <a:rPr lang="en-US" altLang="zh-CN" dirty="0" smtClean="0">
                <a:solidFill>
                  <a:srgbClr val="BD6FB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操作符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50825" y="1768977"/>
            <a:ext cx="8785225" cy="468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instanceof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：检验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是否为类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的对象，返回值为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boolean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型。</a:t>
            </a:r>
          </a:p>
          <a:p>
            <a:pPr>
              <a:spcBef>
                <a:spcPct val="20000"/>
              </a:spcBef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要求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所属的类与类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必须是子类和父类的关系，否则编译错误。</a:t>
            </a:r>
          </a:p>
          <a:p>
            <a:pPr>
              <a:spcBef>
                <a:spcPct val="20000"/>
              </a:spcBef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属于类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的子类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instanceof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值也为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true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class Person extends Object {…}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class Student extends Person {…}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class Graduate extends Person {…}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-------------------------------------------------------------------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void method1(Person e) {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if (e </a:t>
            </a:r>
            <a:r>
              <a:rPr lang="en-US" altLang="zh-CN" b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instanceof</a:t>
            </a:r>
            <a:r>
              <a:rPr lang="en-US" altLang="zh-CN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Person) 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b="1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 </a:t>
            </a:r>
            <a:r>
              <a:rPr lang="zh-CN" altLang="en-US" b="1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处理</a:t>
            </a:r>
            <a:r>
              <a:rPr lang="en-US" altLang="zh-CN" b="1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Person</a:t>
            </a:r>
            <a:r>
              <a:rPr lang="zh-CN" altLang="en-US" b="1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类及其子类对象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if (e </a:t>
            </a:r>
            <a:r>
              <a:rPr lang="en-US" altLang="zh-CN" b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instanceof</a:t>
            </a:r>
            <a:r>
              <a:rPr lang="en-US" altLang="zh-CN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Student) 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b="1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b="1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处理</a:t>
            </a:r>
            <a:r>
              <a:rPr lang="en-US" altLang="zh-CN" b="1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Student</a:t>
            </a:r>
            <a:r>
              <a:rPr lang="zh-CN" altLang="en-US" b="1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类及其子类对象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if (e </a:t>
            </a:r>
            <a:r>
              <a:rPr lang="en-US" altLang="zh-CN" b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instanceof</a:t>
            </a:r>
            <a:r>
              <a:rPr lang="en-US" altLang="zh-CN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Graduate)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b="1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b="1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处理</a:t>
            </a:r>
            <a:r>
              <a:rPr lang="en-US" altLang="zh-CN" b="1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Graduate</a:t>
            </a:r>
            <a:r>
              <a:rPr lang="zh-CN" altLang="en-US" b="1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类及其子类对象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53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2844" y="1170384"/>
            <a:ext cx="77724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 Person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protected String name="person";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protected </a:t>
            </a:r>
            <a:r>
              <a:rPr lang="en-US" altLang="zh-CN" sz="1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age=50;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String </a:t>
            </a:r>
            <a:r>
              <a:rPr lang="en-US" altLang="zh-CN" sz="1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getInfo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     return "Name: "+ name + "\n" +"age: "+ age;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 Student extends Person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protected String school="</a:t>
            </a:r>
            <a:r>
              <a:rPr lang="en-US" altLang="zh-CN" sz="1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pku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String </a:t>
            </a:r>
            <a:r>
              <a:rPr lang="en-US" altLang="zh-CN" sz="1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getInfo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	          return  "Name: "+ name + "\</a:t>
            </a:r>
            <a:r>
              <a:rPr lang="en-US" altLang="zh-CN" sz="1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nage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"+ age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     + "\</a:t>
            </a:r>
            <a:r>
              <a:rPr lang="en-US" altLang="zh-CN" sz="1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nschool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"+ school;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 Graduate extends Student{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String major="IT";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String </a:t>
            </a:r>
            <a:r>
              <a:rPr lang="en-US" altLang="zh-CN" sz="1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getInfo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return  "Name: "+ name + "\</a:t>
            </a:r>
            <a:r>
              <a:rPr lang="en-US" altLang="zh-CN" sz="1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nage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"+ age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     + "\</a:t>
            </a:r>
            <a:r>
              <a:rPr lang="en-US" altLang="zh-CN" sz="1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nschool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"+ school+"\</a:t>
            </a:r>
            <a:r>
              <a:rPr lang="en-US" altLang="zh-CN" sz="1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nmajor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:"+major;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title"/>
          </p:nvPr>
        </p:nvSpPr>
        <p:spPr>
          <a:xfrm>
            <a:off x="1115616" y="44624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练习</a:t>
            </a:r>
            <a:r>
              <a:rPr lang="en-US" altLang="zh-CN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286380" y="1174771"/>
            <a:ext cx="3600450" cy="525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建立</a:t>
            </a:r>
            <a:r>
              <a:rPr lang="en-US" altLang="zh-CN" sz="18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TestInstance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类，在类中定义方法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method1(Person e);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method1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(1)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根据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的类型调用相应类的</a:t>
            </a:r>
            <a:r>
              <a:rPr lang="en-US" altLang="zh-CN" sz="18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getInfo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方法。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(2)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根据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的类型执行：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Person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类的对象，输出：“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 person”;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Student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类的对象，输出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 student”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“a person ”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Graduate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类的对象，输出：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 graduated student”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“a student”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“a person”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(ex8)</a:t>
            </a:r>
          </a:p>
        </p:txBody>
      </p:sp>
    </p:spTree>
    <p:extLst>
      <p:ext uri="{BB962C8B-B14F-4D97-AF65-F5344CB8AC3E}">
        <p14:creationId xmlns:p14="http://schemas.microsoft.com/office/powerpoint/2010/main" val="369854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719747"/>
            <a:ext cx="7772400" cy="981061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对象类型转换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(Casting 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032" y="1844824"/>
            <a:ext cx="7740384" cy="4444752"/>
          </a:xfrm>
        </p:spPr>
        <p:txBody>
          <a:bodyPr/>
          <a:lstStyle/>
          <a:p>
            <a:pPr algn="just" eaLnBrk="1" hangingPunct="1">
              <a:spcBef>
                <a:spcPct val="40000"/>
              </a:spcBef>
              <a:buFont typeface="Wingdings" pitchFamily="2" charset="2"/>
              <a:buChar char="§"/>
            </a:pP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基本数据类型的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Casting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小的数据类型可以自动转换成大的数据类型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long g=20;           double d=12.0f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可以把大的数据类型强制转换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(casting)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成小的数据类型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floate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f=(float)12.0  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a=(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)1200L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§"/>
            </a:pP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对象的强制类型转换称为造型</a:t>
            </a:r>
          </a:p>
          <a:p>
            <a:pPr lvl="1" algn="just" eaLnBrk="1" hangingPunct="1">
              <a:spcBef>
                <a:spcPct val="40000"/>
              </a:spcBef>
            </a:pPr>
            <a:r>
              <a:rPr lang="zh-CN" altLang="en-US" sz="20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从子类到父类的类型转换可以自动进行</a:t>
            </a:r>
          </a:p>
          <a:p>
            <a:pPr lvl="1" algn="just" eaLnBrk="1" hangingPunct="1">
              <a:spcBef>
                <a:spcPct val="40000"/>
              </a:spcBef>
            </a:pPr>
            <a:r>
              <a:rPr lang="zh-CN" altLang="en-US" sz="20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从父类到子类的类型转换必须通过造型</a:t>
            </a:r>
            <a:r>
              <a:rPr lang="en-US" altLang="zh-CN" sz="20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0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强制类型转换</a:t>
            </a:r>
            <a:r>
              <a:rPr lang="en-US" altLang="zh-CN" sz="20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0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实现</a:t>
            </a:r>
          </a:p>
          <a:p>
            <a:pPr lvl="1" algn="just" eaLnBrk="1" hangingPunct="1">
              <a:spcBef>
                <a:spcPct val="4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无继承关系的引用类型间的转换是非法的</a:t>
            </a:r>
          </a:p>
          <a:p>
            <a:pPr lvl="1" algn="just" eaLnBrk="1" hangingPunct="1">
              <a:spcBef>
                <a:spcPct val="40000"/>
              </a:spcBef>
            </a:pP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在造型前可以使用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instanceof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操作符测试一个对象的类型</a:t>
            </a:r>
          </a:p>
        </p:txBody>
      </p:sp>
    </p:spTree>
    <p:extLst>
      <p:ext uri="{BB962C8B-B14F-4D97-AF65-F5344CB8AC3E}">
        <p14:creationId xmlns:p14="http://schemas.microsoft.com/office/powerpoint/2010/main" val="365257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</TotalTime>
  <Words>871</Words>
  <Application>Microsoft Office PowerPoint</Application>
  <PresentationFormat>全屏显示(4:3)</PresentationFormat>
  <Paragraphs>228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和 Java 谈恋爱 多态</vt:lpstr>
      <vt:lpstr>本章内容</vt:lpstr>
      <vt:lpstr>多态性(1)</vt:lpstr>
      <vt:lpstr>多态性(2)</vt:lpstr>
      <vt:lpstr>虚拟方法调用(Virtual Method Invocation)</vt:lpstr>
      <vt:lpstr>多态性应用举例</vt:lpstr>
      <vt:lpstr>instanceof 操作符</vt:lpstr>
      <vt:lpstr>练习8</vt:lpstr>
      <vt:lpstr>对象类型转换 (Casting )</vt:lpstr>
      <vt:lpstr>对象类型转换举例</vt:lpstr>
      <vt:lpstr>本章内容</vt:lpstr>
      <vt:lpstr>PowerPoint 演示文稿</vt:lpstr>
      <vt:lpstr>Object 类</vt:lpstr>
      <vt:lpstr>==操作符与equals方法</vt:lpstr>
      <vt:lpstr>==操作符与equals方法举例  </vt:lpstr>
      <vt:lpstr>toString 方法</vt:lpstr>
      <vt:lpstr>练习9</vt:lpstr>
      <vt:lpstr>练习9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Think Pad</cp:lastModifiedBy>
  <cp:revision>48</cp:revision>
  <dcterms:created xsi:type="dcterms:W3CDTF">2013-03-04T07:19:04Z</dcterms:created>
  <dcterms:modified xsi:type="dcterms:W3CDTF">2013-11-10T13:46:46Z</dcterms:modified>
</cp:coreProperties>
</file>