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8" r:id="rId2"/>
    <p:sldId id="606" r:id="rId3"/>
    <p:sldId id="490" r:id="rId4"/>
    <p:sldId id="551" r:id="rId5"/>
    <p:sldId id="509" r:id="rId6"/>
    <p:sldId id="510" r:id="rId7"/>
    <p:sldId id="511" r:id="rId8"/>
    <p:sldId id="512" r:id="rId9"/>
    <p:sldId id="577" r:id="rId10"/>
    <p:sldId id="636" r:id="rId11"/>
    <p:sldId id="637" r:id="rId12"/>
    <p:sldId id="595" r:id="rId13"/>
    <p:sldId id="596" r:id="rId14"/>
    <p:sldId id="535" r:id="rId15"/>
    <p:sldId id="536" r:id="rId16"/>
    <p:sldId id="537" r:id="rId17"/>
    <p:sldId id="539" r:id="rId18"/>
    <p:sldId id="540" r:id="rId19"/>
    <p:sldId id="541" r:id="rId20"/>
    <p:sldId id="607" r:id="rId21"/>
    <p:sldId id="608" r:id="rId22"/>
    <p:sldId id="609" r:id="rId23"/>
    <p:sldId id="610" r:id="rId24"/>
    <p:sldId id="611" r:id="rId25"/>
    <p:sldId id="612" r:id="rId26"/>
    <p:sldId id="613" r:id="rId27"/>
    <p:sldId id="614" r:id="rId28"/>
    <p:sldId id="615" r:id="rId29"/>
    <p:sldId id="617" r:id="rId30"/>
    <p:sldId id="618" r:id="rId31"/>
    <p:sldId id="619" r:id="rId32"/>
    <p:sldId id="620" r:id="rId33"/>
    <p:sldId id="621" r:id="rId34"/>
    <p:sldId id="626" r:id="rId35"/>
    <p:sldId id="627" r:id="rId36"/>
    <p:sldId id="628" r:id="rId37"/>
    <p:sldId id="629" r:id="rId38"/>
    <p:sldId id="630" r:id="rId39"/>
    <p:sldId id="631" r:id="rId40"/>
    <p:sldId id="632" r:id="rId41"/>
    <p:sldId id="634" r:id="rId42"/>
    <p:sldId id="633" r:id="rId43"/>
    <p:sldId id="635" r:id="rId44"/>
    <p:sldId id="638" r:id="rId45"/>
    <p:sldId id="257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1" autoAdjust="0"/>
    <p:restoredTop sz="94660"/>
  </p:normalViewPr>
  <p:slideViewPr>
    <p:cSldViewPr>
      <p:cViewPr varScale="1">
        <p:scale>
          <a:sx n="59" d="100"/>
          <a:sy n="59" d="100"/>
        </p:scale>
        <p:origin x="-84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2013/11/9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smtClean="0">
                <a:ea typeface="宋体" charset="-122"/>
              </a:rPr>
              <a:t>注意：子类不可以具备父类中私有的内容。</a:t>
            </a:r>
          </a:p>
          <a:p>
            <a:pPr eaLnBrk="1" hangingPunct="1"/>
            <a:r>
              <a:rPr lang="zh-CN" smtClean="0">
                <a:ea typeface="宋体" charset="-122"/>
              </a:rPr>
              <a:t>父类怎么来的？共性不断向上抽取而来的。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41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998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子类会具备父类中的数据，所以要先明确父类是如何对这些数据初始化的。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91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8F43-0AF1-4B7F-9ECE-8F0750128B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038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2050" y="1844824"/>
            <a:ext cx="8964488" cy="2664296"/>
          </a:xfrm>
        </p:spPr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谈恋爱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二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)</a:t>
            </a:r>
            <a:b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面向对象的封装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继承</a:t>
            </a:r>
            <a:endParaRPr lang="zh-CN" altLang="zh-CN" sz="8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讲师：宋红康   </a:t>
            </a:r>
            <a:endParaRPr lang="en-US" altLang="zh-CN" sz="4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新浪微博：</a:t>
            </a:r>
            <a:r>
              <a:rPr lang="zh-CN" altLang="en-US" sz="36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尚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硅谷</a:t>
            </a:r>
            <a:r>
              <a:rPr lang="en-US" altLang="zh-CN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36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宋红康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圆角矩形 9"/>
          <p:cNvSpPr>
            <a:spLocks noChangeArrowheads="1"/>
          </p:cNvSpPr>
          <p:nvPr/>
        </p:nvSpPr>
        <p:spPr bwMode="auto">
          <a:xfrm>
            <a:off x="682625" y="5013325"/>
            <a:ext cx="8139113" cy="1296988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 sz="2400">
              <a:solidFill>
                <a:srgbClr val="FFFFFF"/>
              </a:solidFill>
              <a:ea typeface="Arial Unicode MS" pitchFamily="34" charset="-122"/>
            </a:endParaRPr>
          </a:p>
        </p:txBody>
      </p:sp>
      <p:sp>
        <p:nvSpPr>
          <p:cNvPr id="16387" name="圆角矩形 8"/>
          <p:cNvSpPr>
            <a:spLocks noChangeArrowheads="1"/>
          </p:cNvSpPr>
          <p:nvPr/>
        </p:nvSpPr>
        <p:spPr bwMode="auto">
          <a:xfrm>
            <a:off x="609600" y="1484784"/>
            <a:ext cx="8067675" cy="792163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权限修饰符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protected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置于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类的成员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定义前，用来限定对象对该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类成员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的访问权限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2771800" y="767040"/>
            <a:ext cx="45365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latin typeface="+mn-lt"/>
              </a:rPr>
              <a:t>四种访问权限</a:t>
            </a:r>
            <a:r>
              <a:rPr lang="zh-CN" altLang="en-US" sz="3600" b="1" dirty="0">
                <a:latin typeface="+mn-lt"/>
              </a:rPr>
              <a:t>修饰符</a:t>
            </a:r>
          </a:p>
        </p:txBody>
      </p:sp>
      <p:graphicFrame>
        <p:nvGraphicFramePr>
          <p:cNvPr id="2355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22927"/>
              </p:ext>
            </p:extLst>
          </p:nvPr>
        </p:nvGraphicFramePr>
        <p:xfrm>
          <a:off x="538163" y="2564904"/>
          <a:ext cx="8283575" cy="2225676"/>
        </p:xfrm>
        <a:graphic>
          <a:graphicData uri="http://schemas.openxmlformats.org/drawingml/2006/table">
            <a:tbl>
              <a:tblPr/>
              <a:tblGrid>
                <a:gridCol w="1801589"/>
                <a:gridCol w="1511523"/>
                <a:gridCol w="1657350"/>
                <a:gridCol w="1657350"/>
                <a:gridCol w="1655763"/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修饰符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类内部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同一个包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子类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任何地方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(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缺省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Arial Unicode MS" pitchFamily="34" charset="-122"/>
                          <a:sym typeface="Calibri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Arial Unicode MS" pitchFamily="34" charset="-122"/>
                        <a:cs typeface="Arial Unicode MS" pitchFamily="34" charset="-122"/>
                        <a:sym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Arial Unicode MS" pitchFamily="34" charset="-122"/>
                          <a:cs typeface="Arial Unicode MS" pitchFamily="34" charset="-122"/>
                          <a:sym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6429" name="TextBox 7"/>
          <p:cNvSpPr txBox="1">
            <a:spLocks noChangeArrowheads="1"/>
          </p:cNvSpPr>
          <p:nvPr/>
        </p:nvSpPr>
        <p:spPr bwMode="auto">
          <a:xfrm>
            <a:off x="682625" y="5086350"/>
            <a:ext cx="81391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+mn-lt"/>
              </a:rPr>
              <a:t>对于</a:t>
            </a:r>
            <a:r>
              <a:rPr lang="en-US" altLang="zh-CN" sz="2400" dirty="0">
                <a:latin typeface="+mn-lt"/>
              </a:rPr>
              <a:t>class</a:t>
            </a:r>
            <a:r>
              <a:rPr lang="zh-CN" altLang="en-US" sz="2400" dirty="0">
                <a:latin typeface="+mn-lt"/>
              </a:rPr>
              <a:t>的权限修饰只可以用</a:t>
            </a:r>
            <a:r>
              <a:rPr lang="en-US" altLang="zh-CN" sz="2400" dirty="0">
                <a:latin typeface="+mn-lt"/>
              </a:rPr>
              <a:t>public</a:t>
            </a:r>
            <a:r>
              <a:rPr lang="zh-CN" altLang="en-US" sz="2400" dirty="0">
                <a:latin typeface="+mn-lt"/>
              </a:rPr>
              <a:t>和</a:t>
            </a:r>
            <a:r>
              <a:rPr lang="en-US" altLang="zh-CN" sz="2400" dirty="0" smtClean="0">
                <a:latin typeface="+mn-lt"/>
              </a:rPr>
              <a:t>default(</a:t>
            </a:r>
            <a:r>
              <a:rPr lang="zh-CN" altLang="en-US" sz="2400" dirty="0" smtClean="0">
                <a:latin typeface="+mn-lt"/>
              </a:rPr>
              <a:t>缺省</a:t>
            </a:r>
            <a:r>
              <a:rPr lang="en-US" altLang="zh-CN" sz="2400" dirty="0" smtClean="0">
                <a:latin typeface="+mn-lt"/>
              </a:rPr>
              <a:t>)</a:t>
            </a:r>
            <a:r>
              <a:rPr lang="zh-CN" altLang="en-US" sz="2400" dirty="0" smtClean="0">
                <a:latin typeface="+mn-lt"/>
              </a:rPr>
              <a:t>。</a:t>
            </a:r>
            <a:endParaRPr lang="en-US" sz="2400" dirty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100" dirty="0" smtClean="0">
                <a:latin typeface="+mn-lt"/>
              </a:rPr>
              <a:t>public</a:t>
            </a:r>
            <a:r>
              <a:rPr lang="zh-CN" altLang="en-US" sz="2100" dirty="0">
                <a:latin typeface="+mn-lt"/>
              </a:rPr>
              <a:t>类可以在任意地方被访问。</a:t>
            </a:r>
            <a:endParaRPr lang="en-US" sz="2100" dirty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en-US" altLang="zh-CN" sz="2100" dirty="0" smtClean="0">
                <a:latin typeface="+mn-lt"/>
              </a:rPr>
              <a:t>default</a:t>
            </a:r>
            <a:r>
              <a:rPr lang="zh-CN" altLang="en-US" sz="2100" dirty="0">
                <a:latin typeface="+mn-lt"/>
              </a:rPr>
              <a:t>类只可以被同一个包内部的类访问。</a:t>
            </a:r>
          </a:p>
        </p:txBody>
      </p:sp>
    </p:spTree>
    <p:extLst>
      <p:ext uri="{BB962C8B-B14F-4D97-AF65-F5344CB8AC3E}">
        <p14:creationId xmlns:p14="http://schemas.microsoft.com/office/powerpoint/2010/main" val="35333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27584" y="2060848"/>
            <a:ext cx="7128792" cy="42484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75656" y="2924944"/>
            <a:ext cx="5688632" cy="30963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67744" y="3789040"/>
            <a:ext cx="4032448" cy="20162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948746" y="4437112"/>
            <a:ext cx="2808312" cy="1152128"/>
          </a:xfrm>
          <a:prstGeom prst="rect">
            <a:avLst/>
          </a:prstGeom>
          <a:solidFill>
            <a:schemeClr val="tx2">
              <a:lumMod val="75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91880" y="4797152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private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5856" y="378904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default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9210" y="3068960"/>
            <a:ext cx="1780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protected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34981" y="2276872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public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439037" y="908720"/>
            <a:ext cx="772923" cy="115212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851920" y="919452"/>
            <a:ext cx="1394574" cy="20054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352902" y="1071852"/>
            <a:ext cx="1901704" cy="27171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5076056" y="1333462"/>
            <a:ext cx="2174988" cy="310365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60032" y="548680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相应的调用者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38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692696"/>
            <a:ext cx="442798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扩充知识：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JavaBean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JavaBean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是一种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语言写成的可重用组件。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所谓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javaBean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，是指符合如下标准的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类是公共的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有一个无参的公共的构造器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有属性，且有对应的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get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set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57150" lvl="1" indent="-342900"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</a:rPr>
              <a:t>用户可以使用</a:t>
            </a:r>
            <a:r>
              <a:rPr lang="en-US" altLang="zh-CN" dirty="0">
                <a:ea typeface="宋体" pitchFamily="2" charset="-122"/>
              </a:rPr>
              <a:t>JavaBean</a:t>
            </a:r>
            <a:r>
              <a:rPr lang="zh-CN" altLang="en-US" dirty="0">
                <a:ea typeface="宋体" pitchFamily="2" charset="-122"/>
              </a:rPr>
              <a:t>将功能、处理、值、数据库访问和其他任何可以用</a:t>
            </a:r>
            <a:r>
              <a:rPr lang="en-US" altLang="zh-CN" dirty="0">
                <a:ea typeface="宋体" pitchFamily="2" charset="-122"/>
              </a:rPr>
              <a:t>java</a:t>
            </a:r>
            <a:r>
              <a:rPr lang="zh-CN" altLang="en-US" dirty="0">
                <a:ea typeface="宋体" pitchFamily="2" charset="-122"/>
              </a:rPr>
              <a:t>代码创造的对象进行打包，并且其他的开发者可以通过内部的</a:t>
            </a:r>
            <a:r>
              <a:rPr lang="en-US" altLang="zh-CN" dirty="0">
                <a:ea typeface="宋体" pitchFamily="2" charset="-122"/>
              </a:rPr>
              <a:t>JSP</a:t>
            </a:r>
            <a:r>
              <a:rPr lang="zh-CN" altLang="en-US" dirty="0">
                <a:ea typeface="宋体" pitchFamily="2" charset="-122"/>
              </a:rPr>
              <a:t>页面、</a:t>
            </a:r>
            <a:r>
              <a:rPr lang="en-US" altLang="zh-CN" dirty="0">
                <a:ea typeface="宋体" pitchFamily="2" charset="-122"/>
              </a:rPr>
              <a:t>Servlet</a:t>
            </a:r>
            <a:r>
              <a:rPr lang="zh-CN" altLang="en-US" dirty="0">
                <a:ea typeface="宋体" pitchFamily="2" charset="-122"/>
              </a:rPr>
              <a:t>、其他</a:t>
            </a:r>
            <a:r>
              <a:rPr lang="en-US" altLang="zh-CN" dirty="0">
                <a:ea typeface="宋体" pitchFamily="2" charset="-122"/>
              </a:rPr>
              <a:t>JavaBean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en-US" altLang="zh-CN" dirty="0">
                <a:ea typeface="宋体" pitchFamily="2" charset="-122"/>
              </a:rPr>
              <a:t>applet</a:t>
            </a:r>
            <a:r>
              <a:rPr lang="zh-CN" altLang="en-US" dirty="0">
                <a:ea typeface="宋体" pitchFamily="2" charset="-122"/>
              </a:rPr>
              <a:t>程序或者应用来使用这些对象。用户可以认为</a:t>
            </a:r>
            <a:r>
              <a:rPr lang="en-US" altLang="zh-CN" dirty="0">
                <a:ea typeface="宋体" pitchFamily="2" charset="-122"/>
              </a:rPr>
              <a:t>JavaBean</a:t>
            </a:r>
            <a:r>
              <a:rPr lang="zh-CN" altLang="en-US" dirty="0">
                <a:ea typeface="宋体" pitchFamily="2" charset="-122"/>
              </a:rPr>
              <a:t>提供了一种随时随地的复制和粘贴的功能，而不用关心任何改变。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5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620688"/>
            <a:ext cx="3456384" cy="648072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JavaBean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示例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268760"/>
            <a:ext cx="6048672" cy="543793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public class </a:t>
            </a:r>
            <a:r>
              <a:rPr lang="en-US" altLang="zh-CN" sz="2000" b="1" dirty="0" err="1" smtClean="0">
                <a:solidFill>
                  <a:srgbClr val="C00000"/>
                </a:solidFill>
                <a:cs typeface="Times New Roman" pitchFamily="18" charset="0"/>
              </a:rPr>
              <a:t>TestJavaBean</a:t>
            </a: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     private String name;  </a:t>
            </a:r>
            <a:r>
              <a:rPr lang="en-US" altLang="zh-CN" sz="2000" dirty="0" smtClean="0">
                <a:cs typeface="Times New Roman" pitchFamily="18" charset="0"/>
              </a:rPr>
              <a:t>//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属性一般定义为</a:t>
            </a:r>
            <a:r>
              <a:rPr lang="en-US" altLang="zh-CN" sz="2000" dirty="0" smtClean="0">
                <a:cs typeface="Times New Roman" pitchFamily="18" charset="0"/>
              </a:rPr>
              <a:t>private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     private </a:t>
            </a:r>
            <a:r>
              <a:rPr lang="en-US" altLang="zh-CN" sz="2000" b="1" dirty="0" err="1" smtClean="0">
                <a:solidFill>
                  <a:srgbClr val="C00000"/>
                </a:solidFill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age;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     public  </a:t>
            </a:r>
            <a:r>
              <a:rPr lang="en-US" altLang="zh-CN" sz="2000" b="1" dirty="0" err="1" smtClean="0">
                <a:solidFill>
                  <a:srgbClr val="C00000"/>
                </a:solidFill>
                <a:cs typeface="Times New Roman" pitchFamily="18" charset="0"/>
              </a:rPr>
              <a:t>TestJavaBean</a:t>
            </a: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(){}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     public </a:t>
            </a:r>
            <a:r>
              <a:rPr lang="en-US" altLang="zh-CN" sz="2000" b="1" dirty="0" err="1" smtClean="0">
                <a:solidFill>
                  <a:srgbClr val="C00000"/>
                </a:solidFill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altLang="zh-CN" sz="2000" b="1" dirty="0" err="1" smtClean="0">
                <a:solidFill>
                  <a:srgbClr val="C00000"/>
                </a:solidFill>
                <a:cs typeface="Times New Roman" pitchFamily="18" charset="0"/>
              </a:rPr>
              <a:t>getAge</a:t>
            </a: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(){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            return age;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     public void </a:t>
            </a:r>
            <a:r>
              <a:rPr lang="en-US" altLang="zh-CN" sz="2000" b="1" dirty="0" err="1" smtClean="0">
                <a:solidFill>
                  <a:srgbClr val="C00000"/>
                </a:solidFill>
                <a:cs typeface="Times New Roman" pitchFamily="18" charset="0"/>
              </a:rPr>
              <a:t>setAge</a:t>
            </a: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(</a:t>
            </a:r>
            <a:r>
              <a:rPr lang="en-US" altLang="zh-CN" sz="2000" b="1" dirty="0" err="1" smtClean="0">
                <a:solidFill>
                  <a:srgbClr val="C00000"/>
                </a:solidFill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age){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            </a:t>
            </a:r>
            <a:r>
              <a:rPr lang="en-US" altLang="zh-CN" sz="2000" b="1" dirty="0" err="1" smtClean="0">
                <a:solidFill>
                  <a:srgbClr val="C00000"/>
                </a:solidFill>
                <a:cs typeface="Times New Roman" pitchFamily="18" charset="0"/>
              </a:rPr>
              <a:t>this.age</a:t>
            </a: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= age;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     public String </a:t>
            </a:r>
            <a:r>
              <a:rPr lang="en-US" altLang="zh-CN" sz="2000" b="1" dirty="0" err="1" smtClean="0">
                <a:solidFill>
                  <a:srgbClr val="C00000"/>
                </a:solidFill>
                <a:cs typeface="Times New Roman" pitchFamily="18" charset="0"/>
              </a:rPr>
              <a:t>getName</a:t>
            </a: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(){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           return name;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     public void </a:t>
            </a:r>
            <a:r>
              <a:rPr lang="en-US" altLang="zh-CN" sz="2000" b="1" dirty="0" err="1" smtClean="0">
                <a:solidFill>
                  <a:srgbClr val="C00000"/>
                </a:solidFill>
                <a:cs typeface="Times New Roman" pitchFamily="18" charset="0"/>
              </a:rPr>
              <a:t>setName</a:t>
            </a: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(String name){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            this.name = name;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cs typeface="Times New Roman" pitchFamily="18" charset="0"/>
              </a:rPr>
              <a:t>}</a:t>
            </a:r>
            <a:endParaRPr lang="zh-CN" altLang="en-US" sz="2000" b="1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3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57949" y="1556792"/>
            <a:ext cx="2736304" cy="64807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b="1" dirty="0" smtClean="0">
                <a:latin typeface="+mn-lt"/>
                <a:ea typeface="宋体" pitchFamily="2" charset="-122"/>
                <a:cs typeface="Times New Roman" pitchFamily="18" charset="0"/>
              </a:rPr>
              <a:t>源文件布局：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2204864"/>
            <a:ext cx="6553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23728" y="620688"/>
            <a:ext cx="5252194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关键字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—package</a:t>
            </a:r>
            <a:endParaRPr lang="zh-CN" altLang="en-US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7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62514" y="908720"/>
            <a:ext cx="1985624" cy="72008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b="1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软件包：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580935" y="1628800"/>
            <a:ext cx="820896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包帮助管理大型软件系统：将语义近似的类组织到包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中；解决类命名冲突的问题。</a:t>
            </a:r>
            <a:endParaRPr lang="zh-CN" altLang="en-US" sz="2000" dirty="0">
              <a:latin typeface="宋体" pitchFamily="2" charset="-122"/>
              <a:ea typeface="宋体" pitchFamily="2" charset="-122"/>
              <a:cs typeface="Arial Unicode MS" pitchFamily="34" charset="-122"/>
            </a:endParaRPr>
          </a:p>
          <a:p>
            <a:pPr marL="342900" indent="-342900" algn="just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包可以包含类和子包。</a:t>
            </a:r>
          </a:p>
          <a:p>
            <a:pPr marL="342900" indent="-342900" algn="just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例：某航运软件系统包括：一组域对象、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GUI</a:t>
            </a:r>
            <a:r>
              <a:rPr lang="zh-CN" altLang="en-US" sz="20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和</a:t>
            </a:r>
            <a:r>
              <a:rPr lang="en-US" altLang="zh-CN" sz="20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reports</a:t>
            </a:r>
            <a:r>
              <a:rPr lang="zh-CN" altLang="en-US" sz="2000" dirty="0">
                <a:latin typeface="宋体" pitchFamily="2" charset="-122"/>
                <a:ea typeface="宋体" pitchFamily="2" charset="-122"/>
                <a:cs typeface="Arial Unicode MS" pitchFamily="34" charset="-122"/>
              </a:rPr>
              <a:t>子系统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164" y="3645024"/>
            <a:ext cx="7162800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134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20688"/>
            <a:ext cx="5252194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关键字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—package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640762" cy="5256584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package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语句作为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源文件的第一条语句，指明该文件中定义的类所在的包。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若缺省该语句，则指定为无名包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。它的格式为：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zh-CN" altLang="en-US" sz="2600" b="1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6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package &lt;</a:t>
            </a:r>
            <a:r>
              <a:rPr lang="zh-CN" altLang="en-US" sz="26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顶层包名</a:t>
            </a:r>
            <a:r>
              <a:rPr lang="en-US" altLang="zh-CN" sz="26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&gt;[.&lt;</a:t>
            </a:r>
            <a:r>
              <a:rPr lang="zh-CN" altLang="en-US" sz="26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子包名</a:t>
            </a:r>
            <a:r>
              <a:rPr lang="en-US" altLang="zh-CN" sz="26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&gt;]* ;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Tx/>
              <a:buNone/>
            </a:pPr>
            <a:r>
              <a:rPr lang="en-US" altLang="zh-CN" sz="2600" b="1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600" b="1" dirty="0" smtClean="0">
                <a:ea typeface="宋体" pitchFamily="2" charset="-122"/>
                <a:cs typeface="Times New Roman" pitchFamily="18" charset="0"/>
              </a:rPr>
              <a:t>举例：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pack\Test.java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Tx/>
              <a:buNone/>
            </a:pPr>
            <a:r>
              <a:rPr lang="en-US" altLang="zh-CN" sz="2600" b="1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600" b="1" dirty="0" smtClean="0">
                <a:solidFill>
                  <a:schemeClr val="hlink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6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package p1;    //</a:t>
            </a:r>
            <a:r>
              <a:rPr lang="zh-CN" altLang="en-US" sz="26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指定类</a:t>
            </a:r>
            <a:r>
              <a:rPr lang="en-US" altLang="zh-CN" sz="26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Test</a:t>
            </a:r>
            <a:r>
              <a:rPr lang="zh-CN" altLang="en-US" sz="26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属于包</a:t>
            </a:r>
            <a:r>
              <a:rPr lang="en-US" altLang="zh-CN" sz="26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p1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Tx/>
              <a:buNone/>
            </a:pPr>
            <a:r>
              <a:rPr lang="en-US" altLang="zh-CN" sz="26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public class Test{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Tx/>
              <a:buNone/>
            </a:pPr>
            <a:r>
              <a:rPr lang="en-US" altLang="zh-CN" sz="26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      public void display(){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Tx/>
              <a:buNone/>
            </a:pPr>
            <a:r>
              <a:rPr lang="en-US" altLang="zh-CN" sz="26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6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6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("in  method display()");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Tx/>
              <a:buNone/>
            </a:pPr>
            <a:r>
              <a:rPr lang="en-US" altLang="zh-CN" sz="26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      }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Tx/>
              <a:buNone/>
            </a:pPr>
            <a:r>
              <a:rPr lang="en-US" altLang="zh-CN" sz="26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包对应于文件系统的目录，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package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语句中，用</a:t>
            </a:r>
            <a:r>
              <a:rPr lang="zh-CN" altLang="en-US" sz="2400" b="1" dirty="0" smtClean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 “</a:t>
            </a:r>
            <a:r>
              <a:rPr lang="en-US" altLang="zh-CN" sz="2400" b="1" dirty="0" smtClean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.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”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来指明包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目录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的层次；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包通常用小写单词，类名首字母通常大写。</a:t>
            </a:r>
          </a:p>
        </p:txBody>
      </p:sp>
    </p:spTree>
    <p:extLst>
      <p:ext uri="{BB962C8B-B14F-4D97-AF65-F5344CB8AC3E}">
        <p14:creationId xmlns:p14="http://schemas.microsoft.com/office/powerpoint/2010/main" val="329752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92696"/>
            <a:ext cx="5364120" cy="72008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关键字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—import</a:t>
            </a:r>
            <a:endParaRPr lang="zh-CN" altLang="en-US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404" y="1412776"/>
            <a:ext cx="8785671" cy="522922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3800" dirty="0" smtClean="0">
                <a:ea typeface="宋体" pitchFamily="2" charset="-122"/>
                <a:cs typeface="Times New Roman" pitchFamily="18" charset="0"/>
              </a:rPr>
              <a:t>为使用定义在不同包中的</a:t>
            </a:r>
            <a:r>
              <a:rPr lang="en-US" altLang="zh-CN" sz="38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3800" dirty="0" smtClean="0">
                <a:ea typeface="宋体" pitchFamily="2" charset="-122"/>
                <a:cs typeface="Times New Roman" pitchFamily="18" charset="0"/>
              </a:rPr>
              <a:t>类，需用</a:t>
            </a:r>
            <a:r>
              <a:rPr lang="en-US" altLang="zh-CN" sz="3800" dirty="0" smtClean="0">
                <a:ea typeface="宋体" pitchFamily="2" charset="-122"/>
                <a:cs typeface="Times New Roman" pitchFamily="18" charset="0"/>
              </a:rPr>
              <a:t>import</a:t>
            </a:r>
            <a:r>
              <a:rPr lang="zh-CN" altLang="en-US" sz="3800" dirty="0" smtClean="0">
                <a:ea typeface="宋体" pitchFamily="2" charset="-122"/>
                <a:cs typeface="Times New Roman" pitchFamily="18" charset="0"/>
              </a:rPr>
              <a:t>语句来引入</a:t>
            </a:r>
            <a:r>
              <a:rPr lang="zh-CN" altLang="en-US" sz="3800" dirty="0">
                <a:ea typeface="宋体" pitchFamily="2" charset="-122"/>
              </a:rPr>
              <a:t>指定包层次下</a:t>
            </a:r>
            <a:r>
              <a:rPr lang="zh-CN" altLang="en-US" sz="3800" dirty="0" smtClean="0">
                <a:ea typeface="宋体" pitchFamily="2" charset="-122"/>
                <a:cs typeface="Times New Roman" pitchFamily="18" charset="0"/>
              </a:rPr>
              <a:t>所需要的类</a:t>
            </a:r>
            <a:r>
              <a:rPr lang="zh-CN" altLang="en-US" sz="3800" dirty="0">
                <a:ea typeface="宋体" pitchFamily="2" charset="-122"/>
              </a:rPr>
              <a:t>或全部类</a:t>
            </a:r>
            <a:r>
              <a:rPr lang="en-US" altLang="zh-CN" sz="3800" dirty="0" smtClean="0">
                <a:ea typeface="宋体" pitchFamily="2" charset="-122"/>
              </a:rPr>
              <a:t>(.*)</a:t>
            </a:r>
            <a:r>
              <a:rPr lang="zh-CN" altLang="en-US" sz="3800" dirty="0" smtClean="0">
                <a:ea typeface="宋体" pitchFamily="2" charset="-122"/>
              </a:rPr>
              <a:t>。</a:t>
            </a:r>
            <a:r>
              <a:rPr lang="en-US" altLang="zh-CN" sz="3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import</a:t>
            </a:r>
            <a:r>
              <a:rPr lang="zh-CN" altLang="en-US" sz="3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语句告诉编译器到哪里去寻找类。</a:t>
            </a:r>
            <a:endParaRPr lang="en-US" altLang="zh-CN" sz="38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7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语法格式：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3800" b="1" dirty="0" smtClean="0">
                <a:solidFill>
                  <a:schemeClr val="folHlink"/>
                </a:solidFill>
                <a:ea typeface="宋体" pitchFamily="2" charset="-122"/>
                <a:cs typeface="Times New Roman" pitchFamily="18" charset="0"/>
              </a:rPr>
              <a:t>import  </a:t>
            </a:r>
            <a:r>
              <a:rPr lang="zh-CN" altLang="en-US" sz="3800" b="1" dirty="0" smtClean="0">
                <a:solidFill>
                  <a:schemeClr val="folHlink"/>
                </a:solidFill>
                <a:ea typeface="宋体" pitchFamily="2" charset="-122"/>
                <a:cs typeface="Times New Roman" pitchFamily="18" charset="0"/>
              </a:rPr>
              <a:t>包名</a:t>
            </a:r>
            <a:r>
              <a:rPr lang="en-US" altLang="zh-CN" sz="3800" b="1" dirty="0" smtClean="0">
                <a:solidFill>
                  <a:schemeClr val="folHlink"/>
                </a:solidFill>
                <a:ea typeface="宋体" pitchFamily="2" charset="-122"/>
                <a:cs typeface="Times New Roman" pitchFamily="18" charset="0"/>
              </a:rPr>
              <a:t>[.</a:t>
            </a:r>
            <a:r>
              <a:rPr lang="zh-CN" altLang="en-US" sz="3800" b="1" dirty="0" smtClean="0">
                <a:solidFill>
                  <a:schemeClr val="folHlink"/>
                </a:solidFill>
                <a:ea typeface="宋体" pitchFamily="2" charset="-122"/>
                <a:cs typeface="Times New Roman" pitchFamily="18" charset="0"/>
              </a:rPr>
              <a:t>子包名</a:t>
            </a:r>
            <a:r>
              <a:rPr lang="en-US" altLang="zh-CN" sz="3800" b="1" dirty="0" smtClean="0">
                <a:solidFill>
                  <a:schemeClr val="folHlink"/>
                </a:solidFill>
                <a:ea typeface="宋体" pitchFamily="2" charset="-122"/>
                <a:cs typeface="Times New Roman" pitchFamily="18" charset="0"/>
              </a:rPr>
              <a:t>…]. &lt;</a:t>
            </a:r>
            <a:r>
              <a:rPr lang="zh-CN" altLang="en-US" sz="3800" b="1" dirty="0" smtClean="0">
                <a:solidFill>
                  <a:schemeClr val="folHlink"/>
                </a:solidFill>
                <a:ea typeface="宋体" pitchFamily="2" charset="-122"/>
                <a:cs typeface="Times New Roman" pitchFamily="18" charset="0"/>
              </a:rPr>
              <a:t>类名 </a:t>
            </a:r>
            <a:r>
              <a:rPr lang="en-US" altLang="zh-CN" sz="3800" b="1" dirty="0" smtClean="0">
                <a:solidFill>
                  <a:schemeClr val="folHlink"/>
                </a:solidFill>
                <a:ea typeface="宋体" pitchFamily="2" charset="-122"/>
                <a:cs typeface="Times New Roman" pitchFamily="18" charset="0"/>
              </a:rPr>
              <a:t>|*&gt;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应用举例：</a:t>
            </a:r>
            <a:r>
              <a:rPr lang="zh-CN" altLang="en-US" sz="2600" b="1" dirty="0" smtClean="0">
                <a:ea typeface="宋体" pitchFamily="2" charset="-122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</a:pPr>
            <a:r>
              <a:rPr lang="zh-CN" altLang="en-US" sz="2900" b="1" dirty="0" smtClean="0">
                <a:solidFill>
                  <a:srgbClr val="CCFF99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900" b="1" dirty="0" smtClean="0">
                <a:solidFill>
                  <a:srgbClr val="FF5050"/>
                </a:solidFill>
                <a:ea typeface="宋体" pitchFamily="2" charset="-122"/>
                <a:cs typeface="Times New Roman" pitchFamily="18" charset="0"/>
              </a:rPr>
              <a:t>import  p1.Test;   </a:t>
            </a:r>
            <a:r>
              <a:rPr lang="en-US" altLang="zh-CN" sz="3200" b="1" dirty="0" smtClean="0">
                <a:solidFill>
                  <a:schemeClr val="folHlink"/>
                </a:solidFill>
                <a:ea typeface="宋体" pitchFamily="2" charset="-122"/>
                <a:cs typeface="Times New Roman" pitchFamily="18" charset="0"/>
              </a:rPr>
              <a:t>//import p1.*;</a:t>
            </a:r>
            <a:r>
              <a:rPr lang="zh-CN" altLang="en-US" sz="3200" b="1" dirty="0" smtClean="0">
                <a:solidFill>
                  <a:schemeClr val="folHlink"/>
                </a:solidFill>
                <a:ea typeface="宋体" pitchFamily="2" charset="-122"/>
                <a:cs typeface="Times New Roman" pitchFamily="18" charset="0"/>
              </a:rPr>
              <a:t>表示引入</a:t>
            </a:r>
            <a:r>
              <a:rPr lang="en-US" altLang="zh-CN" sz="3200" b="1" dirty="0" smtClean="0">
                <a:solidFill>
                  <a:schemeClr val="folHlink"/>
                </a:solidFill>
                <a:ea typeface="宋体" pitchFamily="2" charset="-122"/>
                <a:cs typeface="Times New Roman" pitchFamily="18" charset="0"/>
              </a:rPr>
              <a:t>p1</a:t>
            </a:r>
            <a:r>
              <a:rPr lang="zh-CN" altLang="en-US" sz="3200" b="1" dirty="0" smtClean="0">
                <a:solidFill>
                  <a:schemeClr val="folHlink"/>
                </a:solidFill>
                <a:ea typeface="宋体" pitchFamily="2" charset="-122"/>
                <a:cs typeface="Times New Roman" pitchFamily="18" charset="0"/>
              </a:rPr>
              <a:t>包中的所有类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zh-CN" altLang="en-US" sz="2900" b="1" dirty="0" smtClean="0">
                <a:solidFill>
                  <a:srgbClr val="FF505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900" b="1" dirty="0" smtClean="0">
                <a:solidFill>
                  <a:srgbClr val="FF5050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900" b="1" dirty="0" err="1" smtClean="0">
                <a:solidFill>
                  <a:srgbClr val="FF5050"/>
                </a:solidFill>
                <a:ea typeface="宋体" pitchFamily="2" charset="-122"/>
                <a:cs typeface="Times New Roman" pitchFamily="18" charset="0"/>
              </a:rPr>
              <a:t>TestPackage</a:t>
            </a:r>
            <a:r>
              <a:rPr lang="en-US" altLang="zh-CN" sz="2900" b="1" dirty="0" smtClean="0">
                <a:solidFill>
                  <a:srgbClr val="FF505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2900" b="1" dirty="0" smtClean="0">
                <a:solidFill>
                  <a:srgbClr val="FF5050"/>
                </a:solidFill>
                <a:ea typeface="宋体" pitchFamily="2" charset="-122"/>
                <a:cs typeface="Times New Roman" pitchFamily="18" charset="0"/>
              </a:rPr>
              <a:t>		public static void main(String </a:t>
            </a:r>
            <a:r>
              <a:rPr lang="en-US" altLang="zh-CN" sz="2900" b="1" dirty="0" err="1" smtClean="0">
                <a:solidFill>
                  <a:srgbClr val="FF505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900" b="1" dirty="0" smtClean="0">
                <a:solidFill>
                  <a:srgbClr val="FF505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2900" b="1" dirty="0" smtClean="0">
                <a:solidFill>
                  <a:srgbClr val="FF5050"/>
                </a:solidFill>
                <a:ea typeface="宋体" pitchFamily="2" charset="-122"/>
                <a:cs typeface="Times New Roman" pitchFamily="18" charset="0"/>
              </a:rPr>
              <a:t>		          Test t = new Test();          </a:t>
            </a:r>
            <a:r>
              <a:rPr lang="en-US" altLang="zh-CN" sz="3200" b="1" dirty="0" smtClean="0">
                <a:solidFill>
                  <a:schemeClr val="folHlink"/>
                </a:solidFill>
                <a:ea typeface="宋体" pitchFamily="2" charset="-122"/>
                <a:cs typeface="Times New Roman" pitchFamily="18" charset="0"/>
              </a:rPr>
              <a:t>//Test</a:t>
            </a:r>
            <a:r>
              <a:rPr lang="zh-CN" altLang="en-US" sz="3200" b="1" dirty="0" smtClean="0">
                <a:solidFill>
                  <a:schemeClr val="folHlink"/>
                </a:solidFill>
                <a:ea typeface="宋体" pitchFamily="2" charset="-122"/>
                <a:cs typeface="Times New Roman" pitchFamily="18" charset="0"/>
              </a:rPr>
              <a:t>类在</a:t>
            </a:r>
            <a:r>
              <a:rPr lang="en-US" altLang="zh-CN" sz="3200" b="1" dirty="0" smtClean="0">
                <a:solidFill>
                  <a:schemeClr val="folHlink"/>
                </a:solidFill>
                <a:ea typeface="宋体" pitchFamily="2" charset="-122"/>
                <a:cs typeface="Times New Roman" pitchFamily="18" charset="0"/>
              </a:rPr>
              <a:t>p1</a:t>
            </a:r>
            <a:r>
              <a:rPr lang="zh-CN" altLang="en-US" sz="3200" b="1" dirty="0" smtClean="0">
                <a:solidFill>
                  <a:schemeClr val="folHlink"/>
                </a:solidFill>
                <a:ea typeface="宋体" pitchFamily="2" charset="-122"/>
                <a:cs typeface="Times New Roman" pitchFamily="18" charset="0"/>
              </a:rPr>
              <a:t>包中定义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zh-CN" altLang="en-US" sz="2900" b="1" dirty="0" smtClean="0">
                <a:solidFill>
                  <a:srgbClr val="FF5050"/>
                </a:solidFill>
                <a:ea typeface="宋体" pitchFamily="2" charset="-122"/>
                <a:cs typeface="Times New Roman" pitchFamily="18" charset="0"/>
              </a:rPr>
              <a:t>		          </a:t>
            </a:r>
            <a:r>
              <a:rPr lang="en-US" altLang="zh-CN" sz="2900" b="1" dirty="0" err="1" smtClean="0">
                <a:solidFill>
                  <a:srgbClr val="FF5050"/>
                </a:solidFill>
                <a:ea typeface="宋体" pitchFamily="2" charset="-122"/>
                <a:cs typeface="Times New Roman" pitchFamily="18" charset="0"/>
              </a:rPr>
              <a:t>t.display</a:t>
            </a:r>
            <a:r>
              <a:rPr lang="en-US" altLang="zh-CN" sz="2900" b="1" dirty="0" smtClean="0">
                <a:solidFill>
                  <a:srgbClr val="FF505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2900" b="1" dirty="0" smtClean="0">
                <a:solidFill>
                  <a:srgbClr val="FF5050"/>
                </a:solidFill>
                <a:ea typeface="宋体" pitchFamily="2" charset="-122"/>
                <a:cs typeface="Times New Roman" pitchFamily="18" charset="0"/>
              </a:rPr>
              <a:t>		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zh-CN" sz="2900" b="1" dirty="0" smtClean="0">
                <a:solidFill>
                  <a:srgbClr val="FF5050"/>
                </a:solidFill>
                <a:ea typeface="宋体" pitchFamily="2" charset="-122"/>
                <a:cs typeface="Times New Roman" pitchFamily="18" charset="0"/>
              </a:rPr>
              <a:t>      }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5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692696"/>
            <a:ext cx="4248472" cy="648072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import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语句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72816"/>
            <a:ext cx="8136904" cy="460851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注意：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4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若引入的包为：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java.lang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，则编译器默认可获取此包下的类，不需要再显示声明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4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dirty="0" smtClean="0">
                <a:ea typeface="宋体" pitchFamily="2" charset="-122"/>
              </a:rPr>
              <a:t>import</a:t>
            </a:r>
            <a:r>
              <a:rPr lang="zh-CN" altLang="en-US" sz="2400" dirty="0">
                <a:ea typeface="宋体" pitchFamily="2" charset="-122"/>
              </a:rPr>
              <a:t>语句出现在</a:t>
            </a:r>
            <a:r>
              <a:rPr lang="en-US" altLang="zh-CN" sz="2400" dirty="0">
                <a:ea typeface="宋体" pitchFamily="2" charset="-122"/>
              </a:rPr>
              <a:t>package</a:t>
            </a:r>
            <a:r>
              <a:rPr lang="zh-CN" altLang="en-US" sz="2400" dirty="0">
                <a:ea typeface="宋体" pitchFamily="2" charset="-122"/>
              </a:rPr>
              <a:t>语句之后、类定义之前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ts val="4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</a:rPr>
              <a:t>一个源文件中可包含多个</a:t>
            </a:r>
            <a:r>
              <a:rPr lang="en-US" altLang="zh-CN" sz="2400" dirty="0">
                <a:ea typeface="宋体" pitchFamily="2" charset="-122"/>
              </a:rPr>
              <a:t>import</a:t>
            </a:r>
            <a:r>
              <a:rPr lang="zh-CN" altLang="en-US" sz="2400" dirty="0" smtClean="0">
                <a:ea typeface="宋体" pitchFamily="2" charset="-122"/>
              </a:rPr>
              <a:t>语句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ts val="4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</a:rPr>
              <a:t>可以使用</a:t>
            </a:r>
            <a:r>
              <a:rPr lang="en-US" altLang="zh-CN" sz="2400" dirty="0" smtClean="0">
                <a:ea typeface="宋体" pitchFamily="2" charset="-122"/>
              </a:rPr>
              <a:t>import lee.* ;</a:t>
            </a:r>
            <a:r>
              <a:rPr lang="zh-CN" altLang="en-US" sz="2400" dirty="0" smtClean="0">
                <a:ea typeface="宋体" pitchFamily="2" charset="-122"/>
              </a:rPr>
              <a:t>语句，表明导入</a:t>
            </a:r>
            <a:r>
              <a:rPr lang="en-US" altLang="zh-CN" sz="2400" dirty="0" smtClean="0">
                <a:ea typeface="宋体" pitchFamily="2" charset="-122"/>
              </a:rPr>
              <a:t>lee</a:t>
            </a:r>
            <a:r>
              <a:rPr lang="zh-CN" altLang="en-US" sz="2400" dirty="0" smtClean="0">
                <a:ea typeface="宋体" pitchFamily="2" charset="-122"/>
              </a:rPr>
              <a:t>包下的所有类。而</a:t>
            </a:r>
            <a:r>
              <a:rPr lang="en-US" altLang="zh-CN" sz="2400" dirty="0" smtClean="0">
                <a:ea typeface="宋体" pitchFamily="2" charset="-122"/>
              </a:rPr>
              <a:t>lee</a:t>
            </a:r>
            <a:r>
              <a:rPr lang="zh-CN" altLang="en-US" sz="2400" dirty="0" smtClean="0">
                <a:ea typeface="宋体" pitchFamily="2" charset="-122"/>
              </a:rPr>
              <a:t>包下</a:t>
            </a:r>
            <a:r>
              <a:rPr lang="en-US" altLang="zh-CN" sz="2400" dirty="0" smtClean="0">
                <a:ea typeface="宋体" pitchFamily="2" charset="-122"/>
              </a:rPr>
              <a:t>sub</a:t>
            </a:r>
            <a:r>
              <a:rPr lang="zh-CN" altLang="en-US" sz="2400" dirty="0" smtClean="0">
                <a:ea typeface="宋体" pitchFamily="2" charset="-122"/>
              </a:rPr>
              <a:t>子包内的类则不会被导入。</a:t>
            </a:r>
            <a:r>
              <a:rPr lang="en-US" altLang="zh-CN" sz="2400" dirty="0" smtClean="0">
                <a:ea typeface="宋体" pitchFamily="2" charset="-122"/>
              </a:rPr>
              <a:t>import </a:t>
            </a:r>
            <a:r>
              <a:rPr lang="en-US" altLang="zh-CN" sz="2400" dirty="0" err="1" smtClean="0">
                <a:ea typeface="宋体" pitchFamily="2" charset="-122"/>
              </a:rPr>
              <a:t>lee.sub</a:t>
            </a:r>
            <a:r>
              <a:rPr lang="en-US" altLang="zh-CN" sz="2400" dirty="0" smtClean="0">
                <a:ea typeface="宋体" pitchFamily="2" charset="-122"/>
              </a:rPr>
              <a:t>.*;</a:t>
            </a:r>
          </a:p>
          <a:p>
            <a:pPr>
              <a:lnSpc>
                <a:spcPts val="4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dirty="0" smtClean="0">
                <a:ea typeface="宋体" pitchFamily="2" charset="-122"/>
              </a:rPr>
              <a:t>import</a:t>
            </a:r>
            <a:r>
              <a:rPr lang="zh-CN" altLang="en-US" sz="2400" dirty="0" smtClean="0">
                <a:ea typeface="宋体" pitchFamily="2" charset="-122"/>
              </a:rPr>
              <a:t>语句不是必需的，可坚持在类里使用其它类的全名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ts val="4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400" dirty="0" smtClean="0">
                <a:ea typeface="宋体" pitchFamily="2" charset="-122"/>
              </a:rPr>
              <a:t>JDK 1.5</a:t>
            </a:r>
            <a:r>
              <a:rPr lang="zh-CN" altLang="en-US" sz="2400" dirty="0" smtClean="0">
                <a:ea typeface="宋体" pitchFamily="2" charset="-122"/>
              </a:rPr>
              <a:t>加入</a:t>
            </a:r>
            <a:r>
              <a:rPr lang="en-US" altLang="zh-CN" sz="2400" dirty="0" smtClean="0">
                <a:ea typeface="宋体" pitchFamily="2" charset="-122"/>
              </a:rPr>
              <a:t>import static</a:t>
            </a:r>
            <a:r>
              <a:rPr lang="zh-CN" altLang="en-US" sz="2400" dirty="0" smtClean="0">
                <a:ea typeface="宋体" pitchFamily="2" charset="-122"/>
              </a:rPr>
              <a:t>语句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692696"/>
            <a:ext cx="5472608" cy="792088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JDK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中主要的包介绍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23851" y="1700808"/>
            <a:ext cx="8424614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zh-CN" sz="2000" b="1" dirty="0" err="1">
                <a:ea typeface="宋体" pitchFamily="2" charset="-122"/>
                <a:cs typeface="Times New Roman" pitchFamily="18" charset="0"/>
              </a:rPr>
              <a:t>java.lang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----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包含一些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语言的核心类，如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Math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Integer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、 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                             System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Thread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，提供常用功能。</a:t>
            </a:r>
          </a:p>
          <a:p>
            <a:pPr algn="just">
              <a:spcBef>
                <a:spcPct val="20000"/>
              </a:spcBef>
            </a:pP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2.    java.net-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---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包含执行与网络相关的操作的类和接口。</a:t>
            </a:r>
          </a:p>
          <a:p>
            <a:pPr algn="just">
              <a:spcBef>
                <a:spcPct val="20000"/>
              </a:spcBef>
            </a:pP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3.    java.io   ----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包含能提供多种输入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输出功能的类。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4.  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java.util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----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包含一些实用工具类，如定义系统特性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、接口的集合框架类、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                         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使用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与日期日历相关的函数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 b="1" dirty="0" smtClean="0">
                <a:ea typeface="宋体" pitchFamily="2" charset="-122"/>
              </a:rPr>
              <a:t>5.     </a:t>
            </a:r>
            <a:r>
              <a:rPr lang="en-US" altLang="zh-CN" sz="2000" b="1" dirty="0" err="1" smtClean="0">
                <a:ea typeface="宋体" pitchFamily="2" charset="-122"/>
              </a:rPr>
              <a:t>java.text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---</a:t>
            </a:r>
            <a:r>
              <a:rPr lang="zh-CN" altLang="en-US" sz="2000" dirty="0" smtClean="0">
                <a:ea typeface="宋体" pitchFamily="2" charset="-122"/>
              </a:rPr>
              <a:t>包含</a:t>
            </a:r>
            <a:r>
              <a:rPr lang="zh-CN" altLang="en-US" sz="2000" dirty="0">
                <a:ea typeface="宋体" pitchFamily="2" charset="-122"/>
              </a:rPr>
              <a:t>了一些</a:t>
            </a:r>
            <a:r>
              <a:rPr lang="en-US" altLang="zh-CN" sz="2000" dirty="0">
                <a:ea typeface="宋体" pitchFamily="2" charset="-122"/>
              </a:rPr>
              <a:t>java</a:t>
            </a:r>
            <a:r>
              <a:rPr lang="zh-CN" altLang="en-US" sz="2000" dirty="0">
                <a:ea typeface="宋体" pitchFamily="2" charset="-122"/>
              </a:rPr>
              <a:t>格式化相关的</a:t>
            </a:r>
            <a:r>
              <a:rPr lang="zh-CN" altLang="en-US" sz="2000" dirty="0" smtClean="0">
                <a:ea typeface="宋体" pitchFamily="2" charset="-122"/>
              </a:rPr>
              <a:t>类</a:t>
            </a:r>
            <a:endParaRPr lang="en-US" altLang="zh-CN" sz="2000" dirty="0" smtClean="0">
              <a:ea typeface="宋体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000" b="1" dirty="0" smtClean="0">
                <a:ea typeface="宋体" pitchFamily="2" charset="-122"/>
              </a:rPr>
              <a:t>6.     </a:t>
            </a:r>
            <a:r>
              <a:rPr lang="en-US" altLang="zh-CN" sz="2000" b="1" dirty="0" err="1" smtClean="0">
                <a:ea typeface="宋体" pitchFamily="2" charset="-122"/>
              </a:rPr>
              <a:t>java.sql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---</a:t>
            </a:r>
            <a:r>
              <a:rPr lang="zh-CN" altLang="en-US" sz="2000" dirty="0" smtClean="0">
                <a:ea typeface="宋体" pitchFamily="2" charset="-122"/>
              </a:rPr>
              <a:t>包含</a:t>
            </a:r>
            <a:r>
              <a:rPr lang="zh-CN" altLang="en-US" sz="2000" dirty="0">
                <a:ea typeface="宋体" pitchFamily="2" charset="-122"/>
              </a:rPr>
              <a:t>了</a:t>
            </a:r>
            <a:r>
              <a:rPr lang="en-US" altLang="zh-CN" sz="2000" dirty="0">
                <a:ea typeface="宋体" pitchFamily="2" charset="-122"/>
              </a:rPr>
              <a:t>java</a:t>
            </a:r>
            <a:r>
              <a:rPr lang="zh-CN" altLang="en-US" sz="2000" dirty="0">
                <a:ea typeface="宋体" pitchFamily="2" charset="-122"/>
              </a:rPr>
              <a:t>进行</a:t>
            </a:r>
            <a:r>
              <a:rPr lang="en-US" altLang="zh-CN" sz="2000" dirty="0">
                <a:ea typeface="宋体" pitchFamily="2" charset="-122"/>
              </a:rPr>
              <a:t>JDBC</a:t>
            </a:r>
            <a:r>
              <a:rPr lang="zh-CN" altLang="en-US" sz="2000" dirty="0">
                <a:ea typeface="宋体" pitchFamily="2" charset="-122"/>
              </a:rPr>
              <a:t>数据库编程的相关类</a:t>
            </a:r>
            <a:r>
              <a:rPr lang="en-US" altLang="zh-CN" sz="2000" dirty="0">
                <a:ea typeface="宋体" pitchFamily="2" charset="-122"/>
              </a:rPr>
              <a:t>/</a:t>
            </a:r>
            <a:r>
              <a:rPr lang="zh-CN" altLang="en-US" sz="2000" dirty="0" smtClean="0">
                <a:ea typeface="宋体" pitchFamily="2" charset="-122"/>
              </a:rPr>
              <a:t>接口</a:t>
            </a:r>
            <a:endParaRPr lang="en-US" altLang="zh-CN" sz="2000" dirty="0" smtClean="0">
              <a:ea typeface="宋体" pitchFamily="2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7.     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java.awt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---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包含了构成抽象窗口工具集（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abstract window toolkits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）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的</a:t>
            </a:r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                          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多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个类，这些类被用来构建和管理应用程序的图形用户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界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</a:t>
            </a:r>
          </a:p>
          <a:p>
            <a:pPr algn="just">
              <a:spcBef>
                <a:spcPct val="20000"/>
              </a:spcBef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                            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面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(GUI)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algn="just">
              <a:spcBef>
                <a:spcPct val="20000"/>
              </a:spcBef>
            </a:pP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8.     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java.applet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---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包含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applet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运行所需的一些类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000" dirty="0" smtClean="0">
              <a:ea typeface="宋体" pitchFamily="2" charset="-122"/>
            </a:endParaRPr>
          </a:p>
          <a:p>
            <a:pPr marL="457200" indent="-457200" algn="just">
              <a:spcBef>
                <a:spcPct val="50000"/>
              </a:spcBef>
              <a:buFont typeface="Wingdings" pitchFamily="2" charset="2"/>
              <a:buAutoNum type="arabicPeriod"/>
            </a:pPr>
            <a:endParaRPr lang="en-US" altLang="zh-CN" sz="2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621799" cy="9501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008" y="89909"/>
            <a:ext cx="3816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>JavaSE</a:t>
            </a:r>
            <a:r>
              <a:rPr lang="zh-CN" altLang="en-US" sz="3600" b="1" dirty="0" smtClean="0">
                <a:solidFill>
                  <a:srgbClr val="FFFF00"/>
                </a:solidFill>
                <a:ea typeface="宋体" pitchFamily="2" charset="-122"/>
                <a:cs typeface="Times New Roman" pitchFamily="18" charset="0"/>
              </a:rPr>
              <a:t>知识图解</a:t>
            </a:r>
            <a:endParaRPr lang="zh-CN" altLang="en-US" sz="3600" b="1" dirty="0">
              <a:solidFill>
                <a:srgbClr val="FFFF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1424608"/>
            <a:ext cx="145536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704257" y="2420888"/>
            <a:ext cx="89982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723289" y="2420888"/>
            <a:ext cx="9361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755193" y="2420888"/>
            <a:ext cx="85290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837449" y="2420888"/>
            <a:ext cx="73501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212976"/>
            <a:ext cx="1800562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954801" y="4027903"/>
            <a:ext cx="91796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3990539"/>
            <a:ext cx="705802" cy="5746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012941"/>
            <a:ext cx="52485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3990539"/>
            <a:ext cx="669388" cy="5522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891710" y="4020432"/>
            <a:ext cx="54438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553867" y="4037286"/>
            <a:ext cx="5337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7982531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25845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759743" y="5877272"/>
            <a:ext cx="39123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842785" y="5877272"/>
            <a:ext cx="8105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80346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910353" y="5863217"/>
            <a:ext cx="102851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110738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27330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35496" y="5877272"/>
            <a:ext cx="135412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1459523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发展历程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1477000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144542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29519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06881" y="2442374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控制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766372" y="2438184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873723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数组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719589" y="3288443"/>
            <a:ext cx="144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75855" y="3980384"/>
            <a:ext cx="61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类和对象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870137" y="407465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属性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553867" y="4098558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43309" y="4106435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22690" y="4077072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66877" y="3996353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大特性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51903" y="590687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66540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82360" y="5901292"/>
            <a:ext cx="102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110756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854296" y="5901292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15731" y="5909963"/>
            <a:ext cx="452847" cy="34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270996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954801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0219" y="5926560"/>
            <a:ext cx="1232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连接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Oracle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64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新特性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628800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628800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03" idx="2"/>
          </p:cNvCxnSpPr>
          <p:nvPr/>
        </p:nvCxnSpPr>
        <p:spPr>
          <a:xfrm>
            <a:off x="6304482" y="1844824"/>
            <a:ext cx="0" cy="57606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154173" y="2132854"/>
            <a:ext cx="1422293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340486" y="2132855"/>
            <a:ext cx="1864470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827273" y="2686303"/>
            <a:ext cx="3462300" cy="1364771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413760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08" idx="2"/>
            <a:endCxn id="114" idx="0"/>
          </p:cNvCxnSpPr>
          <p:nvPr/>
        </p:nvCxnSpPr>
        <p:spPr>
          <a:xfrm rot="5400000">
            <a:off x="5938705" y="3527040"/>
            <a:ext cx="392262" cy="62823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39928" y="2854046"/>
            <a:ext cx="382879" cy="196483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618723" y="3190204"/>
            <a:ext cx="375408" cy="1285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32744" y="2774331"/>
            <a:ext cx="345515" cy="20869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43476" y="3350499"/>
            <a:ext cx="367917" cy="95696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735471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3987208" y="3903591"/>
            <a:ext cx="583178" cy="3364185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405926" y="4322309"/>
            <a:ext cx="583178" cy="252674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08189" y="4810516"/>
            <a:ext cx="569123" cy="153627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90730" y="5307113"/>
            <a:ext cx="583178" cy="55714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812884" y="5442099"/>
            <a:ext cx="583178" cy="28716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66537" y="5088446"/>
            <a:ext cx="583178" cy="9944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458315" y="4796668"/>
            <a:ext cx="624087" cy="161893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841822" y="4413161"/>
            <a:ext cx="583178" cy="23450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389619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702746" y="4581128"/>
            <a:ext cx="117195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168578" y="2132856"/>
            <a:ext cx="22763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3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263691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84836" y="335699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269065" y="3898802"/>
            <a:ext cx="113458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683568" y="4504306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23528" y="5146607"/>
            <a:ext cx="100938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2656926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342900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69065" y="3954542"/>
            <a:ext cx="120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74709" y="4427942"/>
            <a:ext cx="65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69066" y="5193354"/>
            <a:ext cx="112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Annota</a:t>
            </a:r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tion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2826203"/>
            <a:ext cx="783230" cy="181038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598277"/>
            <a:ext cx="783230" cy="103831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</p:cNvCxnSpPr>
          <p:nvPr/>
        </p:nvCxnSpPr>
        <p:spPr>
          <a:xfrm rot="10800000">
            <a:off x="1340500" y="4149662"/>
            <a:ext cx="757625" cy="47508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</p:cNvCxnSpPr>
          <p:nvPr/>
        </p:nvCxnSpPr>
        <p:spPr>
          <a:xfrm rot="10800000" flipV="1">
            <a:off x="1312265" y="4636586"/>
            <a:ext cx="811465" cy="83743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 flipV="1">
            <a:off x="1389620" y="4624749"/>
            <a:ext cx="708504" cy="73788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764704"/>
            <a:ext cx="6264696" cy="72008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特征之二：继承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74688" y="1834673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描述和处理</a:t>
            </a:r>
            <a:r>
              <a:rPr lang="zh-CN" altLang="en-US" sz="2800" b="1" dirty="0">
                <a:solidFill>
                  <a:srgbClr val="BD6FB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个人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信息，定义类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Person: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4027488" y="2974975"/>
            <a:ext cx="4648200" cy="326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{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name;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Date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birthDate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spcBef>
                <a:spcPct val="20000"/>
              </a:spcBef>
            </a:pPr>
            <a:endParaRPr lang="en-US" altLang="zh-CN" sz="8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 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{...}</a:t>
            </a: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graphicFrame>
        <p:nvGraphicFramePr>
          <p:cNvPr id="15567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225679"/>
              </p:ext>
            </p:extLst>
          </p:nvPr>
        </p:nvGraphicFramePr>
        <p:xfrm>
          <a:off x="995354" y="3170248"/>
          <a:ext cx="2362200" cy="1973264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Person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144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+age : 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int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birthDate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: 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getInfo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15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530" y="764704"/>
            <a:ext cx="1916630" cy="78181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继  承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09600" y="1783225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为描述和处理</a:t>
            </a:r>
            <a:r>
              <a:rPr lang="zh-CN" altLang="en-US" sz="2800" b="1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学生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信息，定义类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Student: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067944" y="2708920"/>
            <a:ext cx="4648200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Student {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name;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Date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birthDate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400" b="1" dirty="0">
                <a:solidFill>
                  <a:srgbClr val="00B0F0"/>
                </a:solidFill>
                <a:ea typeface="宋体" pitchFamily="2" charset="-122"/>
                <a:cs typeface="Times New Roman" pitchFamily="18" charset="0"/>
              </a:rPr>
              <a:t>      public String school;</a:t>
            </a:r>
          </a:p>
          <a:p>
            <a:endParaRPr lang="en-US" altLang="zh-CN" sz="10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 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{...}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graphicFrame>
        <p:nvGraphicFramePr>
          <p:cNvPr id="19560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84049"/>
              </p:ext>
            </p:extLst>
          </p:nvPr>
        </p:nvGraphicFramePr>
        <p:xfrm>
          <a:off x="971600" y="3068960"/>
          <a:ext cx="2362200" cy="2139316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Student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144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+age : 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int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birthDate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 : Date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+school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+</a:t>
                      </a:r>
                      <a:r>
                        <a:rPr kumimoji="1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getInfo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()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89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3968" y="738171"/>
            <a:ext cx="1728192" cy="792634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继  承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09600" y="1557338"/>
            <a:ext cx="762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通过继承，简化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类的定义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: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565376" y="2076450"/>
            <a:ext cx="539911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name;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Date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birthDate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{...}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endParaRPr lang="en-US" altLang="zh-CN" sz="1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Student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extends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Person{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String school;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//Student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类继承了父类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的所有属性和方法，并增加了一个属性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school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。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中的属性和方法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,Student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都可以利用。</a:t>
            </a:r>
          </a:p>
        </p:txBody>
      </p:sp>
      <p:graphicFrame>
        <p:nvGraphicFramePr>
          <p:cNvPr id="196655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997397"/>
              </p:ext>
            </p:extLst>
          </p:nvPr>
        </p:nvGraphicFramePr>
        <p:xfrm>
          <a:off x="611560" y="2564904"/>
          <a:ext cx="2362200" cy="149352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Person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+age : </a:t>
                      </a:r>
                      <a:r>
                        <a:rPr kumimoji="1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int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birthDate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 : 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</a:t>
                      </a:r>
                      <a:r>
                        <a:rPr kumimoji="1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getInfo</a:t>
                      </a: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()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652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800560"/>
              </p:ext>
            </p:extLst>
          </p:nvPr>
        </p:nvGraphicFramePr>
        <p:xfrm>
          <a:off x="611560" y="4662502"/>
          <a:ext cx="2362200" cy="838200"/>
        </p:xfrm>
        <a:graphic>
          <a:graphicData uri="http://schemas.openxmlformats.org/drawingml/2006/table">
            <a:tbl>
              <a:tblPr/>
              <a:tblGrid>
                <a:gridCol w="23622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Student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+school : String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169" name="Line 45"/>
          <p:cNvSpPr>
            <a:spLocks noChangeShapeType="1"/>
          </p:cNvSpPr>
          <p:nvPr/>
        </p:nvSpPr>
        <p:spPr bwMode="auto">
          <a:xfrm flipV="1">
            <a:off x="1691680" y="4195936"/>
            <a:ext cx="0" cy="4572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92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323528" y="1628800"/>
            <a:ext cx="849694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</a:rPr>
              <a:t>为什么要有继承？</a:t>
            </a:r>
            <a:endParaRPr lang="en-US" altLang="zh-CN" sz="2800" b="1" dirty="0" smtClean="0">
              <a:solidFill>
                <a:srgbClr val="C00000"/>
              </a:solidFill>
              <a:latin typeface="+mn-lt"/>
            </a:endParaRPr>
          </a:p>
          <a:p>
            <a:pPr marL="1200150" lvl="1" indent="-457200" eaLnBrk="1" hangingPunct="1">
              <a:buFont typeface="Wingdings" pitchFamily="2" charset="2"/>
              <a:buChar char="Ø"/>
            </a:pPr>
            <a:r>
              <a:rPr lang="zh-CN" altLang="en-US" sz="2400" dirty="0" smtClean="0">
                <a:latin typeface="+mn-lt"/>
              </a:rPr>
              <a:t>多</a:t>
            </a:r>
            <a:r>
              <a:rPr lang="zh-CN" altLang="en-US" sz="2400" dirty="0">
                <a:latin typeface="+mn-lt"/>
              </a:rPr>
              <a:t>个类中存在相同属性和行为时，将这些内容抽取到单独一个类中，那么多个类无需再定义这些属性和行为，只要</a:t>
            </a:r>
            <a:r>
              <a:rPr lang="zh-CN" altLang="en-US" sz="2400" dirty="0" smtClean="0">
                <a:latin typeface="+mn-lt"/>
              </a:rPr>
              <a:t>继承那个</a:t>
            </a:r>
            <a:r>
              <a:rPr lang="zh-CN" altLang="en-US" sz="2400" dirty="0">
                <a:latin typeface="+mn-lt"/>
              </a:rPr>
              <a:t>类即可。</a:t>
            </a:r>
          </a:p>
          <a:p>
            <a:pPr marL="457200" indent="-457200" eaLnBrk="1" hangingPunct="1">
              <a:buFont typeface="Wingdings" pitchFamily="2" charset="2"/>
              <a:buChar char="l"/>
            </a:pPr>
            <a:endParaRPr lang="en-US" altLang="zh-CN" sz="2800" dirty="0" smtClean="0">
              <a:latin typeface="+mn-lt"/>
            </a:endParaRPr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800" dirty="0" smtClean="0">
                <a:latin typeface="+mn-lt"/>
              </a:rPr>
              <a:t>此处的多</a:t>
            </a:r>
            <a:r>
              <a:rPr lang="zh-CN" altLang="en-US" sz="2800" dirty="0">
                <a:latin typeface="+mn-lt"/>
              </a:rPr>
              <a:t>个</a:t>
            </a:r>
            <a:r>
              <a:rPr lang="zh-CN" altLang="en-US" sz="2800" dirty="0" smtClean="0">
                <a:latin typeface="+mn-lt"/>
              </a:rPr>
              <a:t>类称为</a:t>
            </a:r>
            <a:r>
              <a:rPr lang="zh-CN" altLang="en-US" sz="2800" b="1" dirty="0">
                <a:solidFill>
                  <a:srgbClr val="0000FF"/>
                </a:solidFill>
                <a:latin typeface="+mn-lt"/>
              </a:rPr>
              <a:t>子类</a:t>
            </a:r>
            <a:r>
              <a:rPr lang="zh-CN" altLang="en-US" sz="2800" dirty="0">
                <a:latin typeface="+mn-lt"/>
              </a:rPr>
              <a:t>，</a:t>
            </a:r>
            <a:r>
              <a:rPr lang="zh-CN" altLang="en-US" sz="2800" dirty="0" smtClean="0">
                <a:latin typeface="+mn-lt"/>
              </a:rPr>
              <a:t>单独的这个</a:t>
            </a:r>
            <a:r>
              <a:rPr lang="zh-CN" altLang="en-US" sz="2800" dirty="0">
                <a:latin typeface="+mn-lt"/>
              </a:rPr>
              <a:t>类称为</a:t>
            </a:r>
            <a:r>
              <a:rPr lang="zh-CN" altLang="en-US" sz="2800" dirty="0">
                <a:solidFill>
                  <a:srgbClr val="0000FF"/>
                </a:solidFill>
                <a:latin typeface="+mn-lt"/>
              </a:rPr>
              <a:t>父</a:t>
            </a:r>
            <a:r>
              <a:rPr lang="zh-CN" altLang="en-US" sz="2800" dirty="0" smtClean="0">
                <a:solidFill>
                  <a:srgbClr val="0000FF"/>
                </a:solidFill>
                <a:latin typeface="+mn-lt"/>
              </a:rPr>
              <a:t>类（基类或超类）</a:t>
            </a:r>
            <a:r>
              <a:rPr lang="zh-CN" altLang="en-US" sz="2800" dirty="0" smtClean="0">
                <a:latin typeface="+mn-lt"/>
              </a:rPr>
              <a:t>。可以理解为</a:t>
            </a:r>
            <a:r>
              <a:rPr lang="en-US" altLang="zh-CN" sz="2800" dirty="0" smtClean="0">
                <a:latin typeface="+mn-lt"/>
              </a:rPr>
              <a:t>:</a:t>
            </a:r>
            <a:r>
              <a:rPr lang="zh-CN" altLang="en-US" sz="2800" dirty="0" smtClean="0">
                <a:latin typeface="+mn-lt"/>
              </a:rPr>
              <a:t>“子类 </a:t>
            </a:r>
            <a:r>
              <a:rPr lang="en-US" altLang="zh-CN" sz="2800" dirty="0" smtClean="0">
                <a:latin typeface="+mn-lt"/>
              </a:rPr>
              <a:t>is a </a:t>
            </a:r>
            <a:r>
              <a:rPr lang="zh-CN" altLang="en-US" sz="2800" dirty="0" smtClean="0">
                <a:latin typeface="+mn-lt"/>
              </a:rPr>
              <a:t>父类”</a:t>
            </a:r>
            <a:endParaRPr lang="zh-CN" altLang="en-US" sz="2800" dirty="0">
              <a:latin typeface="+mn-lt"/>
            </a:endParaRPr>
          </a:p>
          <a:p>
            <a:pPr marL="457200" indent="-457200" eaLnBrk="1" hangingPunct="1">
              <a:buFont typeface="Wingdings" pitchFamily="2" charset="2"/>
              <a:buChar char="l"/>
            </a:pPr>
            <a:endParaRPr lang="en-US" altLang="zh-CN" sz="2800" dirty="0" smtClean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457200" indent="-457200" eaLnBrk="1" hangingPunct="1">
              <a:buFont typeface="Wingdings" pitchFamily="2" charset="2"/>
              <a:buChar char="l"/>
            </a:pPr>
            <a:r>
              <a:rPr lang="zh-CN" altLang="en-US" sz="2800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r>
              <a:rPr lang="zh-CN" altLang="en-US" sz="2800" dirty="0">
                <a:latin typeface="+mn-lt"/>
                <a:ea typeface="宋体" pitchFamily="2" charset="-122"/>
                <a:cs typeface="Times New Roman" pitchFamily="18" charset="0"/>
              </a:rPr>
              <a:t>继承语法规则</a:t>
            </a:r>
            <a:r>
              <a:rPr lang="en-US" altLang="zh-CN" sz="2800" dirty="0">
                <a:latin typeface="+mn-lt"/>
                <a:ea typeface="宋体" pitchFamily="2" charset="-122"/>
                <a:cs typeface="Times New Roman" pitchFamily="18" charset="0"/>
              </a:rPr>
              <a:t>:</a:t>
            </a:r>
          </a:p>
          <a:p>
            <a:pPr eaLnBrk="1" hangingPunct="1"/>
            <a:r>
              <a:rPr lang="en-US" altLang="zh-CN" sz="2400" dirty="0" smtClean="0">
                <a:latin typeface="+mn-lt"/>
              </a:rPr>
              <a:t>      class Subclass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extends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Superclass{</a:t>
            </a:r>
            <a:r>
              <a:rPr lang="zh-CN" altLang="en-US" sz="2400" dirty="0" smtClean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067944" y="831043"/>
            <a:ext cx="2232248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继  承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(3)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894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FEFED"/>
              </a:clrFrom>
              <a:clrTo>
                <a:srgbClr val="EFEF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218242"/>
            <a:ext cx="8064896" cy="3983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952" y="620688"/>
            <a:ext cx="1944216" cy="672796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继  承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(4)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4303" y="4365104"/>
            <a:ext cx="7030300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作用：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继承的出现提高了代码的复用性。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继承的出现让类与类之间产生了关系，提供了多态的前提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</a:rPr>
              <a:t>不要仅为了获取其他类中某个功能而去</a:t>
            </a:r>
            <a:r>
              <a:rPr lang="zh-CN" altLang="en-US" sz="2400" dirty="0" smtClean="0">
                <a:ea typeface="宋体" pitchFamily="2" charset="-122"/>
              </a:rPr>
              <a:t>继承</a:t>
            </a:r>
            <a:endParaRPr lang="zh-CN" altLang="en-US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49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457852" y="761754"/>
            <a:ext cx="3068781" cy="72303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类的继承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(5)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0825" y="1484784"/>
            <a:ext cx="8210550" cy="225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子类继承了父类，就继承了父类的方法和属性。</a:t>
            </a:r>
          </a:p>
          <a:p>
            <a:pPr marL="457200" indent="-457200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在子类中，可以使用父类中定义的方法和属性，也可以创建新的数据和方法。</a:t>
            </a:r>
          </a:p>
          <a:p>
            <a:pPr marL="457200" indent="-457200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5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中，继承的关键字用的是“</a:t>
            </a:r>
            <a:r>
              <a:rPr lang="en-US" altLang="zh-CN" sz="25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extends</a:t>
            </a:r>
            <a:r>
              <a:rPr lang="en-US" altLang="zh-CN" sz="2500" dirty="0"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z="2500" dirty="0">
                <a:ea typeface="宋体" pitchFamily="2" charset="-122"/>
                <a:cs typeface="Times New Roman" pitchFamily="18" charset="0"/>
              </a:rPr>
              <a:t>，即子类不是父类的子集，而是对父类的“扩展”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250825" y="3743864"/>
            <a:ext cx="84613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DD8B07"/>
              </a:buClr>
              <a:buSzPct val="110000"/>
              <a:buFont typeface="Wingdings" pitchFamily="2" charset="2"/>
              <a:buNone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关于继承的规则：</a:t>
            </a:r>
          </a:p>
          <a:p>
            <a:pPr marL="0" lvl="1">
              <a:spcBef>
                <a:spcPct val="50000"/>
              </a:spcBef>
              <a:buClr>
                <a:srgbClr val="DD8B07"/>
              </a:buClr>
              <a:buSzPct val="110000"/>
              <a:buFont typeface="Wingdings" pitchFamily="2" charset="2"/>
              <a:buChar char="Ø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子类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不能直接访问父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类中私有的</a:t>
            </a:r>
            <a:r>
              <a:rPr lang="en-US" altLang="zh-CN" sz="2400" b="1" dirty="0">
                <a:ea typeface="宋体" pitchFamily="2" charset="-122"/>
                <a:cs typeface="Times New Roman" pitchFamily="18" charset="0"/>
              </a:rPr>
              <a:t>(private)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的成员变量和方法。</a:t>
            </a:r>
          </a:p>
        </p:txBody>
      </p:sp>
      <p:pic>
        <p:nvPicPr>
          <p:cNvPr id="5" name="图片 4" descr="QQ截图20121119002606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9592" y="4797152"/>
            <a:ext cx="5604201" cy="184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6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24753" y="764704"/>
            <a:ext cx="3904647" cy="7200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单继承举例</a:t>
            </a:r>
          </a:p>
        </p:txBody>
      </p:sp>
      <p:graphicFrame>
        <p:nvGraphicFramePr>
          <p:cNvPr id="1986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1129"/>
              </p:ext>
            </p:extLst>
          </p:nvPr>
        </p:nvGraphicFramePr>
        <p:xfrm>
          <a:off x="3429000" y="1905000"/>
          <a:ext cx="2133600" cy="1493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336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Person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+name : String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+age : </a:t>
                      </a:r>
                      <a:r>
                        <a:rPr kumimoji="1" lang="en-US" altLang="zh-CN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zh-CN" sz="16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birthDate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: Date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getInfo</a:t>
                      </a: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() : String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198670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295072"/>
              </p:ext>
            </p:extLst>
          </p:nvPr>
        </p:nvGraphicFramePr>
        <p:xfrm>
          <a:off x="3429000" y="3962400"/>
          <a:ext cx="2133600" cy="838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336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Student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+school : String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9239" name="Line 24"/>
          <p:cNvSpPr>
            <a:spLocks noChangeShapeType="1"/>
          </p:cNvSpPr>
          <p:nvPr/>
        </p:nvSpPr>
        <p:spPr bwMode="auto">
          <a:xfrm flipV="1">
            <a:off x="4495800" y="3429000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98710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714756"/>
              </p:ext>
            </p:extLst>
          </p:nvPr>
        </p:nvGraphicFramePr>
        <p:xfrm>
          <a:off x="1981200" y="3962400"/>
          <a:ext cx="1143000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430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Soldier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198711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404542"/>
              </p:ext>
            </p:extLst>
          </p:nvPr>
        </p:nvGraphicFramePr>
        <p:xfrm>
          <a:off x="5791200" y="3962400"/>
          <a:ext cx="1295400" cy="33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954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Officer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9252" name="Line 56"/>
          <p:cNvSpPr>
            <a:spLocks noChangeShapeType="1"/>
          </p:cNvSpPr>
          <p:nvPr/>
        </p:nvSpPr>
        <p:spPr bwMode="auto">
          <a:xfrm flipH="1" flipV="1">
            <a:off x="5410200" y="3429000"/>
            <a:ext cx="68580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53" name="Line 57"/>
          <p:cNvSpPr>
            <a:spLocks noChangeShapeType="1"/>
          </p:cNvSpPr>
          <p:nvPr/>
        </p:nvSpPr>
        <p:spPr bwMode="auto">
          <a:xfrm flipV="1">
            <a:off x="2819400" y="3429000"/>
            <a:ext cx="76200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98727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576041"/>
              </p:ext>
            </p:extLst>
          </p:nvPr>
        </p:nvGraphicFramePr>
        <p:xfrm>
          <a:off x="3505200" y="5334000"/>
          <a:ext cx="2133600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33600"/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Graduate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+major : String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+register() : void</a:t>
                      </a:r>
                      <a:endParaRPr kumimoji="1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9264" name="Line 68"/>
          <p:cNvSpPr>
            <a:spLocks noChangeShapeType="1"/>
          </p:cNvSpPr>
          <p:nvPr/>
        </p:nvSpPr>
        <p:spPr bwMode="auto">
          <a:xfrm flipV="1">
            <a:off x="4495800" y="4800600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65" name="Text Box 72"/>
          <p:cNvSpPr txBox="1">
            <a:spLocks noChangeArrowheads="1"/>
          </p:cNvSpPr>
          <p:nvPr/>
        </p:nvSpPr>
        <p:spPr bwMode="auto">
          <a:xfrm>
            <a:off x="6438900" y="2201056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superclass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66" name="Text Box 73"/>
          <p:cNvSpPr txBox="1">
            <a:spLocks noChangeArrowheads="1"/>
          </p:cNvSpPr>
          <p:nvPr/>
        </p:nvSpPr>
        <p:spPr bwMode="auto">
          <a:xfrm>
            <a:off x="7391400" y="3886200"/>
            <a:ext cx="14290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subclass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67" name="Text Box 74"/>
          <p:cNvSpPr txBox="1">
            <a:spLocks noChangeArrowheads="1"/>
          </p:cNvSpPr>
          <p:nvPr/>
        </p:nvSpPr>
        <p:spPr bwMode="auto">
          <a:xfrm>
            <a:off x="6629400" y="5410200"/>
            <a:ext cx="18310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subsubclass</a:t>
            </a:r>
            <a:endParaRPr lang="zh-CN" altLang="en-US" sz="2400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3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3848" y="620688"/>
            <a:ext cx="2913578" cy="78181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类的继承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(6)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83568" y="1556792"/>
            <a:ext cx="7620000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只</a:t>
            </a:r>
            <a:r>
              <a:rPr lang="zh-CN" altLang="en-US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支持单继承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，不允许多重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继承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一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个子类只能有一个父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一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个父类可以派生出多个子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altLang="zh-CN" sz="2100" dirty="0" smtClean="0"/>
              <a:t>class </a:t>
            </a:r>
            <a:r>
              <a:rPr lang="en-US" altLang="zh-CN" sz="2100" dirty="0" err="1"/>
              <a:t>SubDemo</a:t>
            </a:r>
            <a:r>
              <a:rPr lang="en-US" altLang="zh-CN" sz="2100" dirty="0"/>
              <a:t> extends Demo{</a:t>
            </a:r>
            <a:r>
              <a:rPr lang="zh-CN" altLang="en-US" sz="2100" dirty="0"/>
              <a:t> </a:t>
            </a:r>
            <a:r>
              <a:rPr lang="en-US" altLang="zh-CN" sz="2100" dirty="0"/>
              <a:t>}</a:t>
            </a:r>
            <a:r>
              <a:rPr lang="zh-CN" altLang="en-US" sz="2100" dirty="0"/>
              <a:t>  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//ok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altLang="zh-CN" sz="2100" dirty="0" smtClean="0"/>
              <a:t>class </a:t>
            </a:r>
            <a:r>
              <a:rPr lang="en-US" altLang="zh-CN" sz="2100" dirty="0" err="1"/>
              <a:t>SubDemo</a:t>
            </a:r>
            <a:r>
              <a:rPr lang="en-US" altLang="zh-CN" sz="2100" dirty="0"/>
              <a:t> extends Demo1,Demo2...</a:t>
            </a:r>
            <a:r>
              <a:rPr lang="en-US" altLang="zh-CN" sz="2100" dirty="0">
                <a:solidFill>
                  <a:srgbClr val="FF0000"/>
                </a:solidFill>
              </a:rPr>
              <a:t>//error</a:t>
            </a:r>
          </a:p>
          <a:p>
            <a:pPr marL="914400" lvl="1" indent="-457200">
              <a:buFont typeface="Wingdings" pitchFamily="2" charset="2"/>
              <a:buChar char="Ø"/>
            </a:pP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4" name="图片 3" descr="QQ截图20121119002336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9921"/>
          <a:stretch/>
        </p:blipFill>
        <p:spPr>
          <a:xfrm>
            <a:off x="1043608" y="4090880"/>
            <a:ext cx="4742414" cy="1776520"/>
          </a:xfrm>
          <a:prstGeom prst="rect">
            <a:avLst/>
          </a:prstGeom>
        </p:spPr>
      </p:pic>
      <p:pic>
        <p:nvPicPr>
          <p:cNvPr id="5" name="图片 4" descr="QQ截图20121119002343.png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16420"/>
          <a:stretch/>
        </p:blipFill>
        <p:spPr>
          <a:xfrm>
            <a:off x="6516216" y="3597390"/>
            <a:ext cx="1571636" cy="24700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11760" y="5867400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多重继承</a:t>
            </a:r>
            <a:endParaRPr lang="zh-CN" altLang="en-US" sz="20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46124" y="602128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多层继承</a:t>
            </a:r>
            <a:endParaRPr lang="zh-CN" altLang="en-US" sz="2000" b="1" dirty="0">
              <a:ea typeface="宋体" pitchFamily="2" charset="-122"/>
            </a:endParaRPr>
          </a:p>
        </p:txBody>
      </p:sp>
      <p:sp>
        <p:nvSpPr>
          <p:cNvPr id="6" name="乘号 5"/>
          <p:cNvSpPr/>
          <p:nvPr/>
        </p:nvSpPr>
        <p:spPr>
          <a:xfrm>
            <a:off x="2555776" y="4581128"/>
            <a:ext cx="720080" cy="6848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51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692696"/>
            <a:ext cx="3456384" cy="70980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练  习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8659813" cy="460851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1.(1)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定义一个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ManKind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类，包括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成员变量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 sex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 salary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；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void 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manOrWorman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：根据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sex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的值显示“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man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”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(sex==1)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或者“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women”(sex==0)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；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void 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employeed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：根据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salary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的值显示“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no job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”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(salary==0)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或者“ 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job”(salary!=0)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(2)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定义类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Kids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继承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ManKind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，并包括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成员变量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yearsOld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；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printAge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打印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yearsOld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的值。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(3)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Kids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main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方法中实例化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Kids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的对象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someKid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，用该对象访问其父类的成员变量及方法。</a:t>
            </a:r>
          </a:p>
        </p:txBody>
      </p:sp>
    </p:spTree>
    <p:extLst>
      <p:ext uri="{BB962C8B-B14F-4D97-AF65-F5344CB8AC3E}">
        <p14:creationId xmlns:p14="http://schemas.microsoft.com/office/powerpoint/2010/main" val="975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692696"/>
            <a:ext cx="2880320" cy="64807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练  习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66825"/>
            <a:ext cx="84582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  2.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根据下图实现类。在</a:t>
            </a:r>
            <a:r>
              <a:rPr lang="en-US" altLang="zh-CN" sz="2400" b="1" dirty="0" err="1" smtClean="0">
                <a:ea typeface="宋体" pitchFamily="2" charset="-122"/>
                <a:cs typeface="Times New Roman" pitchFamily="18" charset="0"/>
              </a:rPr>
              <a:t>TestCylinder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类中创建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Cylinder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类的对象，设置圆柱的底面半径和高，并输出圆柱的体积。</a:t>
            </a:r>
          </a:p>
          <a:p>
            <a:pPr eaLnBrk="1" hangingPunct="1"/>
            <a:endParaRPr lang="zh-CN" altLang="en-US" sz="2400" b="1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35557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162523"/>
              </p:ext>
            </p:extLst>
          </p:nvPr>
        </p:nvGraphicFramePr>
        <p:xfrm>
          <a:off x="1763688" y="2132856"/>
          <a:ext cx="5486400" cy="19202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4864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Circle  (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圆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-radius :double 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Circle(): 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构造方法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将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radius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属性初始化为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setRadius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(double radius) : 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getRadius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(): 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findArea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():double  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计算圆的面积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graphicFrame>
        <p:nvGraphicFramePr>
          <p:cNvPr id="235566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9384"/>
              </p:ext>
            </p:extLst>
          </p:nvPr>
        </p:nvGraphicFramePr>
        <p:xfrm>
          <a:off x="1763688" y="4581128"/>
          <a:ext cx="5544616" cy="213285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544616"/>
              </a:tblGrid>
              <a:tr h="3904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Cylinder  (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圆柱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387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length:double</a:t>
                      </a:r>
                      <a:endParaRPr kumimoji="1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1355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6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Cylinder():  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构造方法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将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length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属性初始化为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setLength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(double length):void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getLength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():double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zh-CN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findVolume</a:t>
                      </a:r>
                      <a:r>
                        <a:rPr kumimoji="1" lang="en-US" altLang="zh-CN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() :double   </a:t>
                      </a:r>
                      <a:r>
                        <a:rPr kumimoji="1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计算圆柱体积</a:t>
                      </a: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12312" name="Line 24"/>
          <p:cNvSpPr>
            <a:spLocks noChangeShapeType="1"/>
          </p:cNvSpPr>
          <p:nvPr/>
        </p:nvSpPr>
        <p:spPr bwMode="auto">
          <a:xfrm flipV="1">
            <a:off x="4427984" y="4077072"/>
            <a:ext cx="0" cy="533400"/>
          </a:xfrm>
          <a:prstGeom prst="line">
            <a:avLst/>
          </a:prstGeom>
          <a:noFill/>
          <a:ln w="9525">
            <a:solidFill>
              <a:srgbClr val="BD6FB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0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1484784"/>
            <a:ext cx="8712968" cy="49959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3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中面向对象学习的三条主线：</a:t>
            </a:r>
            <a:endParaRPr lang="en-US" altLang="zh-CN" sz="30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 algn="l">
              <a:spcBef>
                <a:spcPts val="1800"/>
              </a:spcBef>
              <a:buFont typeface="Wingdings" pitchFamily="2" charset="2"/>
              <a:buChar char="Ø"/>
            </a:pPr>
            <a:r>
              <a:rPr lang="en-US" altLang="zh-CN" sz="30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30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中类的构成成分</a:t>
            </a:r>
            <a:endParaRPr lang="en-US" altLang="zh-CN" sz="3000" dirty="0" smtClean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zh-CN" altLang="en-US" sz="26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属性、方法、构造器、内部类、代码块</a:t>
            </a:r>
            <a:endParaRPr lang="en-US" altLang="zh-CN" sz="2600" dirty="0" smtClean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  <a:p>
            <a:pPr marL="0" lvl="1" indent="-457200" algn="l"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30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面向对象的三大特性</a:t>
            </a:r>
            <a:endParaRPr lang="en-US" altLang="zh-CN" sz="3000" dirty="0" smtClean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  <a:p>
            <a:pPr marL="914400" lvl="3" indent="-457200" algn="l">
              <a:buFont typeface="Wingdings" pitchFamily="2" charset="2"/>
              <a:buChar char="ü"/>
            </a:pPr>
            <a:r>
              <a:rPr lang="zh-CN" altLang="en-US" sz="26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封装性、继承性、多态性</a:t>
            </a:r>
            <a:endParaRPr lang="en-US" altLang="zh-CN" sz="2600" dirty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  <a:p>
            <a:pPr marL="0" lvl="1" indent="-457200" algn="l"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30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涉及到的其它关键字</a:t>
            </a:r>
            <a:endParaRPr lang="en-US" altLang="zh-CN" sz="3000" dirty="0" smtClean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  <a:p>
            <a:pPr marL="914400" lvl="3" indent="-457200" algn="l">
              <a:buFont typeface="Wingdings" pitchFamily="2" charset="2"/>
              <a:buChar char="ü"/>
            </a:pPr>
            <a:r>
              <a:rPr lang="en-US" altLang="zh-CN" sz="26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package</a:t>
            </a:r>
            <a:r>
              <a:rPr lang="zh-CN" altLang="en-US" sz="26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6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import</a:t>
            </a:r>
            <a:r>
              <a:rPr lang="zh-CN" altLang="en-US" sz="26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6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sz="26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6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final</a:t>
            </a:r>
            <a:r>
              <a:rPr lang="zh-CN" altLang="en-US" sz="26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6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abstract</a:t>
            </a:r>
            <a:r>
              <a:rPr lang="zh-CN" altLang="en-US" sz="26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6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interface</a:t>
            </a:r>
            <a:r>
              <a:rPr lang="zh-CN" altLang="en-US" sz="2600" dirty="0" smtClean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等</a:t>
            </a:r>
            <a:endParaRPr lang="en-US" altLang="zh-CN" sz="2600" dirty="0" smtClean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altLang="zh-CN" sz="3000" dirty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  <a:p>
            <a:pPr algn="l"/>
            <a:endParaRPr lang="zh-CN" altLang="en-US" sz="3000" dirty="0" smtClean="0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0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87724" y="764704"/>
            <a:ext cx="5760640" cy="792088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   方法的重写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(override)</a:t>
            </a:r>
            <a:endParaRPr lang="zh-CN" altLang="en-US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8640960" cy="4735772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定义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：在子类中可以根据需要对从父类中继承来的方法进行改造，也称方法的</a:t>
            </a:r>
            <a:r>
              <a:rPr lang="zh-CN" altLang="en-US" sz="2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重置、覆盖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。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在程序执行时，子类的方法将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覆盖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父类的方法。</a:t>
            </a:r>
          </a:p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要求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重写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必须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被重写方法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具有相同的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方法名称、参数列表和返回值类型。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重写方法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不能使用比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被重写方法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更严格的访问权限。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重写和被重写的方法须同时为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的，或同时为非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子类方法抛出的异常不能大于父类被重写方法的异常</a:t>
            </a:r>
          </a:p>
        </p:txBody>
      </p:sp>
      <p:sp>
        <p:nvSpPr>
          <p:cNvPr id="2" name="等腰三角形 1"/>
          <p:cNvSpPr/>
          <p:nvPr/>
        </p:nvSpPr>
        <p:spPr>
          <a:xfrm>
            <a:off x="1583668" y="908720"/>
            <a:ext cx="504056" cy="504056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896" y="548680"/>
            <a:ext cx="4090995" cy="853814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重写方法举例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endParaRPr lang="en-US" altLang="zh-CN" sz="2000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42056" y="1166417"/>
            <a:ext cx="8534400" cy="558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{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name;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public </a:t>
            </a:r>
            <a:r>
              <a:rPr lang="en-US" altLang="zh-CN" sz="17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</a:t>
            </a:r>
            <a:r>
              <a:rPr lang="en-US" altLang="zh-CN" sz="17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17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17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7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return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"Name: "+ name + "\n" +"age: "+ age;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}</a:t>
            </a:r>
            <a:endParaRPr lang="en-US" altLang="zh-CN" sz="17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17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Student extends Person {</a:t>
            </a:r>
          </a:p>
          <a:p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public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school;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</a:t>
            </a:r>
            <a:r>
              <a:rPr lang="en-US" altLang="zh-CN" sz="17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17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17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7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      </a:t>
            </a:r>
            <a:r>
              <a:rPr lang="en-US" altLang="zh-CN" sz="17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//</a:t>
            </a:r>
            <a:r>
              <a:rPr lang="zh-CN" altLang="en-US" sz="17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重写</a:t>
            </a:r>
            <a:r>
              <a:rPr lang="zh-CN" altLang="en-US" sz="17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sz="17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	     </a:t>
            </a:r>
            <a:r>
              <a:rPr lang="zh-CN" altLang="en-US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return  "Name: "+ name + "\</a:t>
            </a:r>
            <a:r>
              <a:rPr lang="en-US" altLang="zh-CN" sz="17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nage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 "+ age 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+ "\</a:t>
            </a:r>
            <a:r>
              <a:rPr lang="en-US" altLang="zh-CN" sz="17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nschool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 "+ school;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}</a:t>
            </a:r>
            <a:endParaRPr lang="en-US" altLang="zh-CN" sz="17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public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void main(String </a:t>
            </a:r>
            <a:r>
              <a:rPr lang="en-US" altLang="zh-CN" sz="17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Student 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s1=new Student();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s1.name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="Bob";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s1.age=20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s1.school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="school2";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17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(s1.getInfo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());   //</a:t>
            </a:r>
            <a:r>
              <a:rPr lang="en-US" altLang="zh-CN" sz="17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Name:Bob</a:t>
            </a:r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age:20  school:school2</a:t>
            </a:r>
          </a:p>
          <a:p>
            <a:r>
              <a:rPr lang="en-US" altLang="zh-CN" sz="1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}</a:t>
            </a:r>
            <a:endParaRPr lang="en-US" altLang="zh-CN" sz="17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1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17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5368893" y="2766617"/>
            <a:ext cx="3632200" cy="2662267"/>
          </a:xfrm>
          <a:prstGeom prst="rect">
            <a:avLst/>
          </a:prstGeom>
          <a:noFill/>
          <a:ln w="9525">
            <a:solidFill>
              <a:srgbClr val="BD6FB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Person p1=new Person();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p1.getInfo();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1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1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16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1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Student s1=new Student();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s1.getInfo();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1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Student</a:t>
            </a:r>
            <a:r>
              <a:rPr lang="zh-CN" altLang="en-US" sz="1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16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getInfo</a:t>
            </a:r>
            <a:r>
              <a:rPr lang="en-US" altLang="zh-CN" sz="1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16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方法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6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这是一种“多态性”：同名的方法，用不同的对象来区分调用的是哪一个方法。</a:t>
            </a:r>
          </a:p>
        </p:txBody>
      </p:sp>
    </p:spTree>
    <p:extLst>
      <p:ext uri="{BB962C8B-B14F-4D97-AF65-F5344CB8AC3E}">
        <p14:creationId xmlns:p14="http://schemas.microsoft.com/office/powerpoint/2010/main" val="162598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85758" y="1071546"/>
            <a:ext cx="8958242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Parent {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method1() {}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endParaRPr lang="en-US" altLang="zh-CN" sz="1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Child extends Parent {</a:t>
            </a:r>
          </a:p>
          <a:p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private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method1() {}  </a:t>
            </a:r>
          </a:p>
          <a:p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非法，子类中的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method1()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的访问权限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比被覆盖方法的访问权限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弱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endParaRPr lang="en-US" altLang="zh-CN" sz="22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2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UseBoth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void main(String[] </a:t>
            </a:r>
            <a:r>
              <a:rPr lang="en-US" altLang="zh-CN" sz="22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Parent p1 = new Parent();</a:t>
            </a:r>
          </a:p>
          <a:p>
            <a:r>
              <a:rPr lang="en-US" altLang="zh-CN" sz="22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Child p2 = new Child();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p1.method1();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p2.method1();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38591" y="558962"/>
            <a:ext cx="4090995" cy="92582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重写方法举例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  <a:endParaRPr lang="en-US" altLang="zh-CN" sz="2000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69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8640960" cy="38884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如果现在父类的一个方法定义成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访问权限，在子类中将此方法声明为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default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访问权限，那么这样还叫重写吗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？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(NO)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修改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上个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练习中定义的类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Kids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Kids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中重新定义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employed()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方法，覆盖父类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ManKind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中定义的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employed()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方法，输出“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Kids should study and no job.”</a:t>
            </a:r>
          </a:p>
          <a:p>
            <a:pPr eaLnBrk="1" hangingPunct="1"/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17093" name="Rectangle 5"/>
          <p:cNvSpPr>
            <a:spLocks noGrp="1" noChangeArrowheads="1"/>
          </p:cNvSpPr>
          <p:nvPr>
            <p:ph type="title"/>
          </p:nvPr>
        </p:nvSpPr>
        <p:spPr>
          <a:xfrm>
            <a:off x="3059832" y="764704"/>
            <a:ext cx="3240360" cy="7200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练  习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692696"/>
            <a:ext cx="4268008" cy="790622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关键字</a:t>
            </a:r>
            <a:r>
              <a:rPr lang="en-US" altLang="zh-CN" b="1" dirty="0" smtClean="0">
                <a:solidFill>
                  <a:srgbClr val="0070C0"/>
                </a:solidFill>
                <a:latin typeface="+mn-lt"/>
                <a:ea typeface="宋体" pitchFamily="2" charset="-122"/>
                <a:cs typeface="Times New Roman" pitchFamily="18" charset="0"/>
              </a:rPr>
              <a:t>super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00808"/>
            <a:ext cx="8392446" cy="4451956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类中使用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来调用父类中的指定操作：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可用于访问父类中定义的属性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可用于调用父类中定义的成员方法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可用于在子类构造方法中调用父类的构造方法</a:t>
            </a:r>
          </a:p>
          <a:p>
            <a:pPr algn="just"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注意：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尤其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当子父类出现同名成员时，可以用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进行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区分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的追溯不仅限于直接父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this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的用法相像，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this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代表本类对象的引用，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代表父类的内存空间的标识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l"/>
            </a:pPr>
            <a:endParaRPr lang="zh-CN" altLang="en-US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1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46494" y="630970"/>
            <a:ext cx="4311654" cy="70979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关键字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举例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51520" y="1052736"/>
            <a:ext cx="8712968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Person {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protected String name="</a:t>
            </a:r>
            <a:r>
              <a:rPr lang="zh-CN" altLang="en-US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张三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protected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age;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String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getInfo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{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    return "Name: " + name + "\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nage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" + age;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}</a:t>
            </a:r>
            <a:endParaRPr lang="en-US" altLang="zh-CN" sz="2000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Student extends Person {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protected String name = "</a:t>
            </a:r>
            <a:r>
              <a:rPr lang="zh-CN" altLang="en-US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李四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private String school = "New Oriental";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String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getSchool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(){ return school; }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public String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getInfo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{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	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return </a:t>
            </a:r>
            <a:r>
              <a:rPr lang="en-US" altLang="zh-CN" sz="2000" b="1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super.getInfo</a:t>
            </a:r>
            <a:r>
              <a:rPr lang="en-US" altLang="zh-CN" sz="2000" b="1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+"\</a:t>
            </a:r>
            <a:r>
              <a:rPr lang="en-US" altLang="zh-CN" sz="2000" dirty="0" err="1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nschool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" +school;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}</a:t>
            </a:r>
            <a:endParaRPr lang="en-US" altLang="zh-CN" sz="2000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class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TestStudent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public static void main(String[]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){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Student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new Student();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st.getInfo</a:t>
            </a:r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());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}</a:t>
            </a:r>
            <a:endParaRPr lang="en-US" altLang="zh-CN" sz="2000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0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86808" cy="452121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1.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修改练习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1.1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中定义的类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Kids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employed()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方法，在该方法中调用父类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ManKind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employed()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方法，然后再输出“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but Kids should study and no job.”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2.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修改上个练习中定义的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Cylinder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类，在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Cylinder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类中覆盖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findArea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方法，计算圆柱的表面积。考虑：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findVolume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方法怎样做相应的修改？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	在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TestCylinder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类中创建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Cylinder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类的对象，设置圆柱的底面半径和高，并输出圆柱的表面积和体积。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		 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附加题：在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TestCylinder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类中创建一个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Circle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类的对象，设置圆的半径，计算输出圆的面积。体会父类和子类成员的分别调用。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title"/>
          </p:nvPr>
        </p:nvSpPr>
        <p:spPr>
          <a:xfrm>
            <a:off x="2699792" y="620688"/>
            <a:ext cx="4248472" cy="86149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练  习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217824" cy="86409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调用父类的构造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endParaRPr lang="zh-CN" altLang="en-US" sz="3200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0808"/>
            <a:ext cx="8496944" cy="4536504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子类中所有的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构造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器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默认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都会访问父类中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空参数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构造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器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342900" lvl="1" indent="-342900"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当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父类中没有空参数的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构造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器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时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，子类的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构造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器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必须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通过</a:t>
            </a:r>
            <a:r>
              <a:rPr lang="en-US" altLang="zh-CN" sz="28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this(</a:t>
            </a:r>
            <a:r>
              <a:rPr lang="zh-CN" altLang="en-US" sz="28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参数列表</a:t>
            </a:r>
            <a:r>
              <a:rPr lang="en-US" altLang="zh-CN" sz="28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或者</a:t>
            </a:r>
            <a:r>
              <a:rPr lang="en-US" altLang="zh-CN" sz="28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super(</a:t>
            </a:r>
            <a:r>
              <a:rPr lang="zh-CN" altLang="en-US" sz="28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参数列表</a:t>
            </a:r>
            <a:r>
              <a:rPr lang="en-US" altLang="zh-CN" sz="28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语句指定调用本类或者父类中相应的构造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器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，且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必须放在构造器的第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一行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如果子类构造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中既未显式调用父类或本类的构造</a:t>
            </a:r>
            <a:r>
              <a:rPr lang="zh-CN" altLang="en-US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sz="280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，且父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类中又没有无参的构造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，则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编译出错</a:t>
            </a:r>
          </a:p>
        </p:txBody>
      </p:sp>
    </p:spTree>
    <p:extLst>
      <p:ext uri="{BB962C8B-B14F-4D97-AF65-F5344CB8AC3E}">
        <p14:creationId xmlns:p14="http://schemas.microsoft.com/office/powerpoint/2010/main" val="42347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69238" y="551406"/>
            <a:ext cx="5059146" cy="83804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调用父类构造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举例 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755576" y="1196752"/>
            <a:ext cx="7511834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      public class Person {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 	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3 	private String name;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4 	private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5	private Date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birthDate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	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6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7 	public Person(String name,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age, Date d) {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8 	        this.name = name;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9 	       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this.age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age;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10 	       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this.birthDate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d;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11            }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12 	public Person(String name,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age) {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13 	        this(name, age, null);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14 	}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15 	public Person(String name, Date d) {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16 	        this(name, 30, d);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17	 }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18 	public Person(String name) {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19 	        this(name, 30);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20	}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21 	// ……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22   }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46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645216"/>
            <a:ext cx="5184576" cy="76756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调用父类构造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举例 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17594" y="1412776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  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Student extends Person {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 	private String school;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3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4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public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Student(String name, </a:t>
            </a:r>
            <a:r>
              <a:rPr lang="en-US" altLang="zh-CN" sz="20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age, String s) {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5 	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super(name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age)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6 	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school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s;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7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}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8 	public Student(String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name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String s) {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9 	         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super(name)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10	          school = s;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11 	}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12 	public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Student(String s) { 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编译出错</a:t>
            </a:r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: no super(),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系统将调用父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  </a:t>
            </a:r>
            <a:endParaRPr lang="en-US" altLang="zh-CN" sz="20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                                                 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无</a:t>
            </a:r>
            <a:r>
              <a:rPr lang="zh-CN" altLang="en-US" sz="20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参数的构造方法。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13 	          school = s;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14 	}</a:t>
            </a:r>
          </a:p>
          <a:p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15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}</a:t>
            </a:r>
            <a:endParaRPr lang="en-US" altLang="zh-CN" sz="20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62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548680"/>
            <a:ext cx="4554570" cy="777219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sz="3600" b="1" dirty="0" smtClean="0">
                <a:latin typeface="+mn-lt"/>
                <a:ea typeface="宋体" pitchFamily="2" charset="-122"/>
                <a:cs typeface="Times New Roman" pitchFamily="18" charset="0"/>
              </a:rPr>
              <a:t>的重载</a:t>
            </a:r>
            <a:r>
              <a:rPr lang="en-US" altLang="zh-CN" sz="3600" b="1" dirty="0" smtClean="0">
                <a:latin typeface="+mn-lt"/>
                <a:ea typeface="宋体" pitchFamily="2" charset="-122"/>
                <a:cs typeface="Times New Roman" pitchFamily="18" charset="0"/>
              </a:rPr>
              <a:t>(overload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46930"/>
              </p:ext>
            </p:extLst>
          </p:nvPr>
        </p:nvGraphicFramePr>
        <p:xfrm>
          <a:off x="323528" y="1413124"/>
          <a:ext cx="8568952" cy="496820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8568952"/>
              </a:tblGrid>
              <a:tr h="386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重载的概念</a:t>
                      </a: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7" marB="45717" horzOverflow="overflow"/>
                </a:tc>
              </a:tr>
              <a:tr h="67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在同一个类中，允许存在一个以上的同名方法，只要它们的参数个数或者参数类型不同即可。</a:t>
                      </a:r>
                      <a:endParaRPr kumimoji="0" lang="zh-CN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7" marB="45717" horzOverflow="overflow"/>
                </a:tc>
              </a:tr>
              <a:tr h="388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重载的特点：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7" marB="45717" horzOverflow="overflow"/>
                </a:tc>
              </a:tr>
              <a:tr h="386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与返回值类型无关，只看参数列表</a:t>
                      </a: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，</a:t>
                      </a: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且参数列表必须不同。</a:t>
                      </a:r>
                      <a:r>
                        <a:rPr kumimoji="0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(</a:t>
                      </a: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参数个数或参数类型</a:t>
                      </a:r>
                      <a:r>
                        <a:rPr kumimoji="0" lang="en-US" altLang="zh-CN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)</a:t>
                      </a: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。调用时，</a:t>
                      </a:r>
                      <a:r>
                        <a:rPr lang="zh-CN" altLang="en-US" sz="22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根据方法参数列表的不同来区别。</a:t>
                      </a:r>
                      <a:endParaRPr lang="zh-CN" altLang="en-US" sz="2200" b="0" dirty="0" smtClean="0">
                        <a:solidFill>
                          <a:schemeClr val="tx1"/>
                        </a:solidFill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7" marB="45717" horzOverflow="overflow"/>
                </a:tc>
              </a:tr>
              <a:tr h="386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重载示例：</a:t>
                      </a: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7" marB="45717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//</a:t>
                      </a: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返回两个整数的和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add(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x,int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y){return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x+y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;}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//</a:t>
                      </a: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返回三个整数的和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add(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int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x,int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y,int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z){return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x+y+z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;}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//</a:t>
                      </a: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返回两个小数的和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 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double add(double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x,double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 y){return </a:t>
                      </a:r>
                      <a:r>
                        <a:rPr kumimoji="0" lang="en-US" sz="2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x+y</a:t>
                      </a:r>
                      <a:r>
                        <a:rPr kumimoji="0" lang="en-US" sz="2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  <a:sym typeface="Calibri" pitchFamily="34" charset="0"/>
                        </a:rPr>
                        <a:t>;}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  <a:sym typeface="Calibri" pitchFamily="34" charset="0"/>
                      </a:endParaRPr>
                    </a:p>
                  </a:txBody>
                  <a:tcPr marT="45717" marB="45717" horzOverflow="overflow"/>
                </a:tc>
              </a:tr>
            </a:tbl>
          </a:graphicData>
        </a:graphic>
      </p:graphicFrame>
      <p:sp>
        <p:nvSpPr>
          <p:cNvPr id="5" name="流程图: 摘录 4"/>
          <p:cNvSpPr/>
          <p:nvPr/>
        </p:nvSpPr>
        <p:spPr>
          <a:xfrm>
            <a:off x="2555776" y="836712"/>
            <a:ext cx="360040" cy="288032"/>
          </a:xfrm>
          <a:prstGeom prst="flowChartExtra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9933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06868" y="809936"/>
            <a:ext cx="466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This</a:t>
            </a: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的区别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924941"/>
              </p:ext>
            </p:extLst>
          </p:nvPr>
        </p:nvGraphicFramePr>
        <p:xfrm>
          <a:off x="467544" y="1772816"/>
          <a:ext cx="8280920" cy="4347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728192"/>
                <a:gridCol w="3168352"/>
                <a:gridCol w="2520280"/>
              </a:tblGrid>
              <a:tr h="3412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No.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区别点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this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super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7099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访问属性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访问本类中的属性，如果本类没有此属性则从父类中继续查找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访问父类中的属性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4147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调用方法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访问本类中的方法</a:t>
                      </a:r>
                    </a:p>
                    <a:p>
                      <a:pPr algn="l"/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直接访问父类中的方法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9391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</a:pPr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调用构造器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调用本类构造器，必须放在构造器的首行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调用父类构造器，必须放在子类构造器的首行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8903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特殊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表示当前对象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 smtClean="0"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无此概念</a:t>
                      </a:r>
                      <a:endParaRPr lang="zh-CN" altLang="en-US" sz="2400" dirty="0"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9674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764704"/>
            <a:ext cx="89644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Creature{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Creature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(){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("Creature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无参数的构造器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");	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Animal extends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Creature{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Animal(String name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){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("Animal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带一个参数的构造器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，该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动物的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name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 + name);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Animal(String name ,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age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){</a:t>
            </a:r>
            <a:endParaRPr lang="zh-CN" altLang="en-US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this(name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("Animal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带两个参数的构造器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，其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age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 + age);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Wolf extends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Animal{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Wolf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(){</a:t>
            </a:r>
            <a:endParaRPr lang="zh-CN" altLang="en-US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super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灰太狼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", 3);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("Wolf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无参数的构造器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public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void main(String[] </a:t>
            </a:r>
            <a:r>
              <a:rPr lang="en-US" altLang="zh-CN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){</a:t>
            </a:r>
            <a:endParaRPr lang="en-US" altLang="zh-CN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new 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Wolf();</a:t>
            </a:r>
          </a:p>
          <a:p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    }</a:t>
            </a:r>
            <a:endParaRPr lang="zh-CN" altLang="en-US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025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递归图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908050"/>
            <a:ext cx="8686800" cy="453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6"/>
          <p:cNvSpPr>
            <a:spLocks noGrp="1" noChangeArrowheads="1"/>
          </p:cNvSpPr>
          <p:nvPr>
            <p:ph type="title"/>
          </p:nvPr>
        </p:nvSpPr>
        <p:spPr>
          <a:xfrm>
            <a:off x="2555776" y="0"/>
            <a:ext cx="5904656" cy="764704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 sz="3600" b="1" dirty="0" smtClean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子类对象的实例化过程</a:t>
            </a:r>
          </a:p>
        </p:txBody>
      </p:sp>
    </p:spTree>
    <p:extLst>
      <p:ext uri="{BB962C8B-B14F-4D97-AF65-F5344CB8AC3E}">
        <p14:creationId xmlns:p14="http://schemas.microsoft.com/office/powerpoint/2010/main" val="31730237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692696"/>
            <a:ext cx="3312368" cy="72008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练  习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51050"/>
            <a:ext cx="8497192" cy="4114800"/>
          </a:xfrm>
        </p:spPr>
        <p:txBody>
          <a:bodyPr/>
          <a:lstStyle/>
          <a:p>
            <a:pPr marL="0" eaLnBrk="1" hangingPunct="1">
              <a:buFontTx/>
              <a:buNone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修改上个练习中定义的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Circle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Cylinder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类的构造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，利用构造器参数为对象的所有属性赋初值。</a:t>
            </a:r>
          </a:p>
        </p:txBody>
      </p:sp>
    </p:spTree>
    <p:extLst>
      <p:ext uri="{BB962C8B-B14F-4D97-AF65-F5344CB8AC3E}">
        <p14:creationId xmlns:p14="http://schemas.microsoft.com/office/powerpoint/2010/main" val="237464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196752"/>
            <a:ext cx="1152128" cy="50405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1052736"/>
            <a:ext cx="6408712" cy="374441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62373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Stack:</a:t>
            </a:r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6016" y="47971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Heap</a:t>
            </a:r>
            <a:r>
              <a:rPr lang="zh-CN" altLang="en-US" dirty="0" smtClean="0"/>
              <a:t>：堆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539552" y="5661248"/>
            <a:ext cx="1152128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9552" y="580526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/>
              <a:t>0x1221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915816" y="1628800"/>
            <a:ext cx="2376264" cy="280831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11760" y="11967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0x1221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691680" y="1628800"/>
            <a:ext cx="1224136" cy="41764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31840" y="37170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school:null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75856" y="2776627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name:null</a:t>
            </a:r>
            <a:endParaRPr lang="en-US" altLang="zh-CN" dirty="0" smtClean="0"/>
          </a:p>
          <a:p>
            <a:r>
              <a:rPr lang="en-US" altLang="zh-CN" dirty="0" smtClean="0"/>
              <a:t>age:0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131840" y="2632611"/>
            <a:ext cx="1800200" cy="9001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746648" y="244794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Person()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61429" y="3532711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Student()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75856" y="1844824"/>
            <a:ext cx="1385573" cy="3600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661429" y="1628800"/>
            <a:ext cx="171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Object()</a:t>
            </a:r>
            <a:endParaRPr lang="zh-CN" altLang="en-US" dirty="0"/>
          </a:p>
        </p:txBody>
      </p:sp>
      <p:cxnSp>
        <p:nvCxnSpPr>
          <p:cNvPr id="25" name="直接连接符 24"/>
          <p:cNvCxnSpPr>
            <a:stCxn id="16" idx="0"/>
          </p:cNvCxnSpPr>
          <p:nvPr/>
        </p:nvCxnSpPr>
        <p:spPr>
          <a:xfrm>
            <a:off x="3995936" y="2776627"/>
            <a:ext cx="360040" cy="323165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99992" y="2776627"/>
            <a:ext cx="165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韩梅梅</a:t>
            </a:r>
          </a:p>
        </p:txBody>
      </p:sp>
    </p:spTree>
    <p:extLst>
      <p:ext uri="{BB962C8B-B14F-4D97-AF65-F5344CB8AC3E}">
        <p14:creationId xmlns:p14="http://schemas.microsoft.com/office/powerpoint/2010/main" val="10766799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692696"/>
            <a:ext cx="6731577" cy="7620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特征之一：封装和隐藏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00175"/>
            <a:ext cx="8382000" cy="5241194"/>
          </a:xfrm>
        </p:spPr>
        <p:txBody>
          <a:bodyPr>
            <a:normAutofit fontScale="92500" lnSpcReduction="10000"/>
          </a:bodyPr>
          <a:lstStyle/>
          <a:p>
            <a:pPr marL="0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200" b="1" dirty="0" smtClean="0">
                <a:ea typeface="宋体" pitchFamily="2" charset="-122"/>
                <a:cs typeface="Times New Roman" pitchFamily="18" charset="0"/>
              </a:rPr>
              <a:t>使用者对类内部定义的属性</a:t>
            </a:r>
            <a:r>
              <a:rPr lang="en-US" altLang="zh-CN" sz="2200" b="1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200" b="1" dirty="0" smtClean="0">
                <a:ea typeface="宋体" pitchFamily="2" charset="-122"/>
                <a:cs typeface="Times New Roman" pitchFamily="18" charset="0"/>
              </a:rPr>
              <a:t>对象的成员变量</a:t>
            </a:r>
            <a:r>
              <a:rPr lang="en-US" altLang="zh-CN" sz="2200" b="1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200" b="1" dirty="0" smtClean="0">
                <a:ea typeface="宋体" pitchFamily="2" charset="-122"/>
                <a:cs typeface="Times New Roman" pitchFamily="18" charset="0"/>
              </a:rPr>
              <a:t>的直接操作会导致数据的错误、混乱或安全性问题。</a:t>
            </a:r>
            <a:endParaRPr lang="en-US" altLang="zh-CN" sz="2200" b="1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1800" b="1" dirty="0" smtClean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Animal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public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legs;	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public void  eat(){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(“Eating.”);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public void move(){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(“Moving.”);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0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Zoo{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public static void main(String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Animal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xb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=new Animal();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xb.legs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=4;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xb.legs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   xb.eat();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xb.move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}  }</a:t>
            </a:r>
          </a:p>
        </p:txBody>
      </p:sp>
      <p:sp>
        <p:nvSpPr>
          <p:cNvPr id="465924" name="Text Box 4"/>
          <p:cNvSpPr txBox="1">
            <a:spLocks noChangeArrowheads="1"/>
          </p:cNvSpPr>
          <p:nvPr/>
        </p:nvSpPr>
        <p:spPr bwMode="auto">
          <a:xfrm>
            <a:off x="5580112" y="4629806"/>
            <a:ext cx="320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问题：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xb.legs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 = -1000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;</a:t>
            </a:r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5580112" y="2513204"/>
            <a:ext cx="3124200" cy="116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应该将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legs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属性保护起来，防止乱用。</a:t>
            </a: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保护的方式：信息隐藏</a:t>
            </a:r>
          </a:p>
        </p:txBody>
      </p:sp>
    </p:spTree>
    <p:extLst>
      <p:ext uri="{BB962C8B-B14F-4D97-AF65-F5344CB8AC3E}">
        <p14:creationId xmlns:p14="http://schemas.microsoft.com/office/powerpoint/2010/main" val="152826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4" grpId="0" animBg="1" autoUpdateAnimBg="0"/>
      <p:bldP spid="46592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28800"/>
            <a:ext cx="8542420" cy="3671887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   Java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中通过将数据声明为私有的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(private)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，再提供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公共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的（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）方法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: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getXxx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setXxx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实现对该属性的操作，以实现下述目的：</a:t>
            </a:r>
          </a:p>
          <a:p>
            <a:pPr lvl="1"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隐藏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一个类中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不需要对外提供的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实现细节；</a:t>
            </a:r>
          </a:p>
          <a:p>
            <a:pPr lvl="1"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使用者只能通过事先定制好的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方法来访问数据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，可以方便地加入控制逻辑，限制对属性的不合理操作；</a:t>
            </a:r>
          </a:p>
          <a:p>
            <a:pPr lvl="1"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便于修改，增强代码的可维护性；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411760" y="764704"/>
            <a:ext cx="4940038" cy="736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信息的封装和隐藏</a:t>
            </a: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 </a:t>
            </a:r>
            <a:endParaRPr lang="en-US" altLang="zh-CN" sz="1600" b="1" dirty="0" smtClean="0"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27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548680"/>
            <a:ext cx="4940038" cy="73605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latin typeface="+mn-lt"/>
                <a:ea typeface="宋体" pitchFamily="2" charset="-122"/>
                <a:cs typeface="Arial Unicode MS" pitchFamily="34" charset="-122"/>
              </a:rPr>
              <a:t>信息的封装和隐藏</a:t>
            </a:r>
            <a:r>
              <a:rPr lang="en-US" altLang="zh-CN" b="1" dirty="0" smtClean="0">
                <a:latin typeface="+mn-lt"/>
                <a:ea typeface="宋体" pitchFamily="2" charset="-122"/>
                <a:cs typeface="Arial Unicode MS" pitchFamily="34" charset="-122"/>
              </a:rPr>
              <a:t> </a:t>
            </a:r>
            <a:endParaRPr lang="en-US" altLang="zh-CN" sz="1600" b="1" dirty="0" smtClean="0"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052736"/>
            <a:ext cx="8784976" cy="5961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Animal{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private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legs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将属性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legs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定义为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，只能被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Animal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类内部访问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setLegs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i){ 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在这里定义方法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eat() 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move()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if (i != 0 &amp;&amp; i != 2 &amp;&amp; i != 4){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  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("Wrong number of legs!");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   return;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}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legs=i;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getLegs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(){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return legs;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Zoo{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static void main(String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Animal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xb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=new Animal();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xb.setLegs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(4);	  //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xb.setLegs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(-1000);      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xb.legs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=-1000;	  </a:t>
            </a:r>
            <a:r>
              <a:rPr lang="en-US" altLang="zh-CN" sz="2000" b="1" dirty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非法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xb.getLegs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());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436667"/>
            <a:ext cx="8713663" cy="2808288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创建程序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在其中定义两个类：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TestPerson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类。定义如下：</a:t>
            </a:r>
            <a:endParaRPr lang="en-US" altLang="zh-CN" sz="2800" dirty="0" smtClean="0">
              <a:solidFill>
                <a:srgbClr val="000000"/>
              </a:solidFill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800" dirty="0" err="1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setAge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设置人的合法年龄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(0~130)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，用</a:t>
            </a:r>
            <a:r>
              <a:rPr lang="en-US" altLang="zh-CN" sz="2800" dirty="0" err="1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getAge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返回人的年龄。在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Test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类中实例化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类的对象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，调用</a:t>
            </a:r>
            <a:r>
              <a:rPr lang="en-US" altLang="zh-CN" sz="2800" dirty="0" err="1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setAge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err="1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getAge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方法，体会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的封装性。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3419872" y="692696"/>
            <a:ext cx="2688360" cy="71984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练  习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689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092752"/>
              </p:ext>
            </p:extLst>
          </p:nvPr>
        </p:nvGraphicFramePr>
        <p:xfrm>
          <a:off x="2915816" y="4005064"/>
          <a:ext cx="2667000" cy="203911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6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Person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age:int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</a:tr>
              <a:tr h="803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setAge</a:t>
                      </a: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getAge</a:t>
                      </a: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(): </a:t>
                      </a:r>
                      <a:r>
                        <a:rPr kumimoji="1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46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>
          <a:xfrm>
            <a:off x="2771800" y="692696"/>
            <a:ext cx="3923960" cy="781814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练  习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556792"/>
            <a:ext cx="8496944" cy="4176464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.</a:t>
            </a:r>
            <a:r>
              <a:rPr lang="zh-CN" altLang="zh-CN" dirty="0">
                <a:ea typeface="宋体" pitchFamily="2" charset="-122"/>
                <a:cs typeface="Times New Roman" pitchFamily="18" charset="0"/>
              </a:rPr>
              <a:t>编写两个类，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TriAngle</a:t>
            </a:r>
            <a:r>
              <a:rPr lang="zh-CN" altLang="zh-CN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TestTriAngle</a:t>
            </a:r>
            <a:r>
              <a:rPr lang="zh-CN" altLang="zh-CN" dirty="0">
                <a:ea typeface="宋体" pitchFamily="2" charset="-122"/>
                <a:cs typeface="Times New Roman" pitchFamily="18" charset="0"/>
              </a:rPr>
              <a:t>，其中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TriAngle</a:t>
            </a:r>
            <a:r>
              <a:rPr lang="zh-CN" altLang="zh-CN" dirty="0">
                <a:ea typeface="宋体" pitchFamily="2" charset="-122"/>
                <a:cs typeface="Times New Roman" pitchFamily="18" charset="0"/>
              </a:rPr>
              <a:t>中声明私有的底边长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base</a:t>
            </a:r>
            <a:r>
              <a:rPr lang="zh-CN" altLang="zh-CN" dirty="0">
                <a:ea typeface="宋体" pitchFamily="2" charset="-122"/>
                <a:cs typeface="Times New Roman" pitchFamily="18" charset="0"/>
              </a:rPr>
              <a:t>和高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height</a:t>
            </a:r>
            <a:r>
              <a:rPr lang="zh-CN" altLang="zh-CN" dirty="0">
                <a:ea typeface="宋体" pitchFamily="2" charset="-122"/>
                <a:cs typeface="Times New Roman" pitchFamily="18" charset="0"/>
              </a:rPr>
              <a:t>，同时声明公共方法访问私有变量；另一个类中使用这些公共方法，计算三角形的面积。</a:t>
            </a:r>
            <a:endParaRPr lang="zh-CN" altLang="en-US" dirty="0" smtClean="0">
              <a:solidFill>
                <a:srgbClr val="0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9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9743</TotalTime>
  <Words>2941</Words>
  <Application>Microsoft Office PowerPoint</Application>
  <PresentationFormat>全屏显示(4:3)</PresentationFormat>
  <Paragraphs>539</Paragraphs>
  <Slides>45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PPT模板</vt:lpstr>
      <vt:lpstr>和Java谈恋爱(二) 面向对象的封装/继承</vt:lpstr>
      <vt:lpstr>PowerPoint 演示文稿</vt:lpstr>
      <vt:lpstr>PowerPoint 演示文稿</vt:lpstr>
      <vt:lpstr>方法的重载(overload)</vt:lpstr>
      <vt:lpstr>面向对象特征之一：封装和隐藏</vt:lpstr>
      <vt:lpstr>PowerPoint 演示文稿</vt:lpstr>
      <vt:lpstr>信息的封装和隐藏 </vt:lpstr>
      <vt:lpstr>练  习</vt:lpstr>
      <vt:lpstr>练  习</vt:lpstr>
      <vt:lpstr>PowerPoint 演示文稿</vt:lpstr>
      <vt:lpstr>PowerPoint 演示文稿</vt:lpstr>
      <vt:lpstr>扩充知识：JavaBean</vt:lpstr>
      <vt:lpstr>JavaBean示例</vt:lpstr>
      <vt:lpstr>源文件布局：</vt:lpstr>
      <vt:lpstr>软件包：</vt:lpstr>
      <vt:lpstr>关键字—package</vt:lpstr>
      <vt:lpstr>关键字—import</vt:lpstr>
      <vt:lpstr>import语句</vt:lpstr>
      <vt:lpstr>JDK中主要的包介绍</vt:lpstr>
      <vt:lpstr>面向对象特征之二：继承</vt:lpstr>
      <vt:lpstr>继  承(1) </vt:lpstr>
      <vt:lpstr>继  承(2) </vt:lpstr>
      <vt:lpstr>PowerPoint 演示文稿</vt:lpstr>
      <vt:lpstr>继  承(4) </vt:lpstr>
      <vt:lpstr>类的继承 (5)</vt:lpstr>
      <vt:lpstr>单继承举例</vt:lpstr>
      <vt:lpstr>类的继承 (6)</vt:lpstr>
      <vt:lpstr>练  习</vt:lpstr>
      <vt:lpstr>练  习</vt:lpstr>
      <vt:lpstr>   方法的重写(override)</vt:lpstr>
      <vt:lpstr>重写方法举例(1)</vt:lpstr>
      <vt:lpstr>重写方法举例(2)</vt:lpstr>
      <vt:lpstr>练  习</vt:lpstr>
      <vt:lpstr>   关键字super</vt:lpstr>
      <vt:lpstr>关键字super举例</vt:lpstr>
      <vt:lpstr>练  习</vt:lpstr>
      <vt:lpstr>调用父类的构造器</vt:lpstr>
      <vt:lpstr>调用父类构造器举例 </vt:lpstr>
      <vt:lpstr>调用父类构造器举例 </vt:lpstr>
      <vt:lpstr>PowerPoint 演示文稿</vt:lpstr>
      <vt:lpstr>PowerPoint 演示文稿</vt:lpstr>
      <vt:lpstr>子类对象的实例化过程</vt:lpstr>
      <vt:lpstr>练  习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shkstart</cp:lastModifiedBy>
  <cp:revision>997</cp:revision>
  <dcterms:created xsi:type="dcterms:W3CDTF">2012-08-05T14:09:30Z</dcterms:created>
  <dcterms:modified xsi:type="dcterms:W3CDTF">2013-11-09T13:44:45Z</dcterms:modified>
</cp:coreProperties>
</file>