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61" r:id="rId3"/>
    <p:sldId id="263" r:id="rId4"/>
    <p:sldId id="264" r:id="rId5"/>
    <p:sldId id="265" r:id="rId6"/>
    <p:sldId id="266" r:id="rId7"/>
    <p:sldId id="267" r:id="rId8"/>
    <p:sldId id="268" r:id="rId9"/>
    <p:sldId id="269" r:id="rId10"/>
    <p:sldId id="270" r:id="rId11"/>
    <p:sldId id="271" r:id="rId12"/>
    <p:sldId id="272" r:id="rId13"/>
    <p:sldId id="273" r:id="rId14"/>
    <p:sldId id="274" r:id="rId15"/>
    <p:sldId id="318" r:id="rId16"/>
    <p:sldId id="275" r:id="rId17"/>
    <p:sldId id="276" r:id="rId18"/>
    <p:sldId id="279" r:id="rId19"/>
    <p:sldId id="284" r:id="rId20"/>
    <p:sldId id="285" r:id="rId21"/>
    <p:sldId id="286" r:id="rId22"/>
    <p:sldId id="287" r:id="rId23"/>
    <p:sldId id="288" r:id="rId24"/>
    <p:sldId id="289" r:id="rId25"/>
    <p:sldId id="316" r:id="rId26"/>
    <p:sldId id="290" r:id="rId27"/>
    <p:sldId id="317" r:id="rId28"/>
    <p:sldId id="291" r:id="rId29"/>
    <p:sldId id="293" r:id="rId30"/>
    <p:sldId id="294" r:id="rId31"/>
    <p:sldId id="295" r:id="rId32"/>
    <p:sldId id="296" r:id="rId33"/>
    <p:sldId id="297" r:id="rId34"/>
    <p:sldId id="298" r:id="rId35"/>
    <p:sldId id="299" r:id="rId36"/>
    <p:sldId id="301" r:id="rId37"/>
    <p:sldId id="302" r:id="rId38"/>
    <p:sldId id="303" r:id="rId39"/>
    <p:sldId id="260"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9F4"/>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1356"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2013/11/8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2013/11/8</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CF05382-C072-46E7-888F-46DF70906768}" type="slidenum">
              <a:rPr lang="en-US" altLang="zh-CN"/>
              <a:pPr/>
              <a:t>17</a:t>
            </a:fld>
            <a:endParaRPr lang="en-US" altLang="zh-CN"/>
          </a:p>
        </p:txBody>
      </p:sp>
      <p:sp>
        <p:nvSpPr>
          <p:cNvPr id="54275" name="Rectangle 2"/>
          <p:cNvSpPr>
            <a:spLocks noGrp="1" noRot="1" noChangeAspect="1" noChangeArrowheads="1" noTextEdit="1"/>
          </p:cNvSpPr>
          <p:nvPr>
            <p:ph type="sldImg"/>
          </p:nvPr>
        </p:nvSpPr>
        <p:spPr>
          <a:xfrm>
            <a:off x="1143000" y="685800"/>
            <a:ext cx="4572000" cy="3429000"/>
          </a:xfrm>
          <a:prstGeom prst="rect">
            <a:avLst/>
          </a:prstGeom>
          <a:ln/>
        </p:spPr>
      </p:sp>
      <p:sp>
        <p:nvSpPr>
          <p:cNvPr id="542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7BE8F43-0AF1-4B7F-9ECE-8F0750128BB7}" type="slidenum">
              <a:rPr lang="en-US" altLang="zh-CN"/>
              <a:pPr>
                <a:defRPr/>
              </a:pPr>
              <a:t>‹#›</a:t>
            </a:fld>
            <a:endParaRPr lang="en-US" altLang="zh-CN"/>
          </a:p>
        </p:txBody>
      </p:sp>
    </p:spTree>
    <p:extLst>
      <p:ext uri="{BB962C8B-B14F-4D97-AF65-F5344CB8AC3E}">
        <p14:creationId xmlns:p14="http://schemas.microsoft.com/office/powerpoint/2010/main" val="1339849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E1B62E4F-1CFC-43F4-A98A-5A48D4B5F08B}" type="slidenum">
              <a:rPr lang="en-US" altLang="zh-CN"/>
              <a:pPr>
                <a:defRPr/>
              </a:pPr>
              <a:t>‹#›</a:t>
            </a:fld>
            <a:endParaRPr lang="en-US" altLang="zh-CN"/>
          </a:p>
        </p:txBody>
      </p:sp>
    </p:spTree>
    <p:extLst>
      <p:ext uri="{BB962C8B-B14F-4D97-AF65-F5344CB8AC3E}">
        <p14:creationId xmlns:p14="http://schemas.microsoft.com/office/powerpoint/2010/main" val="333448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2013/11/8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TestA.java" TargetMode="External"/><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3.xml"/><Relationship Id="rId6" Type="http://schemas.openxmlformats.org/officeDocument/2006/relationships/hyperlink" Target="PassValue.java" TargetMode="External"/><Relationship Id="rId5" Type="http://schemas.openxmlformats.org/officeDocument/2006/relationships/image" Target="../media/image19.jpeg"/><Relationship Id="rId4" Type="http://schemas.openxmlformats.org/officeDocument/2006/relationships/image" Target="../media/image18.jpeg"/></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3.xml"/><Relationship Id="rId6" Type="http://schemas.openxmlformats.org/officeDocument/2006/relationships/hyperlink" Target="PassRef.java" TargetMode="External"/><Relationship Id="rId5" Type="http://schemas.openxmlformats.org/officeDocument/2006/relationships/image" Target="../media/image23.jpeg"/><Relationship Id="rId4" Type="http://schemas.openxmlformats.org/officeDocument/2006/relationships/image" Target="../media/image22.jpeg"/></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 Id="rId6" Type="http://schemas.openxmlformats.org/officeDocument/2006/relationships/hyperlink" Target="PassRef1.java" TargetMode="External"/><Relationship Id="rId5" Type="http://schemas.openxmlformats.org/officeDocument/2006/relationships/image" Target="../media/image27.jpeg"/><Relationship Id="rId4" Type="http://schemas.openxmlformats.org/officeDocument/2006/relationships/image" Target="../media/image26.jpeg"/></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685800" y="2130425"/>
            <a:ext cx="7772400" cy="1470025"/>
          </a:xfrm>
        </p:spPr>
        <p:txBody>
          <a:bodyPr>
            <a:normAutofit/>
          </a:bodyPr>
          <a:lstStyle/>
          <a:p>
            <a:r>
              <a:rPr lang="zh-CN" altLang="en-US"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面向对象</a:t>
            </a:r>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-1</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43608" y="692696"/>
            <a:ext cx="7772400" cy="1012658"/>
          </a:xfrm>
        </p:spPr>
        <p:txBody>
          <a:bodyPr/>
          <a:lstStyle/>
          <a:p>
            <a:pPr eaLnBrk="1" hangingPunct="1"/>
            <a:r>
              <a:rPr lang="zh-CN" altLang="en-US" b="1" dirty="0" smtClean="0">
                <a:latin typeface="Arial Unicode MS" pitchFamily="34" charset="-122"/>
                <a:ea typeface="Arial Unicode MS" pitchFamily="34" charset="-122"/>
                <a:cs typeface="Arial Unicode MS" pitchFamily="34" charset="-122"/>
              </a:rPr>
              <a:t>声明方法</a:t>
            </a:r>
          </a:p>
        </p:txBody>
      </p:sp>
      <p:sp>
        <p:nvSpPr>
          <p:cNvPr id="12291" name="Text Box 3"/>
          <p:cNvSpPr txBox="1">
            <a:spLocks noChangeArrowheads="1"/>
          </p:cNvSpPr>
          <p:nvPr/>
        </p:nvSpPr>
        <p:spPr bwMode="auto">
          <a:xfrm>
            <a:off x="179512" y="1724088"/>
            <a:ext cx="8915400" cy="4441216"/>
          </a:xfrm>
          <a:prstGeom prst="rect">
            <a:avLst/>
          </a:prstGeom>
          <a:noFill/>
          <a:ln w="9525">
            <a:noFill/>
            <a:miter lim="800000"/>
            <a:headEnd/>
            <a:tailEnd/>
          </a:ln>
        </p:spPr>
        <p:txBody>
          <a:bodyPr>
            <a:spAutoFit/>
          </a:bodyPr>
          <a:lstStyle/>
          <a:p>
            <a:pPr>
              <a:spcBef>
                <a:spcPct val="20000"/>
              </a:spcBef>
            </a:pPr>
            <a:r>
              <a:rPr lang="zh-CN" altLang="en-US" b="1" dirty="0">
                <a:latin typeface="Arial Unicode MS" pitchFamily="34" charset="-122"/>
                <a:ea typeface="Arial Unicode MS" pitchFamily="34" charset="-122"/>
                <a:cs typeface="Arial Unicode MS" pitchFamily="34" charset="-122"/>
              </a:rPr>
              <a:t>语法格式：</a:t>
            </a:r>
          </a:p>
          <a:p>
            <a:pPr>
              <a:spcBef>
                <a:spcPct val="20000"/>
              </a:spcBef>
            </a:pPr>
            <a:r>
              <a:rPr lang="zh-CN" altLang="en-US" b="1" dirty="0">
                <a:latin typeface="Arial Unicode MS" pitchFamily="34" charset="-122"/>
                <a:ea typeface="Arial Unicode MS" pitchFamily="34" charset="-122"/>
                <a:cs typeface="Arial Unicode MS" pitchFamily="34" charset="-122"/>
              </a:rPr>
              <a:t> 	</a:t>
            </a:r>
            <a:r>
              <a:rPr lang="en-US" altLang="zh-CN" b="1" dirty="0">
                <a:latin typeface="Arial Unicode MS" pitchFamily="34" charset="-122"/>
                <a:ea typeface="Arial Unicode MS" pitchFamily="34" charset="-122"/>
                <a:cs typeface="Arial Unicode MS" pitchFamily="34" charset="-122"/>
              </a:rPr>
              <a:t>&lt;</a:t>
            </a:r>
            <a:r>
              <a:rPr lang="zh-CN" altLang="en-US" b="1" dirty="0">
                <a:latin typeface="Arial Unicode MS" pitchFamily="34" charset="-122"/>
                <a:ea typeface="Arial Unicode MS" pitchFamily="34" charset="-122"/>
                <a:cs typeface="Arial Unicode MS" pitchFamily="34" charset="-122"/>
              </a:rPr>
              <a:t>修饰符</a:t>
            </a:r>
            <a:r>
              <a:rPr lang="en-US" altLang="zh-CN" b="1" dirty="0">
                <a:latin typeface="Arial Unicode MS" pitchFamily="34" charset="-122"/>
                <a:ea typeface="Arial Unicode MS" pitchFamily="34" charset="-122"/>
                <a:cs typeface="Arial Unicode MS" pitchFamily="34" charset="-122"/>
              </a:rPr>
              <a:t>&gt; &lt;</a:t>
            </a:r>
            <a:r>
              <a:rPr lang="zh-CN" altLang="en-US" b="1" dirty="0">
                <a:latin typeface="Arial Unicode MS" pitchFamily="34" charset="-122"/>
                <a:ea typeface="Arial Unicode MS" pitchFamily="34" charset="-122"/>
                <a:cs typeface="Arial Unicode MS" pitchFamily="34" charset="-122"/>
              </a:rPr>
              <a:t>返回类型</a:t>
            </a:r>
            <a:r>
              <a:rPr lang="en-US" altLang="zh-CN" b="1" dirty="0">
                <a:latin typeface="Arial Unicode MS" pitchFamily="34" charset="-122"/>
                <a:ea typeface="Arial Unicode MS" pitchFamily="34" charset="-122"/>
                <a:cs typeface="Arial Unicode MS" pitchFamily="34" charset="-122"/>
              </a:rPr>
              <a:t>&gt; &lt;</a:t>
            </a:r>
            <a:r>
              <a:rPr lang="zh-CN" altLang="en-US" b="1" dirty="0">
                <a:latin typeface="Arial Unicode MS" pitchFamily="34" charset="-122"/>
                <a:ea typeface="Arial Unicode MS" pitchFamily="34" charset="-122"/>
                <a:cs typeface="Arial Unicode MS" pitchFamily="34" charset="-122"/>
              </a:rPr>
              <a:t>方法名</a:t>
            </a:r>
            <a:r>
              <a:rPr lang="en-US" altLang="zh-CN" b="1" dirty="0">
                <a:latin typeface="Arial Unicode MS" pitchFamily="34" charset="-122"/>
                <a:ea typeface="Arial Unicode MS" pitchFamily="34" charset="-122"/>
                <a:cs typeface="Arial Unicode MS" pitchFamily="34" charset="-122"/>
              </a:rPr>
              <a:t>&gt;([&lt; </a:t>
            </a:r>
            <a:r>
              <a:rPr lang="zh-CN" altLang="en-US" b="1" dirty="0">
                <a:latin typeface="Arial Unicode MS" pitchFamily="34" charset="-122"/>
                <a:ea typeface="Arial Unicode MS" pitchFamily="34" charset="-122"/>
                <a:cs typeface="Arial Unicode MS" pitchFamily="34" charset="-122"/>
              </a:rPr>
              <a:t>参数表</a:t>
            </a:r>
            <a:r>
              <a:rPr lang="en-US" altLang="zh-CN" b="1" dirty="0">
                <a:latin typeface="Arial Unicode MS" pitchFamily="34" charset="-122"/>
                <a:ea typeface="Arial Unicode MS" pitchFamily="34" charset="-122"/>
                <a:cs typeface="Arial Unicode MS" pitchFamily="34" charset="-122"/>
              </a:rPr>
              <a:t>&gt;]) {</a:t>
            </a:r>
          </a:p>
          <a:p>
            <a:pPr lvl="2"/>
            <a:r>
              <a:rPr lang="en-US" altLang="zh-CN" b="1" dirty="0">
                <a:latin typeface="Arial Unicode MS" pitchFamily="34" charset="-122"/>
                <a:ea typeface="Arial Unicode MS" pitchFamily="34" charset="-122"/>
                <a:cs typeface="Arial Unicode MS" pitchFamily="34" charset="-122"/>
              </a:rPr>
              <a:t>  	        [&lt; </a:t>
            </a:r>
            <a:r>
              <a:rPr lang="zh-CN" altLang="en-US" b="1" dirty="0">
                <a:latin typeface="Arial Unicode MS" pitchFamily="34" charset="-122"/>
                <a:ea typeface="Arial Unicode MS" pitchFamily="34" charset="-122"/>
                <a:cs typeface="Arial Unicode MS" pitchFamily="34" charset="-122"/>
              </a:rPr>
              <a:t>语句</a:t>
            </a:r>
            <a:r>
              <a:rPr lang="en-US" altLang="zh-CN" b="1" dirty="0">
                <a:latin typeface="Arial Unicode MS" pitchFamily="34" charset="-122"/>
                <a:ea typeface="Arial Unicode MS" pitchFamily="34" charset="-122"/>
                <a:cs typeface="Arial Unicode MS" pitchFamily="34" charset="-122"/>
              </a:rPr>
              <a:t>&gt;]</a:t>
            </a:r>
          </a:p>
          <a:p>
            <a:pPr lvl="2"/>
            <a:r>
              <a:rPr lang="en-US" altLang="zh-CN" b="1" dirty="0">
                <a:latin typeface="Arial Unicode MS" pitchFamily="34" charset="-122"/>
                <a:ea typeface="Arial Unicode MS" pitchFamily="34" charset="-122"/>
                <a:cs typeface="Arial Unicode MS" pitchFamily="34" charset="-122"/>
              </a:rPr>
              <a:t>} </a:t>
            </a:r>
          </a:p>
          <a:p>
            <a:pPr>
              <a:spcBef>
                <a:spcPct val="50000"/>
              </a:spcBef>
            </a:pPr>
            <a:r>
              <a:rPr lang="zh-CN" altLang="en-US" b="1" dirty="0">
                <a:latin typeface="Arial Unicode MS" pitchFamily="34" charset="-122"/>
                <a:ea typeface="Arial Unicode MS" pitchFamily="34" charset="-122"/>
                <a:cs typeface="Arial Unicode MS" pitchFamily="34" charset="-122"/>
              </a:rPr>
              <a:t>说明： 修饰符：</a:t>
            </a:r>
            <a:r>
              <a:rPr lang="en-US" altLang="zh-CN" b="1" dirty="0" err="1" smtClean="0">
                <a:solidFill>
                  <a:srgbClr val="FF0000"/>
                </a:solidFill>
                <a:latin typeface="Arial Unicode MS" pitchFamily="34" charset="-122"/>
                <a:ea typeface="Arial Unicode MS" pitchFamily="34" charset="-122"/>
                <a:cs typeface="Arial Unicode MS" pitchFamily="34" charset="-122"/>
              </a:rPr>
              <a:t>public,private,protected</a:t>
            </a:r>
            <a:r>
              <a:rPr lang="en-US" altLang="zh-CN" b="1" dirty="0" smtClean="0">
                <a:solidFill>
                  <a:srgbClr val="FF0000"/>
                </a:solidFill>
                <a:latin typeface="Arial Unicode MS" pitchFamily="34" charset="-122"/>
                <a:ea typeface="Arial Unicode MS" pitchFamily="34" charset="-122"/>
                <a:cs typeface="Arial Unicode MS" pitchFamily="34" charset="-122"/>
              </a:rPr>
              <a:t> </a:t>
            </a:r>
            <a:r>
              <a:rPr lang="zh-CN" altLang="en-US" b="1" dirty="0" smtClean="0">
                <a:latin typeface="Arial Unicode MS" pitchFamily="34" charset="-122"/>
                <a:ea typeface="Arial Unicode MS" pitchFamily="34" charset="-122"/>
                <a:cs typeface="Arial Unicode MS" pitchFamily="34" charset="-122"/>
              </a:rPr>
              <a:t>等</a:t>
            </a:r>
            <a:r>
              <a:rPr lang="zh-CN" altLang="en-US" b="1" dirty="0">
                <a:latin typeface="Arial Unicode MS" pitchFamily="34" charset="-122"/>
                <a:ea typeface="Arial Unicode MS" pitchFamily="34" charset="-122"/>
                <a:cs typeface="Arial Unicode MS" pitchFamily="34" charset="-122"/>
              </a:rPr>
              <a:t>。</a:t>
            </a:r>
          </a:p>
          <a:p>
            <a:pPr>
              <a:spcBef>
                <a:spcPct val="50000"/>
              </a:spcBef>
            </a:pPr>
            <a:r>
              <a:rPr lang="zh-CN" altLang="en-US" b="1" dirty="0">
                <a:latin typeface="Arial Unicode MS" pitchFamily="34" charset="-122"/>
                <a:ea typeface="Arial Unicode MS" pitchFamily="34" charset="-122"/>
                <a:cs typeface="Arial Unicode MS" pitchFamily="34" charset="-122"/>
              </a:rPr>
              <a:t>	返回类型：</a:t>
            </a:r>
            <a:r>
              <a:rPr lang="en-US" altLang="zh-CN" b="1" dirty="0">
                <a:solidFill>
                  <a:srgbClr val="FF0000"/>
                </a:solidFill>
                <a:latin typeface="Arial Unicode MS" pitchFamily="34" charset="-122"/>
                <a:ea typeface="Arial Unicode MS" pitchFamily="34" charset="-122"/>
                <a:cs typeface="Arial Unicode MS" pitchFamily="34" charset="-122"/>
              </a:rPr>
              <a:t>return</a:t>
            </a:r>
            <a:r>
              <a:rPr lang="zh-CN" altLang="en-US" b="1" dirty="0">
                <a:latin typeface="Arial Unicode MS" pitchFamily="34" charset="-122"/>
                <a:ea typeface="Arial Unicode MS" pitchFamily="34" charset="-122"/>
                <a:cs typeface="Arial Unicode MS" pitchFamily="34" charset="-122"/>
              </a:rPr>
              <a:t>语句传递返回值。没有返回值：</a:t>
            </a:r>
            <a:r>
              <a:rPr lang="en-US" altLang="zh-CN" b="1" dirty="0">
                <a:solidFill>
                  <a:srgbClr val="FF0000"/>
                </a:solidFill>
                <a:latin typeface="Arial Unicode MS" pitchFamily="34" charset="-122"/>
                <a:ea typeface="Arial Unicode MS" pitchFamily="34" charset="-122"/>
                <a:cs typeface="Arial Unicode MS" pitchFamily="34" charset="-122"/>
              </a:rPr>
              <a:t>void</a:t>
            </a:r>
            <a:r>
              <a:rPr lang="zh-CN" altLang="en-US" b="1" dirty="0">
                <a:latin typeface="Arial Unicode MS" pitchFamily="34" charset="-122"/>
                <a:ea typeface="Arial Unicode MS" pitchFamily="34" charset="-122"/>
                <a:cs typeface="Arial Unicode MS" pitchFamily="34" charset="-122"/>
              </a:rPr>
              <a:t>。</a:t>
            </a:r>
          </a:p>
          <a:p>
            <a:pPr>
              <a:spcBef>
                <a:spcPct val="50000"/>
              </a:spcBef>
            </a:pPr>
            <a:r>
              <a:rPr lang="zh-CN" altLang="en-US" b="1" dirty="0">
                <a:solidFill>
                  <a:srgbClr val="0000FF"/>
                </a:solidFill>
                <a:latin typeface="Arial Unicode MS" pitchFamily="34" charset="-122"/>
                <a:ea typeface="Arial Unicode MS" pitchFamily="34" charset="-122"/>
                <a:cs typeface="Arial Unicode MS" pitchFamily="34" charset="-122"/>
              </a:rPr>
              <a:t>举例：</a:t>
            </a:r>
          </a:p>
          <a:p>
            <a:r>
              <a:rPr lang="zh-CN" altLang="en-US" b="1" dirty="0">
                <a:solidFill>
                  <a:schemeClr val="folHlink"/>
                </a:solidFill>
                <a:latin typeface="Arial Unicode MS" pitchFamily="34" charset="-122"/>
                <a:ea typeface="Arial Unicode MS" pitchFamily="34" charset="-122"/>
                <a:cs typeface="Arial Unicode MS" pitchFamily="34" charset="-122"/>
              </a:rPr>
              <a:t>	</a:t>
            </a:r>
            <a:r>
              <a:rPr lang="en-US" altLang="zh-CN" b="1" dirty="0">
                <a:solidFill>
                  <a:srgbClr val="0000FF"/>
                </a:solidFill>
                <a:latin typeface="Arial Unicode MS" pitchFamily="34" charset="-122"/>
                <a:ea typeface="Arial Unicode MS" pitchFamily="34" charset="-122"/>
                <a:cs typeface="Arial Unicode MS" pitchFamily="34" charset="-122"/>
              </a:rPr>
              <a:t>public class Person{</a:t>
            </a:r>
          </a:p>
          <a:p>
            <a:pPr lvl="2"/>
            <a:r>
              <a:rPr lang="en-US" altLang="zh-CN" b="1" dirty="0">
                <a:solidFill>
                  <a:srgbClr val="0000FF"/>
                </a:solidFill>
                <a:latin typeface="Arial Unicode MS" pitchFamily="34" charset="-122"/>
                <a:ea typeface="Arial Unicode MS" pitchFamily="34" charset="-122"/>
                <a:cs typeface="Arial Unicode MS" pitchFamily="34" charset="-122"/>
              </a:rPr>
              <a:t>    private </a:t>
            </a:r>
            <a:r>
              <a:rPr lang="en-US" altLang="zh-CN" b="1" dirty="0" err="1">
                <a:solidFill>
                  <a:srgbClr val="0000FF"/>
                </a:solidFill>
                <a:latin typeface="Arial Unicode MS" pitchFamily="34" charset="-122"/>
                <a:ea typeface="Arial Unicode MS" pitchFamily="34" charset="-122"/>
                <a:cs typeface="Arial Unicode MS" pitchFamily="34" charset="-122"/>
              </a:rPr>
              <a:t>int</a:t>
            </a:r>
            <a:r>
              <a:rPr lang="en-US" altLang="zh-CN" b="1" dirty="0">
                <a:solidFill>
                  <a:srgbClr val="0000FF"/>
                </a:solidFill>
                <a:latin typeface="Arial Unicode MS" pitchFamily="34" charset="-122"/>
                <a:ea typeface="Arial Unicode MS" pitchFamily="34" charset="-122"/>
                <a:cs typeface="Arial Unicode MS" pitchFamily="34" charset="-122"/>
              </a:rPr>
              <a:t> age;</a:t>
            </a:r>
          </a:p>
          <a:p>
            <a:pPr lvl="2"/>
            <a:r>
              <a:rPr lang="en-US" altLang="zh-CN" b="1" dirty="0">
                <a:solidFill>
                  <a:srgbClr val="0000FF"/>
                </a:solidFill>
                <a:latin typeface="Arial Unicode MS" pitchFamily="34" charset="-122"/>
                <a:ea typeface="Arial Unicode MS" pitchFamily="34" charset="-122"/>
                <a:cs typeface="Arial Unicode MS" pitchFamily="34" charset="-122"/>
              </a:rPr>
              <a:t>    public </a:t>
            </a:r>
            <a:r>
              <a:rPr lang="en-US" altLang="zh-CN" b="1" dirty="0" err="1">
                <a:solidFill>
                  <a:srgbClr val="0000FF"/>
                </a:solidFill>
                <a:latin typeface="Arial Unicode MS" pitchFamily="34" charset="-122"/>
                <a:ea typeface="Arial Unicode MS" pitchFamily="34" charset="-122"/>
                <a:cs typeface="Arial Unicode MS" pitchFamily="34" charset="-122"/>
              </a:rPr>
              <a:t>int</a:t>
            </a:r>
            <a:r>
              <a:rPr lang="en-US" altLang="zh-CN" b="1" dirty="0">
                <a:solidFill>
                  <a:srgbClr val="0000FF"/>
                </a:solidFill>
                <a:latin typeface="Arial Unicode MS" pitchFamily="34" charset="-122"/>
                <a:ea typeface="Arial Unicode MS" pitchFamily="34" charset="-122"/>
                <a:cs typeface="Arial Unicode MS" pitchFamily="34" charset="-122"/>
              </a:rPr>
              <a:t> </a:t>
            </a:r>
            <a:r>
              <a:rPr lang="en-US" altLang="zh-CN" b="1" dirty="0" err="1">
                <a:solidFill>
                  <a:srgbClr val="0000FF"/>
                </a:solidFill>
                <a:latin typeface="Arial Unicode MS" pitchFamily="34" charset="-122"/>
                <a:ea typeface="Arial Unicode MS" pitchFamily="34" charset="-122"/>
                <a:cs typeface="Arial Unicode MS" pitchFamily="34" charset="-122"/>
              </a:rPr>
              <a:t>getAge</a:t>
            </a:r>
            <a:r>
              <a:rPr lang="en-US" altLang="zh-CN" b="1" dirty="0">
                <a:solidFill>
                  <a:srgbClr val="0000FF"/>
                </a:solidFill>
                <a:latin typeface="Arial Unicode MS" pitchFamily="34" charset="-122"/>
                <a:ea typeface="Arial Unicode MS" pitchFamily="34" charset="-122"/>
                <a:cs typeface="Arial Unicode MS" pitchFamily="34" charset="-122"/>
              </a:rPr>
              <a:t>()  { return age; } //</a:t>
            </a:r>
            <a:r>
              <a:rPr lang="zh-CN" altLang="en-US" b="1" dirty="0">
                <a:solidFill>
                  <a:srgbClr val="0000FF"/>
                </a:solidFill>
                <a:latin typeface="Arial Unicode MS" pitchFamily="34" charset="-122"/>
                <a:ea typeface="Arial Unicode MS" pitchFamily="34" charset="-122"/>
                <a:cs typeface="Arial Unicode MS" pitchFamily="34" charset="-122"/>
              </a:rPr>
              <a:t>声明方法</a:t>
            </a:r>
            <a:r>
              <a:rPr lang="en-US" altLang="zh-CN" b="1" dirty="0" err="1">
                <a:solidFill>
                  <a:srgbClr val="0000FF"/>
                </a:solidFill>
                <a:latin typeface="Arial Unicode MS" pitchFamily="34" charset="-122"/>
                <a:ea typeface="Arial Unicode MS" pitchFamily="34" charset="-122"/>
                <a:cs typeface="Arial Unicode MS" pitchFamily="34" charset="-122"/>
              </a:rPr>
              <a:t>getAge</a:t>
            </a:r>
            <a:endParaRPr lang="en-US" altLang="zh-CN" b="1" dirty="0">
              <a:solidFill>
                <a:srgbClr val="0000FF"/>
              </a:solidFill>
              <a:latin typeface="Arial Unicode MS" pitchFamily="34" charset="-122"/>
              <a:ea typeface="Arial Unicode MS" pitchFamily="34" charset="-122"/>
              <a:cs typeface="Arial Unicode MS" pitchFamily="34" charset="-122"/>
            </a:endParaRPr>
          </a:p>
          <a:p>
            <a:pPr lvl="2"/>
            <a:r>
              <a:rPr lang="en-US" altLang="zh-CN" b="1" dirty="0">
                <a:solidFill>
                  <a:srgbClr val="0000FF"/>
                </a:solidFill>
                <a:latin typeface="Arial Unicode MS" pitchFamily="34" charset="-122"/>
                <a:ea typeface="Arial Unicode MS" pitchFamily="34" charset="-122"/>
                <a:cs typeface="Arial Unicode MS" pitchFamily="34" charset="-122"/>
              </a:rPr>
              <a:t>    public void </a:t>
            </a:r>
            <a:r>
              <a:rPr lang="en-US" altLang="zh-CN" b="1" dirty="0" err="1">
                <a:solidFill>
                  <a:srgbClr val="0000FF"/>
                </a:solidFill>
                <a:latin typeface="Arial Unicode MS" pitchFamily="34" charset="-122"/>
                <a:ea typeface="Arial Unicode MS" pitchFamily="34" charset="-122"/>
                <a:cs typeface="Arial Unicode MS" pitchFamily="34" charset="-122"/>
              </a:rPr>
              <a:t>setAge</a:t>
            </a:r>
            <a:r>
              <a:rPr lang="en-US" altLang="zh-CN" b="1" dirty="0">
                <a:solidFill>
                  <a:srgbClr val="0000FF"/>
                </a:solidFill>
                <a:latin typeface="Arial Unicode MS" pitchFamily="34" charset="-122"/>
                <a:ea typeface="Arial Unicode MS" pitchFamily="34" charset="-122"/>
                <a:cs typeface="Arial Unicode MS" pitchFamily="34" charset="-122"/>
              </a:rPr>
              <a:t>(</a:t>
            </a:r>
            <a:r>
              <a:rPr lang="en-US" altLang="zh-CN" b="1" dirty="0" err="1">
                <a:solidFill>
                  <a:srgbClr val="0000FF"/>
                </a:solidFill>
                <a:latin typeface="Arial Unicode MS" pitchFamily="34" charset="-122"/>
                <a:ea typeface="Arial Unicode MS" pitchFamily="34" charset="-122"/>
                <a:cs typeface="Arial Unicode MS" pitchFamily="34" charset="-122"/>
              </a:rPr>
              <a:t>int</a:t>
            </a:r>
            <a:r>
              <a:rPr lang="en-US" altLang="zh-CN" b="1" dirty="0">
                <a:solidFill>
                  <a:srgbClr val="0000FF"/>
                </a:solidFill>
                <a:latin typeface="Arial Unicode MS" pitchFamily="34" charset="-122"/>
                <a:ea typeface="Arial Unicode MS" pitchFamily="34" charset="-122"/>
                <a:cs typeface="Arial Unicode MS" pitchFamily="34" charset="-122"/>
              </a:rPr>
              <a:t> </a:t>
            </a:r>
            <a:r>
              <a:rPr lang="en-US" altLang="zh-CN" b="1" dirty="0" err="1">
                <a:solidFill>
                  <a:srgbClr val="0000FF"/>
                </a:solidFill>
                <a:latin typeface="Arial Unicode MS" pitchFamily="34" charset="-122"/>
                <a:ea typeface="Arial Unicode MS" pitchFamily="34" charset="-122"/>
                <a:cs typeface="Arial Unicode MS" pitchFamily="34" charset="-122"/>
              </a:rPr>
              <a:t>i</a:t>
            </a:r>
            <a:r>
              <a:rPr lang="en-US" altLang="zh-CN" b="1" dirty="0">
                <a:solidFill>
                  <a:srgbClr val="0000FF"/>
                </a:solidFill>
                <a:latin typeface="Arial Unicode MS" pitchFamily="34" charset="-122"/>
                <a:ea typeface="Arial Unicode MS" pitchFamily="34" charset="-122"/>
                <a:cs typeface="Arial Unicode MS" pitchFamily="34" charset="-122"/>
              </a:rPr>
              <a:t>) {          //</a:t>
            </a:r>
            <a:r>
              <a:rPr lang="zh-CN" altLang="en-US" b="1" dirty="0">
                <a:solidFill>
                  <a:srgbClr val="0000FF"/>
                </a:solidFill>
                <a:latin typeface="Arial Unicode MS" pitchFamily="34" charset="-122"/>
                <a:ea typeface="Arial Unicode MS" pitchFamily="34" charset="-122"/>
                <a:cs typeface="Arial Unicode MS" pitchFamily="34" charset="-122"/>
              </a:rPr>
              <a:t>声明方法</a:t>
            </a:r>
            <a:r>
              <a:rPr lang="en-US" altLang="zh-CN" b="1" dirty="0" err="1">
                <a:solidFill>
                  <a:srgbClr val="0000FF"/>
                </a:solidFill>
                <a:latin typeface="Arial Unicode MS" pitchFamily="34" charset="-122"/>
                <a:ea typeface="Arial Unicode MS" pitchFamily="34" charset="-122"/>
                <a:cs typeface="Arial Unicode MS" pitchFamily="34" charset="-122"/>
              </a:rPr>
              <a:t>setAge</a:t>
            </a:r>
            <a:endParaRPr lang="en-US" altLang="zh-CN" b="1" dirty="0">
              <a:solidFill>
                <a:srgbClr val="0000FF"/>
              </a:solidFill>
              <a:latin typeface="Arial Unicode MS" pitchFamily="34" charset="-122"/>
              <a:ea typeface="Arial Unicode MS" pitchFamily="34" charset="-122"/>
              <a:cs typeface="Arial Unicode MS" pitchFamily="34" charset="-122"/>
            </a:endParaRPr>
          </a:p>
          <a:p>
            <a:pPr lvl="2"/>
            <a:r>
              <a:rPr lang="en-US" altLang="zh-CN" b="1" dirty="0">
                <a:solidFill>
                  <a:srgbClr val="0000FF"/>
                </a:solidFill>
                <a:latin typeface="Arial Unicode MS" pitchFamily="34" charset="-122"/>
                <a:ea typeface="Arial Unicode MS" pitchFamily="34" charset="-122"/>
                <a:cs typeface="Arial Unicode MS" pitchFamily="34" charset="-122"/>
              </a:rPr>
              <a:t>	  age = </a:t>
            </a:r>
            <a:r>
              <a:rPr lang="en-US" altLang="zh-CN" b="1" dirty="0" err="1">
                <a:solidFill>
                  <a:srgbClr val="0000FF"/>
                </a:solidFill>
                <a:latin typeface="Arial Unicode MS" pitchFamily="34" charset="-122"/>
                <a:ea typeface="Arial Unicode MS" pitchFamily="34" charset="-122"/>
                <a:cs typeface="Arial Unicode MS" pitchFamily="34" charset="-122"/>
              </a:rPr>
              <a:t>i</a:t>
            </a:r>
            <a:r>
              <a:rPr lang="en-US" altLang="zh-CN" b="1" dirty="0">
                <a:solidFill>
                  <a:srgbClr val="0000FF"/>
                </a:solidFill>
                <a:latin typeface="Arial Unicode MS" pitchFamily="34" charset="-122"/>
                <a:ea typeface="Arial Unicode MS" pitchFamily="34" charset="-122"/>
                <a:cs typeface="Arial Unicode MS" pitchFamily="34" charset="-122"/>
              </a:rPr>
              <a:t>;        //</a:t>
            </a:r>
            <a:r>
              <a:rPr lang="zh-CN" altLang="en-US" b="1" dirty="0">
                <a:solidFill>
                  <a:srgbClr val="0000FF"/>
                </a:solidFill>
                <a:latin typeface="Arial Unicode MS" pitchFamily="34" charset="-122"/>
                <a:ea typeface="Arial Unicode MS" pitchFamily="34" charset="-122"/>
                <a:cs typeface="Arial Unicode MS" pitchFamily="34" charset="-122"/>
              </a:rPr>
              <a:t>将参数</a:t>
            </a:r>
            <a:r>
              <a:rPr lang="en-US" altLang="zh-CN" b="1" dirty="0" err="1">
                <a:solidFill>
                  <a:srgbClr val="0000FF"/>
                </a:solidFill>
                <a:latin typeface="Arial Unicode MS" pitchFamily="34" charset="-122"/>
                <a:ea typeface="Arial Unicode MS" pitchFamily="34" charset="-122"/>
                <a:cs typeface="Arial Unicode MS" pitchFamily="34" charset="-122"/>
              </a:rPr>
              <a:t>i</a:t>
            </a:r>
            <a:r>
              <a:rPr lang="zh-CN" altLang="en-US" b="1" dirty="0">
                <a:solidFill>
                  <a:srgbClr val="0000FF"/>
                </a:solidFill>
                <a:latin typeface="Arial Unicode MS" pitchFamily="34" charset="-122"/>
                <a:ea typeface="Arial Unicode MS" pitchFamily="34" charset="-122"/>
                <a:cs typeface="Arial Unicode MS" pitchFamily="34" charset="-122"/>
              </a:rPr>
              <a:t>的值赋给类的成员变量</a:t>
            </a:r>
            <a:r>
              <a:rPr lang="en-US" altLang="zh-CN" b="1" dirty="0">
                <a:solidFill>
                  <a:srgbClr val="0000FF"/>
                </a:solidFill>
                <a:latin typeface="Arial Unicode MS" pitchFamily="34" charset="-122"/>
                <a:ea typeface="Arial Unicode MS" pitchFamily="34" charset="-122"/>
                <a:cs typeface="Arial Unicode MS" pitchFamily="34" charset="-122"/>
              </a:rPr>
              <a:t>age</a:t>
            </a:r>
          </a:p>
          <a:p>
            <a:pPr lvl="2"/>
            <a:r>
              <a:rPr lang="en-US" altLang="zh-CN" b="1" dirty="0">
                <a:solidFill>
                  <a:srgbClr val="0000FF"/>
                </a:solidFill>
                <a:latin typeface="Arial Unicode MS" pitchFamily="34" charset="-122"/>
                <a:ea typeface="Arial Unicode MS" pitchFamily="34" charset="-122"/>
                <a:cs typeface="Arial Unicode MS" pitchFamily="34" charset="-122"/>
              </a:rPr>
              <a:t>    }</a:t>
            </a:r>
          </a:p>
          <a:p>
            <a:pPr lvl="2"/>
            <a:r>
              <a:rPr lang="en-US" altLang="zh-CN" b="1" dirty="0">
                <a:solidFill>
                  <a:srgbClr val="0000FF"/>
                </a:solidFill>
                <a:latin typeface="Arial Unicode MS" pitchFamily="34" charset="-122"/>
                <a:ea typeface="Arial Unicode MS" pitchFamily="34" charset="-122"/>
                <a:cs typeface="Arial Unicode MS" pitchFamily="34" charset="-122"/>
              </a:rPr>
              <a:t>}</a:t>
            </a:r>
          </a:p>
        </p:txBody>
      </p:sp>
      <p:sp>
        <p:nvSpPr>
          <p:cNvPr id="452612" name="Text Box 4"/>
          <p:cNvSpPr txBox="1">
            <a:spLocks noChangeArrowheads="1"/>
          </p:cNvSpPr>
          <p:nvPr/>
        </p:nvSpPr>
        <p:spPr bwMode="auto">
          <a:xfrm>
            <a:off x="1850885" y="6003925"/>
            <a:ext cx="3801235" cy="36933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spcBef>
                <a:spcPct val="50000"/>
              </a:spcBef>
            </a:pPr>
            <a:r>
              <a:rPr lang="zh-CN" altLang="en-US" b="1" dirty="0">
                <a:latin typeface="Arial Unicode MS" pitchFamily="34" charset="-122"/>
                <a:ea typeface="Arial Unicode MS" pitchFamily="34" charset="-122"/>
                <a:cs typeface="Arial Unicode MS" pitchFamily="34" charset="-122"/>
              </a:rPr>
              <a:t>方法有时也称为：成员函数</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函数</a:t>
            </a:r>
            <a:r>
              <a:rPr lang="en-US" altLang="zh-CN" b="1"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2729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2612"/>
                                        </p:tgtEl>
                                        <p:attrNameLst>
                                          <p:attrName>style.visibility</p:attrName>
                                        </p:attrNameLst>
                                      </p:cBhvr>
                                      <p:to>
                                        <p:strVal val="visible"/>
                                      </p:to>
                                    </p:set>
                                    <p:anim calcmode="lin" valueType="num">
                                      <p:cBhvr additive="base">
                                        <p:cTn id="7" dur="500" fill="hold"/>
                                        <p:tgtEl>
                                          <p:spTgt spid="452612"/>
                                        </p:tgtEl>
                                        <p:attrNameLst>
                                          <p:attrName>ppt_x</p:attrName>
                                        </p:attrNameLst>
                                      </p:cBhvr>
                                      <p:tavLst>
                                        <p:tav tm="0">
                                          <p:val>
                                            <p:strVal val="#ppt_x"/>
                                          </p:val>
                                        </p:tav>
                                        <p:tav tm="100000">
                                          <p:val>
                                            <p:strVal val="#ppt_x"/>
                                          </p:val>
                                        </p:tav>
                                      </p:tavLst>
                                    </p:anim>
                                    <p:anim calcmode="lin" valueType="num">
                                      <p:cBhvr additive="base">
                                        <p:cTn id="8" dur="500" fill="hold"/>
                                        <p:tgtEl>
                                          <p:spTgt spid="452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19646" y="690100"/>
            <a:ext cx="6408738" cy="1010708"/>
          </a:xfrm>
        </p:spPr>
        <p:txBody>
          <a:bodyPr>
            <a:normAutofit/>
          </a:bodyPr>
          <a:lstStyle/>
          <a:p>
            <a:pPr eaLnBrk="1" hangingPunct="1"/>
            <a:r>
              <a:rPr lang="zh-CN" altLang="en-US" sz="4000" b="1" dirty="0" smtClean="0">
                <a:latin typeface="Arial Unicode MS" pitchFamily="34" charset="-122"/>
                <a:ea typeface="Arial Unicode MS" pitchFamily="34" charset="-122"/>
                <a:cs typeface="Arial Unicode MS" pitchFamily="34" charset="-122"/>
              </a:rPr>
              <a:t>对象的创建和使用</a:t>
            </a:r>
          </a:p>
        </p:txBody>
      </p:sp>
      <p:sp>
        <p:nvSpPr>
          <p:cNvPr id="13315" name="Rectangle 3"/>
          <p:cNvSpPr>
            <a:spLocks noGrp="1" noChangeArrowheads="1"/>
          </p:cNvSpPr>
          <p:nvPr>
            <p:ph type="body" idx="1"/>
          </p:nvPr>
        </p:nvSpPr>
        <p:spPr>
          <a:xfrm>
            <a:off x="179512" y="1916832"/>
            <a:ext cx="8353425" cy="975788"/>
          </a:xfrm>
        </p:spPr>
        <p:txBody>
          <a:bodyPr/>
          <a:lstStyle/>
          <a:p>
            <a:pPr eaLnBrk="1" hangingPunct="1">
              <a:buClr>
                <a:schemeClr val="tx1"/>
              </a:buClr>
              <a:buFont typeface="Wingdings" pitchFamily="2" charset="2"/>
              <a:buChar char="Ø"/>
            </a:pPr>
            <a:r>
              <a:rPr lang="zh-CN" altLang="en-US" sz="2000" dirty="0" smtClean="0">
                <a:latin typeface="Arial Unicode MS" pitchFamily="34" charset="-122"/>
                <a:ea typeface="Arial Unicode MS" pitchFamily="34" charset="-122"/>
                <a:cs typeface="Arial Unicode MS" pitchFamily="34" charset="-122"/>
              </a:rPr>
              <a:t>使用 </a:t>
            </a:r>
            <a:r>
              <a:rPr lang="en-US" altLang="zh-CN" sz="2000" b="1" dirty="0" smtClean="0">
                <a:solidFill>
                  <a:srgbClr val="FF5050"/>
                </a:solidFill>
                <a:latin typeface="Arial Unicode MS" pitchFamily="34" charset="-122"/>
                <a:ea typeface="Arial Unicode MS" pitchFamily="34" charset="-122"/>
                <a:cs typeface="Arial Unicode MS" pitchFamily="34" charset="-122"/>
              </a:rPr>
              <a:t>new +</a:t>
            </a:r>
            <a:r>
              <a:rPr lang="zh-CN" altLang="en-US" sz="2000" b="1" dirty="0" smtClean="0">
                <a:solidFill>
                  <a:srgbClr val="FF5050"/>
                </a:solidFill>
                <a:latin typeface="Arial Unicode MS" pitchFamily="34" charset="-122"/>
                <a:ea typeface="Arial Unicode MS" pitchFamily="34" charset="-122"/>
                <a:cs typeface="Arial Unicode MS" pitchFamily="34" charset="-122"/>
              </a:rPr>
              <a:t>构造方法 </a:t>
            </a:r>
            <a:r>
              <a:rPr lang="zh-CN" altLang="en-US" sz="2000" dirty="0" smtClean="0">
                <a:latin typeface="Arial Unicode MS" pitchFamily="34" charset="-122"/>
                <a:ea typeface="Arial Unicode MS" pitchFamily="34" charset="-122"/>
                <a:cs typeface="Arial Unicode MS" pitchFamily="34" charset="-122"/>
              </a:rPr>
              <a:t>创建一个新的对象；</a:t>
            </a:r>
          </a:p>
          <a:p>
            <a:pPr eaLnBrk="1" hangingPunct="1">
              <a:buClr>
                <a:schemeClr val="tx1"/>
              </a:buClr>
              <a:buFont typeface="Wingdings" pitchFamily="2" charset="2"/>
              <a:buChar char="Ø"/>
            </a:pPr>
            <a:r>
              <a:rPr lang="zh-CN" altLang="en-US" sz="2000" dirty="0" smtClean="0">
                <a:solidFill>
                  <a:srgbClr val="000000"/>
                </a:solidFill>
                <a:latin typeface="Arial Unicode MS" pitchFamily="34" charset="-122"/>
                <a:ea typeface="Arial Unicode MS" pitchFamily="34" charset="-122"/>
                <a:cs typeface="Arial Unicode MS" pitchFamily="34" charset="-122"/>
              </a:rPr>
              <a:t>使用 “</a:t>
            </a:r>
            <a:r>
              <a:rPr lang="zh-CN" altLang="en-US" sz="2000" b="1" dirty="0" smtClean="0">
                <a:solidFill>
                  <a:srgbClr val="FF5050"/>
                </a:solidFill>
                <a:latin typeface="Arial Unicode MS" pitchFamily="34" charset="-122"/>
                <a:ea typeface="Arial Unicode MS" pitchFamily="34" charset="-122"/>
                <a:cs typeface="Arial Unicode MS" pitchFamily="34" charset="-122"/>
              </a:rPr>
              <a:t>对象名</a:t>
            </a:r>
            <a:r>
              <a:rPr lang="en-US" altLang="zh-CN" sz="2000" b="1" dirty="0" smtClean="0">
                <a:solidFill>
                  <a:srgbClr val="FF5050"/>
                </a:solidFill>
                <a:latin typeface="Arial Unicode MS" pitchFamily="34" charset="-122"/>
                <a:ea typeface="Arial Unicode MS" pitchFamily="34" charset="-122"/>
                <a:cs typeface="Arial Unicode MS" pitchFamily="34" charset="-122"/>
              </a:rPr>
              <a:t>.</a:t>
            </a:r>
            <a:r>
              <a:rPr lang="zh-CN" altLang="en-US" sz="2000" b="1" dirty="0" smtClean="0">
                <a:solidFill>
                  <a:srgbClr val="FF5050"/>
                </a:solidFill>
                <a:latin typeface="Arial Unicode MS" pitchFamily="34" charset="-122"/>
                <a:ea typeface="Arial Unicode MS" pitchFamily="34" charset="-122"/>
                <a:cs typeface="Arial Unicode MS" pitchFamily="34" charset="-122"/>
              </a:rPr>
              <a:t>对象成员</a:t>
            </a:r>
            <a:r>
              <a:rPr lang="zh-CN" altLang="en-US" sz="2000" dirty="0" smtClean="0">
                <a:solidFill>
                  <a:srgbClr val="000000"/>
                </a:solidFill>
                <a:latin typeface="Arial Unicode MS" pitchFamily="34" charset="-122"/>
                <a:ea typeface="Arial Unicode MS" pitchFamily="34" charset="-122"/>
                <a:cs typeface="Arial Unicode MS" pitchFamily="34" charset="-122"/>
              </a:rPr>
              <a:t>” 的方式访问对象成员（包括属性和方法）；</a:t>
            </a:r>
            <a:endParaRPr lang="zh-CN" altLang="en-US" sz="2000" dirty="0" smtClean="0">
              <a:latin typeface="Arial Unicode MS" pitchFamily="34" charset="-122"/>
              <a:ea typeface="Arial Unicode MS" pitchFamily="34" charset="-122"/>
              <a:cs typeface="Arial Unicode MS" pitchFamily="34" charset="-122"/>
            </a:endParaRPr>
          </a:p>
        </p:txBody>
      </p:sp>
      <p:sp>
        <p:nvSpPr>
          <p:cNvPr id="13316" name="Rectangle 4"/>
          <p:cNvSpPr>
            <a:spLocks noChangeArrowheads="1"/>
          </p:cNvSpPr>
          <p:nvPr/>
        </p:nvSpPr>
        <p:spPr bwMode="auto">
          <a:xfrm>
            <a:off x="228724" y="3101429"/>
            <a:ext cx="3695204" cy="3063875"/>
          </a:xfrm>
          <a:prstGeom prst="rect">
            <a:avLst/>
          </a:prstGeom>
          <a:noFill/>
          <a:ln w="9525">
            <a:solidFill>
              <a:schemeClr val="tx1"/>
            </a:solidFill>
            <a:miter lim="800000"/>
            <a:headEnd/>
            <a:tailEnd/>
          </a:ln>
        </p:spPr>
        <p:txBody>
          <a:bodyPr wrap="square">
            <a:spAutoFit/>
          </a:bodyPr>
          <a:lstStyle/>
          <a:p>
            <a:pPr>
              <a:lnSpc>
                <a:spcPct val="75000"/>
              </a:lnSpc>
              <a:spcBef>
                <a:spcPct val="50000"/>
              </a:spcBef>
            </a:pPr>
            <a:r>
              <a:rPr lang="en-US" altLang="zh-CN" sz="1800" dirty="0">
                <a:solidFill>
                  <a:srgbClr val="0000FF"/>
                </a:solidFill>
                <a:latin typeface="Arial Unicode MS" pitchFamily="34" charset="-122"/>
                <a:ea typeface="Arial Unicode MS" pitchFamily="34" charset="-122"/>
                <a:cs typeface="Arial Unicode MS" pitchFamily="34" charset="-122"/>
              </a:rPr>
              <a:t>public class Animal {</a:t>
            </a:r>
          </a:p>
          <a:p>
            <a:pPr>
              <a:lnSpc>
                <a:spcPct val="75000"/>
              </a:lnSpc>
              <a:spcBef>
                <a:spcPct val="50000"/>
              </a:spcBef>
            </a:pPr>
            <a:r>
              <a:rPr lang="en-US" altLang="zh-CN" sz="1800" dirty="0">
                <a:solidFill>
                  <a:srgbClr val="0000FF"/>
                </a:solidFill>
                <a:latin typeface="Arial Unicode MS" pitchFamily="34" charset="-122"/>
                <a:ea typeface="Arial Unicode MS" pitchFamily="34" charset="-122"/>
                <a:cs typeface="Arial Unicode MS" pitchFamily="34" charset="-122"/>
              </a:rPr>
              <a:t>  public </a:t>
            </a:r>
            <a:r>
              <a:rPr lang="en-US" altLang="zh-CN" sz="1800" dirty="0" err="1">
                <a:solidFill>
                  <a:srgbClr val="0000FF"/>
                </a:solidFill>
                <a:latin typeface="Arial Unicode MS" pitchFamily="34" charset="-122"/>
                <a:ea typeface="Arial Unicode MS" pitchFamily="34" charset="-122"/>
                <a:cs typeface="Arial Unicode MS" pitchFamily="34" charset="-122"/>
              </a:rPr>
              <a:t>int</a:t>
            </a:r>
            <a:r>
              <a:rPr lang="en-US" altLang="zh-CN" sz="1800" dirty="0">
                <a:solidFill>
                  <a:srgbClr val="0000FF"/>
                </a:solidFill>
                <a:latin typeface="Arial Unicode MS" pitchFamily="34" charset="-122"/>
                <a:ea typeface="Arial Unicode MS" pitchFamily="34" charset="-122"/>
                <a:cs typeface="Arial Unicode MS" pitchFamily="34" charset="-122"/>
              </a:rPr>
              <a:t> legs;	    </a:t>
            </a:r>
          </a:p>
          <a:p>
            <a:pPr>
              <a:lnSpc>
                <a:spcPct val="75000"/>
              </a:lnSpc>
              <a:spcBef>
                <a:spcPct val="50000"/>
              </a:spcBef>
            </a:pPr>
            <a:r>
              <a:rPr lang="en-US" altLang="zh-CN" sz="1800" dirty="0">
                <a:solidFill>
                  <a:srgbClr val="0000FF"/>
                </a:solidFill>
                <a:latin typeface="Arial Unicode MS" pitchFamily="34" charset="-122"/>
                <a:ea typeface="Arial Unicode MS" pitchFamily="34" charset="-122"/>
                <a:cs typeface="Arial Unicode MS" pitchFamily="34" charset="-122"/>
              </a:rPr>
              <a:t>  public void  eat(){</a:t>
            </a:r>
          </a:p>
          <a:p>
            <a:pPr>
              <a:lnSpc>
                <a:spcPct val="75000"/>
              </a:lnSpc>
              <a:spcBef>
                <a:spcPct val="50000"/>
              </a:spcBef>
            </a:pPr>
            <a:r>
              <a:rPr lang="en-US" altLang="zh-CN" sz="1800" dirty="0">
                <a:solidFill>
                  <a:srgbClr val="0000FF"/>
                </a:solidFill>
                <a:latin typeface="Arial Unicode MS" pitchFamily="34" charset="-122"/>
                <a:ea typeface="Arial Unicode MS" pitchFamily="34" charset="-122"/>
                <a:cs typeface="Arial Unicode MS" pitchFamily="34" charset="-122"/>
              </a:rPr>
              <a:t>    </a:t>
            </a:r>
            <a:r>
              <a:rPr lang="en-US" altLang="zh-CN" sz="1800" dirty="0" err="1">
                <a:solidFill>
                  <a:srgbClr val="0000FF"/>
                </a:solidFill>
                <a:latin typeface="Arial Unicode MS" pitchFamily="34" charset="-122"/>
                <a:ea typeface="Arial Unicode MS" pitchFamily="34" charset="-122"/>
                <a:cs typeface="Arial Unicode MS" pitchFamily="34" charset="-122"/>
              </a:rPr>
              <a:t>System.out.println</a:t>
            </a:r>
            <a:r>
              <a:rPr lang="en-US" altLang="zh-CN" sz="1800" dirty="0">
                <a:solidFill>
                  <a:srgbClr val="0000FF"/>
                </a:solidFill>
                <a:latin typeface="Arial Unicode MS" pitchFamily="34" charset="-122"/>
                <a:ea typeface="Arial Unicode MS" pitchFamily="34" charset="-122"/>
                <a:cs typeface="Arial Unicode MS" pitchFamily="34" charset="-122"/>
              </a:rPr>
              <a:t>(“Eating.”);</a:t>
            </a:r>
          </a:p>
          <a:p>
            <a:pPr>
              <a:lnSpc>
                <a:spcPct val="75000"/>
              </a:lnSpc>
              <a:spcBef>
                <a:spcPct val="50000"/>
              </a:spcBef>
            </a:pPr>
            <a:r>
              <a:rPr lang="en-US" altLang="zh-CN" sz="1800" dirty="0">
                <a:solidFill>
                  <a:srgbClr val="0000FF"/>
                </a:solidFill>
                <a:latin typeface="Arial Unicode MS" pitchFamily="34" charset="-122"/>
                <a:ea typeface="Arial Unicode MS" pitchFamily="34" charset="-122"/>
                <a:cs typeface="Arial Unicode MS" pitchFamily="34" charset="-122"/>
              </a:rPr>
              <a:t>  }</a:t>
            </a:r>
          </a:p>
          <a:p>
            <a:pPr>
              <a:lnSpc>
                <a:spcPct val="75000"/>
              </a:lnSpc>
              <a:spcBef>
                <a:spcPct val="50000"/>
              </a:spcBef>
            </a:pPr>
            <a:r>
              <a:rPr lang="en-US" altLang="zh-CN" sz="1800" dirty="0">
                <a:solidFill>
                  <a:srgbClr val="0000FF"/>
                </a:solidFill>
                <a:latin typeface="Arial Unicode MS" pitchFamily="34" charset="-122"/>
                <a:ea typeface="Arial Unicode MS" pitchFamily="34" charset="-122"/>
                <a:cs typeface="Arial Unicode MS" pitchFamily="34" charset="-122"/>
              </a:rPr>
              <a:t>  public </a:t>
            </a:r>
            <a:r>
              <a:rPr lang="en-US" altLang="zh-CN" sz="1800" dirty="0" err="1">
                <a:solidFill>
                  <a:srgbClr val="0000FF"/>
                </a:solidFill>
                <a:latin typeface="Arial Unicode MS" pitchFamily="34" charset="-122"/>
                <a:ea typeface="Arial Unicode MS" pitchFamily="34" charset="-122"/>
                <a:cs typeface="Arial Unicode MS" pitchFamily="34" charset="-122"/>
              </a:rPr>
              <a:t>viod</a:t>
            </a:r>
            <a:r>
              <a:rPr lang="en-US" altLang="zh-CN" sz="1800" dirty="0">
                <a:solidFill>
                  <a:srgbClr val="0000FF"/>
                </a:solidFill>
                <a:latin typeface="Arial Unicode MS" pitchFamily="34" charset="-122"/>
                <a:ea typeface="Arial Unicode MS" pitchFamily="34" charset="-122"/>
                <a:cs typeface="Arial Unicode MS" pitchFamily="34" charset="-122"/>
              </a:rPr>
              <a:t> move(){</a:t>
            </a:r>
          </a:p>
          <a:p>
            <a:pPr>
              <a:lnSpc>
                <a:spcPct val="75000"/>
              </a:lnSpc>
              <a:spcBef>
                <a:spcPct val="50000"/>
              </a:spcBef>
            </a:pPr>
            <a:r>
              <a:rPr lang="en-US" altLang="zh-CN" sz="1800" dirty="0">
                <a:solidFill>
                  <a:srgbClr val="0000FF"/>
                </a:solidFill>
                <a:latin typeface="Arial Unicode MS" pitchFamily="34" charset="-122"/>
                <a:ea typeface="Arial Unicode MS" pitchFamily="34" charset="-122"/>
                <a:cs typeface="Arial Unicode MS" pitchFamily="34" charset="-122"/>
              </a:rPr>
              <a:t>      </a:t>
            </a:r>
            <a:r>
              <a:rPr lang="en-US" altLang="zh-CN" sz="1800" dirty="0" err="1">
                <a:solidFill>
                  <a:srgbClr val="0000FF"/>
                </a:solidFill>
                <a:latin typeface="Arial Unicode MS" pitchFamily="34" charset="-122"/>
                <a:ea typeface="Arial Unicode MS" pitchFamily="34" charset="-122"/>
                <a:cs typeface="Arial Unicode MS" pitchFamily="34" charset="-122"/>
              </a:rPr>
              <a:t>System.out.println</a:t>
            </a:r>
            <a:r>
              <a:rPr lang="en-US" altLang="zh-CN" sz="1800" dirty="0">
                <a:solidFill>
                  <a:srgbClr val="0000FF"/>
                </a:solidFill>
                <a:latin typeface="Arial Unicode MS" pitchFamily="34" charset="-122"/>
                <a:ea typeface="Arial Unicode MS" pitchFamily="34" charset="-122"/>
                <a:cs typeface="Arial Unicode MS" pitchFamily="34" charset="-122"/>
              </a:rPr>
              <a:t>(“Move.”);</a:t>
            </a:r>
          </a:p>
          <a:p>
            <a:pPr>
              <a:lnSpc>
                <a:spcPct val="75000"/>
              </a:lnSpc>
              <a:spcBef>
                <a:spcPct val="50000"/>
              </a:spcBef>
            </a:pPr>
            <a:r>
              <a:rPr lang="en-US" altLang="zh-CN" sz="1800" dirty="0">
                <a:solidFill>
                  <a:srgbClr val="0000FF"/>
                </a:solidFill>
                <a:latin typeface="Arial Unicode MS" pitchFamily="34" charset="-122"/>
                <a:ea typeface="Arial Unicode MS" pitchFamily="34" charset="-122"/>
                <a:cs typeface="Arial Unicode MS" pitchFamily="34" charset="-122"/>
              </a:rPr>
              <a:t>  }</a:t>
            </a:r>
          </a:p>
          <a:p>
            <a:pPr>
              <a:lnSpc>
                <a:spcPct val="75000"/>
              </a:lnSpc>
              <a:spcBef>
                <a:spcPct val="50000"/>
              </a:spcBef>
            </a:pPr>
            <a:r>
              <a:rPr lang="en-US" altLang="zh-CN" sz="1800" dirty="0">
                <a:solidFill>
                  <a:srgbClr val="0000FF"/>
                </a:solidFill>
                <a:latin typeface="Arial Unicode MS" pitchFamily="34" charset="-122"/>
                <a:ea typeface="Arial Unicode MS" pitchFamily="34" charset="-122"/>
                <a:cs typeface="Arial Unicode MS" pitchFamily="34" charset="-122"/>
              </a:rPr>
              <a:t>}</a:t>
            </a:r>
          </a:p>
        </p:txBody>
      </p:sp>
      <p:sp>
        <p:nvSpPr>
          <p:cNvPr id="13317" name="Rectangle 5"/>
          <p:cNvSpPr>
            <a:spLocks noChangeArrowheads="1"/>
          </p:cNvSpPr>
          <p:nvPr/>
        </p:nvSpPr>
        <p:spPr bwMode="auto">
          <a:xfrm>
            <a:off x="4075113" y="2865536"/>
            <a:ext cx="5105400" cy="3811588"/>
          </a:xfrm>
          <a:prstGeom prst="rect">
            <a:avLst/>
          </a:prstGeom>
          <a:noFill/>
          <a:ln w="9525">
            <a:noFill/>
            <a:miter lim="800000"/>
            <a:headEnd/>
            <a:tailEnd/>
          </a:ln>
        </p:spPr>
        <p:txBody>
          <a:bodyPr>
            <a:spAutoFit/>
          </a:bodyPr>
          <a:lstStyle/>
          <a:p>
            <a:pPr>
              <a:lnSpc>
                <a:spcPct val="90000"/>
              </a:lnSpc>
              <a:spcBef>
                <a:spcPct val="50000"/>
              </a:spcBef>
            </a:pPr>
            <a:r>
              <a:rPr lang="zh-CN" altLang="en-US" sz="1800" b="1" dirty="0">
                <a:solidFill>
                  <a:srgbClr val="0000FF"/>
                </a:solidFill>
                <a:latin typeface="Arial Unicode MS" pitchFamily="34" charset="-122"/>
                <a:ea typeface="Arial Unicode MS" pitchFamily="34" charset="-122"/>
                <a:cs typeface="Arial Unicode MS" pitchFamily="34" charset="-122"/>
              </a:rPr>
              <a:t>举例</a:t>
            </a:r>
            <a:r>
              <a:rPr lang="en-US" altLang="zh-CN" sz="1800" b="1" dirty="0">
                <a:solidFill>
                  <a:srgbClr val="0000FF"/>
                </a:solidFill>
                <a:latin typeface="Arial Unicode MS" pitchFamily="34" charset="-122"/>
                <a:ea typeface="Arial Unicode MS" pitchFamily="34" charset="-122"/>
                <a:cs typeface="Arial Unicode MS" pitchFamily="34" charset="-122"/>
              </a:rPr>
              <a:t>: </a:t>
            </a:r>
          </a:p>
          <a:p>
            <a:pPr>
              <a:lnSpc>
                <a:spcPct val="90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public class Zoo{</a:t>
            </a:r>
          </a:p>
          <a:p>
            <a:pPr>
              <a:lnSpc>
                <a:spcPct val="90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public static void main(String </a:t>
            </a:r>
            <a:r>
              <a:rPr lang="en-US" altLang="zh-CN" sz="1800" b="1" dirty="0" err="1">
                <a:solidFill>
                  <a:srgbClr val="0000FF"/>
                </a:solidFill>
                <a:latin typeface="Arial Unicode MS" pitchFamily="34" charset="-122"/>
                <a:ea typeface="Arial Unicode MS" pitchFamily="34" charset="-122"/>
                <a:cs typeface="Arial Unicode MS" pitchFamily="34" charset="-122"/>
              </a:rPr>
              <a:t>args</a:t>
            </a:r>
            <a:r>
              <a:rPr lang="en-US" altLang="zh-CN" sz="1800" b="1" dirty="0">
                <a:solidFill>
                  <a:srgbClr val="0000FF"/>
                </a:solidFill>
                <a:latin typeface="Arial Unicode MS" pitchFamily="34" charset="-122"/>
                <a:ea typeface="Arial Unicode MS" pitchFamily="34" charset="-122"/>
                <a:cs typeface="Arial Unicode MS" pitchFamily="34" charset="-122"/>
              </a:rPr>
              <a:t>[]){</a:t>
            </a:r>
          </a:p>
          <a:p>
            <a:pPr>
              <a:lnSpc>
                <a:spcPct val="90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Animal </a:t>
            </a:r>
            <a:r>
              <a:rPr lang="en-US" altLang="zh-CN" sz="1800" b="1" dirty="0" err="1">
                <a:solidFill>
                  <a:srgbClr val="0000FF"/>
                </a:solidFill>
                <a:latin typeface="Arial Unicode MS" pitchFamily="34" charset="-122"/>
                <a:ea typeface="Arial Unicode MS" pitchFamily="34" charset="-122"/>
                <a:cs typeface="Arial Unicode MS" pitchFamily="34" charset="-122"/>
              </a:rPr>
              <a:t>xb</a:t>
            </a:r>
            <a:r>
              <a:rPr lang="en-US" altLang="zh-CN" sz="1800" b="1" dirty="0">
                <a:solidFill>
                  <a:srgbClr val="0000FF"/>
                </a:solidFill>
                <a:latin typeface="Arial Unicode MS" pitchFamily="34" charset="-122"/>
                <a:ea typeface="Arial Unicode MS" pitchFamily="34" charset="-122"/>
                <a:cs typeface="Arial Unicode MS" pitchFamily="34" charset="-122"/>
              </a:rPr>
              <a:t>=new Animal();</a:t>
            </a:r>
          </a:p>
          <a:p>
            <a:pPr>
              <a:lnSpc>
                <a:spcPct val="90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xb.legs</a:t>
            </a:r>
            <a:r>
              <a:rPr lang="en-US" altLang="zh-CN" sz="1800" b="1" dirty="0">
                <a:solidFill>
                  <a:srgbClr val="0000FF"/>
                </a:solidFill>
                <a:latin typeface="Arial Unicode MS" pitchFamily="34" charset="-122"/>
                <a:ea typeface="Arial Unicode MS" pitchFamily="34" charset="-122"/>
                <a:cs typeface="Arial Unicode MS" pitchFamily="34" charset="-122"/>
              </a:rPr>
              <a:t>=4;</a:t>
            </a:r>
          </a:p>
          <a:p>
            <a:pPr>
              <a:lnSpc>
                <a:spcPct val="90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System.out.println</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xb.legs</a:t>
            </a:r>
            <a:r>
              <a:rPr lang="en-US" altLang="zh-CN" sz="1800" b="1" dirty="0">
                <a:solidFill>
                  <a:srgbClr val="0000FF"/>
                </a:solidFill>
                <a:latin typeface="Arial Unicode MS" pitchFamily="34" charset="-122"/>
                <a:ea typeface="Arial Unicode MS" pitchFamily="34" charset="-122"/>
                <a:cs typeface="Arial Unicode MS" pitchFamily="34" charset="-122"/>
              </a:rPr>
              <a:t>);</a:t>
            </a:r>
          </a:p>
          <a:p>
            <a:pPr>
              <a:lnSpc>
                <a:spcPct val="90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xb.eat</a:t>
            </a:r>
            <a:r>
              <a:rPr lang="en-US" altLang="zh-CN" sz="1800" b="1" dirty="0">
                <a:solidFill>
                  <a:srgbClr val="0000FF"/>
                </a:solidFill>
                <a:latin typeface="Arial Unicode MS" pitchFamily="34" charset="-122"/>
                <a:ea typeface="Arial Unicode MS" pitchFamily="34" charset="-122"/>
                <a:cs typeface="Arial Unicode MS" pitchFamily="34" charset="-122"/>
              </a:rPr>
              <a:t>();</a:t>
            </a:r>
          </a:p>
          <a:p>
            <a:pPr>
              <a:lnSpc>
                <a:spcPct val="90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xb.move</a:t>
            </a:r>
            <a:r>
              <a:rPr lang="en-US" altLang="zh-CN" sz="1800" b="1" dirty="0">
                <a:solidFill>
                  <a:srgbClr val="0000FF"/>
                </a:solidFill>
                <a:latin typeface="Arial Unicode MS" pitchFamily="34" charset="-122"/>
                <a:ea typeface="Arial Unicode MS" pitchFamily="34" charset="-122"/>
                <a:cs typeface="Arial Unicode MS" pitchFamily="34" charset="-122"/>
              </a:rPr>
              <a:t>();</a:t>
            </a:r>
          </a:p>
          <a:p>
            <a:pPr>
              <a:lnSpc>
                <a:spcPct val="90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a:t>
            </a:r>
          </a:p>
          <a:p>
            <a:pPr>
              <a:lnSpc>
                <a:spcPct val="90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965048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357290" y="390700"/>
            <a:ext cx="7772400" cy="1382700"/>
          </a:xfrm>
        </p:spPr>
        <p:txBody>
          <a:bodyPr>
            <a:normAutofit/>
          </a:bodyPr>
          <a:lstStyle/>
          <a:p>
            <a:pPr eaLnBrk="1" hangingPunct="1"/>
            <a:r>
              <a:rPr lang="zh-CN" altLang="en-US" sz="4000" b="1" dirty="0" smtClean="0">
                <a:latin typeface="Arial Unicode MS" pitchFamily="34" charset="-122"/>
                <a:ea typeface="Arial Unicode MS" pitchFamily="34" charset="-122"/>
                <a:cs typeface="Arial Unicode MS" pitchFamily="34" charset="-122"/>
              </a:rPr>
              <a:t>对象的创建和使用</a:t>
            </a:r>
          </a:p>
        </p:txBody>
      </p:sp>
      <p:sp>
        <p:nvSpPr>
          <p:cNvPr id="14339" name="Rectangle 3"/>
          <p:cNvSpPr>
            <a:spLocks noGrp="1" noChangeArrowheads="1"/>
          </p:cNvSpPr>
          <p:nvPr>
            <p:ph type="body" idx="1"/>
          </p:nvPr>
        </p:nvSpPr>
        <p:spPr>
          <a:xfrm>
            <a:off x="142844" y="1892321"/>
            <a:ext cx="1908175" cy="3743325"/>
          </a:xfrm>
        </p:spPr>
        <p:txBody>
          <a:bodyPr>
            <a:normAutofit lnSpcReduction="10000"/>
          </a:bodyPr>
          <a:lstStyle/>
          <a:p>
            <a:pPr eaLnBrk="1" hangingPunct="1">
              <a:buClr>
                <a:schemeClr val="tx1"/>
              </a:buClr>
              <a:buFont typeface="Wingdings" pitchFamily="2" charset="2"/>
              <a:buChar char="Ø"/>
            </a:pPr>
            <a:r>
              <a:rPr lang="zh-CN" altLang="en-US" sz="2400" dirty="0" smtClean="0">
                <a:latin typeface="Arial Unicode MS" pitchFamily="34" charset="-122"/>
                <a:ea typeface="Arial Unicode MS" pitchFamily="34" charset="-122"/>
                <a:cs typeface="Arial Unicode MS" pitchFamily="34" charset="-122"/>
              </a:rPr>
              <a:t>如果创建了一个类的多个对象，对于类中定义的属性，每个对象都拥有各自的一套副本，且互不干扰。</a:t>
            </a:r>
          </a:p>
          <a:p>
            <a:pPr eaLnBrk="1" hangingPunct="1">
              <a:spcBef>
                <a:spcPct val="0"/>
              </a:spcBef>
              <a:buFontTx/>
              <a:buNone/>
            </a:pPr>
            <a:endParaRPr lang="en-US" altLang="zh-CN" sz="2400" dirty="0" smtClean="0">
              <a:solidFill>
                <a:srgbClr val="FF5050"/>
              </a:solidFill>
              <a:latin typeface="Arial Unicode MS" pitchFamily="34" charset="-122"/>
              <a:ea typeface="Arial Unicode MS" pitchFamily="34" charset="-122"/>
              <a:cs typeface="Arial Unicode MS" pitchFamily="34" charset="-122"/>
            </a:endParaRPr>
          </a:p>
        </p:txBody>
      </p:sp>
      <p:sp>
        <p:nvSpPr>
          <p:cNvPr id="14340" name="Rectangle 4"/>
          <p:cNvSpPr>
            <a:spLocks noChangeArrowheads="1"/>
          </p:cNvSpPr>
          <p:nvPr/>
        </p:nvSpPr>
        <p:spPr bwMode="auto">
          <a:xfrm>
            <a:off x="2374869" y="1692296"/>
            <a:ext cx="6553200" cy="4665662"/>
          </a:xfrm>
          <a:prstGeom prst="rect">
            <a:avLst/>
          </a:prstGeom>
          <a:noFill/>
          <a:ln w="9525">
            <a:noFill/>
            <a:miter lim="800000"/>
            <a:headEnd/>
            <a:tailEnd/>
          </a:ln>
        </p:spPr>
        <p:txBody>
          <a:bodyPr>
            <a:spAutoFit/>
          </a:bodyPr>
          <a:lstStyle/>
          <a:p>
            <a:pPr>
              <a:lnSpc>
                <a:spcPct val="75000"/>
              </a:lnSpc>
              <a:spcBef>
                <a:spcPct val="50000"/>
              </a:spcBef>
            </a:pPr>
            <a:r>
              <a:rPr lang="zh-CN" altLang="en-US" sz="1800" b="1" dirty="0">
                <a:solidFill>
                  <a:srgbClr val="FF0000"/>
                </a:solidFill>
                <a:latin typeface="Arial Unicode MS" pitchFamily="34" charset="-122"/>
                <a:ea typeface="Arial Unicode MS" pitchFamily="34" charset="-122"/>
                <a:cs typeface="Arial Unicode MS" pitchFamily="34" charset="-122"/>
              </a:rPr>
              <a:t>举例</a:t>
            </a:r>
            <a:r>
              <a:rPr lang="en-US" altLang="zh-CN" sz="1800" b="1" dirty="0">
                <a:solidFill>
                  <a:srgbClr val="FF0000"/>
                </a:solidFill>
                <a:latin typeface="Arial Unicode MS" pitchFamily="34" charset="-122"/>
                <a:ea typeface="Arial Unicode MS" pitchFamily="34" charset="-122"/>
                <a:cs typeface="Arial Unicode MS" pitchFamily="34" charset="-122"/>
              </a:rPr>
              <a:t>:</a:t>
            </a:r>
            <a:r>
              <a:rPr lang="en-US" altLang="zh-CN" sz="1800" b="1" dirty="0">
                <a:solidFill>
                  <a:schemeClr val="accent2"/>
                </a:solidFill>
                <a:latin typeface="Arial Unicode MS" pitchFamily="34" charset="-122"/>
                <a:ea typeface="Arial Unicode MS" pitchFamily="34" charset="-122"/>
                <a:cs typeface="Arial Unicode MS" pitchFamily="34" charset="-122"/>
              </a:rPr>
              <a:t> </a:t>
            </a:r>
          </a:p>
          <a:p>
            <a:pPr>
              <a:lnSpc>
                <a:spcPct val="75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public class Zoo{</a:t>
            </a:r>
          </a:p>
          <a:p>
            <a:pPr>
              <a:lnSpc>
                <a:spcPct val="75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public static void main(String </a:t>
            </a:r>
            <a:r>
              <a:rPr lang="en-US" altLang="zh-CN" sz="1800" b="1" dirty="0" err="1">
                <a:solidFill>
                  <a:srgbClr val="0000FF"/>
                </a:solidFill>
                <a:latin typeface="Arial Unicode MS" pitchFamily="34" charset="-122"/>
                <a:ea typeface="Arial Unicode MS" pitchFamily="34" charset="-122"/>
                <a:cs typeface="Arial Unicode MS" pitchFamily="34" charset="-122"/>
              </a:rPr>
              <a:t>args</a:t>
            </a:r>
            <a:r>
              <a:rPr lang="en-US" altLang="zh-CN" sz="1800" b="1" dirty="0">
                <a:solidFill>
                  <a:srgbClr val="0000FF"/>
                </a:solidFill>
                <a:latin typeface="Arial Unicode MS" pitchFamily="34" charset="-122"/>
                <a:ea typeface="Arial Unicode MS" pitchFamily="34" charset="-122"/>
                <a:cs typeface="Arial Unicode MS" pitchFamily="34" charset="-122"/>
              </a:rPr>
              <a:t>[]){</a:t>
            </a:r>
          </a:p>
          <a:p>
            <a:pPr>
              <a:lnSpc>
                <a:spcPct val="55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Animal </a:t>
            </a:r>
            <a:r>
              <a:rPr lang="en-US" altLang="zh-CN" sz="1800" b="1" dirty="0" err="1">
                <a:solidFill>
                  <a:srgbClr val="0000FF"/>
                </a:solidFill>
                <a:latin typeface="Arial Unicode MS" pitchFamily="34" charset="-122"/>
                <a:ea typeface="Arial Unicode MS" pitchFamily="34" charset="-122"/>
                <a:cs typeface="Arial Unicode MS" pitchFamily="34" charset="-122"/>
              </a:rPr>
              <a:t>xb</a:t>
            </a:r>
            <a:r>
              <a:rPr lang="en-US" altLang="zh-CN" sz="1800" b="1" dirty="0">
                <a:solidFill>
                  <a:srgbClr val="0000FF"/>
                </a:solidFill>
                <a:latin typeface="Arial Unicode MS" pitchFamily="34" charset="-122"/>
                <a:ea typeface="Arial Unicode MS" pitchFamily="34" charset="-122"/>
                <a:cs typeface="Arial Unicode MS" pitchFamily="34" charset="-122"/>
              </a:rPr>
              <a:t>=new Animal();</a:t>
            </a:r>
          </a:p>
          <a:p>
            <a:pPr>
              <a:lnSpc>
                <a:spcPct val="55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Animal </a:t>
            </a:r>
            <a:r>
              <a:rPr lang="en-US" altLang="zh-CN" sz="1800" b="1" dirty="0" err="1">
                <a:solidFill>
                  <a:srgbClr val="0000FF"/>
                </a:solidFill>
                <a:latin typeface="Arial Unicode MS" pitchFamily="34" charset="-122"/>
                <a:ea typeface="Arial Unicode MS" pitchFamily="34" charset="-122"/>
                <a:cs typeface="Arial Unicode MS" pitchFamily="34" charset="-122"/>
              </a:rPr>
              <a:t>xh</a:t>
            </a:r>
            <a:r>
              <a:rPr lang="en-US" altLang="zh-CN" sz="1800" b="1" dirty="0">
                <a:solidFill>
                  <a:srgbClr val="0000FF"/>
                </a:solidFill>
                <a:latin typeface="Arial Unicode MS" pitchFamily="34" charset="-122"/>
                <a:ea typeface="Arial Unicode MS" pitchFamily="34" charset="-122"/>
                <a:cs typeface="Arial Unicode MS" pitchFamily="34" charset="-122"/>
              </a:rPr>
              <a:t>=new Animal();</a:t>
            </a:r>
          </a:p>
          <a:p>
            <a:pPr>
              <a:lnSpc>
                <a:spcPct val="75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xb.legs</a:t>
            </a:r>
            <a:r>
              <a:rPr lang="en-US" altLang="zh-CN" sz="1800" b="1" dirty="0">
                <a:solidFill>
                  <a:srgbClr val="0000FF"/>
                </a:solidFill>
                <a:latin typeface="Arial Unicode MS" pitchFamily="34" charset="-122"/>
                <a:ea typeface="Arial Unicode MS" pitchFamily="34" charset="-122"/>
                <a:cs typeface="Arial Unicode MS" pitchFamily="34" charset="-122"/>
              </a:rPr>
              <a:t>=4;</a:t>
            </a:r>
          </a:p>
          <a:p>
            <a:pPr>
              <a:lnSpc>
                <a:spcPct val="75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xh.legs</a:t>
            </a:r>
            <a:r>
              <a:rPr lang="en-US" altLang="zh-CN" sz="1800" b="1" dirty="0">
                <a:solidFill>
                  <a:srgbClr val="0000FF"/>
                </a:solidFill>
                <a:latin typeface="Arial Unicode MS" pitchFamily="34" charset="-122"/>
                <a:ea typeface="Arial Unicode MS" pitchFamily="34" charset="-122"/>
                <a:cs typeface="Arial Unicode MS" pitchFamily="34" charset="-122"/>
              </a:rPr>
              <a:t>=0;</a:t>
            </a:r>
          </a:p>
          <a:p>
            <a:pPr>
              <a:lnSpc>
                <a:spcPct val="75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System.out.println</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xb.legs</a:t>
            </a:r>
            <a:r>
              <a:rPr lang="en-US" altLang="zh-CN" sz="1800" b="1" dirty="0">
                <a:solidFill>
                  <a:srgbClr val="0000FF"/>
                </a:solidFill>
                <a:latin typeface="Arial Unicode MS" pitchFamily="34" charset="-122"/>
                <a:ea typeface="Arial Unicode MS" pitchFamily="34" charset="-122"/>
                <a:cs typeface="Arial Unicode MS" pitchFamily="34" charset="-122"/>
              </a:rPr>
              <a:t>);   //4</a:t>
            </a:r>
          </a:p>
          <a:p>
            <a:pPr>
              <a:lnSpc>
                <a:spcPct val="75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System.out.println</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xh.legs</a:t>
            </a:r>
            <a:r>
              <a:rPr lang="en-US" altLang="zh-CN" sz="1800" b="1" dirty="0">
                <a:solidFill>
                  <a:srgbClr val="0000FF"/>
                </a:solidFill>
                <a:latin typeface="Arial Unicode MS" pitchFamily="34" charset="-122"/>
                <a:ea typeface="Arial Unicode MS" pitchFamily="34" charset="-122"/>
                <a:cs typeface="Arial Unicode MS" pitchFamily="34" charset="-122"/>
              </a:rPr>
              <a:t>);   //0</a:t>
            </a:r>
          </a:p>
          <a:p>
            <a:pPr>
              <a:lnSpc>
                <a:spcPct val="75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xb.legs</a:t>
            </a:r>
            <a:r>
              <a:rPr lang="en-US" altLang="zh-CN" sz="1800" b="1" dirty="0">
                <a:solidFill>
                  <a:srgbClr val="0000FF"/>
                </a:solidFill>
                <a:latin typeface="Arial Unicode MS" pitchFamily="34" charset="-122"/>
                <a:ea typeface="Arial Unicode MS" pitchFamily="34" charset="-122"/>
                <a:cs typeface="Arial Unicode MS" pitchFamily="34" charset="-122"/>
              </a:rPr>
              <a:t>=2;</a:t>
            </a:r>
          </a:p>
          <a:p>
            <a:pPr>
              <a:lnSpc>
                <a:spcPct val="75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System.out.println</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xb.legs</a:t>
            </a:r>
            <a:r>
              <a:rPr lang="en-US" altLang="zh-CN" sz="1800" b="1" dirty="0">
                <a:solidFill>
                  <a:srgbClr val="0000FF"/>
                </a:solidFill>
                <a:latin typeface="Arial Unicode MS" pitchFamily="34" charset="-122"/>
                <a:ea typeface="Arial Unicode MS" pitchFamily="34" charset="-122"/>
                <a:cs typeface="Arial Unicode MS" pitchFamily="34" charset="-122"/>
              </a:rPr>
              <a:t>);   //2</a:t>
            </a:r>
          </a:p>
          <a:p>
            <a:pPr>
              <a:lnSpc>
                <a:spcPct val="75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System.out.println</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xh.legs</a:t>
            </a:r>
            <a:r>
              <a:rPr lang="en-US" altLang="zh-CN" sz="1800" b="1" dirty="0">
                <a:solidFill>
                  <a:srgbClr val="0000FF"/>
                </a:solidFill>
                <a:latin typeface="Arial Unicode MS" pitchFamily="34" charset="-122"/>
                <a:ea typeface="Arial Unicode MS" pitchFamily="34" charset="-122"/>
                <a:cs typeface="Arial Unicode MS" pitchFamily="34" charset="-122"/>
              </a:rPr>
              <a:t>);   //0</a:t>
            </a:r>
          </a:p>
          <a:p>
            <a:pPr>
              <a:lnSpc>
                <a:spcPct val="75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    }</a:t>
            </a:r>
          </a:p>
          <a:p>
            <a:pPr>
              <a:lnSpc>
                <a:spcPct val="75000"/>
              </a:lnSpc>
              <a:spcBef>
                <a:spcPct val="50000"/>
              </a:spcBef>
            </a:pPr>
            <a:r>
              <a:rPr lang="en-US" altLang="zh-CN" sz="1800" b="1"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969306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15616" y="526752"/>
            <a:ext cx="7793037" cy="1462088"/>
          </a:xfrm>
        </p:spPr>
        <p:txBody>
          <a:bodyPr/>
          <a:lstStyle/>
          <a:p>
            <a:pPr eaLnBrk="1" hangingPunct="1"/>
            <a:r>
              <a:rPr lang="zh-CN" altLang="en-US" sz="4000" b="1" dirty="0" smtClean="0">
                <a:latin typeface="Arial Unicode MS" pitchFamily="34" charset="-122"/>
                <a:ea typeface="Arial Unicode MS" pitchFamily="34" charset="-122"/>
                <a:cs typeface="Arial Unicode MS" pitchFamily="34" charset="-122"/>
              </a:rPr>
              <a:t>提示</a:t>
            </a:r>
          </a:p>
        </p:txBody>
      </p:sp>
      <p:sp>
        <p:nvSpPr>
          <p:cNvPr id="15363" name="Rectangle 3"/>
          <p:cNvSpPr>
            <a:spLocks noGrp="1" noChangeArrowheads="1"/>
          </p:cNvSpPr>
          <p:nvPr>
            <p:ph type="body" idx="1"/>
          </p:nvPr>
        </p:nvSpPr>
        <p:spPr>
          <a:xfrm>
            <a:off x="323528" y="1844824"/>
            <a:ext cx="8497888" cy="3168650"/>
          </a:xfrm>
        </p:spPr>
        <p:txBody>
          <a:bodyPr>
            <a:normAutofit/>
          </a:bodyPr>
          <a:lstStyle/>
          <a:p>
            <a:pPr algn="just" eaLnBrk="1" hangingPunct="1">
              <a:buClr>
                <a:srgbClr val="000000"/>
              </a:buClr>
              <a:buFont typeface="Wingdings" pitchFamily="2" charset="2"/>
              <a:buChar char="v"/>
            </a:pPr>
            <a:r>
              <a:rPr lang="zh-CN" altLang="en-US" sz="2400" dirty="0" smtClean="0">
                <a:solidFill>
                  <a:srgbClr val="000000"/>
                </a:solidFill>
                <a:latin typeface="Arial Unicode MS" pitchFamily="34" charset="-122"/>
                <a:ea typeface="Arial Unicode MS" pitchFamily="34" charset="-122"/>
                <a:cs typeface="Arial Unicode MS" pitchFamily="34" charset="-122"/>
              </a:rPr>
              <a:t>类的访问机制：</a:t>
            </a:r>
          </a:p>
          <a:p>
            <a:pPr lvl="1" algn="just" eaLnBrk="1" hangingPunct="1">
              <a:buClr>
                <a:srgbClr val="000000"/>
              </a:buClr>
              <a:buFont typeface="Wingdings" pitchFamily="2" charset="2"/>
              <a:buChar char="v"/>
            </a:pPr>
            <a:r>
              <a:rPr lang="zh-CN" altLang="en-US" sz="2000" dirty="0" smtClean="0">
                <a:solidFill>
                  <a:srgbClr val="0000FF"/>
                </a:solidFill>
                <a:latin typeface="Arial Unicode MS" pitchFamily="34" charset="-122"/>
                <a:ea typeface="Arial Unicode MS" pitchFamily="34" charset="-122"/>
                <a:cs typeface="Arial Unicode MS" pitchFamily="34" charset="-122"/>
              </a:rPr>
              <a:t>在一个类中的访问机制</a:t>
            </a:r>
            <a:r>
              <a:rPr lang="zh-CN" altLang="en-US" sz="2000" dirty="0" smtClean="0">
                <a:solidFill>
                  <a:srgbClr val="6699FF"/>
                </a:solidFill>
                <a:latin typeface="Arial Unicode MS" pitchFamily="34" charset="-122"/>
                <a:ea typeface="Arial Unicode MS" pitchFamily="34" charset="-122"/>
                <a:cs typeface="Arial Unicode MS" pitchFamily="34" charset="-122"/>
              </a:rPr>
              <a:t>：</a:t>
            </a:r>
            <a:r>
              <a:rPr lang="zh-CN" altLang="en-US" sz="2000" dirty="0" smtClean="0">
                <a:solidFill>
                  <a:srgbClr val="000000"/>
                </a:solidFill>
                <a:latin typeface="Arial Unicode MS" pitchFamily="34" charset="-122"/>
                <a:ea typeface="Arial Unicode MS" pitchFamily="34" charset="-122"/>
                <a:cs typeface="Arial Unicode MS" pitchFamily="34" charset="-122"/>
              </a:rPr>
              <a:t>类中的方法可以直接访问类中的成员变量。（有一个例外）</a:t>
            </a:r>
          </a:p>
          <a:p>
            <a:pPr lvl="1" algn="just" eaLnBrk="1" hangingPunct="1">
              <a:buClr>
                <a:srgbClr val="000000"/>
              </a:buClr>
              <a:buFont typeface="Wingdings" pitchFamily="2" charset="2"/>
              <a:buChar char="v"/>
            </a:pPr>
            <a:r>
              <a:rPr lang="zh-CN" altLang="en-US" sz="2000" dirty="0" smtClean="0">
                <a:solidFill>
                  <a:srgbClr val="0000FF"/>
                </a:solidFill>
                <a:latin typeface="Arial Unicode MS" pitchFamily="34" charset="-122"/>
                <a:ea typeface="Arial Unicode MS" pitchFamily="34" charset="-122"/>
                <a:cs typeface="Arial Unicode MS" pitchFamily="34" charset="-122"/>
              </a:rPr>
              <a:t>在不同类中的访问机制</a:t>
            </a:r>
            <a:r>
              <a:rPr lang="zh-CN" altLang="en-US" sz="2000" dirty="0" smtClean="0">
                <a:solidFill>
                  <a:srgbClr val="6699FF"/>
                </a:solidFill>
                <a:latin typeface="Arial Unicode MS" pitchFamily="34" charset="-122"/>
                <a:ea typeface="Arial Unicode MS" pitchFamily="34" charset="-122"/>
                <a:cs typeface="Arial Unicode MS" pitchFamily="34" charset="-122"/>
              </a:rPr>
              <a:t>：</a:t>
            </a:r>
            <a:r>
              <a:rPr lang="zh-CN" altLang="en-US" sz="2000" dirty="0" smtClean="0">
                <a:solidFill>
                  <a:srgbClr val="000000"/>
                </a:solidFill>
                <a:latin typeface="Arial Unicode MS" pitchFamily="34" charset="-122"/>
                <a:ea typeface="Arial Unicode MS" pitchFamily="34" charset="-122"/>
                <a:cs typeface="Arial Unicode MS" pitchFamily="34" charset="-122"/>
              </a:rPr>
              <a:t>先创建要访问类的对象，再用对象访问类中定义的成员。</a:t>
            </a:r>
          </a:p>
          <a:p>
            <a:pPr lvl="1" algn="just" eaLnBrk="1" hangingPunct="1">
              <a:buClr>
                <a:srgbClr val="000000"/>
              </a:buClr>
              <a:buFont typeface="Wingdings" pitchFamily="2" charset="2"/>
              <a:buChar char="v"/>
            </a:pPr>
            <a:endParaRPr lang="zh-CN" altLang="en-US" sz="2000" dirty="0" smtClean="0">
              <a:solidFill>
                <a:srgbClr val="000000"/>
              </a:solidFill>
              <a:latin typeface="Arial Unicode MS" pitchFamily="34" charset="-122"/>
              <a:ea typeface="Arial Unicode MS" pitchFamily="34" charset="-122"/>
              <a:cs typeface="Arial Unicode MS" pitchFamily="34" charset="-122"/>
            </a:endParaRPr>
          </a:p>
          <a:p>
            <a:pPr algn="just" eaLnBrk="1" hangingPunct="1">
              <a:buClr>
                <a:srgbClr val="000000"/>
              </a:buClr>
              <a:buFont typeface="Wingdings" pitchFamily="2" charset="2"/>
              <a:buChar char="v"/>
            </a:pPr>
            <a:endParaRPr lang="en-US" altLang="zh-CN" sz="2400" dirty="0" smtClean="0">
              <a:solidFill>
                <a:srgbClr val="0000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911808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339752" y="614507"/>
            <a:ext cx="5040312" cy="1230317"/>
          </a:xfrm>
          <a:noFill/>
        </p:spPr>
        <p:txBody>
          <a:bodyPr lIns="92075" tIns="46038" rIns="92075" bIns="46038">
            <a:normAutofit/>
          </a:bodyPr>
          <a:lstStyle/>
          <a:p>
            <a:pPr eaLnBrk="1" hangingPunct="1"/>
            <a:r>
              <a:rPr lang="zh-CN" altLang="en-US" b="1" dirty="0" smtClean="0">
                <a:latin typeface="Arial Unicode MS" pitchFamily="34" charset="-122"/>
                <a:ea typeface="Arial Unicode MS" pitchFamily="34" charset="-122"/>
                <a:cs typeface="Arial Unicode MS" pitchFamily="34" charset="-122"/>
              </a:rPr>
              <a:t>对象的产生</a:t>
            </a:r>
          </a:p>
        </p:txBody>
      </p:sp>
      <p:sp>
        <p:nvSpPr>
          <p:cNvPr id="16387" name="Rectangle 3"/>
          <p:cNvSpPr>
            <a:spLocks noGrp="1" noChangeArrowheads="1"/>
          </p:cNvSpPr>
          <p:nvPr>
            <p:ph type="body" sz="half" idx="1"/>
          </p:nvPr>
        </p:nvSpPr>
        <p:spPr>
          <a:xfrm>
            <a:off x="323850" y="1552579"/>
            <a:ext cx="8496300" cy="2703529"/>
          </a:xfrm>
          <a:noFill/>
        </p:spPr>
        <p:txBody>
          <a:bodyPr lIns="92075" tIns="46038" rIns="92075" bIns="46038"/>
          <a:lstStyle/>
          <a:p>
            <a:pPr eaLnBrk="1" hangingPunct="1">
              <a:lnSpc>
                <a:spcPct val="80000"/>
              </a:lnSpc>
              <a:buFontTx/>
              <a:buNone/>
            </a:pPr>
            <a:r>
              <a:rPr lang="en-US" altLang="zh-CN" sz="1800" dirty="0" smtClean="0">
                <a:latin typeface="Arial Unicode MS" pitchFamily="34" charset="-122"/>
                <a:ea typeface="Arial Unicode MS" pitchFamily="34" charset="-122"/>
                <a:cs typeface="Arial Unicode MS" pitchFamily="34" charset="-122"/>
              </a:rPr>
              <a:t>class Person</a:t>
            </a:r>
          </a:p>
          <a:p>
            <a:pPr eaLnBrk="1" hangingPunct="1">
              <a:lnSpc>
                <a:spcPct val="80000"/>
              </a:lnSpc>
              <a:buFontTx/>
              <a:buNone/>
            </a:pPr>
            <a:r>
              <a:rPr lang="en-US" altLang="zh-CN" sz="1800" dirty="0" smtClean="0">
                <a:latin typeface="Arial Unicode MS" pitchFamily="34" charset="-122"/>
                <a:ea typeface="Arial Unicode MS" pitchFamily="34" charset="-122"/>
                <a:cs typeface="Arial Unicode MS" pitchFamily="34" charset="-122"/>
              </a:rPr>
              <a:t>{</a:t>
            </a:r>
          </a:p>
          <a:p>
            <a:pPr eaLnBrk="1" hangingPunct="1">
              <a:lnSpc>
                <a:spcPct val="80000"/>
              </a:lnSpc>
              <a:buFontTx/>
              <a:buNone/>
            </a:pP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int</a:t>
            </a:r>
            <a:r>
              <a:rPr lang="en-US" altLang="zh-CN" sz="1800" dirty="0" smtClean="0">
                <a:latin typeface="Arial Unicode MS" pitchFamily="34" charset="-122"/>
                <a:ea typeface="Arial Unicode MS" pitchFamily="34" charset="-122"/>
                <a:cs typeface="Arial Unicode MS" pitchFamily="34" charset="-122"/>
              </a:rPr>
              <a:t> age;</a:t>
            </a:r>
          </a:p>
          <a:p>
            <a:pPr eaLnBrk="1" hangingPunct="1">
              <a:lnSpc>
                <a:spcPct val="80000"/>
              </a:lnSpc>
              <a:buFontTx/>
              <a:buNone/>
            </a:pPr>
            <a:r>
              <a:rPr lang="en-US" altLang="zh-CN" sz="1800" dirty="0" smtClean="0">
                <a:latin typeface="Arial Unicode MS" pitchFamily="34" charset="-122"/>
                <a:ea typeface="Arial Unicode MS" pitchFamily="34" charset="-122"/>
                <a:cs typeface="Arial Unicode MS" pitchFamily="34" charset="-122"/>
              </a:rPr>
              <a:t>	void shout()</a:t>
            </a:r>
          </a:p>
          <a:p>
            <a:pPr eaLnBrk="1" hangingPunct="1">
              <a:lnSpc>
                <a:spcPct val="80000"/>
              </a:lnSpc>
              <a:buFontTx/>
              <a:buNone/>
            </a:pPr>
            <a:r>
              <a:rPr lang="en-US" altLang="zh-CN" sz="1800" dirty="0" smtClean="0">
                <a:latin typeface="Arial Unicode MS" pitchFamily="34" charset="-122"/>
                <a:ea typeface="Arial Unicode MS" pitchFamily="34" charset="-122"/>
                <a:cs typeface="Arial Unicode MS" pitchFamily="34" charset="-122"/>
              </a:rPr>
              <a:t>	{</a:t>
            </a:r>
          </a:p>
          <a:p>
            <a:pPr eaLnBrk="1" hangingPunct="1">
              <a:lnSpc>
                <a:spcPct val="80000"/>
              </a:lnSpc>
              <a:buFontTx/>
              <a:buNone/>
            </a:pP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System.out.println</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oh,my</a:t>
            </a:r>
            <a:r>
              <a:rPr lang="en-US" altLang="zh-CN" sz="1800" dirty="0" smtClean="0">
                <a:latin typeface="Arial Unicode MS" pitchFamily="34" charset="-122"/>
                <a:ea typeface="Arial Unicode MS" pitchFamily="34" charset="-122"/>
                <a:cs typeface="Arial Unicode MS" pitchFamily="34" charset="-122"/>
              </a:rPr>
              <a:t> god! I am “ + age);</a:t>
            </a:r>
          </a:p>
          <a:p>
            <a:pPr eaLnBrk="1" hangingPunct="1">
              <a:lnSpc>
                <a:spcPct val="80000"/>
              </a:lnSpc>
              <a:buFontTx/>
              <a:buNone/>
            </a:pPr>
            <a:r>
              <a:rPr lang="en-US" altLang="zh-CN" sz="1800" dirty="0" smtClean="0">
                <a:latin typeface="Arial Unicode MS" pitchFamily="34" charset="-122"/>
                <a:ea typeface="Arial Unicode MS" pitchFamily="34" charset="-122"/>
                <a:cs typeface="Arial Unicode MS" pitchFamily="34" charset="-122"/>
              </a:rPr>
              <a:t>	}</a:t>
            </a:r>
          </a:p>
          <a:p>
            <a:pPr eaLnBrk="1" hangingPunct="1">
              <a:lnSpc>
                <a:spcPct val="80000"/>
              </a:lnSpc>
              <a:buFontTx/>
              <a:buNone/>
            </a:pPr>
            <a:r>
              <a:rPr lang="en-US" altLang="zh-CN" sz="1800" dirty="0" smtClean="0">
                <a:latin typeface="Arial Unicode MS" pitchFamily="34" charset="-122"/>
                <a:ea typeface="Arial Unicode MS" pitchFamily="34" charset="-122"/>
                <a:cs typeface="Arial Unicode MS" pitchFamily="34" charset="-122"/>
              </a:rPr>
              <a:t>}</a:t>
            </a:r>
          </a:p>
          <a:p>
            <a:pPr eaLnBrk="1" hangingPunct="1">
              <a:lnSpc>
                <a:spcPct val="80000"/>
              </a:lnSpc>
              <a:buFontTx/>
              <a:buNone/>
            </a:pPr>
            <a:r>
              <a:rPr lang="en-US" altLang="zh-CN" sz="1800" dirty="0" smtClean="0">
                <a:solidFill>
                  <a:srgbClr val="0000FF"/>
                </a:solidFill>
                <a:latin typeface="Arial Unicode MS" pitchFamily="34" charset="-122"/>
                <a:ea typeface="Arial Unicode MS" pitchFamily="34" charset="-122"/>
                <a:cs typeface="Arial Unicode MS" pitchFamily="34" charset="-122"/>
              </a:rPr>
              <a:t>Person p1 = new Person();</a:t>
            </a:r>
            <a:r>
              <a:rPr lang="zh-CN" altLang="en-US" sz="1800" dirty="0" smtClean="0">
                <a:solidFill>
                  <a:srgbClr val="0000FF"/>
                </a:solidFill>
                <a:latin typeface="Arial Unicode MS" pitchFamily="34" charset="-122"/>
                <a:ea typeface="Arial Unicode MS" pitchFamily="34" charset="-122"/>
                <a:cs typeface="Arial Unicode MS" pitchFamily="34" charset="-122"/>
              </a:rPr>
              <a:t>执行完后的内存状态</a:t>
            </a:r>
          </a:p>
        </p:txBody>
      </p:sp>
      <p:pic>
        <p:nvPicPr>
          <p:cNvPr id="16388" name="Picture 4" descr="三创建对象1"/>
          <p:cNvPicPr>
            <a:picLocks noChangeAspect="1" noChangeArrowheads="1"/>
          </p:cNvPicPr>
          <p:nvPr/>
        </p:nvPicPr>
        <p:blipFill>
          <a:blip r:embed="rId2"/>
          <a:srcRect/>
          <a:stretch>
            <a:fillRect/>
          </a:stretch>
        </p:blipFill>
        <p:spPr bwMode="auto">
          <a:xfrm>
            <a:off x="2987675" y="4256109"/>
            <a:ext cx="6048375" cy="2244725"/>
          </a:xfrm>
          <a:prstGeom prst="rect">
            <a:avLst/>
          </a:prstGeom>
          <a:noFill/>
          <a:ln w="9525">
            <a:noFill/>
            <a:miter lim="800000"/>
            <a:headEnd/>
            <a:tailEnd/>
          </a:ln>
        </p:spPr>
      </p:pic>
    </p:spTree>
    <p:extLst>
      <p:ext uri="{BB962C8B-B14F-4D97-AF65-F5344CB8AC3E}">
        <p14:creationId xmlns:p14="http://schemas.microsoft.com/office/powerpoint/2010/main" val="1710885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716016" y="1916832"/>
            <a:ext cx="3816424" cy="28083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11560" y="2718212"/>
            <a:ext cx="1080120" cy="3159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611560" y="6093296"/>
            <a:ext cx="1440160" cy="369332"/>
          </a:xfrm>
          <a:prstGeom prst="rect">
            <a:avLst/>
          </a:prstGeom>
          <a:noFill/>
        </p:spPr>
        <p:txBody>
          <a:bodyPr wrap="square" rtlCol="0">
            <a:spAutoFit/>
          </a:bodyPr>
          <a:lstStyle/>
          <a:p>
            <a:r>
              <a:rPr lang="zh-CN" altLang="en-US" dirty="0" smtClean="0"/>
              <a:t>栈</a:t>
            </a:r>
            <a:endParaRPr lang="zh-CN" altLang="en-US" dirty="0"/>
          </a:p>
        </p:txBody>
      </p:sp>
      <p:sp>
        <p:nvSpPr>
          <p:cNvPr id="7" name="TextBox 6"/>
          <p:cNvSpPr txBox="1"/>
          <p:nvPr/>
        </p:nvSpPr>
        <p:spPr>
          <a:xfrm>
            <a:off x="6516216" y="5010599"/>
            <a:ext cx="720080" cy="369332"/>
          </a:xfrm>
          <a:prstGeom prst="rect">
            <a:avLst/>
          </a:prstGeom>
          <a:noFill/>
        </p:spPr>
        <p:txBody>
          <a:bodyPr wrap="square" rtlCol="0">
            <a:spAutoFit/>
          </a:bodyPr>
          <a:lstStyle/>
          <a:p>
            <a:r>
              <a:rPr lang="zh-CN" altLang="en-US" dirty="0" smtClean="0"/>
              <a:t>堆</a:t>
            </a:r>
            <a:endParaRPr lang="zh-CN" altLang="en-US" dirty="0"/>
          </a:p>
        </p:txBody>
      </p:sp>
      <p:sp>
        <p:nvSpPr>
          <p:cNvPr id="8" name="TextBox 7"/>
          <p:cNvSpPr txBox="1"/>
          <p:nvPr/>
        </p:nvSpPr>
        <p:spPr>
          <a:xfrm>
            <a:off x="2843808" y="980728"/>
            <a:ext cx="2880320" cy="369332"/>
          </a:xfrm>
          <a:prstGeom prst="rect">
            <a:avLst/>
          </a:prstGeom>
          <a:noFill/>
        </p:spPr>
        <p:txBody>
          <a:bodyPr wrap="square" rtlCol="0">
            <a:spAutoFit/>
          </a:bodyPr>
          <a:lstStyle/>
          <a:p>
            <a:r>
              <a:rPr lang="en-US" altLang="zh-CN" dirty="0" smtClean="0"/>
              <a:t>Person p = new Person()</a:t>
            </a:r>
            <a:endParaRPr lang="zh-CN" altLang="en-US" dirty="0"/>
          </a:p>
        </p:txBody>
      </p:sp>
      <p:sp>
        <p:nvSpPr>
          <p:cNvPr id="9" name="矩形 8"/>
          <p:cNvSpPr/>
          <p:nvPr/>
        </p:nvSpPr>
        <p:spPr>
          <a:xfrm>
            <a:off x="5724128" y="2348880"/>
            <a:ext cx="792088" cy="12961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0" name="TextBox 9"/>
          <p:cNvSpPr txBox="1"/>
          <p:nvPr/>
        </p:nvSpPr>
        <p:spPr>
          <a:xfrm>
            <a:off x="6624228" y="2348880"/>
            <a:ext cx="1440160" cy="369332"/>
          </a:xfrm>
          <a:prstGeom prst="rect">
            <a:avLst/>
          </a:prstGeom>
          <a:noFill/>
        </p:spPr>
        <p:txBody>
          <a:bodyPr wrap="square" rtlCol="0">
            <a:spAutoFit/>
          </a:bodyPr>
          <a:lstStyle/>
          <a:p>
            <a:r>
              <a:rPr lang="en-US" altLang="zh-CN" dirty="0" smtClean="0"/>
              <a:t>Person </a:t>
            </a:r>
            <a:r>
              <a:rPr lang="zh-CN" altLang="en-US" dirty="0" smtClean="0"/>
              <a:t>对象</a:t>
            </a:r>
            <a:endParaRPr lang="zh-CN" altLang="en-US" dirty="0"/>
          </a:p>
        </p:txBody>
      </p:sp>
      <p:sp>
        <p:nvSpPr>
          <p:cNvPr id="11" name="TextBox 10"/>
          <p:cNvSpPr txBox="1"/>
          <p:nvPr/>
        </p:nvSpPr>
        <p:spPr>
          <a:xfrm>
            <a:off x="184684" y="2700410"/>
            <a:ext cx="360040" cy="369332"/>
          </a:xfrm>
          <a:prstGeom prst="rect">
            <a:avLst/>
          </a:prstGeom>
          <a:noFill/>
        </p:spPr>
        <p:txBody>
          <a:bodyPr wrap="square" rtlCol="0">
            <a:spAutoFit/>
          </a:bodyPr>
          <a:lstStyle/>
          <a:p>
            <a:r>
              <a:rPr lang="en-US" altLang="zh-CN" dirty="0" smtClean="0"/>
              <a:t>p</a:t>
            </a:r>
            <a:endParaRPr lang="zh-CN" altLang="en-US" dirty="0"/>
          </a:p>
        </p:txBody>
      </p:sp>
      <p:sp>
        <p:nvSpPr>
          <p:cNvPr id="12" name="TextBox 11"/>
          <p:cNvSpPr txBox="1"/>
          <p:nvPr/>
        </p:nvSpPr>
        <p:spPr>
          <a:xfrm>
            <a:off x="632393" y="2718212"/>
            <a:ext cx="1080120" cy="369332"/>
          </a:xfrm>
          <a:prstGeom prst="rect">
            <a:avLst/>
          </a:prstGeom>
          <a:noFill/>
        </p:spPr>
        <p:txBody>
          <a:bodyPr wrap="square" rtlCol="0">
            <a:spAutoFit/>
          </a:bodyPr>
          <a:lstStyle/>
          <a:p>
            <a:r>
              <a:rPr lang="en-US" altLang="zh-CN" dirty="0" smtClean="0"/>
              <a:t>0x3000</a:t>
            </a:r>
            <a:endParaRPr lang="zh-CN" altLang="en-US" dirty="0"/>
          </a:p>
        </p:txBody>
      </p:sp>
      <p:cxnSp>
        <p:nvCxnSpPr>
          <p:cNvPr id="14" name="直接箭头连接符 13"/>
          <p:cNvCxnSpPr>
            <a:stCxn id="12" idx="3"/>
          </p:cNvCxnSpPr>
          <p:nvPr/>
        </p:nvCxnSpPr>
        <p:spPr>
          <a:xfrm flipV="1">
            <a:off x="1712513" y="2348880"/>
            <a:ext cx="4011615" cy="5539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808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411760" y="679342"/>
            <a:ext cx="4968875" cy="1021466"/>
          </a:xfrm>
          <a:noFill/>
        </p:spPr>
        <p:txBody>
          <a:bodyPr lIns="92075" tIns="46038" rIns="92075" bIns="46038">
            <a:normAutofit/>
          </a:bodyPr>
          <a:lstStyle/>
          <a:p>
            <a:pPr eaLnBrk="1" hangingPunct="1"/>
            <a:r>
              <a:rPr lang="zh-CN" altLang="en-US" b="1" dirty="0" smtClean="0">
                <a:latin typeface="Arial Unicode MS" pitchFamily="34" charset="-122"/>
                <a:ea typeface="Arial Unicode MS" pitchFamily="34" charset="-122"/>
                <a:cs typeface="Arial Unicode MS" pitchFamily="34" charset="-122"/>
              </a:rPr>
              <a:t>对象的产生</a:t>
            </a:r>
          </a:p>
        </p:txBody>
      </p:sp>
      <p:sp>
        <p:nvSpPr>
          <p:cNvPr id="17411" name="Rectangle 3"/>
          <p:cNvSpPr>
            <a:spLocks noGrp="1" noChangeArrowheads="1"/>
          </p:cNvSpPr>
          <p:nvPr>
            <p:ph type="body" sz="half" idx="1"/>
          </p:nvPr>
        </p:nvSpPr>
        <p:spPr>
          <a:xfrm>
            <a:off x="179388" y="1676991"/>
            <a:ext cx="8640762" cy="1103937"/>
          </a:xfrm>
          <a:noFill/>
        </p:spPr>
        <p:txBody>
          <a:bodyPr lIns="92075" tIns="46038" rIns="92075" bIns="46038"/>
          <a:lstStyle/>
          <a:p>
            <a:pPr eaLnBrk="1" hangingPunct="1">
              <a:buFontTx/>
              <a:buNone/>
            </a:pP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当一个对象被创建时，会对其中各种类型的</a:t>
            </a:r>
            <a:r>
              <a:rPr lang="zh-CN" altLang="en-US" sz="2000" dirty="0" smtClean="0">
                <a:solidFill>
                  <a:srgbClr val="0000FF"/>
                </a:solidFill>
                <a:latin typeface="Arial Unicode MS" pitchFamily="34" charset="-122"/>
                <a:ea typeface="Arial Unicode MS" pitchFamily="34" charset="-122"/>
                <a:cs typeface="Arial Unicode MS" pitchFamily="34" charset="-122"/>
              </a:rPr>
              <a:t>成员变量</a:t>
            </a:r>
            <a:r>
              <a:rPr lang="zh-CN" altLang="en-US" sz="2000" dirty="0" smtClean="0">
                <a:latin typeface="Arial Unicode MS" pitchFamily="34" charset="-122"/>
                <a:ea typeface="Arial Unicode MS" pitchFamily="34" charset="-122"/>
                <a:cs typeface="Arial Unicode MS" pitchFamily="34" charset="-122"/>
              </a:rPr>
              <a:t>自动进行初始化赋值。除了基本数据类型之外的都是变量类型都是引用类型，如上面的</a:t>
            </a:r>
            <a:r>
              <a:rPr lang="en-US" altLang="zh-CN" sz="2000" dirty="0" smtClean="0">
                <a:latin typeface="Arial Unicode MS" pitchFamily="34" charset="-122"/>
                <a:ea typeface="Arial Unicode MS" pitchFamily="34" charset="-122"/>
                <a:cs typeface="Arial Unicode MS" pitchFamily="34" charset="-122"/>
              </a:rPr>
              <a:t>Person</a:t>
            </a:r>
            <a:r>
              <a:rPr lang="zh-CN" altLang="en-US" sz="2000" dirty="0" smtClean="0">
                <a:latin typeface="Arial Unicode MS" pitchFamily="34" charset="-122"/>
                <a:ea typeface="Arial Unicode MS" pitchFamily="34" charset="-122"/>
                <a:cs typeface="Arial Unicode MS" pitchFamily="34" charset="-122"/>
              </a:rPr>
              <a:t>及前面讲过的数组。 </a:t>
            </a:r>
          </a:p>
        </p:txBody>
      </p:sp>
      <p:pic>
        <p:nvPicPr>
          <p:cNvPr id="17412" name="Picture 4"/>
          <p:cNvPicPr>
            <a:picLocks noChangeAspect="1" noChangeArrowheads="1"/>
          </p:cNvPicPr>
          <p:nvPr/>
        </p:nvPicPr>
        <p:blipFill>
          <a:blip r:embed="rId2"/>
          <a:srcRect/>
          <a:stretch>
            <a:fillRect/>
          </a:stretch>
        </p:blipFill>
        <p:spPr bwMode="auto">
          <a:xfrm>
            <a:off x="539552" y="2852886"/>
            <a:ext cx="8064500" cy="3600450"/>
          </a:xfrm>
          <a:prstGeom prst="rect">
            <a:avLst/>
          </a:prstGeom>
          <a:noFill/>
          <a:ln w="9525">
            <a:noFill/>
            <a:miter lim="800000"/>
            <a:headEnd/>
            <a:tailEnd/>
          </a:ln>
        </p:spPr>
      </p:pic>
    </p:spTree>
    <p:extLst>
      <p:ext uri="{BB962C8B-B14F-4D97-AF65-F5344CB8AC3E}">
        <p14:creationId xmlns:p14="http://schemas.microsoft.com/office/powerpoint/2010/main" val="721113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27584" y="723390"/>
            <a:ext cx="8080375" cy="833402"/>
          </a:xfrm>
        </p:spPr>
        <p:txBody>
          <a:bodyPr/>
          <a:lstStyle/>
          <a:p>
            <a:pPr eaLnBrk="1" hangingPunct="1"/>
            <a:r>
              <a:rPr lang="zh-CN" altLang="en-US" sz="4000" b="1" dirty="0" smtClean="0">
                <a:latin typeface="Arial Unicode MS" pitchFamily="34" charset="-122"/>
                <a:ea typeface="Arial Unicode MS" pitchFamily="34" charset="-122"/>
                <a:cs typeface="Arial Unicode MS" pitchFamily="34" charset="-122"/>
              </a:rPr>
              <a:t>对象的使用</a:t>
            </a:r>
          </a:p>
        </p:txBody>
      </p:sp>
      <p:sp>
        <p:nvSpPr>
          <p:cNvPr id="18435" name="Rectangle 3"/>
          <p:cNvSpPr>
            <a:spLocks noGrp="1" noChangeArrowheads="1"/>
          </p:cNvSpPr>
          <p:nvPr>
            <p:ph type="body" sz="half" idx="1"/>
          </p:nvPr>
        </p:nvSpPr>
        <p:spPr>
          <a:xfrm>
            <a:off x="176247" y="1700808"/>
            <a:ext cx="7924145" cy="3096344"/>
          </a:xfrm>
        </p:spPr>
        <p:txBody>
          <a:bodyPr>
            <a:normAutofit fontScale="92500" lnSpcReduction="10000"/>
          </a:bodyPr>
          <a:lstStyle/>
          <a:p>
            <a:pPr eaLnBrk="1" hangingPunct="1">
              <a:lnSpc>
                <a:spcPct val="70000"/>
              </a:lnSpc>
              <a:buFontTx/>
              <a:buNone/>
            </a:pPr>
            <a:r>
              <a:rPr lang="zh-CN" altLang="en-US" sz="1800" dirty="0" smtClean="0">
                <a:latin typeface="Arial Unicode MS" pitchFamily="34" charset="-122"/>
                <a:ea typeface="Arial Unicode MS" pitchFamily="34" charset="-122"/>
                <a:cs typeface="Arial Unicode MS" pitchFamily="34" charset="-122"/>
              </a:rPr>
              <a:t>创建新的对象之后</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我们就可以使用“ 对象名</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对象成员 ”的格式，来访问对象的员 </a:t>
            </a:r>
          </a:p>
          <a:p>
            <a:pPr eaLnBrk="1" hangingPunct="1">
              <a:lnSpc>
                <a:spcPct val="70000"/>
              </a:lnSpc>
              <a:buFontTx/>
              <a:buNone/>
            </a:pPr>
            <a:endParaRPr lang="zh-CN" altLang="en-US" sz="1800" dirty="0" smtClean="0">
              <a:latin typeface="Arial Unicode MS" pitchFamily="34" charset="-122"/>
              <a:ea typeface="Arial Unicode MS" pitchFamily="34" charset="-122"/>
              <a:cs typeface="Arial Unicode MS" pitchFamily="34" charset="-122"/>
            </a:endParaRPr>
          </a:p>
          <a:p>
            <a:pPr eaLnBrk="1" hangingPunct="1">
              <a:lnSpc>
                <a:spcPct val="70000"/>
              </a:lnSpc>
              <a:buFontTx/>
              <a:buNone/>
            </a:pPr>
            <a:r>
              <a:rPr lang="en-US" altLang="zh-CN" sz="1800" dirty="0" smtClean="0">
                <a:latin typeface="Arial Unicode MS" pitchFamily="34" charset="-122"/>
                <a:ea typeface="Arial Unicode MS" pitchFamily="34" charset="-122"/>
                <a:cs typeface="Arial Unicode MS" pitchFamily="34" charset="-122"/>
              </a:rPr>
              <a:t>class </a:t>
            </a:r>
            <a:r>
              <a:rPr lang="en-US" altLang="zh-CN" sz="1800" dirty="0" err="1" smtClean="0">
                <a:latin typeface="Arial Unicode MS" pitchFamily="34" charset="-122"/>
                <a:ea typeface="Arial Unicode MS" pitchFamily="34" charset="-122"/>
                <a:cs typeface="Arial Unicode MS" pitchFamily="34" charset="-122"/>
              </a:rPr>
              <a:t>TestPerson</a:t>
            </a:r>
            <a:endParaRPr lang="en-US" altLang="zh-CN" sz="1800" dirty="0" smtClean="0">
              <a:latin typeface="Arial Unicode MS" pitchFamily="34" charset="-122"/>
              <a:ea typeface="Arial Unicode MS" pitchFamily="34" charset="-122"/>
              <a:cs typeface="Arial Unicode MS" pitchFamily="34" charset="-122"/>
            </a:endParaRPr>
          </a:p>
          <a:p>
            <a:pPr eaLnBrk="1" hangingPunct="1">
              <a:lnSpc>
                <a:spcPct val="70000"/>
              </a:lnSpc>
              <a:buFontTx/>
              <a:buNone/>
            </a:pPr>
            <a:r>
              <a:rPr lang="en-US" altLang="zh-CN" sz="1800" dirty="0" smtClean="0">
                <a:latin typeface="Arial Unicode MS" pitchFamily="34" charset="-122"/>
                <a:ea typeface="Arial Unicode MS" pitchFamily="34" charset="-122"/>
                <a:cs typeface="Arial Unicode MS" pitchFamily="34" charset="-122"/>
              </a:rPr>
              <a:t>{</a:t>
            </a:r>
          </a:p>
          <a:p>
            <a:pPr eaLnBrk="1" hangingPunct="1">
              <a:lnSpc>
                <a:spcPct val="70000"/>
              </a:lnSpc>
              <a:buFontTx/>
              <a:buNone/>
            </a:pPr>
            <a:r>
              <a:rPr lang="en-US" altLang="zh-CN" sz="1800" dirty="0" smtClean="0">
                <a:latin typeface="Arial Unicode MS" pitchFamily="34" charset="-122"/>
                <a:ea typeface="Arial Unicode MS" pitchFamily="34" charset="-122"/>
                <a:cs typeface="Arial Unicode MS" pitchFamily="34" charset="-122"/>
              </a:rPr>
              <a:t>	public static void main(String[] </a:t>
            </a:r>
            <a:r>
              <a:rPr lang="en-US" altLang="zh-CN" sz="1800" dirty="0" err="1" smtClean="0">
                <a:latin typeface="Arial Unicode MS" pitchFamily="34" charset="-122"/>
                <a:ea typeface="Arial Unicode MS" pitchFamily="34" charset="-122"/>
                <a:cs typeface="Arial Unicode MS" pitchFamily="34" charset="-122"/>
              </a:rPr>
              <a:t>args</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solidFill>
                  <a:schemeClr val="hlink"/>
                </a:solidFill>
                <a:latin typeface="Arial Unicode MS" pitchFamily="34" charset="-122"/>
                <a:ea typeface="Arial Unicode MS" pitchFamily="34" charset="-122"/>
                <a:cs typeface="Arial Unicode MS" pitchFamily="34" charset="-122"/>
              </a:rPr>
              <a:t>上面程序运行的内存布局如下图</a:t>
            </a:r>
            <a:r>
              <a:rPr lang="zh-CN" altLang="en-US" sz="1800" dirty="0" smtClean="0">
                <a:latin typeface="Arial Unicode MS" pitchFamily="34" charset="-122"/>
                <a:ea typeface="Arial Unicode MS" pitchFamily="34" charset="-122"/>
                <a:cs typeface="Arial Unicode MS" pitchFamily="34" charset="-122"/>
              </a:rPr>
              <a:t> </a:t>
            </a:r>
          </a:p>
          <a:p>
            <a:pPr eaLnBrk="1" hangingPunct="1">
              <a:lnSpc>
                <a:spcPct val="70000"/>
              </a:lnSpc>
              <a:buFontTx/>
              <a:buNone/>
            </a:pPr>
            <a:endParaRPr lang="zh-CN" altLang="en-US" sz="1800" dirty="0" smtClean="0">
              <a:latin typeface="Arial Unicode MS" pitchFamily="34" charset="-122"/>
              <a:ea typeface="Arial Unicode MS" pitchFamily="34" charset="-122"/>
              <a:cs typeface="Arial Unicode MS" pitchFamily="34" charset="-122"/>
            </a:endParaRPr>
          </a:p>
          <a:p>
            <a:pPr eaLnBrk="1" hangingPunct="1">
              <a:lnSpc>
                <a:spcPct val="70000"/>
              </a:lnSpc>
              <a:buFontTx/>
              <a:buNone/>
            </a:pPr>
            <a:r>
              <a:rPr lang="zh-CN" altLang="en-US" sz="1800" dirty="0" smtClean="0">
                <a:latin typeface="Arial Unicode MS" pitchFamily="34" charset="-122"/>
                <a:ea typeface="Arial Unicode MS" pitchFamily="34" charset="-122"/>
                <a:cs typeface="Arial Unicode MS" pitchFamily="34" charset="-122"/>
              </a:rPr>
              <a:t>	</a:t>
            </a:r>
            <a:r>
              <a:rPr lang="en-US" altLang="zh-CN" sz="1800" dirty="0" smtClean="0">
                <a:latin typeface="Arial Unicode MS" pitchFamily="34" charset="-122"/>
                <a:ea typeface="Arial Unicode MS" pitchFamily="34" charset="-122"/>
                <a:cs typeface="Arial Unicode MS" pitchFamily="34" charset="-122"/>
              </a:rPr>
              <a:t>{</a:t>
            </a:r>
          </a:p>
          <a:p>
            <a:pPr eaLnBrk="1" hangingPunct="1">
              <a:lnSpc>
                <a:spcPct val="70000"/>
              </a:lnSpc>
              <a:buFontTx/>
              <a:buNone/>
            </a:pPr>
            <a:r>
              <a:rPr lang="en-US" altLang="zh-CN" sz="1800" dirty="0" smtClean="0">
                <a:latin typeface="Arial Unicode MS" pitchFamily="34" charset="-122"/>
                <a:ea typeface="Arial Unicode MS" pitchFamily="34" charset="-122"/>
                <a:cs typeface="Arial Unicode MS" pitchFamily="34" charset="-122"/>
              </a:rPr>
              <a:t>	     Person p1 = new Person();</a:t>
            </a:r>
          </a:p>
          <a:p>
            <a:pPr eaLnBrk="1" hangingPunct="1">
              <a:lnSpc>
                <a:spcPct val="70000"/>
              </a:lnSpc>
              <a:buFontTx/>
              <a:buNone/>
            </a:pPr>
            <a:r>
              <a:rPr lang="en-US" altLang="zh-CN" sz="1800" dirty="0" smtClean="0">
                <a:latin typeface="Arial Unicode MS" pitchFamily="34" charset="-122"/>
                <a:ea typeface="Arial Unicode MS" pitchFamily="34" charset="-122"/>
                <a:cs typeface="Arial Unicode MS" pitchFamily="34" charset="-122"/>
              </a:rPr>
              <a:t>		Person p2 =new Person();</a:t>
            </a:r>
          </a:p>
          <a:p>
            <a:pPr eaLnBrk="1" hangingPunct="1">
              <a:lnSpc>
                <a:spcPct val="70000"/>
              </a:lnSpc>
              <a:buFontTx/>
              <a:buNone/>
            </a:pPr>
            <a:r>
              <a:rPr lang="en-US" altLang="zh-CN" sz="1800" dirty="0" smtClean="0">
                <a:latin typeface="Arial Unicode MS" pitchFamily="34" charset="-122"/>
                <a:ea typeface="Arial Unicode MS" pitchFamily="34" charset="-122"/>
                <a:cs typeface="Arial Unicode MS" pitchFamily="34" charset="-122"/>
              </a:rPr>
              <a:t>		p1.age = -30;</a:t>
            </a:r>
          </a:p>
          <a:p>
            <a:pPr eaLnBrk="1" hangingPunct="1">
              <a:lnSpc>
                <a:spcPct val="70000"/>
              </a:lnSpc>
              <a:buFontTx/>
              <a:buNone/>
            </a:pPr>
            <a:r>
              <a:rPr lang="en-US" altLang="zh-CN" sz="1800" dirty="0" smtClean="0">
                <a:latin typeface="Arial Unicode MS" pitchFamily="34" charset="-122"/>
                <a:ea typeface="Arial Unicode MS" pitchFamily="34" charset="-122"/>
                <a:cs typeface="Arial Unicode MS" pitchFamily="34" charset="-122"/>
              </a:rPr>
              <a:t>		p1.shout();</a:t>
            </a:r>
          </a:p>
          <a:p>
            <a:pPr eaLnBrk="1" hangingPunct="1">
              <a:lnSpc>
                <a:spcPct val="70000"/>
              </a:lnSpc>
              <a:buFontTx/>
              <a:buNone/>
            </a:pPr>
            <a:r>
              <a:rPr lang="en-US" altLang="zh-CN" sz="1800" dirty="0" smtClean="0">
                <a:latin typeface="Arial Unicode MS" pitchFamily="34" charset="-122"/>
                <a:ea typeface="Arial Unicode MS" pitchFamily="34" charset="-122"/>
                <a:cs typeface="Arial Unicode MS" pitchFamily="34" charset="-122"/>
              </a:rPr>
              <a:t>		p2.shout();</a:t>
            </a:r>
          </a:p>
          <a:p>
            <a:pPr eaLnBrk="1" hangingPunct="1">
              <a:lnSpc>
                <a:spcPct val="70000"/>
              </a:lnSpc>
              <a:buFontTx/>
              <a:buNone/>
            </a:pPr>
            <a:r>
              <a:rPr lang="en-US" altLang="zh-CN" sz="1800" dirty="0" smtClean="0">
                <a:latin typeface="Arial Unicode MS" pitchFamily="34" charset="-122"/>
                <a:ea typeface="Arial Unicode MS" pitchFamily="34" charset="-122"/>
                <a:cs typeface="Arial Unicode MS" pitchFamily="34" charset="-122"/>
              </a:rPr>
              <a:t>	}</a:t>
            </a:r>
          </a:p>
          <a:p>
            <a:pPr eaLnBrk="1" hangingPunct="1">
              <a:lnSpc>
                <a:spcPct val="70000"/>
              </a:lnSpc>
              <a:buFontTx/>
              <a:buNone/>
            </a:pPr>
            <a:r>
              <a:rPr lang="en-US" altLang="zh-CN" sz="1800" dirty="0" smtClean="0">
                <a:latin typeface="Arial Unicode MS" pitchFamily="34" charset="-122"/>
                <a:ea typeface="Arial Unicode MS" pitchFamily="34" charset="-122"/>
                <a:cs typeface="Arial Unicode MS" pitchFamily="34" charset="-122"/>
              </a:rPr>
              <a:t>}</a:t>
            </a:r>
          </a:p>
        </p:txBody>
      </p:sp>
      <p:pic>
        <p:nvPicPr>
          <p:cNvPr id="18436" name="Picture 4" descr="三创建对象2"/>
          <p:cNvPicPr>
            <a:picLocks noGrp="1" noChangeAspect="1" noChangeArrowheads="1"/>
          </p:cNvPicPr>
          <p:nvPr>
            <p:ph sz="half" idx="2"/>
          </p:nvPr>
        </p:nvPicPr>
        <p:blipFill>
          <a:blip r:embed="rId3"/>
          <a:srcRect/>
          <a:stretch>
            <a:fillRect/>
          </a:stretch>
        </p:blipFill>
        <p:spPr>
          <a:xfrm>
            <a:off x="3092485" y="3908446"/>
            <a:ext cx="5834062" cy="2520950"/>
          </a:xfrm>
          <a:noFill/>
        </p:spPr>
      </p:pic>
    </p:spTree>
    <p:extLst>
      <p:ext uri="{BB962C8B-B14F-4D97-AF65-F5344CB8AC3E}">
        <p14:creationId xmlns:p14="http://schemas.microsoft.com/office/powerpoint/2010/main" val="4228474217"/>
      </p:ext>
    </p:extLst>
  </p:cSld>
  <p:clrMapOvr>
    <a:masterClrMapping/>
  </p:clrMapOvr>
  <p:transition>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2048" y="692696"/>
            <a:ext cx="7772400" cy="936104"/>
          </a:xfrm>
        </p:spPr>
        <p:txBody>
          <a:bodyPr/>
          <a:lstStyle/>
          <a:p>
            <a:pPr eaLnBrk="1" hangingPunct="1"/>
            <a:r>
              <a:rPr lang="zh-CN" altLang="en-US" sz="4000" b="1" dirty="0" smtClean="0">
                <a:latin typeface="Arial Unicode MS" pitchFamily="34" charset="-122"/>
                <a:ea typeface="Arial Unicode MS" pitchFamily="34" charset="-122"/>
                <a:cs typeface="Arial Unicode MS" pitchFamily="34" charset="-122"/>
              </a:rPr>
              <a:t>练习</a:t>
            </a:r>
            <a:r>
              <a:rPr lang="en-US" altLang="zh-CN" sz="4000" b="1" dirty="0" smtClean="0">
                <a:latin typeface="Arial Unicode MS" pitchFamily="34" charset="-122"/>
                <a:ea typeface="Arial Unicode MS" pitchFamily="34" charset="-122"/>
                <a:cs typeface="Arial Unicode MS" pitchFamily="34" charset="-122"/>
              </a:rPr>
              <a:t>1</a:t>
            </a:r>
          </a:p>
        </p:txBody>
      </p:sp>
      <p:sp>
        <p:nvSpPr>
          <p:cNvPr id="21507" name="Rectangle 3"/>
          <p:cNvSpPr>
            <a:spLocks noGrp="1" noChangeArrowheads="1"/>
          </p:cNvSpPr>
          <p:nvPr>
            <p:ph type="body" idx="1"/>
          </p:nvPr>
        </p:nvSpPr>
        <p:spPr>
          <a:xfrm>
            <a:off x="395536" y="1834459"/>
            <a:ext cx="7848600" cy="3581400"/>
          </a:xfrm>
        </p:spPr>
        <p:txBody>
          <a:bodyPr>
            <a:normAutofit/>
          </a:bodyPr>
          <a:lstStyle/>
          <a:p>
            <a:pPr algn="just" eaLnBrk="1" hangingPunct="1">
              <a:buFontTx/>
              <a:buNone/>
            </a:pPr>
            <a:r>
              <a:rPr lang="en-US" altLang="zh-CN" sz="2400" dirty="0" smtClean="0">
                <a:latin typeface="Arial Unicode MS" pitchFamily="34" charset="-122"/>
                <a:ea typeface="Arial Unicode MS" pitchFamily="34" charset="-122"/>
                <a:cs typeface="Arial Unicode MS" pitchFamily="34" charset="-122"/>
              </a:rPr>
              <a:t>1.</a:t>
            </a:r>
            <a:r>
              <a:rPr lang="zh-CN" altLang="en-US" sz="2400" dirty="0" smtClean="0">
                <a:latin typeface="Arial Unicode MS" pitchFamily="34" charset="-122"/>
                <a:ea typeface="Arial Unicode MS" pitchFamily="34" charset="-122"/>
                <a:cs typeface="Arial Unicode MS" pitchFamily="34" charset="-122"/>
              </a:rPr>
              <a:t>创建一个</a:t>
            </a:r>
            <a:r>
              <a:rPr lang="en-US" altLang="zh-CN" sz="2400" dirty="0" smtClean="0">
                <a:latin typeface="Arial Unicode MS" pitchFamily="34" charset="-122"/>
                <a:ea typeface="Arial Unicode MS" pitchFamily="34" charset="-122"/>
                <a:cs typeface="Arial Unicode MS" pitchFamily="34" charset="-122"/>
              </a:rPr>
              <a:t>Person</a:t>
            </a:r>
            <a:r>
              <a:rPr lang="zh-CN" altLang="en-US" sz="2400" dirty="0" smtClean="0">
                <a:latin typeface="Arial Unicode MS" pitchFamily="34" charset="-122"/>
                <a:ea typeface="Arial Unicode MS" pitchFamily="34" charset="-122"/>
                <a:cs typeface="Arial Unicode MS" pitchFamily="34" charset="-122"/>
              </a:rPr>
              <a:t>类，其定义如下：</a:t>
            </a:r>
          </a:p>
        </p:txBody>
      </p:sp>
      <p:graphicFrame>
        <p:nvGraphicFramePr>
          <p:cNvPr id="464900" name="Group 4"/>
          <p:cNvGraphicFramePr>
            <a:graphicFrameLocks noGrp="1"/>
          </p:cNvGraphicFramePr>
          <p:nvPr>
            <p:extLst>
              <p:ext uri="{D42A27DB-BD31-4B8C-83A1-F6EECF244321}">
                <p14:modId xmlns:p14="http://schemas.microsoft.com/office/powerpoint/2010/main" val="3901436578"/>
              </p:ext>
            </p:extLst>
          </p:nvPr>
        </p:nvGraphicFramePr>
        <p:xfrm>
          <a:off x="539552" y="2471657"/>
          <a:ext cx="2667000" cy="2364423"/>
        </p:xfrm>
        <a:graphic>
          <a:graphicData uri="http://schemas.openxmlformats.org/drawingml/2006/table">
            <a:tbl>
              <a:tblPr>
                <a:tableStyleId>{3C2FFA5D-87B4-456A-9821-1D502468CF0F}</a:tableStyleId>
              </a:tblPr>
              <a:tblGrid>
                <a:gridCol w="2667000"/>
              </a:tblGrid>
              <a:tr h="474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Person</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609600">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u="none" strike="noStrike" cap="none" normalizeH="0" baseline="0" dirty="0" smtClean="0">
                          <a:ln>
                            <a:noFill/>
                          </a:ln>
                          <a:effectLst/>
                        </a:rPr>
                        <a:t>+</a:t>
                      </a:r>
                      <a:r>
                        <a:rPr kumimoji="1" lang="en-US" altLang="zh-CN" sz="2000" u="none" strike="noStrike" cap="none" normalizeH="0" baseline="0" dirty="0" err="1" smtClean="0">
                          <a:ln>
                            <a:noFill/>
                          </a:ln>
                          <a:effectLst/>
                        </a:rPr>
                        <a:t>name:String</a:t>
                      </a:r>
                      <a:endParaRPr kumimoji="1" lang="en-US" altLang="zh-CN" sz="2000" u="none" strike="noStrike" cap="none" normalizeH="0" baseline="0" dirty="0" smtClean="0">
                        <a:ln>
                          <a:noFill/>
                        </a:ln>
                        <a:effectLst/>
                      </a:endParaRP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u="none" strike="noStrike" cap="none" normalizeH="0" baseline="0" dirty="0" smtClean="0">
                          <a:ln>
                            <a:noFill/>
                          </a:ln>
                          <a:effectLst/>
                        </a:rPr>
                        <a:t>+</a:t>
                      </a:r>
                      <a:r>
                        <a:rPr kumimoji="1" lang="en-US" altLang="zh-CN" sz="2000" u="none" strike="noStrike" cap="none" normalizeH="0" baseline="0" dirty="0" err="1" smtClean="0">
                          <a:ln>
                            <a:noFill/>
                          </a:ln>
                          <a:effectLst/>
                        </a:rPr>
                        <a:t>age:int</a:t>
                      </a:r>
                      <a:endParaRPr kumimoji="1" lang="en-US" altLang="zh-CN" sz="2000" u="none" strike="noStrike" cap="none" normalizeH="0" baseline="0" dirty="0" smtClean="0">
                        <a:ln>
                          <a:noFill/>
                        </a:ln>
                        <a:effectLst/>
                      </a:endParaRP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u="none" strike="noStrike" cap="none" normalizeH="0" baseline="0" dirty="0" smtClean="0">
                          <a:ln>
                            <a:noFill/>
                          </a:ln>
                          <a:effectLst/>
                        </a:rPr>
                        <a:t>+</a:t>
                      </a:r>
                      <a:r>
                        <a:rPr kumimoji="1" lang="en-US" altLang="zh-CN" sz="2000" u="none" strike="noStrike" cap="none" normalizeH="0" baseline="0" dirty="0" err="1" smtClean="0">
                          <a:ln>
                            <a:noFill/>
                          </a:ln>
                          <a:effectLst/>
                        </a:rPr>
                        <a:t>sex:int</a:t>
                      </a:r>
                      <a:endPar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838200">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u="none" strike="noStrike" cap="none" normalizeH="0" baseline="0" dirty="0" smtClean="0">
                          <a:ln>
                            <a:noFill/>
                          </a:ln>
                          <a:effectLst/>
                        </a:rPr>
                        <a:t>+study():void</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u="none" strike="noStrike" cap="none" normalizeH="0" baseline="0" dirty="0" smtClean="0">
                          <a:ln>
                            <a:noFill/>
                          </a:ln>
                          <a:effectLst/>
                        </a:rPr>
                        <a:t>+</a:t>
                      </a:r>
                      <a:r>
                        <a:rPr kumimoji="1" lang="en-US" altLang="zh-CN" sz="2000" u="none" strike="noStrike" cap="none" normalizeH="0" baseline="0" dirty="0" err="1" smtClean="0">
                          <a:ln>
                            <a:noFill/>
                          </a:ln>
                          <a:effectLst/>
                        </a:rPr>
                        <a:t>showAge</a:t>
                      </a:r>
                      <a:r>
                        <a:rPr kumimoji="1" lang="en-US" altLang="zh-CN" sz="2000" u="none" strike="noStrike" cap="none" normalizeH="0" baseline="0" dirty="0" smtClean="0">
                          <a:ln>
                            <a:noFill/>
                          </a:ln>
                          <a:effectLst/>
                        </a:rPr>
                        <a:t>():void</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u="none" strike="noStrike" cap="none" normalizeH="0" baseline="0" dirty="0" smtClean="0">
                          <a:ln>
                            <a:noFill/>
                          </a:ln>
                          <a:effectLst/>
                        </a:rPr>
                        <a:t>+</a:t>
                      </a:r>
                      <a:r>
                        <a:rPr kumimoji="1" lang="en-US" altLang="zh-CN" sz="2000" u="none" strike="noStrike" cap="none" normalizeH="0" baseline="0" dirty="0" err="1" smtClean="0">
                          <a:ln>
                            <a:noFill/>
                          </a:ln>
                          <a:effectLst/>
                        </a:rPr>
                        <a:t>addAge</a:t>
                      </a:r>
                      <a:r>
                        <a:rPr kumimoji="1" lang="en-US" altLang="zh-CN" sz="2000" u="none" strike="noStrike" cap="none" normalizeH="0" baseline="0" dirty="0" smtClean="0">
                          <a:ln>
                            <a:noFill/>
                          </a:ln>
                          <a:effectLst/>
                        </a:rPr>
                        <a:t>(</a:t>
                      </a:r>
                      <a:r>
                        <a:rPr kumimoji="1" lang="en-US" altLang="zh-CN" sz="2000" u="none" strike="noStrike" cap="none" normalizeH="0" baseline="0" dirty="0" err="1" smtClean="0">
                          <a:ln>
                            <a:noFill/>
                          </a:ln>
                          <a:effectLst/>
                        </a:rPr>
                        <a:t>int</a:t>
                      </a:r>
                      <a:r>
                        <a:rPr kumimoji="1" lang="en-US" altLang="zh-CN" sz="2000" u="none" strike="noStrike" cap="none" normalizeH="0" baseline="0" dirty="0" smtClean="0">
                          <a:ln>
                            <a:noFill/>
                          </a:ln>
                          <a:effectLst/>
                        </a:rPr>
                        <a:t> </a:t>
                      </a:r>
                      <a:r>
                        <a:rPr kumimoji="1" lang="en-US" altLang="zh-CN" sz="2000" u="none" strike="noStrike" cap="none" normalizeH="0" baseline="0" dirty="0" err="1" smtClean="0">
                          <a:ln>
                            <a:noFill/>
                          </a:ln>
                          <a:effectLst/>
                        </a:rPr>
                        <a:t>i</a:t>
                      </a:r>
                      <a:r>
                        <a:rPr kumimoji="1" lang="en-US" altLang="zh-CN" sz="2000" u="none" strike="noStrike" cap="none" normalizeH="0" baseline="0" dirty="0" smtClean="0">
                          <a:ln>
                            <a:noFill/>
                          </a:ln>
                          <a:effectLst/>
                        </a:rPr>
                        <a:t>):void</a:t>
                      </a:r>
                      <a:endPar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bl>
          </a:graphicData>
        </a:graphic>
      </p:graphicFrame>
      <p:sp>
        <p:nvSpPr>
          <p:cNvPr id="21518" name="Text Box 14"/>
          <p:cNvSpPr txBox="1">
            <a:spLocks noChangeArrowheads="1"/>
          </p:cNvSpPr>
          <p:nvPr/>
        </p:nvSpPr>
        <p:spPr bwMode="auto">
          <a:xfrm>
            <a:off x="4430142" y="2471657"/>
            <a:ext cx="3886200" cy="3016210"/>
          </a:xfrm>
          <a:prstGeom prst="rect">
            <a:avLst/>
          </a:prstGeom>
          <a:noFill/>
          <a:ln w="9525">
            <a:noFill/>
            <a:miter lim="800000"/>
            <a:headEnd/>
            <a:tailEnd/>
          </a:ln>
        </p:spPr>
        <p:txBody>
          <a:bodyPr>
            <a:spAutoFit/>
          </a:bodyPr>
          <a:lstStyle/>
          <a:p>
            <a:pPr>
              <a:spcBef>
                <a:spcPct val="50000"/>
              </a:spcBef>
            </a:pPr>
            <a:r>
              <a:rPr lang="zh-CN" altLang="en-US" sz="2000" dirty="0">
                <a:latin typeface="Arial Unicode MS" pitchFamily="34" charset="-122"/>
                <a:ea typeface="Arial Unicode MS" pitchFamily="34" charset="-122"/>
                <a:cs typeface="Arial Unicode MS" pitchFamily="34" charset="-122"/>
              </a:rPr>
              <a:t>要求：</a:t>
            </a:r>
            <a:r>
              <a:rPr lang="en-US" altLang="zh-CN" sz="2000" dirty="0">
                <a:latin typeface="Arial Unicode MS" pitchFamily="34" charset="-122"/>
                <a:ea typeface="Arial Unicode MS" pitchFamily="34" charset="-122"/>
                <a:cs typeface="Arial Unicode MS" pitchFamily="34" charset="-122"/>
                <a:sym typeface="Wingdings" pitchFamily="2" charset="2"/>
              </a:rPr>
              <a:t>(1)</a:t>
            </a:r>
            <a:r>
              <a:rPr lang="zh-CN" altLang="en-US" sz="2000" dirty="0">
                <a:latin typeface="Arial Unicode MS" pitchFamily="34" charset="-122"/>
                <a:ea typeface="Arial Unicode MS" pitchFamily="34" charset="-122"/>
                <a:cs typeface="Arial Unicode MS" pitchFamily="34" charset="-122"/>
              </a:rPr>
              <a:t>创建</a:t>
            </a:r>
            <a:r>
              <a:rPr lang="en-US" altLang="zh-CN" sz="2000" dirty="0">
                <a:latin typeface="Arial Unicode MS" pitchFamily="34" charset="-122"/>
                <a:ea typeface="Arial Unicode MS" pitchFamily="34" charset="-122"/>
                <a:cs typeface="Arial Unicode MS" pitchFamily="34" charset="-122"/>
              </a:rPr>
              <a:t>Person</a:t>
            </a:r>
            <a:r>
              <a:rPr lang="zh-CN" altLang="en-US" sz="2000" dirty="0">
                <a:latin typeface="Arial Unicode MS" pitchFamily="34" charset="-122"/>
                <a:ea typeface="Arial Unicode MS" pitchFamily="34" charset="-122"/>
                <a:cs typeface="Arial Unicode MS" pitchFamily="34" charset="-122"/>
              </a:rPr>
              <a:t>类的对象，设置该对象的</a:t>
            </a:r>
            <a:r>
              <a:rPr lang="en-US" altLang="zh-CN" sz="2000" dirty="0">
                <a:latin typeface="Arial Unicode MS" pitchFamily="34" charset="-122"/>
                <a:ea typeface="Arial Unicode MS" pitchFamily="34" charset="-122"/>
                <a:cs typeface="Arial Unicode MS" pitchFamily="34" charset="-122"/>
              </a:rPr>
              <a:t>name</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age</a:t>
            </a:r>
            <a:r>
              <a:rPr lang="zh-CN" altLang="en-US" sz="2000" dirty="0">
                <a:latin typeface="Arial Unicode MS" pitchFamily="34" charset="-122"/>
                <a:ea typeface="Arial Unicode MS" pitchFamily="34" charset="-122"/>
                <a:cs typeface="Arial Unicode MS" pitchFamily="34" charset="-122"/>
              </a:rPr>
              <a:t>和</a:t>
            </a:r>
            <a:r>
              <a:rPr lang="en-US" altLang="zh-CN" sz="2000" dirty="0">
                <a:latin typeface="Arial Unicode MS" pitchFamily="34" charset="-122"/>
                <a:ea typeface="Arial Unicode MS" pitchFamily="34" charset="-122"/>
                <a:cs typeface="Arial Unicode MS" pitchFamily="34" charset="-122"/>
              </a:rPr>
              <a:t>sex</a:t>
            </a:r>
            <a:r>
              <a:rPr lang="zh-CN" altLang="en-US" sz="2000" dirty="0">
                <a:latin typeface="Arial Unicode MS" pitchFamily="34" charset="-122"/>
                <a:ea typeface="Arial Unicode MS" pitchFamily="34" charset="-122"/>
                <a:cs typeface="Arial Unicode MS" pitchFamily="34" charset="-122"/>
              </a:rPr>
              <a:t>属性，调用</a:t>
            </a:r>
            <a:r>
              <a:rPr lang="en-US" altLang="zh-CN" sz="2000" dirty="0">
                <a:latin typeface="Arial Unicode MS" pitchFamily="34" charset="-122"/>
                <a:ea typeface="Arial Unicode MS" pitchFamily="34" charset="-122"/>
                <a:cs typeface="Arial Unicode MS" pitchFamily="34" charset="-122"/>
              </a:rPr>
              <a:t>study</a:t>
            </a:r>
            <a:r>
              <a:rPr lang="zh-CN" altLang="en-US" sz="2000" dirty="0">
                <a:latin typeface="Arial Unicode MS" pitchFamily="34" charset="-122"/>
                <a:ea typeface="Arial Unicode MS" pitchFamily="34" charset="-122"/>
                <a:cs typeface="Arial Unicode MS" pitchFamily="34" charset="-122"/>
              </a:rPr>
              <a:t>方法，输出字符串“</a:t>
            </a:r>
            <a:r>
              <a:rPr lang="en-US" altLang="zh-CN" sz="2000" dirty="0">
                <a:latin typeface="Arial Unicode MS" pitchFamily="34" charset="-122"/>
                <a:ea typeface="Arial Unicode MS" pitchFamily="34" charset="-122"/>
                <a:cs typeface="Arial Unicode MS" pitchFamily="34" charset="-122"/>
              </a:rPr>
              <a:t>studying”</a:t>
            </a:r>
            <a:r>
              <a:rPr lang="zh-CN" altLang="en-US" sz="2000" dirty="0">
                <a:latin typeface="Arial Unicode MS" pitchFamily="34" charset="-122"/>
                <a:ea typeface="Arial Unicode MS" pitchFamily="34" charset="-122"/>
                <a:cs typeface="Arial Unicode MS" pitchFamily="34" charset="-122"/>
              </a:rPr>
              <a:t>，调用</a:t>
            </a:r>
            <a:r>
              <a:rPr lang="en-US" altLang="zh-CN" sz="2000" dirty="0" err="1">
                <a:latin typeface="Arial Unicode MS" pitchFamily="34" charset="-122"/>
                <a:ea typeface="Arial Unicode MS" pitchFamily="34" charset="-122"/>
                <a:cs typeface="Arial Unicode MS" pitchFamily="34" charset="-122"/>
              </a:rPr>
              <a:t>showAge</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方法显示</a:t>
            </a:r>
            <a:r>
              <a:rPr lang="en-US" altLang="zh-CN" sz="2000" dirty="0">
                <a:latin typeface="Arial Unicode MS" pitchFamily="34" charset="-122"/>
                <a:ea typeface="Arial Unicode MS" pitchFamily="34" charset="-122"/>
                <a:cs typeface="Arial Unicode MS" pitchFamily="34" charset="-122"/>
              </a:rPr>
              <a:t>age</a:t>
            </a:r>
            <a:r>
              <a:rPr lang="zh-CN" altLang="en-US" sz="2000" dirty="0">
                <a:latin typeface="Arial Unicode MS" pitchFamily="34" charset="-122"/>
                <a:ea typeface="Arial Unicode MS" pitchFamily="34" charset="-122"/>
                <a:cs typeface="Arial Unicode MS" pitchFamily="34" charset="-122"/>
              </a:rPr>
              <a:t>值，调用</a:t>
            </a:r>
            <a:r>
              <a:rPr lang="en-US" altLang="zh-CN" sz="2000" dirty="0" err="1">
                <a:latin typeface="Arial Unicode MS" pitchFamily="34" charset="-122"/>
                <a:ea typeface="Arial Unicode MS" pitchFamily="34" charset="-122"/>
                <a:cs typeface="Arial Unicode MS" pitchFamily="34" charset="-122"/>
              </a:rPr>
              <a:t>addAge</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方法给对象的</a:t>
            </a:r>
            <a:r>
              <a:rPr lang="en-US" altLang="zh-CN" sz="2000" dirty="0">
                <a:latin typeface="Arial Unicode MS" pitchFamily="34" charset="-122"/>
                <a:ea typeface="Arial Unicode MS" pitchFamily="34" charset="-122"/>
                <a:cs typeface="Arial Unicode MS" pitchFamily="34" charset="-122"/>
              </a:rPr>
              <a:t>age</a:t>
            </a:r>
            <a:r>
              <a:rPr lang="zh-CN" altLang="en-US" sz="2000" dirty="0">
                <a:latin typeface="Arial Unicode MS" pitchFamily="34" charset="-122"/>
                <a:ea typeface="Arial Unicode MS" pitchFamily="34" charset="-122"/>
                <a:cs typeface="Arial Unicode MS" pitchFamily="34" charset="-122"/>
              </a:rPr>
              <a:t>属性值</a:t>
            </a:r>
            <a:r>
              <a:rPr lang="zh-CN" altLang="en-US" sz="2000" dirty="0" smtClean="0">
                <a:latin typeface="Arial Unicode MS" pitchFamily="34" charset="-122"/>
                <a:ea typeface="Arial Unicode MS" pitchFamily="34" charset="-122"/>
                <a:cs typeface="Arial Unicode MS" pitchFamily="34" charset="-122"/>
              </a:rPr>
              <a:t>增加 </a:t>
            </a:r>
            <a:r>
              <a:rPr lang="en-US" altLang="zh-CN" sz="2000" dirty="0">
                <a:latin typeface="Arial Unicode MS" pitchFamily="34" charset="-122"/>
                <a:ea typeface="Arial Unicode MS" pitchFamily="34" charset="-122"/>
                <a:cs typeface="Arial Unicode MS" pitchFamily="34" charset="-122"/>
              </a:rPr>
              <a:t>i</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岁</a:t>
            </a:r>
            <a:r>
              <a:rPr lang="zh-CN" altLang="en-US" sz="2000" dirty="0">
                <a:latin typeface="Arial Unicode MS" pitchFamily="34" charset="-122"/>
                <a:ea typeface="Arial Unicode MS" pitchFamily="34" charset="-122"/>
                <a:cs typeface="Arial Unicode MS" pitchFamily="34" charset="-122"/>
              </a:rPr>
              <a:t>。</a:t>
            </a:r>
          </a:p>
          <a:p>
            <a:pPr>
              <a:spcBef>
                <a:spcPct val="50000"/>
              </a:spcBef>
            </a:pPr>
            <a:r>
              <a:rPr lang="en-US" altLang="zh-CN" sz="2000" dirty="0">
                <a:latin typeface="Arial Unicode MS" pitchFamily="34" charset="-122"/>
                <a:ea typeface="Arial Unicode MS" pitchFamily="34" charset="-122"/>
                <a:cs typeface="Arial Unicode MS" pitchFamily="34" charset="-122"/>
              </a:rPr>
              <a:t>(2)</a:t>
            </a:r>
            <a:r>
              <a:rPr lang="zh-CN" altLang="en-US" sz="2000" dirty="0">
                <a:latin typeface="Arial Unicode MS" pitchFamily="34" charset="-122"/>
                <a:ea typeface="Arial Unicode MS" pitchFamily="34" charset="-122"/>
                <a:cs typeface="Arial Unicode MS" pitchFamily="34" charset="-122"/>
              </a:rPr>
              <a:t>创建第二个对象，执行上述操作，体会同一个类的不同对象之间的关系。</a:t>
            </a:r>
          </a:p>
        </p:txBody>
      </p:sp>
      <p:sp>
        <p:nvSpPr>
          <p:cNvPr id="21519" name="Text Box 15"/>
          <p:cNvSpPr txBox="1">
            <a:spLocks noChangeArrowheads="1"/>
          </p:cNvSpPr>
          <p:nvPr/>
        </p:nvSpPr>
        <p:spPr bwMode="auto">
          <a:xfrm>
            <a:off x="539552" y="5847655"/>
            <a:ext cx="8137525" cy="461665"/>
          </a:xfrm>
          <a:prstGeom prst="rect">
            <a:avLst/>
          </a:prstGeom>
          <a:noFill/>
          <a:ln w="9525">
            <a:noFill/>
            <a:miter lim="800000"/>
            <a:headEnd/>
            <a:tailEnd/>
          </a:ln>
        </p:spPr>
        <p:txBody>
          <a:bodyPr>
            <a:spAutoFit/>
          </a:bodyPr>
          <a:lstStyle/>
          <a:p>
            <a:pPr>
              <a:spcBef>
                <a:spcPct val="50000"/>
              </a:spcBef>
            </a:pPr>
            <a:r>
              <a:rPr lang="en-US" altLang="zh-CN" sz="2400" dirty="0">
                <a:latin typeface="Arial Unicode MS" pitchFamily="34" charset="-122"/>
                <a:ea typeface="Arial Unicode MS" pitchFamily="34" charset="-122"/>
                <a:cs typeface="Arial Unicode MS" pitchFamily="34" charset="-122"/>
              </a:rPr>
              <a:t>2. </a:t>
            </a:r>
            <a:r>
              <a:rPr lang="zh-CN" altLang="en-US" sz="2400" dirty="0">
                <a:latin typeface="Arial Unicode MS" pitchFamily="34" charset="-122"/>
                <a:ea typeface="Arial Unicode MS" pitchFamily="34" charset="-122"/>
                <a:cs typeface="Arial Unicode MS" pitchFamily="34" charset="-122"/>
              </a:rPr>
              <a:t>利用面向对象的编程方法，设计类</a:t>
            </a:r>
            <a:r>
              <a:rPr lang="en-US" altLang="zh-CN" sz="2400" dirty="0">
                <a:latin typeface="Arial Unicode MS" pitchFamily="34" charset="-122"/>
                <a:ea typeface="Arial Unicode MS" pitchFamily="34" charset="-122"/>
                <a:cs typeface="Arial Unicode MS" pitchFamily="34" charset="-122"/>
              </a:rPr>
              <a:t>Circle</a:t>
            </a:r>
            <a:r>
              <a:rPr lang="zh-CN" altLang="en-US" sz="2400" dirty="0">
                <a:latin typeface="Arial Unicode MS" pitchFamily="34" charset="-122"/>
                <a:ea typeface="Arial Unicode MS" pitchFamily="34" charset="-122"/>
                <a:cs typeface="Arial Unicode MS" pitchFamily="34" charset="-122"/>
              </a:rPr>
              <a:t>计算圆的面积。</a:t>
            </a:r>
          </a:p>
        </p:txBody>
      </p:sp>
      <p:sp>
        <p:nvSpPr>
          <p:cNvPr id="2" name="TextBox 1"/>
          <p:cNvSpPr txBox="1"/>
          <p:nvPr/>
        </p:nvSpPr>
        <p:spPr>
          <a:xfrm>
            <a:off x="5868144" y="1340768"/>
            <a:ext cx="2448198" cy="369332"/>
          </a:xfrm>
          <a:prstGeom prst="rect">
            <a:avLst/>
          </a:prstGeom>
          <a:noFill/>
        </p:spPr>
        <p:txBody>
          <a:bodyPr wrap="square" rtlCol="0">
            <a:spAutoFit/>
          </a:bodyPr>
          <a:lstStyle/>
          <a:p>
            <a:r>
              <a:rPr lang="en-US" altLang="zh-CN" dirty="0" smtClean="0"/>
              <a:t>+ </a:t>
            </a:r>
            <a:r>
              <a:rPr lang="zh-CN" altLang="en-US" b="1" dirty="0" smtClean="0"/>
              <a:t>表示修饰符为 </a:t>
            </a:r>
            <a:r>
              <a:rPr lang="en-US" altLang="zh-CN" b="1" dirty="0" smtClean="0"/>
              <a:t>public</a:t>
            </a:r>
            <a:endParaRPr lang="zh-CN" altLang="en-US" dirty="0"/>
          </a:p>
        </p:txBody>
      </p:sp>
    </p:spTree>
    <p:extLst>
      <p:ext uri="{BB962C8B-B14F-4D97-AF65-F5344CB8AC3E}">
        <p14:creationId xmlns:p14="http://schemas.microsoft.com/office/powerpoint/2010/main" val="2946268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9552" y="692696"/>
            <a:ext cx="8080375"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构造器的定义与作用 </a:t>
            </a:r>
          </a:p>
        </p:txBody>
      </p:sp>
      <p:sp>
        <p:nvSpPr>
          <p:cNvPr id="26627" name="Rectangle 3"/>
          <p:cNvSpPr>
            <a:spLocks noGrp="1" noChangeArrowheads="1"/>
          </p:cNvSpPr>
          <p:nvPr>
            <p:ph type="body" idx="1"/>
          </p:nvPr>
        </p:nvSpPr>
        <p:spPr>
          <a:xfrm>
            <a:off x="467544" y="1917724"/>
            <a:ext cx="8208912" cy="4751636"/>
          </a:xfrm>
        </p:spPr>
        <p:txBody>
          <a:bodyPr>
            <a:normAutofit/>
          </a:bodyPr>
          <a:lstStyle/>
          <a:p>
            <a:pPr eaLnBrk="1" hangingPunct="1"/>
            <a:r>
              <a:rPr lang="zh-CN" altLang="en-US" sz="2400" dirty="0" smtClean="0">
                <a:latin typeface="Arial Unicode MS" pitchFamily="34" charset="-122"/>
                <a:ea typeface="Arial Unicode MS" pitchFamily="34" charset="-122"/>
                <a:cs typeface="Arial Unicode MS" pitchFamily="34" charset="-122"/>
              </a:rPr>
              <a:t>构造方法的特征</a:t>
            </a:r>
          </a:p>
          <a:p>
            <a:pPr lvl="1" eaLnBrk="1" hangingPunct="1"/>
            <a:r>
              <a:rPr lang="zh-CN" altLang="en-US" sz="2000" dirty="0" smtClean="0">
                <a:latin typeface="Arial Unicode MS" pitchFamily="34" charset="-122"/>
                <a:ea typeface="Arial Unicode MS" pitchFamily="34" charset="-122"/>
                <a:cs typeface="Arial Unicode MS" pitchFamily="34" charset="-122"/>
              </a:rPr>
              <a:t>它具有与类相同的名称；</a:t>
            </a:r>
          </a:p>
          <a:p>
            <a:pPr lvl="1" eaLnBrk="1" hangingPunct="1"/>
            <a:r>
              <a:rPr lang="zh-CN" altLang="en-US" sz="2000" dirty="0" smtClean="0">
                <a:latin typeface="Arial Unicode MS" pitchFamily="34" charset="-122"/>
                <a:ea typeface="Arial Unicode MS" pitchFamily="34" charset="-122"/>
                <a:cs typeface="Arial Unicode MS" pitchFamily="34" charset="-122"/>
              </a:rPr>
              <a:t>它不含返回值；</a:t>
            </a:r>
          </a:p>
          <a:p>
            <a:pPr lvl="1" eaLnBrk="1" hangingPunct="1"/>
            <a:r>
              <a:rPr lang="zh-CN" altLang="en-US" sz="2000" dirty="0" smtClean="0">
                <a:latin typeface="Arial Unicode MS" pitchFamily="34" charset="-122"/>
                <a:ea typeface="Arial Unicode MS" pitchFamily="34" charset="-122"/>
                <a:cs typeface="Arial Unicode MS" pitchFamily="34" charset="-122"/>
              </a:rPr>
              <a:t>注意：在构造方法里不含返回值的概念是不同于“</a:t>
            </a:r>
            <a:r>
              <a:rPr lang="en-US" altLang="zh-CN" sz="2000" dirty="0" smtClean="0">
                <a:latin typeface="Arial Unicode MS" pitchFamily="34" charset="-122"/>
                <a:ea typeface="Arial Unicode MS" pitchFamily="34" charset="-122"/>
                <a:cs typeface="Arial Unicode MS" pitchFamily="34" charset="-122"/>
              </a:rPr>
              <a:t>void”</a:t>
            </a:r>
            <a:r>
              <a:rPr lang="zh-CN" altLang="en-US" sz="2000" dirty="0" smtClean="0">
                <a:latin typeface="Arial Unicode MS" pitchFamily="34" charset="-122"/>
                <a:ea typeface="Arial Unicode MS" pitchFamily="34" charset="-122"/>
                <a:cs typeface="Arial Unicode MS" pitchFamily="34" charset="-122"/>
              </a:rPr>
              <a:t>的，在定义构造方法时加了“</a:t>
            </a:r>
            <a:r>
              <a:rPr lang="en-US" altLang="zh-CN" sz="2000" dirty="0" smtClean="0">
                <a:latin typeface="Arial Unicode MS" pitchFamily="34" charset="-122"/>
                <a:ea typeface="Arial Unicode MS" pitchFamily="34" charset="-122"/>
                <a:cs typeface="Arial Unicode MS" pitchFamily="34" charset="-122"/>
              </a:rPr>
              <a:t>void”</a:t>
            </a:r>
            <a:r>
              <a:rPr lang="zh-CN" altLang="en-US" sz="2000" dirty="0" smtClean="0">
                <a:latin typeface="Arial Unicode MS" pitchFamily="34" charset="-122"/>
                <a:ea typeface="Arial Unicode MS" pitchFamily="34" charset="-122"/>
                <a:cs typeface="Arial Unicode MS" pitchFamily="34" charset="-122"/>
              </a:rPr>
              <a:t>，结果这个方法就不再被自动调了。</a:t>
            </a:r>
          </a:p>
          <a:p>
            <a:pPr eaLnBrk="1" hangingPunct="1"/>
            <a:r>
              <a:rPr lang="zh-CN" altLang="en-US" sz="2400" dirty="0" smtClean="0">
                <a:latin typeface="Arial Unicode MS" pitchFamily="34" charset="-122"/>
                <a:ea typeface="Arial Unicode MS" pitchFamily="34" charset="-122"/>
                <a:cs typeface="Arial Unicode MS" pitchFamily="34" charset="-122"/>
              </a:rPr>
              <a:t>构造方法的作用：当一个类的实例对象刚产生时，这个类的构造方法就会被自动调用，我们可以在这个方法中加入要完成初始化工作的代码。这就好像我们规定每个“人”一出生就必须先洗澡，我们就可以在“人”的构造方法中加入完成“洗澡”的程序代码，于是每个“人”一出生就会自动完成“洗澡”，程序就不必再在每个人刚出生时一个一个地告诉他们要“洗澡”了。   </a:t>
            </a:r>
          </a:p>
        </p:txBody>
      </p:sp>
    </p:spTree>
    <p:extLst>
      <p:ext uri="{BB962C8B-B14F-4D97-AF65-F5344CB8AC3E}">
        <p14:creationId xmlns:p14="http://schemas.microsoft.com/office/powerpoint/2010/main" val="1252734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00113" y="620688"/>
            <a:ext cx="7793037" cy="1462087"/>
          </a:xfrm>
        </p:spPr>
        <p:txBody>
          <a:bodyPr>
            <a:normAutofit/>
          </a:bodyPr>
          <a:lstStyle/>
          <a:p>
            <a:pPr eaLnBrk="1" hangingPunct="1"/>
            <a:r>
              <a:rPr lang="zh-CN" altLang="en-US" sz="4000" dirty="0" smtClean="0">
                <a:latin typeface="Arial Unicode MS" pitchFamily="34" charset="-122"/>
                <a:ea typeface="Arial Unicode MS" pitchFamily="34" charset="-122"/>
                <a:cs typeface="Arial Unicode MS" pitchFamily="34" charset="-122"/>
              </a:rPr>
              <a:t>学习目标</a:t>
            </a:r>
          </a:p>
        </p:txBody>
      </p:sp>
      <p:sp>
        <p:nvSpPr>
          <p:cNvPr id="3075" name="Rectangle 3"/>
          <p:cNvSpPr>
            <a:spLocks noGrp="1" noChangeArrowheads="1"/>
          </p:cNvSpPr>
          <p:nvPr>
            <p:ph type="body" idx="1"/>
          </p:nvPr>
        </p:nvSpPr>
        <p:spPr>
          <a:xfrm>
            <a:off x="759218" y="1988840"/>
            <a:ext cx="6549086" cy="2736304"/>
          </a:xfrm>
          <a:noFill/>
        </p:spPr>
        <p:txBody>
          <a:bodyPr>
            <a:normAutofit/>
          </a:bodyPr>
          <a:lstStyle/>
          <a:p>
            <a:pPr eaLnBrk="1" hangingPunct="1"/>
            <a:r>
              <a:rPr lang="zh-CN" altLang="en-US" sz="2800" dirty="0" smtClean="0">
                <a:latin typeface="Arial Unicode MS" pitchFamily="34" charset="-122"/>
                <a:ea typeface="Arial Unicode MS" pitchFamily="34" charset="-122"/>
                <a:cs typeface="Arial Unicode MS" pitchFamily="34" charset="-122"/>
              </a:rPr>
              <a:t>类和对象</a:t>
            </a:r>
          </a:p>
          <a:p>
            <a:pPr eaLnBrk="1" hangingPunct="1"/>
            <a:r>
              <a:rPr lang="zh-CN" altLang="en-US" sz="2800" dirty="0" smtClean="0">
                <a:latin typeface="Arial Unicode MS" pitchFamily="34" charset="-122"/>
                <a:ea typeface="Arial Unicode MS" pitchFamily="34" charset="-122"/>
                <a:cs typeface="Arial Unicode MS" pitchFamily="34" charset="-122"/>
              </a:rPr>
              <a:t>构造方法</a:t>
            </a:r>
            <a:endParaRPr lang="en-US" altLang="zh-CN" sz="2800" dirty="0" smtClean="0">
              <a:latin typeface="Arial Unicode MS" pitchFamily="34" charset="-122"/>
              <a:ea typeface="Arial Unicode MS" pitchFamily="34" charset="-122"/>
              <a:cs typeface="Arial Unicode MS" pitchFamily="34" charset="-122"/>
            </a:endParaRPr>
          </a:p>
          <a:p>
            <a:pPr eaLnBrk="1" hangingPunct="1"/>
            <a:r>
              <a:rPr lang="zh-CN" altLang="en-US" sz="2800" dirty="0" smtClean="0">
                <a:latin typeface="Arial Unicode MS" pitchFamily="34" charset="-122"/>
                <a:ea typeface="Arial Unicode MS" pitchFamily="34" charset="-122"/>
                <a:cs typeface="Arial Unicode MS" pitchFamily="34" charset="-122"/>
              </a:rPr>
              <a:t>方法的重载</a:t>
            </a:r>
            <a:endParaRPr lang="en-US" altLang="zh-CN" sz="2800" dirty="0" smtClean="0">
              <a:latin typeface="Arial Unicode MS" pitchFamily="34" charset="-122"/>
              <a:ea typeface="Arial Unicode MS" pitchFamily="34" charset="-122"/>
              <a:cs typeface="Arial Unicode MS" pitchFamily="34" charset="-122"/>
            </a:endParaRPr>
          </a:p>
          <a:p>
            <a:pPr eaLnBrk="1" hangingPunct="1"/>
            <a:r>
              <a:rPr lang="en-US" altLang="zh-CN" sz="2800" dirty="0" smtClean="0">
                <a:latin typeface="Arial Unicode MS" pitchFamily="34" charset="-122"/>
                <a:ea typeface="Arial Unicode MS" pitchFamily="34" charset="-122"/>
                <a:cs typeface="Arial Unicode MS" pitchFamily="34" charset="-122"/>
              </a:rPr>
              <a:t>this </a:t>
            </a:r>
            <a:r>
              <a:rPr lang="zh-CN" altLang="en-US" sz="2800" dirty="0" smtClean="0">
                <a:latin typeface="Arial Unicode MS" pitchFamily="34" charset="-122"/>
                <a:ea typeface="Arial Unicode MS" pitchFamily="34" charset="-122"/>
                <a:cs typeface="Arial Unicode MS" pitchFamily="34" charset="-122"/>
              </a:rPr>
              <a:t>关键字</a:t>
            </a:r>
            <a:endParaRPr lang="en-US" altLang="zh-CN" sz="2800" dirty="0" smtClean="0">
              <a:latin typeface="Arial Unicode MS" pitchFamily="34" charset="-122"/>
              <a:ea typeface="Arial Unicode MS" pitchFamily="34" charset="-122"/>
              <a:cs typeface="Arial Unicode MS" pitchFamily="34" charset="-122"/>
            </a:endParaRPr>
          </a:p>
          <a:p>
            <a:r>
              <a:rPr lang="zh-CN" altLang="en-US" sz="2800" dirty="0">
                <a:latin typeface="Arial Unicode MS" pitchFamily="34" charset="-122"/>
                <a:ea typeface="Arial Unicode MS" pitchFamily="34" charset="-122"/>
                <a:cs typeface="Arial Unicode MS" pitchFamily="34" charset="-122"/>
              </a:rPr>
              <a:t>函数的参数</a:t>
            </a:r>
            <a:r>
              <a:rPr lang="zh-CN" altLang="en-US" sz="2800" dirty="0" smtClean="0">
                <a:latin typeface="Arial Unicode MS" pitchFamily="34" charset="-122"/>
                <a:ea typeface="Arial Unicode MS" pitchFamily="34" charset="-122"/>
                <a:cs typeface="Arial Unicode MS" pitchFamily="34" charset="-122"/>
              </a:rPr>
              <a:t>传递</a:t>
            </a:r>
          </a:p>
        </p:txBody>
      </p:sp>
    </p:spTree>
    <p:extLst>
      <p:ext uri="{BB962C8B-B14F-4D97-AF65-F5344CB8AC3E}">
        <p14:creationId xmlns:p14="http://schemas.microsoft.com/office/powerpoint/2010/main" val="1113838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99592" y="710208"/>
            <a:ext cx="7772400" cy="990600"/>
          </a:xfrm>
        </p:spPr>
        <p:txBody>
          <a:bodyPr/>
          <a:lstStyle/>
          <a:p>
            <a:pPr eaLnBrk="1" hangingPunct="1"/>
            <a:r>
              <a:rPr lang="zh-CN" altLang="en-US" sz="4000" b="1" dirty="0" smtClean="0">
                <a:latin typeface="Arial Unicode MS" pitchFamily="34" charset="-122"/>
                <a:ea typeface="Arial Unicode MS" pitchFamily="34" charset="-122"/>
                <a:cs typeface="Arial Unicode MS" pitchFamily="34" charset="-122"/>
              </a:rPr>
              <a:t>构造器（构造方法）</a:t>
            </a:r>
          </a:p>
        </p:txBody>
      </p:sp>
      <p:sp useBgFill="1">
        <p:nvSpPr>
          <p:cNvPr id="27651" name="Text Box 3"/>
          <p:cNvSpPr txBox="1">
            <a:spLocks noChangeArrowheads="1"/>
          </p:cNvSpPr>
          <p:nvPr/>
        </p:nvSpPr>
        <p:spPr bwMode="auto">
          <a:xfrm>
            <a:off x="213742" y="1629047"/>
            <a:ext cx="8894762" cy="5040313"/>
          </a:xfrm>
          <a:prstGeom prst="rect">
            <a:avLst/>
          </a:prstGeom>
          <a:ln w="9525">
            <a:noFill/>
            <a:miter lim="800000"/>
            <a:headEnd/>
            <a:tailEnd/>
          </a:ln>
        </p:spPr>
        <p:txBody>
          <a:bodyPr>
            <a:spAutoFit/>
          </a:bodyPr>
          <a:lstStyle/>
          <a:p>
            <a:pPr marL="457200" indent="-457200">
              <a:spcBef>
                <a:spcPct val="50000"/>
              </a:spcBef>
              <a:buFont typeface="Wingdings" pitchFamily="2" charset="2"/>
              <a:buChar char="§"/>
            </a:pPr>
            <a:r>
              <a:rPr lang="zh-CN" altLang="en-US" sz="1800" b="1" dirty="0">
                <a:latin typeface="Arial Unicode MS" pitchFamily="34" charset="-122"/>
                <a:ea typeface="Arial Unicode MS" pitchFamily="34" charset="-122"/>
                <a:cs typeface="Arial Unicode MS" pitchFamily="34" charset="-122"/>
              </a:rPr>
              <a:t>功能：创建类的实例时，初始化实例的一组指令。</a:t>
            </a:r>
          </a:p>
          <a:p>
            <a:pPr marL="457200" indent="-457200">
              <a:spcBef>
                <a:spcPct val="50000"/>
              </a:spcBef>
              <a:buFont typeface="Wingdings" pitchFamily="2" charset="2"/>
              <a:buChar char="§"/>
            </a:pPr>
            <a:r>
              <a:rPr lang="zh-CN" altLang="en-US" sz="1800" b="1" dirty="0">
                <a:latin typeface="Arial Unicode MS" pitchFamily="34" charset="-122"/>
                <a:ea typeface="Arial Unicode MS" pitchFamily="34" charset="-122"/>
                <a:cs typeface="Arial Unicode MS" pitchFamily="34" charset="-122"/>
              </a:rPr>
              <a:t>语法格式：</a:t>
            </a:r>
          </a:p>
          <a:p>
            <a:pPr marL="1371600" lvl="2" indent="-457200">
              <a:buFont typeface="Wingdings" pitchFamily="2" charset="2"/>
              <a:buNone/>
            </a:pPr>
            <a:r>
              <a:rPr lang="en-US" altLang="zh-CN" sz="1800" b="1" dirty="0">
                <a:latin typeface="Arial Unicode MS" pitchFamily="34" charset="-122"/>
                <a:ea typeface="Arial Unicode MS" pitchFamily="34" charset="-122"/>
                <a:cs typeface="Arial Unicode MS" pitchFamily="34" charset="-122"/>
              </a:rPr>
              <a:t>&lt; </a:t>
            </a:r>
            <a:r>
              <a:rPr lang="zh-CN" altLang="en-US" sz="1800" b="1" dirty="0">
                <a:latin typeface="Arial Unicode MS" pitchFamily="34" charset="-122"/>
                <a:ea typeface="Arial Unicode MS" pitchFamily="34" charset="-122"/>
                <a:cs typeface="Arial Unicode MS" pitchFamily="34" charset="-122"/>
              </a:rPr>
              <a:t>修饰符</a:t>
            </a:r>
            <a:r>
              <a:rPr lang="en-US" altLang="zh-CN" sz="1800" b="1" dirty="0">
                <a:latin typeface="Arial Unicode MS" pitchFamily="34" charset="-122"/>
                <a:ea typeface="Arial Unicode MS" pitchFamily="34" charset="-122"/>
                <a:cs typeface="Arial Unicode MS" pitchFamily="34" charset="-122"/>
              </a:rPr>
              <a:t>&gt;  &lt;</a:t>
            </a:r>
            <a:r>
              <a:rPr lang="zh-CN" altLang="en-US" sz="1800" b="1" dirty="0">
                <a:latin typeface="Arial Unicode MS" pitchFamily="34" charset="-122"/>
                <a:ea typeface="Arial Unicode MS" pitchFamily="34" charset="-122"/>
                <a:cs typeface="Arial Unicode MS" pitchFamily="34" charset="-122"/>
              </a:rPr>
              <a:t>类名</a:t>
            </a:r>
            <a:r>
              <a:rPr lang="en-US" altLang="zh-CN" sz="1800" b="1" dirty="0">
                <a:latin typeface="Arial Unicode MS" pitchFamily="34" charset="-122"/>
                <a:ea typeface="Arial Unicode MS" pitchFamily="34" charset="-122"/>
                <a:cs typeface="Arial Unicode MS" pitchFamily="34" charset="-122"/>
              </a:rPr>
              <a:t>&gt;([&lt; </a:t>
            </a:r>
            <a:r>
              <a:rPr lang="zh-CN" altLang="en-US" sz="1800" b="1" dirty="0">
                <a:latin typeface="Arial Unicode MS" pitchFamily="34" charset="-122"/>
                <a:ea typeface="Arial Unicode MS" pitchFamily="34" charset="-122"/>
                <a:cs typeface="Arial Unicode MS" pitchFamily="34" charset="-122"/>
              </a:rPr>
              <a:t>参数表</a:t>
            </a:r>
            <a:r>
              <a:rPr lang="en-US" altLang="zh-CN" sz="1800" b="1" dirty="0">
                <a:latin typeface="Arial Unicode MS" pitchFamily="34" charset="-122"/>
                <a:ea typeface="Arial Unicode MS" pitchFamily="34" charset="-122"/>
                <a:cs typeface="Arial Unicode MS" pitchFamily="34" charset="-122"/>
              </a:rPr>
              <a:t>&gt;]) {</a:t>
            </a:r>
          </a:p>
          <a:p>
            <a:pPr marL="1371600" lvl="2" indent="-457200">
              <a:buFont typeface="Wingdings" pitchFamily="2" charset="2"/>
              <a:buNone/>
            </a:pPr>
            <a:r>
              <a:rPr lang="en-US" altLang="zh-CN" sz="1800" b="1" dirty="0">
                <a:latin typeface="Arial Unicode MS" pitchFamily="34" charset="-122"/>
                <a:ea typeface="Arial Unicode MS" pitchFamily="34" charset="-122"/>
                <a:cs typeface="Arial Unicode MS" pitchFamily="34" charset="-122"/>
              </a:rPr>
              <a:t>	    [&lt; </a:t>
            </a:r>
            <a:r>
              <a:rPr lang="zh-CN" altLang="en-US" sz="1800" b="1" dirty="0">
                <a:latin typeface="Arial Unicode MS" pitchFamily="34" charset="-122"/>
                <a:ea typeface="Arial Unicode MS" pitchFamily="34" charset="-122"/>
                <a:cs typeface="Arial Unicode MS" pitchFamily="34" charset="-122"/>
              </a:rPr>
              <a:t>语句</a:t>
            </a:r>
            <a:r>
              <a:rPr lang="en-US" altLang="zh-CN" sz="1800" b="1" dirty="0">
                <a:latin typeface="Arial Unicode MS" pitchFamily="34" charset="-122"/>
                <a:ea typeface="Arial Unicode MS" pitchFamily="34" charset="-122"/>
                <a:cs typeface="Arial Unicode MS" pitchFamily="34" charset="-122"/>
              </a:rPr>
              <a:t>&gt;]</a:t>
            </a:r>
          </a:p>
          <a:p>
            <a:pPr marL="1371600" lvl="2" indent="-457200">
              <a:buFont typeface="Wingdings" pitchFamily="2" charset="2"/>
              <a:buNone/>
            </a:pPr>
            <a:r>
              <a:rPr lang="en-US" altLang="zh-CN" sz="1800" b="1" dirty="0">
                <a:latin typeface="Arial Unicode MS" pitchFamily="34" charset="-122"/>
                <a:ea typeface="Arial Unicode MS" pitchFamily="34" charset="-122"/>
                <a:cs typeface="Arial Unicode MS" pitchFamily="34" charset="-122"/>
              </a:rPr>
              <a:t>} </a:t>
            </a:r>
          </a:p>
          <a:p>
            <a:pPr marL="457200" indent="-457200">
              <a:spcBef>
                <a:spcPct val="50000"/>
              </a:spcBef>
              <a:buFont typeface="Wingdings" pitchFamily="2" charset="2"/>
              <a:buChar char="§"/>
            </a:pPr>
            <a:r>
              <a:rPr lang="zh-CN" altLang="en-US" sz="1800" b="1" dirty="0">
                <a:latin typeface="Arial Unicode MS" pitchFamily="34" charset="-122"/>
                <a:ea typeface="Arial Unicode MS" pitchFamily="34" charset="-122"/>
                <a:cs typeface="Arial Unicode MS" pitchFamily="34" charset="-122"/>
              </a:rPr>
              <a:t>举例：</a:t>
            </a:r>
          </a:p>
          <a:p>
            <a:pPr marL="914400" lvl="1" indent="-457200"/>
            <a:r>
              <a:rPr lang="en-US" altLang="zh-CN" sz="1800" b="1" dirty="0">
                <a:solidFill>
                  <a:srgbClr val="0000FF"/>
                </a:solidFill>
                <a:latin typeface="Arial Unicode MS" pitchFamily="34" charset="-122"/>
                <a:ea typeface="Arial Unicode MS" pitchFamily="34" charset="-122"/>
                <a:cs typeface="Arial Unicode MS" pitchFamily="34" charset="-122"/>
              </a:rPr>
              <a:t>public class Animal {</a:t>
            </a:r>
          </a:p>
          <a:p>
            <a:pPr marL="1371600" lvl="2" indent="-457200"/>
            <a:r>
              <a:rPr lang="en-US" altLang="zh-CN" sz="1800" b="1" dirty="0">
                <a:solidFill>
                  <a:srgbClr val="0000FF"/>
                </a:solidFill>
                <a:latin typeface="Arial Unicode MS" pitchFamily="34" charset="-122"/>
                <a:ea typeface="Arial Unicode MS" pitchFamily="34" charset="-122"/>
                <a:cs typeface="Arial Unicode MS" pitchFamily="34" charset="-122"/>
              </a:rPr>
              <a:t>private </a:t>
            </a:r>
            <a:r>
              <a:rPr lang="en-US" altLang="zh-CN" sz="1800" b="1" dirty="0" err="1">
                <a:solidFill>
                  <a:srgbClr val="0000FF"/>
                </a:solidFill>
                <a:latin typeface="Arial Unicode MS" pitchFamily="34" charset="-122"/>
                <a:ea typeface="Arial Unicode MS" pitchFamily="34" charset="-122"/>
                <a:cs typeface="Arial Unicode MS" pitchFamily="34" charset="-122"/>
              </a:rPr>
              <a:t>int</a:t>
            </a:r>
            <a:r>
              <a:rPr lang="en-US" altLang="zh-CN" sz="1800" b="1" dirty="0">
                <a:solidFill>
                  <a:srgbClr val="0000FF"/>
                </a:solidFill>
                <a:latin typeface="Arial Unicode MS" pitchFamily="34" charset="-122"/>
                <a:ea typeface="Arial Unicode MS" pitchFamily="34" charset="-122"/>
                <a:cs typeface="Arial Unicode MS" pitchFamily="34" charset="-122"/>
              </a:rPr>
              <a:t> legs;</a:t>
            </a:r>
          </a:p>
          <a:p>
            <a:pPr marL="1371600" lvl="2" indent="-457200"/>
            <a:r>
              <a:rPr lang="en-US" altLang="zh-CN" sz="1800" b="1" dirty="0">
                <a:solidFill>
                  <a:srgbClr val="FF0000"/>
                </a:solidFill>
                <a:latin typeface="Arial Unicode MS" pitchFamily="34" charset="-122"/>
                <a:ea typeface="Arial Unicode MS" pitchFamily="34" charset="-122"/>
                <a:cs typeface="Arial Unicode MS" pitchFamily="34" charset="-122"/>
              </a:rPr>
              <a:t>public Animal() {legs = 4; }</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构造器</a:t>
            </a:r>
          </a:p>
          <a:p>
            <a:pPr marL="1371600" lvl="2" indent="-457200"/>
            <a:r>
              <a:rPr lang="en-US" altLang="zh-CN" sz="1800" b="1" dirty="0">
                <a:solidFill>
                  <a:srgbClr val="0000FF"/>
                </a:solidFill>
                <a:latin typeface="Arial Unicode MS" pitchFamily="34" charset="-122"/>
                <a:ea typeface="Arial Unicode MS" pitchFamily="34" charset="-122"/>
                <a:cs typeface="Arial Unicode MS" pitchFamily="34" charset="-122"/>
              </a:rPr>
              <a:t>public void </a:t>
            </a:r>
            <a:r>
              <a:rPr lang="en-US" altLang="zh-CN" sz="1800" b="1" dirty="0" err="1">
                <a:solidFill>
                  <a:srgbClr val="0000FF"/>
                </a:solidFill>
                <a:latin typeface="Arial Unicode MS" pitchFamily="34" charset="-122"/>
                <a:ea typeface="Arial Unicode MS" pitchFamily="34" charset="-122"/>
                <a:cs typeface="Arial Unicode MS" pitchFamily="34" charset="-122"/>
              </a:rPr>
              <a:t>setLegs</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int</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i</a:t>
            </a:r>
            <a:r>
              <a:rPr lang="en-US" altLang="zh-CN" sz="1800" b="1" dirty="0">
                <a:solidFill>
                  <a:srgbClr val="0000FF"/>
                </a:solidFill>
                <a:latin typeface="Arial Unicode MS" pitchFamily="34" charset="-122"/>
                <a:ea typeface="Arial Unicode MS" pitchFamily="34" charset="-122"/>
                <a:cs typeface="Arial Unicode MS" pitchFamily="34" charset="-122"/>
              </a:rPr>
              <a:t>) { legs = </a:t>
            </a:r>
            <a:r>
              <a:rPr lang="en-US" altLang="zh-CN" sz="1800" b="1" dirty="0" err="1">
                <a:solidFill>
                  <a:srgbClr val="0000FF"/>
                </a:solidFill>
                <a:latin typeface="Arial Unicode MS" pitchFamily="34" charset="-122"/>
                <a:ea typeface="Arial Unicode MS" pitchFamily="34" charset="-122"/>
                <a:cs typeface="Arial Unicode MS" pitchFamily="34" charset="-122"/>
              </a:rPr>
              <a:t>i</a:t>
            </a:r>
            <a:r>
              <a:rPr lang="en-US" altLang="zh-CN" sz="1800" b="1" dirty="0">
                <a:solidFill>
                  <a:srgbClr val="0000FF"/>
                </a:solidFill>
                <a:latin typeface="Arial Unicode MS" pitchFamily="34" charset="-122"/>
                <a:ea typeface="Arial Unicode MS" pitchFamily="34" charset="-122"/>
                <a:cs typeface="Arial Unicode MS" pitchFamily="34" charset="-122"/>
              </a:rPr>
              <a:t>; }</a:t>
            </a:r>
          </a:p>
          <a:p>
            <a:pPr marL="1371600" lvl="2" indent="-457200"/>
            <a:r>
              <a:rPr lang="en-US" altLang="zh-CN" sz="1800" b="1" dirty="0">
                <a:solidFill>
                  <a:srgbClr val="0000FF"/>
                </a:solidFill>
                <a:latin typeface="Arial Unicode MS" pitchFamily="34" charset="-122"/>
                <a:ea typeface="Arial Unicode MS" pitchFamily="34" charset="-122"/>
                <a:cs typeface="Arial Unicode MS" pitchFamily="34" charset="-122"/>
              </a:rPr>
              <a:t>public </a:t>
            </a:r>
            <a:r>
              <a:rPr lang="en-US" altLang="zh-CN" sz="1800" b="1" dirty="0" err="1">
                <a:solidFill>
                  <a:srgbClr val="0000FF"/>
                </a:solidFill>
                <a:latin typeface="Arial Unicode MS" pitchFamily="34" charset="-122"/>
                <a:ea typeface="Arial Unicode MS" pitchFamily="34" charset="-122"/>
                <a:cs typeface="Arial Unicode MS" pitchFamily="34" charset="-122"/>
              </a:rPr>
              <a:t>int</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getLegs</a:t>
            </a:r>
            <a:r>
              <a:rPr lang="en-US" altLang="zh-CN" sz="1800" b="1" dirty="0">
                <a:solidFill>
                  <a:srgbClr val="0000FF"/>
                </a:solidFill>
                <a:latin typeface="Arial Unicode MS" pitchFamily="34" charset="-122"/>
                <a:ea typeface="Arial Unicode MS" pitchFamily="34" charset="-122"/>
                <a:cs typeface="Arial Unicode MS" pitchFamily="34" charset="-122"/>
              </a:rPr>
              <a:t>(){return legs;}</a:t>
            </a:r>
          </a:p>
          <a:p>
            <a:pPr marL="914400" lvl="1" indent="-457200"/>
            <a:r>
              <a:rPr lang="en-US" altLang="zh-CN" sz="1800" b="1" dirty="0">
                <a:solidFill>
                  <a:srgbClr val="0000FF"/>
                </a:solidFill>
                <a:latin typeface="Arial Unicode MS" pitchFamily="34" charset="-122"/>
                <a:ea typeface="Arial Unicode MS" pitchFamily="34" charset="-122"/>
                <a:cs typeface="Arial Unicode MS" pitchFamily="34" charset="-122"/>
              </a:rPr>
              <a:t>}</a:t>
            </a:r>
          </a:p>
          <a:p>
            <a:pPr marL="457200" indent="-457200" algn="just">
              <a:lnSpc>
                <a:spcPct val="50000"/>
              </a:lnSpc>
              <a:spcBef>
                <a:spcPct val="50000"/>
              </a:spcBef>
              <a:buFont typeface="Wingdings" pitchFamily="2" charset="2"/>
              <a:buNone/>
            </a:pPr>
            <a:r>
              <a:rPr lang="zh-CN" altLang="en-US" sz="1800" b="1" dirty="0">
                <a:solidFill>
                  <a:srgbClr val="0000FF"/>
                </a:solidFill>
                <a:latin typeface="Arial Unicode MS" pitchFamily="34" charset="-122"/>
                <a:ea typeface="Arial Unicode MS" pitchFamily="34" charset="-122"/>
                <a:cs typeface="Arial Unicode MS" pitchFamily="34" charset="-122"/>
              </a:rPr>
              <a:t>创建</a:t>
            </a:r>
            <a:r>
              <a:rPr lang="en-US" altLang="zh-CN" sz="1800" b="1" dirty="0">
                <a:solidFill>
                  <a:srgbClr val="0000FF"/>
                </a:solidFill>
                <a:latin typeface="Arial Unicode MS" pitchFamily="34" charset="-122"/>
                <a:ea typeface="Arial Unicode MS" pitchFamily="34" charset="-122"/>
                <a:cs typeface="Arial Unicode MS" pitchFamily="34" charset="-122"/>
              </a:rPr>
              <a:t>Animal</a:t>
            </a:r>
            <a:r>
              <a:rPr lang="zh-CN" altLang="en-US" sz="1800" b="1" dirty="0">
                <a:solidFill>
                  <a:srgbClr val="0000FF"/>
                </a:solidFill>
                <a:latin typeface="Arial Unicode MS" pitchFamily="34" charset="-122"/>
                <a:ea typeface="Arial Unicode MS" pitchFamily="34" charset="-122"/>
                <a:cs typeface="Arial Unicode MS" pitchFamily="34" charset="-122"/>
              </a:rPr>
              <a:t>类的实例：</a:t>
            </a:r>
            <a:r>
              <a:rPr lang="en-US" altLang="zh-CN" sz="1800" b="1" dirty="0">
                <a:solidFill>
                  <a:srgbClr val="0000FF"/>
                </a:solidFill>
                <a:latin typeface="Arial Unicode MS" pitchFamily="34" charset="-122"/>
                <a:ea typeface="Arial Unicode MS" pitchFamily="34" charset="-122"/>
                <a:cs typeface="Arial Unicode MS" pitchFamily="34" charset="-122"/>
              </a:rPr>
              <a:t>Animal  a=new Animal(); //</a:t>
            </a:r>
            <a:r>
              <a:rPr lang="zh-CN" altLang="en-US" sz="1800" b="1" dirty="0">
                <a:solidFill>
                  <a:srgbClr val="0000FF"/>
                </a:solidFill>
                <a:latin typeface="Arial Unicode MS" pitchFamily="34" charset="-122"/>
                <a:ea typeface="Arial Unicode MS" pitchFamily="34" charset="-122"/>
                <a:cs typeface="Arial Unicode MS" pitchFamily="34" charset="-122"/>
              </a:rPr>
              <a:t>调用构造器，将</a:t>
            </a:r>
            <a:r>
              <a:rPr lang="en-US" altLang="zh-CN" sz="1800" b="1" dirty="0">
                <a:solidFill>
                  <a:srgbClr val="0000FF"/>
                </a:solidFill>
                <a:latin typeface="Arial Unicode MS" pitchFamily="34" charset="-122"/>
                <a:ea typeface="Arial Unicode MS" pitchFamily="34" charset="-122"/>
                <a:cs typeface="Arial Unicode MS" pitchFamily="34" charset="-122"/>
              </a:rPr>
              <a:t>legs</a:t>
            </a:r>
            <a:r>
              <a:rPr lang="zh-CN" altLang="en-US" sz="1800" b="1" dirty="0">
                <a:solidFill>
                  <a:srgbClr val="0000FF"/>
                </a:solidFill>
                <a:latin typeface="Arial Unicode MS" pitchFamily="34" charset="-122"/>
                <a:ea typeface="Arial Unicode MS" pitchFamily="34" charset="-122"/>
                <a:cs typeface="Arial Unicode MS" pitchFamily="34" charset="-122"/>
              </a:rPr>
              <a:t>初始化为</a:t>
            </a:r>
            <a:r>
              <a:rPr lang="en-US" altLang="zh-CN" sz="1800" b="1" dirty="0">
                <a:solidFill>
                  <a:srgbClr val="0000FF"/>
                </a:solidFill>
                <a:latin typeface="Arial Unicode MS" pitchFamily="34" charset="-122"/>
                <a:ea typeface="Arial Unicode MS" pitchFamily="34" charset="-122"/>
                <a:cs typeface="Arial Unicode MS" pitchFamily="34" charset="-122"/>
              </a:rPr>
              <a:t>4</a:t>
            </a:r>
          </a:p>
          <a:p>
            <a:pPr marL="457200" indent="-457200">
              <a:spcBef>
                <a:spcPct val="50000"/>
              </a:spcBef>
              <a:buFont typeface="Wingdings" pitchFamily="2" charset="2"/>
              <a:buChar char="§"/>
            </a:pPr>
            <a:r>
              <a:rPr lang="zh-CN" altLang="en-US" sz="1800" b="1" dirty="0">
                <a:latin typeface="Arial Unicode MS" pitchFamily="34" charset="-122"/>
                <a:ea typeface="Arial Unicode MS" pitchFamily="34" charset="-122"/>
                <a:cs typeface="Arial Unicode MS" pitchFamily="34" charset="-122"/>
              </a:rPr>
              <a:t>注释：构造器的名称必须与类名相同。修饰符：</a:t>
            </a:r>
            <a:r>
              <a:rPr lang="en-US" altLang="zh-CN" sz="1800" b="1" dirty="0">
                <a:latin typeface="Arial Unicode MS" pitchFamily="34" charset="-122"/>
                <a:ea typeface="Arial Unicode MS" pitchFamily="34" charset="-122"/>
                <a:cs typeface="Arial Unicode MS" pitchFamily="34" charset="-122"/>
              </a:rPr>
              <a:t>public</a:t>
            </a:r>
            <a:r>
              <a:rPr lang="zh-CN" altLang="en-US" sz="1800" b="1" dirty="0">
                <a:latin typeface="Arial Unicode MS" pitchFamily="34" charset="-122"/>
                <a:ea typeface="Arial Unicode MS" pitchFamily="34" charset="-122"/>
                <a:cs typeface="Arial Unicode MS" pitchFamily="34" charset="-122"/>
              </a:rPr>
              <a:t>、</a:t>
            </a:r>
            <a:r>
              <a:rPr lang="en-US" altLang="zh-CN" sz="1800" b="1" dirty="0">
                <a:latin typeface="Arial Unicode MS" pitchFamily="34" charset="-122"/>
                <a:ea typeface="Arial Unicode MS" pitchFamily="34" charset="-122"/>
                <a:cs typeface="Arial Unicode MS" pitchFamily="34" charset="-122"/>
              </a:rPr>
              <a:t>private</a:t>
            </a:r>
            <a:r>
              <a:rPr lang="zh-CN" altLang="en-US" sz="1800" b="1" dirty="0">
                <a:latin typeface="Arial Unicode MS" pitchFamily="34" charset="-122"/>
                <a:ea typeface="Arial Unicode MS" pitchFamily="34" charset="-122"/>
                <a:cs typeface="Arial Unicode MS" pitchFamily="34" charset="-122"/>
              </a:rPr>
              <a:t>、</a:t>
            </a:r>
            <a:r>
              <a:rPr lang="en-US" altLang="zh-CN" sz="1800" b="1" dirty="0">
                <a:latin typeface="Arial Unicode MS" pitchFamily="34" charset="-122"/>
                <a:ea typeface="Arial Unicode MS" pitchFamily="34" charset="-122"/>
                <a:cs typeface="Arial Unicode MS" pitchFamily="34" charset="-122"/>
              </a:rPr>
              <a:t>protected</a:t>
            </a:r>
          </a:p>
          <a:p>
            <a:pPr marL="914400" lvl="1" indent="-457200">
              <a:spcBef>
                <a:spcPct val="50000"/>
              </a:spcBef>
              <a:buFont typeface="Wingdings" pitchFamily="2" charset="2"/>
              <a:buNone/>
            </a:pPr>
            <a:r>
              <a:rPr lang="en-US" altLang="zh-CN" sz="1800" b="1" dirty="0">
                <a:latin typeface="Arial Unicode MS" pitchFamily="34" charset="-122"/>
                <a:ea typeface="Arial Unicode MS" pitchFamily="34" charset="-122"/>
                <a:cs typeface="Arial Unicode MS" pitchFamily="34" charset="-122"/>
              </a:rPr>
              <a:t>	  </a:t>
            </a:r>
            <a:r>
              <a:rPr lang="zh-CN" altLang="en-US" sz="1800" b="1" dirty="0">
                <a:latin typeface="Arial Unicode MS" pitchFamily="34" charset="-122"/>
                <a:ea typeface="Arial Unicode MS" pitchFamily="34" charset="-122"/>
                <a:cs typeface="Arial Unicode MS" pitchFamily="34" charset="-122"/>
              </a:rPr>
              <a:t>构造器不是方法，</a:t>
            </a:r>
            <a:r>
              <a:rPr lang="zh-CN" altLang="en-US" sz="1800" b="1" dirty="0">
                <a:solidFill>
                  <a:srgbClr val="0000FF"/>
                </a:solidFill>
                <a:latin typeface="Arial Unicode MS" pitchFamily="34" charset="-122"/>
                <a:ea typeface="Arial Unicode MS" pitchFamily="34" charset="-122"/>
                <a:cs typeface="Arial Unicode MS" pitchFamily="34" charset="-122"/>
              </a:rPr>
              <a:t>没有返回值（连</a:t>
            </a:r>
            <a:r>
              <a:rPr lang="en-US" altLang="zh-CN" sz="1800" b="1" dirty="0">
                <a:solidFill>
                  <a:srgbClr val="0000FF"/>
                </a:solidFill>
                <a:latin typeface="Arial Unicode MS" pitchFamily="34" charset="-122"/>
                <a:ea typeface="Arial Unicode MS" pitchFamily="34" charset="-122"/>
                <a:cs typeface="Arial Unicode MS" pitchFamily="34" charset="-122"/>
              </a:rPr>
              <a:t>void</a:t>
            </a:r>
            <a:r>
              <a:rPr lang="zh-CN" altLang="en-US" sz="1800" b="1" dirty="0">
                <a:solidFill>
                  <a:srgbClr val="0000FF"/>
                </a:solidFill>
                <a:latin typeface="Arial Unicode MS" pitchFamily="34" charset="-122"/>
                <a:ea typeface="Arial Unicode MS" pitchFamily="34" charset="-122"/>
                <a:cs typeface="Arial Unicode MS" pitchFamily="34" charset="-122"/>
              </a:rPr>
              <a:t>也不能写）</a:t>
            </a:r>
          </a:p>
          <a:p>
            <a:pPr marL="914400" lvl="1" indent="-457200"/>
            <a:endParaRPr lang="en-US" altLang="zh-CN" sz="1800" b="1" dirty="0">
              <a:solidFill>
                <a:schemeClr val="accent2"/>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77950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0040" y="629816"/>
            <a:ext cx="7772400" cy="1143000"/>
          </a:xfrm>
        </p:spPr>
        <p:txBody>
          <a:bodyPr/>
          <a:lstStyle/>
          <a:p>
            <a:pPr eaLnBrk="1" hangingPunct="1"/>
            <a:r>
              <a:rPr lang="zh-CN" altLang="en-US" sz="4000" b="1" dirty="0" smtClean="0">
                <a:latin typeface="Arial Unicode MS" pitchFamily="34" charset="-122"/>
                <a:ea typeface="Arial Unicode MS" pitchFamily="34" charset="-122"/>
                <a:cs typeface="Arial Unicode MS" pitchFamily="34" charset="-122"/>
              </a:rPr>
              <a:t>默认的构造方法</a:t>
            </a:r>
          </a:p>
        </p:txBody>
      </p:sp>
      <p:sp>
        <p:nvSpPr>
          <p:cNvPr id="28675" name="Text Box 3"/>
          <p:cNvSpPr txBox="1">
            <a:spLocks noChangeArrowheads="1"/>
          </p:cNvSpPr>
          <p:nvPr/>
        </p:nvSpPr>
        <p:spPr bwMode="auto">
          <a:xfrm>
            <a:off x="250825" y="1857364"/>
            <a:ext cx="8569325" cy="4206875"/>
          </a:xfrm>
          <a:prstGeom prst="rect">
            <a:avLst/>
          </a:prstGeom>
          <a:noFill/>
          <a:ln w="9525">
            <a:noFill/>
            <a:miter lim="800000"/>
            <a:headEnd/>
            <a:tailEnd/>
          </a:ln>
        </p:spPr>
        <p:txBody>
          <a:bodyPr>
            <a:spAutoFit/>
          </a:bodyPr>
          <a:lstStyle/>
          <a:p>
            <a:pPr marL="457200" indent="-457200" algn="just">
              <a:spcBef>
                <a:spcPct val="50000"/>
              </a:spcBef>
              <a:buFont typeface="Wingdings" pitchFamily="2" charset="2"/>
              <a:buChar char="§"/>
            </a:pP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语言中，每个类都至少有一个构造方法；</a:t>
            </a:r>
          </a:p>
          <a:p>
            <a:pPr marL="457200" indent="-457200" algn="just">
              <a:spcBef>
                <a:spcPct val="50000"/>
              </a:spcBef>
              <a:buFont typeface="Wingdings" pitchFamily="2" charset="2"/>
              <a:buChar char="§"/>
            </a:pPr>
            <a:r>
              <a:rPr lang="zh-CN" altLang="en-US" sz="2000" dirty="0">
                <a:latin typeface="Arial Unicode MS" pitchFamily="34" charset="-122"/>
                <a:ea typeface="Arial Unicode MS" pitchFamily="34" charset="-122"/>
                <a:cs typeface="Arial Unicode MS" pitchFamily="34" charset="-122"/>
              </a:rPr>
              <a:t>如果类的定义者没有显式的定义任何构造方法，系统将自动提供一个默认的构造方法：</a:t>
            </a:r>
          </a:p>
          <a:p>
            <a:pPr marL="914400" lvl="1" indent="-457200" algn="just">
              <a:spcBef>
                <a:spcPct val="50000"/>
              </a:spcBef>
              <a:buFontTx/>
              <a:buChar char="–"/>
            </a:pPr>
            <a:r>
              <a:rPr lang="zh-CN" altLang="en-US" sz="2000" dirty="0">
                <a:latin typeface="Arial Unicode MS" pitchFamily="34" charset="-122"/>
                <a:ea typeface="Arial Unicode MS" pitchFamily="34" charset="-122"/>
                <a:cs typeface="Arial Unicode MS" pitchFamily="34" charset="-122"/>
              </a:rPr>
              <a:t>默认构造方法没有参数</a:t>
            </a:r>
          </a:p>
          <a:p>
            <a:pPr marL="914400" lvl="1" indent="-457200" algn="just">
              <a:spcBef>
                <a:spcPct val="50000"/>
              </a:spcBef>
              <a:buFontTx/>
              <a:buChar char="–"/>
            </a:pPr>
            <a:r>
              <a:rPr lang="zh-CN" altLang="en-US" sz="2000" dirty="0">
                <a:latin typeface="Arial Unicode MS" pitchFamily="34" charset="-122"/>
                <a:ea typeface="Arial Unicode MS" pitchFamily="34" charset="-122"/>
                <a:cs typeface="Arial Unicode MS" pitchFamily="34" charset="-122"/>
              </a:rPr>
              <a:t>默认构造方法没有方法体</a:t>
            </a:r>
          </a:p>
          <a:p>
            <a:pPr marL="914400" lvl="1" indent="-457200" algn="just">
              <a:spcBef>
                <a:spcPct val="50000"/>
              </a:spcBef>
              <a:buFontTx/>
              <a:buChar char="–"/>
            </a:pPr>
            <a:r>
              <a:rPr lang="zh-CN" altLang="en-US" sz="2000" dirty="0">
                <a:latin typeface="Arial Unicode MS" pitchFamily="34" charset="-122"/>
                <a:ea typeface="Arial Unicode MS" pitchFamily="34" charset="-122"/>
                <a:cs typeface="Arial Unicode MS" pitchFamily="34" charset="-122"/>
              </a:rPr>
              <a:t>默认的构造方法：</a:t>
            </a:r>
            <a:r>
              <a:rPr lang="en-US" altLang="zh-CN" sz="2000" dirty="0">
                <a:latin typeface="Arial Unicode MS" pitchFamily="34" charset="-122"/>
                <a:ea typeface="Arial Unicode MS" pitchFamily="34" charset="-122"/>
                <a:cs typeface="Arial Unicode MS" pitchFamily="34" charset="-122"/>
              </a:rPr>
              <a:t>Animal(){}</a:t>
            </a:r>
          </a:p>
          <a:p>
            <a:pPr marL="914400" lvl="1" indent="-457200" algn="just">
              <a:spcBef>
                <a:spcPct val="50000"/>
              </a:spcBef>
            </a:pPr>
            <a:r>
              <a:rPr lang="en-US" altLang="zh-CN" sz="2000" dirty="0">
                <a:latin typeface="Arial Unicode MS" pitchFamily="34" charset="-122"/>
                <a:ea typeface="Arial Unicode MS" pitchFamily="34" charset="-122"/>
                <a:cs typeface="Arial Unicode MS" pitchFamily="34" charset="-122"/>
              </a:rPr>
              <a:t> </a:t>
            </a:r>
            <a:r>
              <a:rPr lang="zh-CN" altLang="en-US" sz="2000" dirty="0">
                <a:solidFill>
                  <a:srgbClr val="0000FF"/>
                </a:solidFill>
                <a:latin typeface="Arial Unicode MS" pitchFamily="34" charset="-122"/>
                <a:ea typeface="Arial Unicode MS" pitchFamily="34" charset="-122"/>
                <a:cs typeface="Arial Unicode MS" pitchFamily="34" charset="-122"/>
              </a:rPr>
              <a:t>所以：不编写构造方法就能用</a:t>
            </a:r>
            <a:r>
              <a:rPr lang="en-US" altLang="zh-CN" sz="2000" dirty="0">
                <a:solidFill>
                  <a:srgbClr val="0000FF"/>
                </a:solidFill>
                <a:latin typeface="Arial Unicode MS" pitchFamily="34" charset="-122"/>
                <a:ea typeface="Arial Unicode MS" pitchFamily="34" charset="-122"/>
                <a:cs typeface="Arial Unicode MS" pitchFamily="34" charset="-122"/>
              </a:rPr>
              <a:t>new Xxx()</a:t>
            </a:r>
            <a:r>
              <a:rPr lang="zh-CN" altLang="en-US" sz="2000" dirty="0">
                <a:solidFill>
                  <a:srgbClr val="0000FF"/>
                </a:solidFill>
                <a:latin typeface="Arial Unicode MS" pitchFamily="34" charset="-122"/>
                <a:ea typeface="Arial Unicode MS" pitchFamily="34" charset="-122"/>
                <a:cs typeface="Arial Unicode MS" pitchFamily="34" charset="-122"/>
              </a:rPr>
              <a:t>创建类的实例。</a:t>
            </a:r>
          </a:p>
          <a:p>
            <a:pPr marL="457200" indent="-457200" algn="just">
              <a:spcBef>
                <a:spcPct val="50000"/>
              </a:spcBef>
              <a:buFont typeface="Wingdings" pitchFamily="2" charset="2"/>
              <a:buChar char="§"/>
            </a:pP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类中，一旦类的定义者显式定义了一个或多个构造方法，系统将不再提供默认的构造方法；</a:t>
            </a:r>
          </a:p>
          <a:p>
            <a:pPr marL="457200" indent="-457200" algn="just">
              <a:spcBef>
                <a:spcPct val="50000"/>
              </a:spcBef>
              <a:buFont typeface="Wingdings" pitchFamily="2" charset="2"/>
              <a:buChar char="§"/>
            </a:pPr>
            <a:r>
              <a:rPr lang="zh-CN" altLang="en-US" sz="2000" dirty="0">
                <a:solidFill>
                  <a:srgbClr val="0000FF"/>
                </a:solidFill>
                <a:latin typeface="Arial Unicode MS" pitchFamily="34" charset="-122"/>
                <a:ea typeface="Arial Unicode MS" pitchFamily="34" charset="-122"/>
                <a:cs typeface="Arial Unicode MS" pitchFamily="34" charset="-122"/>
              </a:rPr>
              <a:t>构造器的主要作用：利用构造器参数初始化对象的属性。</a:t>
            </a:r>
          </a:p>
        </p:txBody>
      </p:sp>
    </p:spTree>
    <p:extLst>
      <p:ext uri="{BB962C8B-B14F-4D97-AF65-F5344CB8AC3E}">
        <p14:creationId xmlns:p14="http://schemas.microsoft.com/office/powerpoint/2010/main" val="4196446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688032" y="701824"/>
            <a:ext cx="7772400" cy="1143000"/>
          </a:xfrm>
        </p:spPr>
        <p:txBody>
          <a:bodyPr/>
          <a:lstStyle/>
          <a:p>
            <a:pPr eaLnBrk="1" hangingPunct="1"/>
            <a:r>
              <a:rPr lang="zh-CN" altLang="en-US" b="1" dirty="0" smtClean="0">
                <a:latin typeface="Arial Unicode MS" pitchFamily="34" charset="-122"/>
                <a:ea typeface="Arial Unicode MS" pitchFamily="34" charset="-122"/>
                <a:cs typeface="Arial Unicode MS" pitchFamily="34" charset="-122"/>
              </a:rPr>
              <a:t>练习</a:t>
            </a:r>
            <a:r>
              <a:rPr lang="en-US" altLang="zh-CN" b="1" dirty="0" smtClean="0">
                <a:latin typeface="Arial Unicode MS" pitchFamily="34" charset="-122"/>
                <a:ea typeface="Arial Unicode MS" pitchFamily="34" charset="-122"/>
                <a:cs typeface="Arial Unicode MS" pitchFamily="34" charset="-122"/>
              </a:rPr>
              <a:t>3</a:t>
            </a:r>
          </a:p>
        </p:txBody>
      </p:sp>
      <p:sp>
        <p:nvSpPr>
          <p:cNvPr id="29699" name="Rectangle 2"/>
          <p:cNvSpPr>
            <a:spLocks noGrp="1" noChangeArrowheads="1"/>
          </p:cNvSpPr>
          <p:nvPr>
            <p:ph type="body" sz="half" idx="1"/>
          </p:nvPr>
        </p:nvSpPr>
        <p:spPr>
          <a:xfrm>
            <a:off x="35496" y="2071678"/>
            <a:ext cx="4429156" cy="3445554"/>
          </a:xfrm>
        </p:spPr>
        <p:txBody>
          <a:bodyPr>
            <a:normAutofit/>
          </a:bodyPr>
          <a:lstStyle/>
          <a:p>
            <a:pPr algn="just" eaLnBrk="1" hangingPunct="1">
              <a:lnSpc>
                <a:spcPct val="90000"/>
              </a:lnSpc>
              <a:buFontTx/>
              <a:buNone/>
            </a:pPr>
            <a:r>
              <a:rPr lang="en-US" altLang="zh-CN" sz="2400" dirty="0" smtClean="0">
                <a:solidFill>
                  <a:srgbClr val="000000"/>
                </a:solidFill>
                <a:latin typeface="Arial Unicode MS" pitchFamily="34" charset="-122"/>
                <a:ea typeface="Arial Unicode MS" pitchFamily="34" charset="-122"/>
                <a:cs typeface="Arial Unicode MS" pitchFamily="34" charset="-122"/>
              </a:rPr>
              <a:t>  1. </a:t>
            </a:r>
            <a:r>
              <a:rPr lang="zh-CN" altLang="en-US" sz="2400" dirty="0" smtClean="0">
                <a:solidFill>
                  <a:srgbClr val="000000"/>
                </a:solidFill>
                <a:latin typeface="Arial Unicode MS" pitchFamily="34" charset="-122"/>
                <a:ea typeface="Arial Unicode MS" pitchFamily="34" charset="-122"/>
                <a:cs typeface="Arial Unicode MS" pitchFamily="34" charset="-122"/>
              </a:rPr>
              <a:t>在前面定义的</a:t>
            </a:r>
            <a:r>
              <a:rPr lang="en-US" altLang="zh-CN" sz="2400" dirty="0" smtClean="0">
                <a:solidFill>
                  <a:srgbClr val="000000"/>
                </a:solidFill>
                <a:latin typeface="Arial Unicode MS" pitchFamily="34" charset="-122"/>
                <a:ea typeface="Arial Unicode MS" pitchFamily="34" charset="-122"/>
                <a:cs typeface="Arial Unicode MS" pitchFamily="34" charset="-122"/>
              </a:rPr>
              <a:t>Person</a:t>
            </a:r>
            <a:r>
              <a:rPr lang="zh-CN" altLang="en-US" sz="2400" dirty="0" smtClean="0">
                <a:solidFill>
                  <a:srgbClr val="000000"/>
                </a:solidFill>
                <a:latin typeface="Arial Unicode MS" pitchFamily="34" charset="-122"/>
                <a:ea typeface="Arial Unicode MS" pitchFamily="34" charset="-122"/>
                <a:cs typeface="Arial Unicode MS" pitchFamily="34" charset="-122"/>
              </a:rPr>
              <a:t>类中添加构造方法，利用构造方法设置所有人的</a:t>
            </a:r>
            <a:r>
              <a:rPr lang="en-US" altLang="zh-CN" sz="2400" dirty="0" smtClean="0">
                <a:solidFill>
                  <a:srgbClr val="000000"/>
                </a:solidFill>
                <a:latin typeface="Arial Unicode MS" pitchFamily="34" charset="-122"/>
                <a:ea typeface="Arial Unicode MS" pitchFamily="34" charset="-122"/>
                <a:cs typeface="Arial Unicode MS" pitchFamily="34" charset="-122"/>
              </a:rPr>
              <a:t>age</a:t>
            </a:r>
            <a:r>
              <a:rPr lang="zh-CN" altLang="en-US" sz="2400" dirty="0" smtClean="0">
                <a:solidFill>
                  <a:srgbClr val="000000"/>
                </a:solidFill>
                <a:latin typeface="Arial Unicode MS" pitchFamily="34" charset="-122"/>
                <a:ea typeface="Arial Unicode MS" pitchFamily="34" charset="-122"/>
                <a:cs typeface="Arial Unicode MS" pitchFamily="34" charset="-122"/>
              </a:rPr>
              <a:t>属性初始值都为</a:t>
            </a:r>
            <a:r>
              <a:rPr lang="en-US" altLang="zh-CN" sz="2400" dirty="0" smtClean="0">
                <a:solidFill>
                  <a:srgbClr val="000000"/>
                </a:solidFill>
                <a:latin typeface="Arial Unicode MS" pitchFamily="34" charset="-122"/>
                <a:ea typeface="Arial Unicode MS" pitchFamily="34" charset="-122"/>
                <a:cs typeface="Arial Unicode MS" pitchFamily="34" charset="-122"/>
              </a:rPr>
              <a:t>18</a:t>
            </a:r>
            <a:r>
              <a:rPr lang="zh-CN" altLang="en-US" sz="2400" dirty="0" smtClean="0">
                <a:solidFill>
                  <a:srgbClr val="000000"/>
                </a:solidFill>
                <a:latin typeface="Arial Unicode MS" pitchFamily="34" charset="-122"/>
                <a:ea typeface="Arial Unicode MS" pitchFamily="34" charset="-122"/>
                <a:cs typeface="Arial Unicode MS" pitchFamily="34" charset="-122"/>
              </a:rPr>
              <a:t>。</a:t>
            </a:r>
          </a:p>
          <a:p>
            <a:pPr algn="just" eaLnBrk="1" hangingPunct="1">
              <a:lnSpc>
                <a:spcPct val="90000"/>
              </a:lnSpc>
              <a:buFontTx/>
              <a:buNone/>
            </a:pPr>
            <a:r>
              <a:rPr lang="zh-CN" altLang="en-US" sz="2400" dirty="0" smtClean="0">
                <a:solidFill>
                  <a:srgbClr val="000000"/>
                </a:solidFill>
                <a:latin typeface="Arial Unicode MS" pitchFamily="34" charset="-122"/>
                <a:ea typeface="Arial Unicode MS" pitchFamily="34" charset="-122"/>
                <a:cs typeface="Arial Unicode MS" pitchFamily="34" charset="-122"/>
              </a:rPr>
              <a:t>	  </a:t>
            </a:r>
            <a:r>
              <a:rPr lang="en-US" altLang="zh-CN" sz="2400" dirty="0" smtClean="0">
                <a:solidFill>
                  <a:srgbClr val="000000"/>
                </a:solidFill>
                <a:latin typeface="Arial Unicode MS" pitchFamily="34" charset="-122"/>
                <a:ea typeface="Arial Unicode MS" pitchFamily="34" charset="-122"/>
                <a:cs typeface="Arial Unicode MS" pitchFamily="34" charset="-122"/>
              </a:rPr>
              <a:t>2. </a:t>
            </a:r>
            <a:r>
              <a:rPr lang="zh-CN" altLang="en-US" sz="2400" dirty="0" smtClean="0">
                <a:solidFill>
                  <a:srgbClr val="000000"/>
                </a:solidFill>
                <a:latin typeface="Arial Unicode MS" pitchFamily="34" charset="-122"/>
                <a:ea typeface="Arial Unicode MS" pitchFamily="34" charset="-122"/>
                <a:cs typeface="Arial Unicode MS" pitchFamily="34" charset="-122"/>
              </a:rPr>
              <a:t>修改上题中类和构造方法，增加</a:t>
            </a:r>
            <a:r>
              <a:rPr lang="en-US" altLang="zh-CN" sz="2400" dirty="0" smtClean="0">
                <a:solidFill>
                  <a:srgbClr val="000000"/>
                </a:solidFill>
                <a:latin typeface="Arial Unicode MS" pitchFamily="34" charset="-122"/>
                <a:ea typeface="Arial Unicode MS" pitchFamily="34" charset="-122"/>
                <a:cs typeface="Arial Unicode MS" pitchFamily="34" charset="-122"/>
              </a:rPr>
              <a:t>name</a:t>
            </a:r>
            <a:r>
              <a:rPr lang="zh-CN" altLang="en-US" sz="2400" dirty="0" smtClean="0">
                <a:solidFill>
                  <a:srgbClr val="000000"/>
                </a:solidFill>
                <a:latin typeface="Arial Unicode MS" pitchFamily="34" charset="-122"/>
                <a:ea typeface="Arial Unicode MS" pitchFamily="34" charset="-122"/>
                <a:cs typeface="Arial Unicode MS" pitchFamily="34" charset="-122"/>
              </a:rPr>
              <a:t>属性</a:t>
            </a:r>
            <a:r>
              <a:rPr lang="en-US" altLang="zh-CN" sz="2400" dirty="0" smtClean="0">
                <a:solidFill>
                  <a:srgbClr val="000000"/>
                </a:solidFill>
                <a:latin typeface="Arial Unicode MS" pitchFamily="34" charset="-122"/>
                <a:ea typeface="Arial Unicode MS" pitchFamily="34" charset="-122"/>
                <a:cs typeface="Arial Unicode MS" pitchFamily="34" charset="-122"/>
              </a:rPr>
              <a:t>,</a:t>
            </a:r>
            <a:r>
              <a:rPr lang="zh-CN" altLang="en-US" sz="2400" dirty="0" smtClean="0">
                <a:solidFill>
                  <a:srgbClr val="000000"/>
                </a:solidFill>
                <a:latin typeface="Arial Unicode MS" pitchFamily="34" charset="-122"/>
                <a:ea typeface="Arial Unicode MS" pitchFamily="34" charset="-122"/>
                <a:cs typeface="Arial Unicode MS" pitchFamily="34" charset="-122"/>
              </a:rPr>
              <a:t>使得每次创建</a:t>
            </a:r>
            <a:r>
              <a:rPr lang="en-US" altLang="zh-CN" sz="2400" dirty="0" smtClean="0">
                <a:solidFill>
                  <a:srgbClr val="000000"/>
                </a:solidFill>
                <a:latin typeface="Arial Unicode MS" pitchFamily="34" charset="-122"/>
                <a:ea typeface="Arial Unicode MS" pitchFamily="34" charset="-122"/>
                <a:cs typeface="Arial Unicode MS" pitchFamily="34" charset="-122"/>
              </a:rPr>
              <a:t>Person</a:t>
            </a:r>
            <a:r>
              <a:rPr lang="zh-CN" altLang="en-US" sz="2400" dirty="0" smtClean="0">
                <a:solidFill>
                  <a:srgbClr val="000000"/>
                </a:solidFill>
                <a:latin typeface="Arial Unicode MS" pitchFamily="34" charset="-122"/>
                <a:ea typeface="Arial Unicode MS" pitchFamily="34" charset="-122"/>
                <a:cs typeface="Arial Unicode MS" pitchFamily="34" charset="-122"/>
              </a:rPr>
              <a:t>对象的同时初始化对象的</a:t>
            </a:r>
            <a:r>
              <a:rPr lang="en-US" altLang="zh-CN" sz="2400" dirty="0" smtClean="0">
                <a:solidFill>
                  <a:srgbClr val="000000"/>
                </a:solidFill>
                <a:latin typeface="Arial Unicode MS" pitchFamily="34" charset="-122"/>
                <a:ea typeface="Arial Unicode MS" pitchFamily="34" charset="-122"/>
                <a:cs typeface="Arial Unicode MS" pitchFamily="34" charset="-122"/>
              </a:rPr>
              <a:t>age</a:t>
            </a:r>
            <a:r>
              <a:rPr lang="zh-CN" altLang="en-US" sz="2400" dirty="0" smtClean="0">
                <a:solidFill>
                  <a:srgbClr val="000000"/>
                </a:solidFill>
                <a:latin typeface="Arial Unicode MS" pitchFamily="34" charset="-122"/>
                <a:ea typeface="Arial Unicode MS" pitchFamily="34" charset="-122"/>
                <a:cs typeface="Arial Unicode MS" pitchFamily="34" charset="-122"/>
              </a:rPr>
              <a:t>属性值和</a:t>
            </a:r>
            <a:r>
              <a:rPr lang="en-US" altLang="zh-CN" sz="2400" dirty="0" smtClean="0">
                <a:solidFill>
                  <a:srgbClr val="000000"/>
                </a:solidFill>
                <a:latin typeface="Arial Unicode MS" pitchFamily="34" charset="-122"/>
                <a:ea typeface="Arial Unicode MS" pitchFamily="34" charset="-122"/>
                <a:cs typeface="Arial Unicode MS" pitchFamily="34" charset="-122"/>
              </a:rPr>
              <a:t>name</a:t>
            </a:r>
            <a:r>
              <a:rPr lang="zh-CN" altLang="en-US" sz="2400" dirty="0" smtClean="0">
                <a:solidFill>
                  <a:srgbClr val="000000"/>
                </a:solidFill>
                <a:latin typeface="Arial Unicode MS" pitchFamily="34" charset="-122"/>
                <a:ea typeface="Arial Unicode MS" pitchFamily="34" charset="-122"/>
                <a:cs typeface="Arial Unicode MS" pitchFamily="34" charset="-122"/>
              </a:rPr>
              <a:t>属性值。</a:t>
            </a:r>
          </a:p>
        </p:txBody>
      </p:sp>
      <p:graphicFrame>
        <p:nvGraphicFramePr>
          <p:cNvPr id="473106" name="Group 18"/>
          <p:cNvGraphicFramePr>
            <a:graphicFrameLocks noGrp="1"/>
          </p:cNvGraphicFramePr>
          <p:nvPr>
            <p:ph sz="half" idx="2"/>
            <p:extLst>
              <p:ext uri="{D42A27DB-BD31-4B8C-83A1-F6EECF244321}">
                <p14:modId xmlns:p14="http://schemas.microsoft.com/office/powerpoint/2010/main" val="766758772"/>
              </p:ext>
            </p:extLst>
          </p:nvPr>
        </p:nvGraphicFramePr>
        <p:xfrm>
          <a:off x="5004048" y="2204864"/>
          <a:ext cx="3810000" cy="2447926"/>
        </p:xfrm>
        <a:graphic>
          <a:graphicData uri="http://schemas.openxmlformats.org/drawingml/2006/table">
            <a:tbl>
              <a:tblPr/>
              <a:tblGrid>
                <a:gridCol w="3810000"/>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Person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719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r>
                        <a:rPr kumimoji="1" lang="en-US" altLang="zh-CN" sz="24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age:int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r>
                        <a:rPr kumimoji="1" lang="en-US" altLang="zh-CN" sz="24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setAge</a:t>
                      </a:r>
                      <a:r>
                        <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r>
                        <a:rPr kumimoji="1" lang="en-US" altLang="zh-CN" sz="24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i</a:t>
                      </a:r>
                      <a:r>
                        <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 </a:t>
                      </a:r>
                      <a:r>
                        <a:rPr kumimoji="1" lang="en-US" altLang="zh-CN" sz="24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int</a:t>
                      </a:r>
                      <a:r>
                        <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r>
                        <a:rPr kumimoji="1" lang="en-US" altLang="zh-CN" sz="24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getAge</a:t>
                      </a:r>
                      <a:r>
                        <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 </a:t>
                      </a:r>
                      <a:r>
                        <a:rPr kumimoji="1" lang="en-US" altLang="zh-CN" sz="24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r>
            </a:tbl>
          </a:graphicData>
        </a:graphic>
      </p:graphicFrame>
    </p:spTree>
    <p:extLst>
      <p:ext uri="{BB962C8B-B14F-4D97-AF65-F5344CB8AC3E}">
        <p14:creationId xmlns:p14="http://schemas.microsoft.com/office/powerpoint/2010/main" val="3780893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99616" y="701824"/>
            <a:ext cx="7416800" cy="1143000"/>
          </a:xfrm>
          <a:noFill/>
        </p:spPr>
        <p:txBody>
          <a:bodyPr lIns="92075" tIns="46038" rIns="92075" bIns="46038"/>
          <a:lstStyle/>
          <a:p>
            <a:pPr eaLnBrk="1" hangingPunct="1"/>
            <a:r>
              <a:rPr lang="en-US" altLang="zh-CN" sz="2800" b="1" dirty="0" smtClean="0">
                <a:latin typeface="Arial Unicode MS" pitchFamily="34" charset="-122"/>
                <a:ea typeface="Arial Unicode MS" pitchFamily="34" charset="-122"/>
                <a:cs typeface="Arial Unicode MS" pitchFamily="34" charset="-122"/>
              </a:rPr>
              <a:t>Person p = new Person(“Tom”,18) </a:t>
            </a:r>
            <a:br>
              <a:rPr lang="en-US" altLang="zh-CN" sz="2800" b="1" dirty="0" smtClean="0">
                <a:latin typeface="Arial Unicode MS" pitchFamily="34" charset="-122"/>
                <a:ea typeface="Arial Unicode MS" pitchFamily="34" charset="-122"/>
                <a:cs typeface="Arial Unicode MS" pitchFamily="34" charset="-122"/>
              </a:rPr>
            </a:br>
            <a:r>
              <a:rPr lang="zh-CN" altLang="en-US" sz="2800" b="1" dirty="0" smtClean="0">
                <a:latin typeface="Arial Unicode MS" pitchFamily="34" charset="-122"/>
                <a:ea typeface="Arial Unicode MS" pitchFamily="34" charset="-122"/>
                <a:cs typeface="Arial Unicode MS" pitchFamily="34" charset="-122"/>
              </a:rPr>
              <a:t>的内存状态变化过程分析</a:t>
            </a:r>
          </a:p>
        </p:txBody>
      </p:sp>
      <p:pic>
        <p:nvPicPr>
          <p:cNvPr id="30723" name="Picture 3" descr="new1"/>
          <p:cNvPicPr>
            <a:picLocks noChangeAspect="1" noChangeArrowheads="1"/>
          </p:cNvPicPr>
          <p:nvPr/>
        </p:nvPicPr>
        <p:blipFill>
          <a:blip r:embed="rId2"/>
          <a:srcRect/>
          <a:stretch>
            <a:fillRect/>
          </a:stretch>
        </p:blipFill>
        <p:spPr bwMode="auto">
          <a:xfrm>
            <a:off x="250825" y="1988939"/>
            <a:ext cx="3844925" cy="2016125"/>
          </a:xfrm>
          <a:prstGeom prst="rect">
            <a:avLst/>
          </a:prstGeom>
          <a:noFill/>
          <a:ln w="9525">
            <a:noFill/>
            <a:miter lim="800000"/>
            <a:headEnd/>
            <a:tailEnd/>
          </a:ln>
        </p:spPr>
      </p:pic>
      <p:pic>
        <p:nvPicPr>
          <p:cNvPr id="30724" name="Picture 4" descr="new3"/>
          <p:cNvPicPr>
            <a:picLocks noChangeAspect="1" noChangeArrowheads="1"/>
          </p:cNvPicPr>
          <p:nvPr/>
        </p:nvPicPr>
        <p:blipFill>
          <a:blip r:embed="rId3"/>
          <a:srcRect/>
          <a:stretch>
            <a:fillRect/>
          </a:stretch>
        </p:blipFill>
        <p:spPr bwMode="auto">
          <a:xfrm>
            <a:off x="468313" y="4724673"/>
            <a:ext cx="3844925" cy="1944687"/>
          </a:xfrm>
          <a:prstGeom prst="rect">
            <a:avLst/>
          </a:prstGeom>
          <a:noFill/>
          <a:ln w="9525">
            <a:noFill/>
            <a:miter lim="800000"/>
            <a:headEnd/>
            <a:tailEnd/>
          </a:ln>
        </p:spPr>
      </p:pic>
      <p:pic>
        <p:nvPicPr>
          <p:cNvPr id="30725" name="Picture 5" descr="new2"/>
          <p:cNvPicPr>
            <a:picLocks noChangeAspect="1" noChangeArrowheads="1"/>
          </p:cNvPicPr>
          <p:nvPr/>
        </p:nvPicPr>
        <p:blipFill>
          <a:blip r:embed="rId4"/>
          <a:srcRect/>
          <a:stretch>
            <a:fillRect/>
          </a:stretch>
        </p:blipFill>
        <p:spPr bwMode="auto">
          <a:xfrm>
            <a:off x="4356100" y="2060947"/>
            <a:ext cx="4613275" cy="2016125"/>
          </a:xfrm>
          <a:prstGeom prst="rect">
            <a:avLst/>
          </a:prstGeom>
          <a:noFill/>
          <a:ln w="9525">
            <a:noFill/>
            <a:miter lim="800000"/>
            <a:headEnd/>
            <a:tailEnd/>
          </a:ln>
        </p:spPr>
      </p:pic>
      <p:pic>
        <p:nvPicPr>
          <p:cNvPr id="30726" name="Picture 6" descr="new4"/>
          <p:cNvPicPr>
            <a:picLocks noChangeAspect="1" noChangeArrowheads="1"/>
          </p:cNvPicPr>
          <p:nvPr/>
        </p:nvPicPr>
        <p:blipFill>
          <a:blip r:embed="rId5"/>
          <a:srcRect/>
          <a:stretch>
            <a:fillRect/>
          </a:stretch>
        </p:blipFill>
        <p:spPr bwMode="auto">
          <a:xfrm>
            <a:off x="4427538" y="4767535"/>
            <a:ext cx="4578350" cy="1901825"/>
          </a:xfrm>
          <a:prstGeom prst="rect">
            <a:avLst/>
          </a:prstGeom>
          <a:noFill/>
          <a:ln w="9525">
            <a:noFill/>
            <a:miter lim="800000"/>
            <a:headEnd/>
            <a:tailEnd/>
          </a:ln>
        </p:spPr>
      </p:pic>
    </p:spTree>
    <p:extLst>
      <p:ext uri="{BB962C8B-B14F-4D97-AF65-F5344CB8AC3E}">
        <p14:creationId xmlns:p14="http://schemas.microsoft.com/office/powerpoint/2010/main" val="153798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835696" y="548680"/>
            <a:ext cx="5832475" cy="1169972"/>
          </a:xfrm>
        </p:spPr>
        <p:txBody>
          <a:bodyPr/>
          <a:lstStyle/>
          <a:p>
            <a:pPr eaLnBrk="1" hangingPunct="1"/>
            <a:r>
              <a:rPr lang="zh-CN" altLang="en-US" sz="3600" b="1" dirty="0" smtClean="0">
                <a:latin typeface="Arial Unicode MS" pitchFamily="34" charset="-122"/>
                <a:ea typeface="Arial Unicode MS" pitchFamily="34" charset="-122"/>
                <a:cs typeface="Arial Unicode MS" pitchFamily="34" charset="-122"/>
              </a:rPr>
              <a:t>函数</a:t>
            </a:r>
          </a:p>
        </p:txBody>
      </p:sp>
      <p:sp>
        <p:nvSpPr>
          <p:cNvPr id="31747" name="Text Box 3"/>
          <p:cNvSpPr txBox="1">
            <a:spLocks noChangeArrowheads="1"/>
          </p:cNvSpPr>
          <p:nvPr/>
        </p:nvSpPr>
        <p:spPr bwMode="auto">
          <a:xfrm>
            <a:off x="252444" y="1424013"/>
            <a:ext cx="8820150" cy="4093428"/>
          </a:xfrm>
          <a:prstGeom prst="rect">
            <a:avLst/>
          </a:prstGeom>
          <a:noFill/>
          <a:ln w="9525">
            <a:noFill/>
            <a:miter lim="800000"/>
            <a:headEnd/>
            <a:tailEnd/>
          </a:ln>
        </p:spPr>
        <p:txBody>
          <a:bodyPr>
            <a:spAutoFit/>
          </a:bodyPr>
          <a:lstStyle/>
          <a:p>
            <a:endParaRPr lang="zh-CN" altLang="en-US" sz="2000" dirty="0">
              <a:latin typeface="Arial Unicode MS" pitchFamily="34" charset="-122"/>
              <a:ea typeface="Arial Unicode MS" pitchFamily="34" charset="-122"/>
              <a:cs typeface="Arial Unicode MS" pitchFamily="34" charset="-122"/>
            </a:endParaRPr>
          </a:p>
          <a:p>
            <a:r>
              <a:rPr lang="zh-CN" altLang="en-US" sz="2000" dirty="0">
                <a:solidFill>
                  <a:srgbClr val="FF0000"/>
                </a:solidFill>
                <a:latin typeface="Arial Unicode MS" pitchFamily="34" charset="-122"/>
                <a:ea typeface="Arial Unicode MS" pitchFamily="34" charset="-122"/>
                <a:cs typeface="Arial Unicode MS" pitchFamily="34" charset="-122"/>
              </a:rPr>
              <a:t>    </a:t>
            </a:r>
            <a:r>
              <a:rPr lang="zh-CN" altLang="en-US" sz="2000" dirty="0" smtClean="0">
                <a:solidFill>
                  <a:srgbClr val="FF0000"/>
                </a:solidFill>
                <a:latin typeface="Arial Unicode MS" pitchFamily="34" charset="-122"/>
                <a:ea typeface="Arial Unicode MS" pitchFamily="34" charset="-122"/>
                <a:cs typeface="Arial Unicode MS" pitchFamily="34" charset="-122"/>
              </a:rPr>
              <a:t>   返回</a:t>
            </a:r>
            <a:r>
              <a:rPr lang="zh-CN" altLang="en-US" sz="2000" dirty="0">
                <a:solidFill>
                  <a:srgbClr val="FF0000"/>
                </a:solidFill>
                <a:latin typeface="Arial Unicode MS" pitchFamily="34" charset="-122"/>
                <a:ea typeface="Arial Unicode MS" pitchFamily="34" charset="-122"/>
                <a:cs typeface="Arial Unicode MS" pitchFamily="34" charset="-122"/>
              </a:rPr>
              <a:t>值类型 函数名（参数类型 形式参数</a:t>
            </a:r>
            <a:r>
              <a:rPr lang="en-US" altLang="zh-CN" sz="2000" dirty="0">
                <a:solidFill>
                  <a:srgbClr val="FF0000"/>
                </a:solidFill>
                <a:latin typeface="Arial Unicode MS" pitchFamily="34" charset="-122"/>
                <a:ea typeface="Arial Unicode MS" pitchFamily="34" charset="-122"/>
                <a:cs typeface="Arial Unicode MS" pitchFamily="34" charset="-122"/>
              </a:rPr>
              <a:t>1</a:t>
            </a:r>
            <a:r>
              <a:rPr lang="zh-CN" altLang="en-US" sz="2000" dirty="0">
                <a:solidFill>
                  <a:srgbClr val="FF0000"/>
                </a:solidFill>
                <a:latin typeface="Arial Unicode MS" pitchFamily="34" charset="-122"/>
                <a:ea typeface="Arial Unicode MS" pitchFamily="34" charset="-122"/>
                <a:cs typeface="Arial Unicode MS" pitchFamily="34" charset="-122"/>
              </a:rPr>
              <a:t>，参数类型 形式参数</a:t>
            </a:r>
            <a:r>
              <a:rPr lang="en-US" altLang="zh-CN" sz="2000" dirty="0">
                <a:solidFill>
                  <a:srgbClr val="FF0000"/>
                </a:solidFill>
                <a:latin typeface="Arial Unicode MS" pitchFamily="34" charset="-122"/>
                <a:ea typeface="Arial Unicode MS" pitchFamily="34" charset="-122"/>
                <a:cs typeface="Arial Unicode MS" pitchFamily="34" charset="-122"/>
              </a:rPr>
              <a:t>2</a:t>
            </a:r>
            <a:r>
              <a:rPr lang="zh-CN" altLang="en-US" sz="2000" dirty="0">
                <a:solidFill>
                  <a:srgbClr val="FF0000"/>
                </a:solidFill>
                <a:latin typeface="Arial Unicode MS" pitchFamily="34" charset="-122"/>
                <a:ea typeface="Arial Unicode MS" pitchFamily="34" charset="-122"/>
                <a:cs typeface="Arial Unicode MS" pitchFamily="34" charset="-122"/>
              </a:rPr>
              <a:t>，</a:t>
            </a:r>
            <a:r>
              <a:rPr lang="en-US" altLang="zh-CN" sz="2000" dirty="0">
                <a:solidFill>
                  <a:srgbClr val="FF0000"/>
                </a:solidFill>
                <a:latin typeface="Arial Unicode MS" pitchFamily="34" charset="-122"/>
                <a:ea typeface="Arial Unicode MS" pitchFamily="34" charset="-122"/>
                <a:cs typeface="Arial Unicode MS" pitchFamily="34" charset="-122"/>
              </a:rPr>
              <a:t>….</a:t>
            </a:r>
            <a:r>
              <a:rPr lang="zh-CN" altLang="en-US" sz="2000" dirty="0">
                <a:solidFill>
                  <a:srgbClr val="FF0000"/>
                </a:solidFill>
                <a:latin typeface="Arial Unicode MS" pitchFamily="34" charset="-122"/>
                <a:ea typeface="Arial Unicode MS" pitchFamily="34" charset="-122"/>
                <a:cs typeface="Arial Unicode MS" pitchFamily="34" charset="-122"/>
              </a:rPr>
              <a:t>）</a:t>
            </a:r>
          </a:p>
          <a:p>
            <a:r>
              <a:rPr lang="zh-CN" altLang="en-US" sz="2000" dirty="0">
                <a:solidFill>
                  <a:srgbClr val="FF0000"/>
                </a:solidFill>
                <a:latin typeface="Arial Unicode MS" pitchFamily="34" charset="-122"/>
                <a:ea typeface="Arial Unicode MS" pitchFamily="34" charset="-122"/>
                <a:cs typeface="Arial Unicode MS" pitchFamily="34" charset="-122"/>
              </a:rPr>
              <a:t>   </a:t>
            </a:r>
            <a:r>
              <a:rPr lang="zh-CN" altLang="en-US" sz="2000" dirty="0" smtClean="0">
                <a:solidFill>
                  <a:srgbClr val="FF0000"/>
                </a:solidFill>
                <a:latin typeface="Arial Unicode MS" pitchFamily="34" charset="-122"/>
                <a:ea typeface="Arial Unicode MS" pitchFamily="34" charset="-122"/>
                <a:cs typeface="Arial Unicode MS" pitchFamily="34" charset="-122"/>
              </a:rPr>
              <a:t>   ｛</a:t>
            </a:r>
            <a:endParaRPr lang="zh-CN" altLang="en-US" sz="2000" dirty="0">
              <a:solidFill>
                <a:srgbClr val="FF0000"/>
              </a:solidFill>
              <a:latin typeface="Arial Unicode MS" pitchFamily="34" charset="-122"/>
              <a:ea typeface="Arial Unicode MS" pitchFamily="34" charset="-122"/>
              <a:cs typeface="Arial Unicode MS" pitchFamily="34" charset="-122"/>
            </a:endParaRPr>
          </a:p>
          <a:p>
            <a:pPr lvl="1"/>
            <a:r>
              <a:rPr lang="zh-CN" altLang="en-US" sz="2000" dirty="0">
                <a:solidFill>
                  <a:srgbClr val="FF0000"/>
                </a:solidFill>
                <a:latin typeface="Arial Unicode MS" pitchFamily="34" charset="-122"/>
                <a:ea typeface="Arial Unicode MS" pitchFamily="34" charset="-122"/>
                <a:cs typeface="Arial Unicode MS" pitchFamily="34" charset="-122"/>
              </a:rPr>
              <a:t>  </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dirty="0" smtClean="0">
                <a:solidFill>
                  <a:srgbClr val="FF0000"/>
                </a:solidFill>
                <a:latin typeface="Arial Unicode MS" pitchFamily="34" charset="-122"/>
                <a:ea typeface="Arial Unicode MS" pitchFamily="34" charset="-122"/>
                <a:cs typeface="Arial Unicode MS" pitchFamily="34" charset="-122"/>
              </a:rPr>
              <a:t>程序代码</a:t>
            </a:r>
            <a:endParaRPr lang="zh-CN" altLang="en-US" sz="2000" dirty="0">
              <a:solidFill>
                <a:srgbClr val="FF0000"/>
              </a:solidFill>
              <a:latin typeface="Arial Unicode MS" pitchFamily="34" charset="-122"/>
              <a:ea typeface="Arial Unicode MS" pitchFamily="34" charset="-122"/>
              <a:cs typeface="Arial Unicode MS" pitchFamily="34" charset="-122"/>
            </a:endParaRPr>
          </a:p>
          <a:p>
            <a:pPr lvl="2"/>
            <a:r>
              <a:rPr lang="zh-CN" altLang="en-US" sz="2000" dirty="0">
                <a:solidFill>
                  <a:srgbClr val="FF0000"/>
                </a:solidFill>
                <a:latin typeface="Arial Unicode MS" pitchFamily="34" charset="-122"/>
                <a:ea typeface="Arial Unicode MS" pitchFamily="34" charset="-122"/>
                <a:cs typeface="Arial Unicode MS" pitchFamily="34" charset="-122"/>
              </a:rPr>
              <a:t>  </a:t>
            </a:r>
            <a:r>
              <a:rPr lang="en-US" altLang="zh-CN" sz="2000" dirty="0">
                <a:solidFill>
                  <a:srgbClr val="FF0000"/>
                </a:solidFill>
                <a:latin typeface="Arial Unicode MS" pitchFamily="34" charset="-122"/>
                <a:ea typeface="Arial Unicode MS" pitchFamily="34" charset="-122"/>
                <a:cs typeface="Arial Unicode MS" pitchFamily="34" charset="-122"/>
              </a:rPr>
              <a:t>return </a:t>
            </a:r>
            <a:r>
              <a:rPr lang="zh-CN" altLang="en-US" sz="2000" dirty="0">
                <a:solidFill>
                  <a:srgbClr val="FF0000"/>
                </a:solidFill>
                <a:latin typeface="Arial Unicode MS" pitchFamily="34" charset="-122"/>
                <a:ea typeface="Arial Unicode MS" pitchFamily="34" charset="-122"/>
                <a:cs typeface="Arial Unicode MS" pitchFamily="34" charset="-122"/>
              </a:rPr>
              <a:t>返回值</a:t>
            </a:r>
            <a:r>
              <a:rPr lang="zh-CN" altLang="en-US" sz="2000" dirty="0" smtClean="0">
                <a:solidFill>
                  <a:srgbClr val="FF0000"/>
                </a:solidFill>
                <a:latin typeface="Arial Unicode MS" pitchFamily="34" charset="-122"/>
                <a:ea typeface="Arial Unicode MS" pitchFamily="34" charset="-122"/>
                <a:cs typeface="Arial Unicode MS" pitchFamily="34" charset="-122"/>
              </a:rPr>
              <a:t>；</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2000" dirty="0" smtClean="0">
                <a:solidFill>
                  <a:srgbClr val="FF0000"/>
                </a:solidFill>
                <a:latin typeface="Arial Unicode MS" pitchFamily="34" charset="-122"/>
                <a:ea typeface="Arial Unicode MS" pitchFamily="34" charset="-122"/>
                <a:cs typeface="Arial Unicode MS" pitchFamily="34" charset="-122"/>
              </a:rPr>
              <a:t>｝</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pPr lvl="1"/>
            <a:endParaRPr lang="zh-CN" altLang="en-US" sz="2000" dirty="0">
              <a:solidFill>
                <a:srgbClr val="0000CC"/>
              </a:solidFill>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其中：</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形式参数</a:t>
            </a:r>
            <a:r>
              <a:rPr lang="zh-CN" altLang="en-US" sz="2000" dirty="0">
                <a:latin typeface="Arial Unicode MS" pitchFamily="34" charset="-122"/>
                <a:ea typeface="Arial Unicode MS" pitchFamily="34" charset="-122"/>
                <a:cs typeface="Arial Unicode MS" pitchFamily="34" charset="-122"/>
              </a:rPr>
              <a:t>：在方法被调用时用于接收外部传入的数据的变量。</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参数类型</a:t>
            </a:r>
            <a:r>
              <a:rPr lang="zh-CN" altLang="en-US" sz="2000" dirty="0">
                <a:latin typeface="Arial Unicode MS" pitchFamily="34" charset="-122"/>
                <a:ea typeface="Arial Unicode MS" pitchFamily="34" charset="-122"/>
                <a:cs typeface="Arial Unicode MS" pitchFamily="34" charset="-122"/>
              </a:rPr>
              <a:t>：就是该形式参数的数据类型。</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返回值</a:t>
            </a:r>
            <a:r>
              <a:rPr lang="zh-CN" altLang="en-US" sz="2000" dirty="0">
                <a:latin typeface="Arial Unicode MS" pitchFamily="34" charset="-122"/>
                <a:ea typeface="Arial Unicode MS" pitchFamily="34" charset="-122"/>
                <a:cs typeface="Arial Unicode MS" pitchFamily="34" charset="-122"/>
              </a:rPr>
              <a:t>：方法在执行完毕后返还给调用它的程序的数据。</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返回值类型</a:t>
            </a:r>
            <a:r>
              <a:rPr lang="zh-CN" altLang="en-US" sz="2000" dirty="0">
                <a:latin typeface="Arial Unicode MS" pitchFamily="34" charset="-122"/>
                <a:ea typeface="Arial Unicode MS" pitchFamily="34" charset="-122"/>
                <a:cs typeface="Arial Unicode MS" pitchFamily="34" charset="-122"/>
              </a:rPr>
              <a:t>：函数要返回的结果的数据类型。</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实参</a:t>
            </a:r>
            <a:r>
              <a:rPr lang="zh-CN" altLang="en-US" sz="2000" dirty="0">
                <a:latin typeface="Arial Unicode MS" pitchFamily="34" charset="-122"/>
                <a:ea typeface="Arial Unicode MS" pitchFamily="34" charset="-122"/>
                <a:cs typeface="Arial Unicode MS" pitchFamily="34" charset="-122"/>
              </a:rPr>
              <a:t>：调用函数时实际传给函数形式参数的数据</a:t>
            </a:r>
            <a:r>
              <a:rPr lang="zh-CN" altLang="en-US" sz="2000" dirty="0" smtClean="0">
                <a:latin typeface="Arial Unicode MS" pitchFamily="34" charset="-122"/>
                <a:ea typeface="Arial Unicode MS" pitchFamily="34" charset="-122"/>
                <a:cs typeface="Arial Unicode MS" pitchFamily="34" charset="-122"/>
              </a:rPr>
              <a:t>。</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30992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679" y="4365104"/>
            <a:ext cx="27336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15616" y="1246600"/>
            <a:ext cx="6120680" cy="830997"/>
          </a:xfrm>
          <a:prstGeom prst="rect">
            <a:avLst/>
          </a:prstGeom>
          <a:noFill/>
        </p:spPr>
        <p:txBody>
          <a:bodyPr wrap="square" rtlCol="0">
            <a:spAutoFit/>
          </a:bodyPr>
          <a:lstStyle/>
          <a:p>
            <a:pPr lvl="1"/>
            <a:r>
              <a:rPr lang="zh-CN" altLang="en-US" sz="1600" b="1" dirty="0" smtClean="0">
                <a:latin typeface="Arial Unicode MS" pitchFamily="34" charset="-122"/>
                <a:ea typeface="Arial Unicode MS" pitchFamily="34" charset="-122"/>
                <a:cs typeface="Arial Unicode MS" pitchFamily="34" charset="-122"/>
              </a:rPr>
              <a:t>参数</a:t>
            </a:r>
            <a:r>
              <a:rPr lang="zh-CN" altLang="en-US" sz="1600" b="1" dirty="0">
                <a:latin typeface="Arial Unicode MS" pitchFamily="34" charset="-122"/>
                <a:ea typeface="Arial Unicode MS" pitchFamily="34" charset="-122"/>
                <a:cs typeface="Arial Unicode MS" pitchFamily="34" charset="-122"/>
              </a:rPr>
              <a:t>类型</a:t>
            </a:r>
            <a:r>
              <a:rPr lang="zh-CN" altLang="en-US" sz="1600" dirty="0">
                <a:latin typeface="Arial Unicode MS" pitchFamily="34" charset="-122"/>
                <a:ea typeface="Arial Unicode MS" pitchFamily="34" charset="-122"/>
                <a:cs typeface="Arial Unicode MS" pitchFamily="34" charset="-122"/>
              </a:rPr>
              <a:t>：就是该形式参数的数据类型。</a:t>
            </a:r>
          </a:p>
          <a:p>
            <a:pPr lvl="1"/>
            <a:r>
              <a:rPr lang="zh-CN" altLang="en-US" sz="1600" b="1" dirty="0">
                <a:latin typeface="Arial Unicode MS" pitchFamily="34" charset="-122"/>
                <a:ea typeface="Arial Unicode MS" pitchFamily="34" charset="-122"/>
                <a:cs typeface="Arial Unicode MS" pitchFamily="34" charset="-122"/>
              </a:rPr>
              <a:t>返回值</a:t>
            </a:r>
            <a:r>
              <a:rPr lang="zh-CN" altLang="en-US" sz="1600" dirty="0">
                <a:latin typeface="Arial Unicode MS" pitchFamily="34" charset="-122"/>
                <a:ea typeface="Arial Unicode MS" pitchFamily="34" charset="-122"/>
                <a:cs typeface="Arial Unicode MS" pitchFamily="34" charset="-122"/>
              </a:rPr>
              <a:t>：方法在执行完毕后返还给调用它的程序的数据。</a:t>
            </a:r>
          </a:p>
          <a:p>
            <a:pPr lvl="1"/>
            <a:r>
              <a:rPr lang="zh-CN" altLang="en-US" sz="1600" b="1" dirty="0">
                <a:latin typeface="Arial Unicode MS" pitchFamily="34" charset="-122"/>
                <a:ea typeface="Arial Unicode MS" pitchFamily="34" charset="-122"/>
                <a:cs typeface="Arial Unicode MS" pitchFamily="34" charset="-122"/>
              </a:rPr>
              <a:t>返回值类型</a:t>
            </a:r>
            <a:r>
              <a:rPr lang="zh-CN" altLang="en-US" sz="1600" dirty="0">
                <a:latin typeface="Arial Unicode MS" pitchFamily="34" charset="-122"/>
                <a:ea typeface="Arial Unicode MS" pitchFamily="34" charset="-122"/>
                <a:cs typeface="Arial Unicode MS" pitchFamily="34" charset="-122"/>
              </a:rPr>
              <a:t>：函数要返回的结果的数据类型</a:t>
            </a:r>
            <a:r>
              <a:rPr lang="zh-CN" altLang="en-US" sz="1600" dirty="0" smtClean="0">
                <a:latin typeface="Arial Unicode MS" pitchFamily="34" charset="-122"/>
                <a:ea typeface="Arial Unicode MS" pitchFamily="34" charset="-122"/>
                <a:cs typeface="Arial Unicode MS" pitchFamily="34" charset="-122"/>
              </a:rPr>
              <a:t>。</a:t>
            </a:r>
            <a:endParaRPr lang="zh-CN" altLang="en-US" sz="1600" dirty="0">
              <a:latin typeface="Arial Unicode MS" pitchFamily="34" charset="-122"/>
              <a:ea typeface="Arial Unicode MS" pitchFamily="34" charset="-122"/>
              <a:cs typeface="Arial Unicode MS" pitchFamily="34" charset="-122"/>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068960"/>
            <a:ext cx="32385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508104" y="2638073"/>
            <a:ext cx="3456384" cy="584775"/>
          </a:xfrm>
          <a:prstGeom prst="rect">
            <a:avLst/>
          </a:prstGeom>
          <a:noFill/>
        </p:spPr>
        <p:txBody>
          <a:bodyPr wrap="square" rtlCol="0">
            <a:spAutoFit/>
          </a:bodyPr>
          <a:lstStyle/>
          <a:p>
            <a:pPr marL="0" lvl="1"/>
            <a:r>
              <a:rPr lang="zh-CN" altLang="en-US" sz="1600" b="1" dirty="0">
                <a:solidFill>
                  <a:srgbClr val="0000FF"/>
                </a:solidFill>
                <a:latin typeface="Arial Unicode MS" pitchFamily="34" charset="-122"/>
                <a:ea typeface="Arial Unicode MS" pitchFamily="34" charset="-122"/>
                <a:cs typeface="Arial Unicode MS" pitchFamily="34" charset="-122"/>
              </a:rPr>
              <a:t>形式参数</a:t>
            </a:r>
            <a:r>
              <a:rPr lang="zh-CN" altLang="en-US" sz="1600" dirty="0">
                <a:latin typeface="Arial Unicode MS" pitchFamily="34" charset="-122"/>
                <a:ea typeface="Arial Unicode MS" pitchFamily="34" charset="-122"/>
                <a:cs typeface="Arial Unicode MS" pitchFamily="34" charset="-122"/>
              </a:rPr>
              <a:t>：在方法被调用时用于接收外部传入的数据的变量</a:t>
            </a:r>
            <a:r>
              <a:rPr lang="zh-CN" altLang="en-US" sz="1600" dirty="0" smtClean="0">
                <a:latin typeface="Arial Unicode MS" pitchFamily="34" charset="-122"/>
                <a:ea typeface="Arial Unicode MS" pitchFamily="34" charset="-122"/>
                <a:cs typeface="Arial Unicode MS" pitchFamily="34" charset="-122"/>
              </a:rPr>
              <a:t>。</a:t>
            </a:r>
            <a:endParaRPr lang="zh-CN" altLang="en-US" sz="1600" dirty="0">
              <a:latin typeface="Arial Unicode MS" pitchFamily="34" charset="-122"/>
              <a:ea typeface="Arial Unicode MS" pitchFamily="34" charset="-122"/>
              <a:cs typeface="Arial Unicode MS" pitchFamily="34" charset="-122"/>
            </a:endParaRPr>
          </a:p>
        </p:txBody>
      </p:sp>
      <p:cxnSp>
        <p:nvCxnSpPr>
          <p:cNvPr id="7" name="直接箭头连接符 6"/>
          <p:cNvCxnSpPr>
            <a:stCxn id="5" idx="2"/>
            <a:endCxn id="8" idx="0"/>
          </p:cNvCxnSpPr>
          <p:nvPr/>
        </p:nvCxnSpPr>
        <p:spPr>
          <a:xfrm flipH="1">
            <a:off x="6624228" y="3222848"/>
            <a:ext cx="612068" cy="1142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868144" y="4365104"/>
            <a:ext cx="151216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43808" y="3793976"/>
            <a:ext cx="576064" cy="3417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2339751" y="2564904"/>
            <a:ext cx="2594927" cy="584775"/>
          </a:xfrm>
          <a:prstGeom prst="rect">
            <a:avLst/>
          </a:prstGeom>
          <a:noFill/>
        </p:spPr>
        <p:txBody>
          <a:bodyPr wrap="square" rtlCol="0">
            <a:spAutoFit/>
          </a:bodyPr>
          <a:lstStyle/>
          <a:p>
            <a:r>
              <a:rPr lang="zh-CN" altLang="en-US" sz="1600" b="1" dirty="0">
                <a:solidFill>
                  <a:srgbClr val="0000FF"/>
                </a:solidFill>
                <a:latin typeface="Arial Unicode MS" pitchFamily="34" charset="-122"/>
                <a:ea typeface="Arial Unicode MS" pitchFamily="34" charset="-122"/>
                <a:cs typeface="Arial Unicode MS" pitchFamily="34" charset="-122"/>
              </a:rPr>
              <a:t>实参</a:t>
            </a:r>
            <a:r>
              <a:rPr lang="zh-CN" altLang="en-US" sz="1600" dirty="0">
                <a:latin typeface="Arial Unicode MS" pitchFamily="34" charset="-122"/>
                <a:ea typeface="Arial Unicode MS" pitchFamily="34" charset="-122"/>
                <a:cs typeface="Arial Unicode MS" pitchFamily="34" charset="-122"/>
              </a:rPr>
              <a:t>：调用函数时实际传给函数形式参数的数据</a:t>
            </a:r>
            <a:endParaRPr lang="zh-CN" altLang="en-US" sz="1600" dirty="0"/>
          </a:p>
        </p:txBody>
      </p:sp>
      <p:cxnSp>
        <p:nvCxnSpPr>
          <p:cNvPr id="13" name="直接箭头连接符 12"/>
          <p:cNvCxnSpPr>
            <a:stCxn id="11" idx="2"/>
            <a:endCxn id="10" idx="0"/>
          </p:cNvCxnSpPr>
          <p:nvPr/>
        </p:nvCxnSpPr>
        <p:spPr>
          <a:xfrm flipH="1">
            <a:off x="3131840" y="3149679"/>
            <a:ext cx="505375" cy="6442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62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27584" y="692696"/>
            <a:ext cx="7772400" cy="803275"/>
          </a:xfrm>
        </p:spPr>
        <p:txBody>
          <a:bodyPr/>
          <a:lstStyle/>
          <a:p>
            <a:pPr eaLnBrk="1" hangingPunct="1"/>
            <a:r>
              <a:rPr lang="zh-CN" altLang="en-US" sz="3200" dirty="0" smtClean="0">
                <a:latin typeface="Arial Unicode MS" pitchFamily="34" charset="-122"/>
                <a:ea typeface="Arial Unicode MS" pitchFamily="34" charset="-122"/>
                <a:cs typeface="Arial Unicode MS" pitchFamily="34" charset="-122"/>
              </a:rPr>
              <a:t>函数的调用</a:t>
            </a:r>
          </a:p>
        </p:txBody>
      </p:sp>
      <p:sp>
        <p:nvSpPr>
          <p:cNvPr id="32771" name="Rectangle 3"/>
          <p:cNvSpPr>
            <a:spLocks noGrp="1" noChangeArrowheads="1"/>
          </p:cNvSpPr>
          <p:nvPr>
            <p:ph type="body" sz="half" idx="1"/>
          </p:nvPr>
        </p:nvSpPr>
        <p:spPr>
          <a:xfrm>
            <a:off x="395536" y="1117228"/>
            <a:ext cx="7345362" cy="1663700"/>
          </a:xfrm>
        </p:spPr>
        <p:txBody>
          <a:bodyPr/>
          <a:lstStyle/>
          <a:p>
            <a:pPr eaLnBrk="1" hangingPunct="1">
              <a:buFontTx/>
              <a:buNone/>
            </a:pPr>
            <a:endParaRPr lang="en-US" altLang="zh-CN"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函数调用的过程分析</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pic>
        <p:nvPicPr>
          <p:cNvPr id="32772" name="Picture 4" descr="传值"/>
          <p:cNvPicPr>
            <a:picLocks noGrp="1" noChangeAspect="1" noChangeArrowheads="1"/>
          </p:cNvPicPr>
          <p:nvPr>
            <p:ph sz="half" idx="2"/>
          </p:nvPr>
        </p:nvPicPr>
        <p:blipFill>
          <a:blip r:embed="rId2"/>
          <a:srcRect/>
          <a:stretch>
            <a:fillRect/>
          </a:stretch>
        </p:blipFill>
        <p:spPr>
          <a:xfrm>
            <a:off x="899592" y="2348880"/>
            <a:ext cx="6048375" cy="3122613"/>
          </a:xfrm>
          <a:noFill/>
        </p:spPr>
      </p:pic>
    </p:spTree>
    <p:extLst>
      <p:ext uri="{BB962C8B-B14F-4D97-AF65-F5344CB8AC3E}">
        <p14:creationId xmlns:p14="http://schemas.microsoft.com/office/powerpoint/2010/main" val="17079111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573016"/>
            <a:ext cx="27336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08" y="1340768"/>
            <a:ext cx="32385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2915816" y="2092515"/>
            <a:ext cx="288032" cy="27471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262409" y="2087742"/>
            <a:ext cx="288032" cy="27471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477191" y="3541222"/>
            <a:ext cx="288032" cy="27471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314393" y="3536449"/>
            <a:ext cx="288032" cy="27471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2" idx="4"/>
            <a:endCxn id="14" idx="0"/>
          </p:cNvCxnSpPr>
          <p:nvPr/>
        </p:nvCxnSpPr>
        <p:spPr>
          <a:xfrm flipH="1">
            <a:off x="2621207" y="2367227"/>
            <a:ext cx="438625" cy="11739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4"/>
            <a:endCxn id="15" idx="0"/>
          </p:cNvCxnSpPr>
          <p:nvPr/>
        </p:nvCxnSpPr>
        <p:spPr>
          <a:xfrm>
            <a:off x="3406425" y="2362454"/>
            <a:ext cx="51984" cy="11739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993307" y="3815934"/>
            <a:ext cx="1226765" cy="584775"/>
          </a:xfrm>
          <a:prstGeom prst="rect">
            <a:avLst/>
          </a:prstGeom>
          <a:noFill/>
        </p:spPr>
        <p:txBody>
          <a:bodyPr wrap="square" rtlCol="0">
            <a:spAutoFit/>
          </a:bodyPr>
          <a:lstStyle/>
          <a:p>
            <a:r>
              <a:rPr lang="en-US" altLang="zh-CN" sz="1600" b="1" dirty="0"/>
              <a:t>i</a:t>
            </a:r>
            <a:r>
              <a:rPr lang="en-US" altLang="zh-CN" sz="1600" b="1" dirty="0" smtClean="0"/>
              <a:t> = 1 ; j = 2</a:t>
            </a:r>
          </a:p>
          <a:p>
            <a:r>
              <a:rPr lang="en-US" altLang="zh-CN" sz="1600" b="1" dirty="0"/>
              <a:t>i</a:t>
            </a:r>
            <a:r>
              <a:rPr lang="en-US" altLang="zh-CN" sz="1600" b="1" dirty="0" smtClean="0"/>
              <a:t> = 100</a:t>
            </a:r>
            <a:endParaRPr lang="zh-CN" altLang="en-US" sz="1600" b="1" dirty="0"/>
          </a:p>
        </p:txBody>
      </p:sp>
      <p:sp>
        <p:nvSpPr>
          <p:cNvPr id="21" name="TextBox 20"/>
          <p:cNvSpPr txBox="1"/>
          <p:nvPr/>
        </p:nvSpPr>
        <p:spPr>
          <a:xfrm>
            <a:off x="3993306" y="4777669"/>
            <a:ext cx="1442790" cy="338554"/>
          </a:xfrm>
          <a:prstGeom prst="rect">
            <a:avLst/>
          </a:prstGeom>
          <a:noFill/>
        </p:spPr>
        <p:txBody>
          <a:bodyPr wrap="square" rtlCol="0">
            <a:spAutoFit/>
          </a:bodyPr>
          <a:lstStyle/>
          <a:p>
            <a:r>
              <a:rPr lang="en-US" altLang="zh-CN" sz="1600" b="1" dirty="0"/>
              <a:t>i</a:t>
            </a:r>
            <a:r>
              <a:rPr lang="en-US" altLang="zh-CN" sz="1600" b="1" dirty="0" smtClean="0"/>
              <a:t>  ; j  </a:t>
            </a:r>
            <a:r>
              <a:rPr lang="zh-CN" altLang="en-US" sz="1600" b="1" dirty="0" smtClean="0"/>
              <a:t>成为垃圾</a:t>
            </a:r>
            <a:endParaRPr lang="zh-CN" altLang="en-US" sz="1600" b="1" dirty="0"/>
          </a:p>
        </p:txBody>
      </p:sp>
    </p:spTree>
    <p:extLst>
      <p:ext uri="{BB962C8B-B14F-4D97-AF65-F5344CB8AC3E}">
        <p14:creationId xmlns:p14="http://schemas.microsoft.com/office/powerpoint/2010/main" val="1491079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67544" y="692175"/>
            <a:ext cx="8080375" cy="936625"/>
          </a:xfrm>
        </p:spPr>
        <p:txBody>
          <a:bodyPr/>
          <a:lstStyle/>
          <a:p>
            <a:pPr eaLnBrk="1" hangingPunct="1"/>
            <a:r>
              <a:rPr lang="zh-CN" altLang="en-US" sz="3600" dirty="0" smtClean="0">
                <a:latin typeface="Arial Unicode MS" pitchFamily="34" charset="-122"/>
                <a:ea typeface="Arial Unicode MS" pitchFamily="34" charset="-122"/>
                <a:cs typeface="Arial Unicode MS" pitchFamily="34" charset="-122"/>
              </a:rPr>
              <a:t>函数的重载</a:t>
            </a:r>
            <a:r>
              <a:rPr lang="zh-CN" altLang="en-US" dirty="0" smtClean="0">
                <a:latin typeface="Arial Unicode MS" pitchFamily="34" charset="-122"/>
                <a:ea typeface="Arial Unicode MS" pitchFamily="34" charset="-122"/>
                <a:cs typeface="Arial Unicode MS" pitchFamily="34" charset="-122"/>
              </a:rPr>
              <a:t> </a:t>
            </a:r>
          </a:p>
        </p:txBody>
      </p:sp>
      <p:sp>
        <p:nvSpPr>
          <p:cNvPr id="33795" name="Text Box 3"/>
          <p:cNvSpPr txBox="1">
            <a:spLocks noChangeArrowheads="1"/>
          </p:cNvSpPr>
          <p:nvPr/>
        </p:nvSpPr>
        <p:spPr bwMode="auto">
          <a:xfrm>
            <a:off x="251520" y="1700808"/>
            <a:ext cx="8677027" cy="5121275"/>
          </a:xfrm>
          <a:prstGeom prst="rect">
            <a:avLst/>
          </a:prstGeom>
          <a:noFill/>
          <a:ln w="9525">
            <a:noFill/>
            <a:miter lim="800000"/>
            <a:headEnd/>
            <a:tailEnd/>
          </a:ln>
        </p:spPr>
        <p:txBody>
          <a:bodyPr wrap="square">
            <a:spAutoFit/>
          </a:bodyPr>
          <a:lstStyle/>
          <a:p>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函数的重载就是在同一个类中允许同时存在一个以上的同名函数，只要它们的</a:t>
            </a:r>
            <a:r>
              <a:rPr lang="zh-CN" altLang="en-US" sz="2000" b="1" dirty="0">
                <a:solidFill>
                  <a:srgbClr val="0000FF"/>
                </a:solidFill>
                <a:latin typeface="Arial Unicode MS" pitchFamily="34" charset="-122"/>
                <a:ea typeface="Arial Unicode MS" pitchFamily="34" charset="-122"/>
                <a:cs typeface="Arial Unicode MS" pitchFamily="34" charset="-122"/>
              </a:rPr>
              <a:t>参数个数或类型不同</a:t>
            </a:r>
            <a:r>
              <a:rPr lang="zh-CN" altLang="en-US" sz="2000" dirty="0">
                <a:latin typeface="Arial Unicode MS" pitchFamily="34" charset="-122"/>
                <a:ea typeface="Arial Unicode MS" pitchFamily="34" charset="-122"/>
                <a:cs typeface="Arial Unicode MS" pitchFamily="34" charset="-122"/>
              </a:rPr>
              <a:t>即可。 如：</a:t>
            </a:r>
          </a:p>
          <a:p>
            <a:r>
              <a:rPr lang="zh-CN" altLang="en-US" sz="2000" dirty="0">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public class Test</a:t>
            </a:r>
          </a:p>
          <a:p>
            <a:r>
              <a:rPr lang="en-US" altLang="zh-CN" sz="2000" dirty="0">
                <a:latin typeface="Arial Unicode MS" pitchFamily="34" charset="-122"/>
                <a:ea typeface="Arial Unicode MS" pitchFamily="34" charset="-122"/>
                <a:cs typeface="Arial Unicode MS" pitchFamily="34" charset="-122"/>
              </a:rPr>
              <a:t>	{</a:t>
            </a:r>
          </a:p>
          <a:p>
            <a:r>
              <a:rPr lang="en-US" altLang="zh-CN" sz="2000" dirty="0">
                <a:latin typeface="Arial Unicode MS" pitchFamily="34" charset="-122"/>
                <a:ea typeface="Arial Unicode MS" pitchFamily="34" charset="-122"/>
                <a:cs typeface="Arial Unicode MS" pitchFamily="34" charset="-122"/>
              </a:rPr>
              <a:t>	   public static void main(String [] </a:t>
            </a:r>
            <a:r>
              <a:rPr lang="en-US" altLang="zh-CN" sz="2000" dirty="0" err="1">
                <a:latin typeface="Arial Unicode MS" pitchFamily="34" charset="-122"/>
                <a:ea typeface="Arial Unicode MS" pitchFamily="34" charset="-122"/>
                <a:cs typeface="Arial Unicode MS" pitchFamily="34" charset="-122"/>
              </a:rPr>
              <a:t>args</a:t>
            </a:r>
            <a:r>
              <a:rPr lang="en-US" altLang="zh-CN" sz="2000" dirty="0">
                <a:latin typeface="Arial Unicode MS" pitchFamily="34" charset="-122"/>
                <a:ea typeface="Arial Unicode MS" pitchFamily="34" charset="-122"/>
                <a:cs typeface="Arial Unicode MS" pitchFamily="34" charset="-122"/>
              </a:rPr>
              <a:t>){</a:t>
            </a:r>
          </a:p>
          <a:p>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int</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isum</a:t>
            </a:r>
            <a:r>
              <a:rPr lang="en-US" altLang="zh-CN" sz="2000" dirty="0">
                <a:latin typeface="Arial Unicode MS" pitchFamily="34" charset="-122"/>
                <a:ea typeface="Arial Unicode MS" pitchFamily="34" charset="-122"/>
                <a:cs typeface="Arial Unicode MS" pitchFamily="34" charset="-122"/>
              </a:rPr>
              <a:t>;</a:t>
            </a:r>
          </a:p>
          <a:p>
            <a:r>
              <a:rPr lang="en-US" altLang="zh-CN" sz="2000" dirty="0">
                <a:latin typeface="Arial Unicode MS" pitchFamily="34" charset="-122"/>
                <a:ea typeface="Arial Unicode MS" pitchFamily="34" charset="-122"/>
                <a:cs typeface="Arial Unicode MS" pitchFamily="34" charset="-122"/>
              </a:rPr>
              <a:t>		double </a:t>
            </a:r>
            <a:r>
              <a:rPr lang="en-US" altLang="zh-CN" sz="2000" dirty="0" err="1">
                <a:latin typeface="Arial Unicode MS" pitchFamily="34" charset="-122"/>
                <a:ea typeface="Arial Unicode MS" pitchFamily="34" charset="-122"/>
                <a:cs typeface="Arial Unicode MS" pitchFamily="34" charset="-122"/>
              </a:rPr>
              <a:t>fsum</a:t>
            </a:r>
            <a:r>
              <a:rPr lang="en-US" altLang="zh-CN" sz="2000" dirty="0">
                <a:latin typeface="Arial Unicode MS" pitchFamily="34" charset="-122"/>
                <a:ea typeface="Arial Unicode MS" pitchFamily="34" charset="-122"/>
                <a:cs typeface="Arial Unicode MS" pitchFamily="34" charset="-122"/>
              </a:rPr>
              <a:t>;</a:t>
            </a:r>
          </a:p>
          <a:p>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isum</a:t>
            </a:r>
            <a:r>
              <a:rPr lang="en-US" altLang="zh-CN" sz="2000" dirty="0">
                <a:latin typeface="Arial Unicode MS" pitchFamily="34" charset="-122"/>
                <a:ea typeface="Arial Unicode MS" pitchFamily="34" charset="-122"/>
                <a:cs typeface="Arial Unicode MS" pitchFamily="34" charset="-122"/>
              </a:rPr>
              <a:t>=add(3,5);</a:t>
            </a:r>
          </a:p>
          <a:p>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isum</a:t>
            </a:r>
            <a:r>
              <a:rPr lang="en-US" altLang="zh-CN" sz="2000" dirty="0">
                <a:latin typeface="Arial Unicode MS" pitchFamily="34" charset="-122"/>
                <a:ea typeface="Arial Unicode MS" pitchFamily="34" charset="-122"/>
                <a:cs typeface="Arial Unicode MS" pitchFamily="34" charset="-122"/>
              </a:rPr>
              <a:t>=add(3,5,6);</a:t>
            </a:r>
          </a:p>
          <a:p>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fsum</a:t>
            </a:r>
            <a:r>
              <a:rPr lang="en-US" altLang="zh-CN" sz="2000" dirty="0">
                <a:latin typeface="Arial Unicode MS" pitchFamily="34" charset="-122"/>
                <a:ea typeface="Arial Unicode MS" pitchFamily="34" charset="-122"/>
                <a:cs typeface="Arial Unicode MS" pitchFamily="34" charset="-122"/>
              </a:rPr>
              <a:t>=add(3.2,6.5); </a:t>
            </a:r>
          </a:p>
          <a:p>
            <a:r>
              <a:rPr lang="en-US" altLang="zh-CN" sz="2000" dirty="0">
                <a:latin typeface="Arial Unicode MS" pitchFamily="34" charset="-122"/>
                <a:ea typeface="Arial Unicode MS" pitchFamily="34" charset="-122"/>
                <a:cs typeface="Arial Unicode MS" pitchFamily="34" charset="-122"/>
              </a:rPr>
              <a:t>	   }</a:t>
            </a:r>
          </a:p>
          <a:p>
            <a:r>
              <a:rPr lang="en-US" altLang="zh-CN" sz="2000" dirty="0">
                <a:latin typeface="Arial Unicode MS" pitchFamily="34" charset="-122"/>
                <a:ea typeface="Arial Unicode MS" pitchFamily="34" charset="-122"/>
                <a:cs typeface="Arial Unicode MS" pitchFamily="34" charset="-122"/>
              </a:rPr>
              <a:t>	  public static </a:t>
            </a:r>
            <a:r>
              <a:rPr lang="en-US" altLang="zh-CN" sz="2000" dirty="0" err="1">
                <a:latin typeface="Arial Unicode MS" pitchFamily="34" charset="-122"/>
                <a:ea typeface="Arial Unicode MS" pitchFamily="34" charset="-122"/>
                <a:cs typeface="Arial Unicode MS" pitchFamily="34" charset="-122"/>
              </a:rPr>
              <a:t>int</a:t>
            </a:r>
            <a:r>
              <a:rPr lang="en-US" altLang="zh-CN" sz="2000" dirty="0">
                <a:latin typeface="Arial Unicode MS" pitchFamily="34" charset="-122"/>
                <a:ea typeface="Arial Unicode MS" pitchFamily="34" charset="-122"/>
                <a:cs typeface="Arial Unicode MS" pitchFamily="34" charset="-122"/>
              </a:rPr>
              <a:t> add(</a:t>
            </a:r>
            <a:r>
              <a:rPr lang="en-US" altLang="zh-CN" sz="2000" dirty="0" err="1">
                <a:latin typeface="Arial Unicode MS" pitchFamily="34" charset="-122"/>
                <a:ea typeface="Arial Unicode MS" pitchFamily="34" charset="-122"/>
                <a:cs typeface="Arial Unicode MS" pitchFamily="34" charset="-122"/>
              </a:rPr>
              <a:t>int</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x,int</a:t>
            </a:r>
            <a:r>
              <a:rPr lang="en-US" altLang="zh-CN" sz="2000" dirty="0">
                <a:latin typeface="Arial Unicode MS" pitchFamily="34" charset="-122"/>
                <a:ea typeface="Arial Unicode MS" pitchFamily="34" charset="-122"/>
                <a:cs typeface="Arial Unicode MS" pitchFamily="34" charset="-122"/>
              </a:rPr>
              <a:t> y)         {  </a:t>
            </a:r>
            <a:r>
              <a:rPr lang="en-US" altLang="zh-CN" sz="2000" dirty="0" err="1">
                <a:latin typeface="Arial Unicode MS" pitchFamily="34" charset="-122"/>
                <a:ea typeface="Arial Unicode MS" pitchFamily="34" charset="-122"/>
                <a:cs typeface="Arial Unicode MS" pitchFamily="34" charset="-122"/>
              </a:rPr>
              <a:t>reutrn</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x+y</a:t>
            </a:r>
            <a:r>
              <a:rPr lang="en-US" altLang="zh-CN" sz="2000" dirty="0">
                <a:latin typeface="Arial Unicode MS" pitchFamily="34" charset="-122"/>
                <a:ea typeface="Arial Unicode MS" pitchFamily="34" charset="-122"/>
                <a:cs typeface="Arial Unicode MS" pitchFamily="34" charset="-122"/>
              </a:rPr>
              <a:t>; }</a:t>
            </a:r>
          </a:p>
          <a:p>
            <a:r>
              <a:rPr lang="en-US" altLang="zh-CN" sz="2000" dirty="0">
                <a:latin typeface="Arial Unicode MS" pitchFamily="34" charset="-122"/>
                <a:ea typeface="Arial Unicode MS" pitchFamily="34" charset="-122"/>
                <a:cs typeface="Arial Unicode MS" pitchFamily="34" charset="-122"/>
              </a:rPr>
              <a:t>	   public static </a:t>
            </a:r>
            <a:r>
              <a:rPr lang="en-US" altLang="zh-CN" sz="2000" dirty="0" err="1">
                <a:latin typeface="Arial Unicode MS" pitchFamily="34" charset="-122"/>
                <a:ea typeface="Arial Unicode MS" pitchFamily="34" charset="-122"/>
                <a:cs typeface="Arial Unicode MS" pitchFamily="34" charset="-122"/>
              </a:rPr>
              <a:t>int</a:t>
            </a:r>
            <a:r>
              <a:rPr lang="en-US" altLang="zh-CN" sz="2000" dirty="0">
                <a:latin typeface="Arial Unicode MS" pitchFamily="34" charset="-122"/>
                <a:ea typeface="Arial Unicode MS" pitchFamily="34" charset="-122"/>
                <a:cs typeface="Arial Unicode MS" pitchFamily="34" charset="-122"/>
              </a:rPr>
              <a:t> add(</a:t>
            </a:r>
            <a:r>
              <a:rPr lang="en-US" altLang="zh-CN" sz="2000" dirty="0" err="1">
                <a:latin typeface="Arial Unicode MS" pitchFamily="34" charset="-122"/>
                <a:ea typeface="Arial Unicode MS" pitchFamily="34" charset="-122"/>
                <a:cs typeface="Arial Unicode MS" pitchFamily="34" charset="-122"/>
              </a:rPr>
              <a:t>int</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x,int</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y,int</a:t>
            </a:r>
            <a:r>
              <a:rPr lang="en-US" altLang="zh-CN" sz="2000" dirty="0">
                <a:latin typeface="Arial Unicode MS" pitchFamily="34" charset="-122"/>
                <a:ea typeface="Arial Unicode MS" pitchFamily="34" charset="-122"/>
                <a:cs typeface="Arial Unicode MS" pitchFamily="34" charset="-122"/>
              </a:rPr>
              <a:t> z)   { return </a:t>
            </a:r>
            <a:r>
              <a:rPr lang="en-US" altLang="zh-CN" sz="2000" dirty="0" err="1">
                <a:latin typeface="Arial Unicode MS" pitchFamily="34" charset="-122"/>
                <a:ea typeface="Arial Unicode MS" pitchFamily="34" charset="-122"/>
                <a:cs typeface="Arial Unicode MS" pitchFamily="34" charset="-122"/>
              </a:rPr>
              <a:t>x+y+z</a:t>
            </a:r>
            <a:r>
              <a:rPr lang="en-US" altLang="zh-CN" sz="2000" dirty="0">
                <a:latin typeface="Arial Unicode MS" pitchFamily="34" charset="-122"/>
                <a:ea typeface="Arial Unicode MS" pitchFamily="34" charset="-122"/>
                <a:cs typeface="Arial Unicode MS" pitchFamily="34" charset="-122"/>
              </a:rPr>
              <a:t>; }</a:t>
            </a:r>
          </a:p>
          <a:p>
            <a:r>
              <a:rPr lang="en-US" altLang="zh-CN" sz="2000" dirty="0">
                <a:latin typeface="Arial Unicode MS" pitchFamily="34" charset="-122"/>
                <a:ea typeface="Arial Unicode MS" pitchFamily="34" charset="-122"/>
                <a:cs typeface="Arial Unicode MS" pitchFamily="34" charset="-122"/>
              </a:rPr>
              <a:t>	  public static double add(double </a:t>
            </a:r>
            <a:r>
              <a:rPr lang="en-US" altLang="zh-CN" sz="2000" dirty="0" err="1">
                <a:latin typeface="Arial Unicode MS" pitchFamily="34" charset="-122"/>
                <a:ea typeface="Arial Unicode MS" pitchFamily="34" charset="-122"/>
                <a:cs typeface="Arial Unicode MS" pitchFamily="34" charset="-122"/>
              </a:rPr>
              <a:t>x,double</a:t>
            </a:r>
            <a:r>
              <a:rPr lang="en-US" altLang="zh-CN" sz="2000" dirty="0">
                <a:latin typeface="Arial Unicode MS" pitchFamily="34" charset="-122"/>
                <a:ea typeface="Arial Unicode MS" pitchFamily="34" charset="-122"/>
                <a:cs typeface="Arial Unicode MS" pitchFamily="34" charset="-122"/>
              </a:rPr>
              <a:t> y){  return </a:t>
            </a:r>
            <a:r>
              <a:rPr lang="en-US" altLang="zh-CN" sz="2000" dirty="0" err="1">
                <a:latin typeface="Arial Unicode MS" pitchFamily="34" charset="-122"/>
                <a:ea typeface="Arial Unicode MS" pitchFamily="34" charset="-122"/>
                <a:cs typeface="Arial Unicode MS" pitchFamily="34" charset="-122"/>
              </a:rPr>
              <a:t>x+y</a:t>
            </a:r>
            <a:r>
              <a:rPr lang="en-US" altLang="zh-CN" sz="2000" dirty="0">
                <a:latin typeface="Arial Unicode MS" pitchFamily="34" charset="-122"/>
                <a:ea typeface="Arial Unicode MS" pitchFamily="34" charset="-122"/>
                <a:cs typeface="Arial Unicode MS" pitchFamily="34" charset="-122"/>
              </a:rPr>
              <a:t>; }</a:t>
            </a:r>
          </a:p>
          <a:p>
            <a:r>
              <a:rPr lang="en-US" altLang="zh-CN" sz="2000" dirty="0">
                <a:latin typeface="Arial Unicode MS" pitchFamily="34" charset="-122"/>
                <a:ea typeface="Arial Unicode MS" pitchFamily="34" charset="-122"/>
                <a:cs typeface="Arial Unicode MS" pitchFamily="34" charset="-122"/>
              </a:rPr>
              <a:t>	}</a:t>
            </a:r>
          </a:p>
          <a:p>
            <a:pPr>
              <a:spcBef>
                <a:spcPct val="50000"/>
              </a:spcBef>
            </a:pPr>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662031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58806" y="1888704"/>
            <a:ext cx="8173634" cy="3754874"/>
          </a:xfrm>
          <a:prstGeom prst="rect">
            <a:avLst/>
          </a:prstGeom>
          <a:noFill/>
          <a:ln w="9525">
            <a:noFill/>
            <a:miter lim="800000"/>
            <a:headEnd/>
            <a:tailEnd/>
          </a:ln>
        </p:spPr>
        <p:txBody>
          <a:bodyPr wrap="square">
            <a:spAutoFit/>
          </a:bodyPr>
          <a:lstStyle/>
          <a:p>
            <a:pPr>
              <a:spcBef>
                <a:spcPct val="50000"/>
              </a:spcBef>
              <a:buFont typeface="Wingdings" pitchFamily="2" charset="2"/>
              <a:buChar char="§"/>
            </a:pPr>
            <a:r>
              <a:rPr lang="en-US" altLang="zh-CN" sz="2000"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在同一个类中可以定义多个</a:t>
            </a:r>
            <a:r>
              <a:rPr lang="zh-CN" altLang="en-US" b="1" dirty="0">
                <a:solidFill>
                  <a:srgbClr val="FF0000"/>
                </a:solidFill>
                <a:latin typeface="Arial Unicode MS" pitchFamily="34" charset="-122"/>
                <a:ea typeface="Arial Unicode MS" pitchFamily="34" charset="-122"/>
                <a:cs typeface="Arial Unicode MS" pitchFamily="34" charset="-122"/>
              </a:rPr>
              <a:t>同名</a:t>
            </a:r>
            <a:r>
              <a:rPr lang="zh-CN" altLang="en-US" b="1" dirty="0">
                <a:latin typeface="Arial Unicode MS" pitchFamily="34" charset="-122"/>
                <a:ea typeface="Arial Unicode MS" pitchFamily="34" charset="-122"/>
                <a:cs typeface="Arial Unicode MS" pitchFamily="34" charset="-122"/>
              </a:rPr>
              <a:t>方法</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方法名重载</a:t>
            </a:r>
            <a:r>
              <a:rPr lang="en-US" altLang="zh-CN" b="1" dirty="0">
                <a:latin typeface="Arial Unicode MS" pitchFamily="34" charset="-122"/>
                <a:ea typeface="Arial Unicode MS" pitchFamily="34" charset="-122"/>
                <a:cs typeface="Arial Unicode MS" pitchFamily="34" charset="-122"/>
              </a:rPr>
              <a:t>(overload)</a:t>
            </a:r>
          </a:p>
          <a:p>
            <a:pPr>
              <a:spcBef>
                <a:spcPct val="50000"/>
              </a:spcBef>
            </a:pPr>
            <a:r>
              <a:rPr lang="en-US" altLang="zh-CN" sz="2000" b="1" dirty="0">
                <a:solidFill>
                  <a:schemeClr val="folHlink"/>
                </a:solidFill>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public class </a:t>
            </a:r>
            <a:r>
              <a:rPr lang="en-US" altLang="zh-CN" sz="2000" b="1" dirty="0" err="1">
                <a:solidFill>
                  <a:srgbClr val="0000FF"/>
                </a:solidFill>
                <a:latin typeface="Arial Unicode MS" pitchFamily="34" charset="-122"/>
                <a:ea typeface="Arial Unicode MS" pitchFamily="34" charset="-122"/>
                <a:cs typeface="Arial Unicode MS" pitchFamily="34" charset="-122"/>
              </a:rPr>
              <a:t>PrintStream</a:t>
            </a:r>
            <a:r>
              <a:rPr lang="en-US" altLang="zh-CN" sz="2000" b="1" dirty="0">
                <a:solidFill>
                  <a:srgbClr val="0000FF"/>
                </a:solidFill>
                <a:latin typeface="Arial Unicode MS" pitchFamily="34" charset="-122"/>
                <a:ea typeface="Arial Unicode MS" pitchFamily="34" charset="-122"/>
                <a:cs typeface="Arial Unicode MS" pitchFamily="34" charset="-122"/>
              </a:rPr>
              <a:t>{</a:t>
            </a:r>
          </a:p>
          <a:p>
            <a:pPr lvl="2"/>
            <a:r>
              <a:rPr lang="en-US" altLang="zh-CN" sz="2000" b="1" dirty="0">
                <a:solidFill>
                  <a:srgbClr val="0000FF"/>
                </a:solidFill>
                <a:latin typeface="Arial Unicode MS" pitchFamily="34" charset="-122"/>
                <a:ea typeface="Arial Unicode MS" pitchFamily="34" charset="-122"/>
                <a:cs typeface="Arial Unicode MS" pitchFamily="34" charset="-122"/>
              </a:rPr>
              <a:t>	public void print(</a:t>
            </a:r>
            <a:r>
              <a:rPr lang="en-US" altLang="zh-CN" sz="2000" b="1" dirty="0" err="1">
                <a:solidFill>
                  <a:srgbClr val="0000FF"/>
                </a:solidFill>
                <a:latin typeface="Arial Unicode MS" pitchFamily="34" charset="-122"/>
                <a:ea typeface="Arial Unicode MS" pitchFamily="34" charset="-122"/>
                <a:cs typeface="Arial Unicode MS" pitchFamily="34" charset="-122"/>
              </a:rPr>
              <a:t>int</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en-US" altLang="zh-CN" sz="2000" b="1" dirty="0" err="1">
                <a:solidFill>
                  <a:srgbClr val="0000FF"/>
                </a:solidFill>
                <a:latin typeface="Arial Unicode MS" pitchFamily="34" charset="-122"/>
                <a:ea typeface="Arial Unicode MS" pitchFamily="34" charset="-122"/>
                <a:cs typeface="Arial Unicode MS" pitchFamily="34" charset="-122"/>
              </a:rPr>
              <a:t>i</a:t>
            </a:r>
            <a:r>
              <a:rPr lang="en-US" altLang="zh-CN" sz="2000" b="1" dirty="0">
                <a:solidFill>
                  <a:srgbClr val="0000FF"/>
                </a:solidFill>
                <a:latin typeface="Arial Unicode MS" pitchFamily="34" charset="-122"/>
                <a:ea typeface="Arial Unicode MS" pitchFamily="34" charset="-122"/>
                <a:cs typeface="Arial Unicode MS" pitchFamily="34" charset="-122"/>
              </a:rPr>
              <a:t>) {……}</a:t>
            </a:r>
          </a:p>
          <a:p>
            <a:pPr lvl="2"/>
            <a:r>
              <a:rPr lang="en-US" altLang="zh-CN" sz="2000" b="1" dirty="0">
                <a:solidFill>
                  <a:srgbClr val="0000FF"/>
                </a:solidFill>
                <a:latin typeface="Arial Unicode MS" pitchFamily="34" charset="-122"/>
                <a:ea typeface="Arial Unicode MS" pitchFamily="34" charset="-122"/>
                <a:cs typeface="Arial Unicode MS" pitchFamily="34" charset="-122"/>
              </a:rPr>
              <a:t>	public void print(float f) {……}</a:t>
            </a:r>
          </a:p>
          <a:p>
            <a:pPr lvl="2"/>
            <a:r>
              <a:rPr lang="en-US" altLang="zh-CN" sz="2000" b="1" dirty="0">
                <a:solidFill>
                  <a:srgbClr val="0000FF"/>
                </a:solidFill>
                <a:latin typeface="Arial Unicode MS" pitchFamily="34" charset="-122"/>
                <a:ea typeface="Arial Unicode MS" pitchFamily="34" charset="-122"/>
                <a:cs typeface="Arial Unicode MS" pitchFamily="34" charset="-122"/>
              </a:rPr>
              <a:t>	public void print(String s) {……}</a:t>
            </a:r>
          </a:p>
          <a:p>
            <a:pPr lvl="2"/>
            <a:r>
              <a:rPr lang="en-US" altLang="zh-CN" sz="2000" b="1" dirty="0">
                <a:solidFill>
                  <a:srgbClr val="0000FF"/>
                </a:solidFill>
                <a:latin typeface="Arial Unicode MS" pitchFamily="34" charset="-122"/>
                <a:ea typeface="Arial Unicode MS" pitchFamily="34" charset="-122"/>
                <a:cs typeface="Arial Unicode MS" pitchFamily="34" charset="-122"/>
              </a:rPr>
              <a:t>}</a:t>
            </a:r>
          </a:p>
          <a:p>
            <a:pPr>
              <a:spcBef>
                <a:spcPct val="50000"/>
              </a:spcBef>
              <a:buFont typeface="Wingdings" pitchFamily="2" charset="2"/>
              <a:buChar char="§"/>
            </a:pP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重载方法的参数列表</a:t>
            </a:r>
            <a:r>
              <a:rPr lang="zh-CN" altLang="en-US" b="1" dirty="0">
                <a:solidFill>
                  <a:schemeClr val="hlink"/>
                </a:solidFill>
                <a:latin typeface="Arial Unicode MS" pitchFamily="34" charset="-122"/>
                <a:ea typeface="Arial Unicode MS" pitchFamily="34" charset="-122"/>
                <a:cs typeface="Arial Unicode MS" pitchFamily="34" charset="-122"/>
              </a:rPr>
              <a:t>必须</a:t>
            </a:r>
            <a:r>
              <a:rPr lang="zh-CN" altLang="en-US" b="1" dirty="0">
                <a:latin typeface="Arial Unicode MS" pitchFamily="34" charset="-122"/>
                <a:ea typeface="Arial Unicode MS" pitchFamily="34" charset="-122"/>
                <a:cs typeface="Arial Unicode MS" pitchFamily="34" charset="-122"/>
              </a:rPr>
              <a:t>不同</a:t>
            </a:r>
          </a:p>
          <a:p>
            <a:pPr>
              <a:spcBef>
                <a:spcPct val="50000"/>
              </a:spcBef>
              <a:buFont typeface="Wingdings" pitchFamily="2" charset="2"/>
              <a:buChar char="§"/>
            </a:pPr>
            <a:r>
              <a:rPr lang="zh-CN" altLang="en-US" b="1" dirty="0">
                <a:latin typeface="Arial Unicode MS" pitchFamily="34" charset="-122"/>
                <a:ea typeface="Arial Unicode MS" pitchFamily="34" charset="-122"/>
                <a:cs typeface="Arial Unicode MS" pitchFamily="34" charset="-122"/>
              </a:rPr>
              <a:t>  重载方法的返回值类型可以相同，也</a:t>
            </a:r>
            <a:r>
              <a:rPr lang="zh-CN" altLang="en-US" b="1" dirty="0">
                <a:solidFill>
                  <a:schemeClr val="hlink"/>
                </a:solidFill>
                <a:latin typeface="Arial Unicode MS" pitchFamily="34" charset="-122"/>
                <a:ea typeface="Arial Unicode MS" pitchFamily="34" charset="-122"/>
                <a:cs typeface="Arial Unicode MS" pitchFamily="34" charset="-122"/>
              </a:rPr>
              <a:t>可以</a:t>
            </a:r>
            <a:r>
              <a:rPr lang="zh-CN" altLang="en-US" b="1" dirty="0">
                <a:latin typeface="Arial Unicode MS" pitchFamily="34" charset="-122"/>
                <a:ea typeface="Arial Unicode MS" pitchFamily="34" charset="-122"/>
                <a:cs typeface="Arial Unicode MS" pitchFamily="34" charset="-122"/>
              </a:rPr>
              <a:t>不同</a:t>
            </a:r>
          </a:p>
          <a:p>
            <a:pPr>
              <a:spcBef>
                <a:spcPct val="50000"/>
              </a:spcBef>
              <a:buFont typeface="Wingdings" pitchFamily="2" charset="2"/>
              <a:buChar char="§"/>
            </a:pPr>
            <a:r>
              <a:rPr lang="zh-CN" altLang="en-US" b="1" dirty="0">
                <a:latin typeface="Arial Unicode MS" pitchFamily="34" charset="-122"/>
                <a:ea typeface="Arial Unicode MS" pitchFamily="34" charset="-122"/>
                <a:cs typeface="Arial Unicode MS" pitchFamily="34" charset="-122"/>
              </a:rPr>
              <a:t>  调用时根据方法的</a:t>
            </a:r>
            <a:r>
              <a:rPr lang="zh-CN" altLang="en-US" b="1" dirty="0">
                <a:solidFill>
                  <a:srgbClr val="FF0000"/>
                </a:solidFill>
                <a:latin typeface="Arial Unicode MS" pitchFamily="34" charset="-122"/>
                <a:ea typeface="Arial Unicode MS" pitchFamily="34" charset="-122"/>
                <a:cs typeface="Arial Unicode MS" pitchFamily="34" charset="-122"/>
              </a:rPr>
              <a:t>参数类型</a:t>
            </a:r>
            <a:r>
              <a:rPr lang="zh-CN" altLang="en-US" b="1" dirty="0">
                <a:latin typeface="Arial Unicode MS" pitchFamily="34" charset="-122"/>
                <a:ea typeface="Arial Unicode MS" pitchFamily="34" charset="-122"/>
                <a:cs typeface="Arial Unicode MS" pitchFamily="34" charset="-122"/>
              </a:rPr>
              <a:t>来区别。</a:t>
            </a:r>
          </a:p>
          <a:p>
            <a:pPr>
              <a:spcBef>
                <a:spcPct val="50000"/>
              </a:spcBef>
              <a:buFont typeface="Wingdings" pitchFamily="2" charset="2"/>
              <a:buNone/>
            </a:pPr>
            <a:r>
              <a:rPr lang="zh-CN" altLang="en-US" b="1" dirty="0">
                <a:latin typeface="Arial Unicode MS" pitchFamily="34" charset="-122"/>
                <a:ea typeface="Arial Unicode MS" pitchFamily="34" charset="-122"/>
                <a:cs typeface="Arial Unicode MS" pitchFamily="34" charset="-122"/>
              </a:rPr>
              <a:t>     </a:t>
            </a:r>
            <a:r>
              <a:rPr lang="en-US" altLang="zh-CN" b="1" dirty="0">
                <a:latin typeface="Arial Unicode MS" pitchFamily="34" charset="-122"/>
                <a:ea typeface="Arial Unicode MS" pitchFamily="34" charset="-122"/>
                <a:cs typeface="Arial Unicode MS" pitchFamily="34" charset="-122"/>
              </a:rPr>
              <a:t>print(3)</a:t>
            </a:r>
            <a:r>
              <a:rPr lang="zh-CN" altLang="en-US" b="1" dirty="0">
                <a:latin typeface="Arial Unicode MS" pitchFamily="34" charset="-122"/>
                <a:ea typeface="Arial Unicode MS" pitchFamily="34" charset="-122"/>
                <a:cs typeface="Arial Unicode MS" pitchFamily="34" charset="-122"/>
              </a:rPr>
              <a:t>；</a:t>
            </a:r>
            <a:r>
              <a:rPr lang="en-US" altLang="zh-CN" b="1" dirty="0">
                <a:latin typeface="Arial Unicode MS" pitchFamily="34" charset="-122"/>
                <a:ea typeface="Arial Unicode MS" pitchFamily="34" charset="-122"/>
                <a:cs typeface="Arial Unicode MS" pitchFamily="34" charset="-122"/>
              </a:rPr>
              <a:t>print(1.2f)</a:t>
            </a:r>
            <a:r>
              <a:rPr lang="zh-CN" altLang="en-US" b="1" dirty="0">
                <a:latin typeface="Arial Unicode MS" pitchFamily="34" charset="-122"/>
                <a:ea typeface="Arial Unicode MS" pitchFamily="34" charset="-122"/>
                <a:cs typeface="Arial Unicode MS" pitchFamily="34" charset="-122"/>
              </a:rPr>
              <a:t>；</a:t>
            </a:r>
            <a:r>
              <a:rPr lang="en-US" altLang="zh-CN" b="1" dirty="0">
                <a:latin typeface="Arial Unicode MS" pitchFamily="34" charset="-122"/>
                <a:ea typeface="Arial Unicode MS" pitchFamily="34" charset="-122"/>
                <a:cs typeface="Arial Unicode MS" pitchFamily="34" charset="-122"/>
              </a:rPr>
              <a:t>print(“hello!”)</a:t>
            </a:r>
            <a:r>
              <a:rPr lang="zh-CN" altLang="en-US" b="1" dirty="0">
                <a:latin typeface="Arial Unicode MS" pitchFamily="34" charset="-122"/>
                <a:ea typeface="Arial Unicode MS" pitchFamily="34" charset="-122"/>
                <a:cs typeface="Arial Unicode MS" pitchFamily="34" charset="-122"/>
              </a:rPr>
              <a:t>；</a:t>
            </a:r>
          </a:p>
        </p:txBody>
      </p:sp>
      <p:sp>
        <p:nvSpPr>
          <p:cNvPr id="34819" name="Rectangle 3"/>
          <p:cNvSpPr>
            <a:spLocks noGrp="1" noChangeArrowheads="1"/>
          </p:cNvSpPr>
          <p:nvPr>
            <p:ph type="title"/>
          </p:nvPr>
        </p:nvSpPr>
        <p:spPr>
          <a:xfrm>
            <a:off x="683568" y="692175"/>
            <a:ext cx="8080375" cy="936625"/>
          </a:xfrm>
          <a:noFill/>
        </p:spPr>
        <p:txBody>
          <a:bodyPr/>
          <a:lstStyle/>
          <a:p>
            <a:pPr eaLnBrk="1" hangingPunct="1"/>
            <a:r>
              <a:rPr lang="zh-CN" altLang="en-US" b="1" dirty="0" smtClean="0">
                <a:latin typeface="Arial Unicode MS" pitchFamily="34" charset="-122"/>
                <a:ea typeface="Arial Unicode MS" pitchFamily="34" charset="-122"/>
                <a:cs typeface="Arial Unicode MS" pitchFamily="34" charset="-122"/>
              </a:rPr>
              <a:t>函数的重载 </a:t>
            </a:r>
          </a:p>
        </p:txBody>
      </p:sp>
    </p:spTree>
    <p:extLst>
      <p:ext uri="{BB962C8B-B14F-4D97-AF65-F5344CB8AC3E}">
        <p14:creationId xmlns:p14="http://schemas.microsoft.com/office/powerpoint/2010/main" val="3692705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43608" y="526753"/>
            <a:ext cx="7793037" cy="1462087"/>
          </a:xfrm>
        </p:spPr>
        <p:txBody>
          <a:bodyPr/>
          <a:lstStyle/>
          <a:p>
            <a:pPr eaLnBrk="1" hangingPunct="1"/>
            <a:r>
              <a:rPr lang="zh-CN" altLang="en-US" b="1" dirty="0" smtClean="0">
                <a:solidFill>
                  <a:schemeClr val="tx1"/>
                </a:solidFill>
                <a:latin typeface="Arial Unicode MS" pitchFamily="34" charset="-122"/>
                <a:ea typeface="Arial Unicode MS" pitchFamily="34" charset="-122"/>
                <a:cs typeface="Arial Unicode MS" pitchFamily="34" charset="-122"/>
              </a:rPr>
              <a:t>面向对象的思想概述</a:t>
            </a:r>
          </a:p>
        </p:txBody>
      </p:sp>
      <p:sp>
        <p:nvSpPr>
          <p:cNvPr id="5123" name="Rectangle 3"/>
          <p:cNvSpPr>
            <a:spLocks noGrp="1" noChangeArrowheads="1"/>
          </p:cNvSpPr>
          <p:nvPr>
            <p:ph type="body" idx="1"/>
          </p:nvPr>
        </p:nvSpPr>
        <p:spPr>
          <a:xfrm>
            <a:off x="251520" y="2060550"/>
            <a:ext cx="8568952" cy="4248770"/>
          </a:xfrm>
        </p:spPr>
        <p:txBody>
          <a:bodyPr>
            <a:normAutofit/>
          </a:bodyPr>
          <a:lstStyle/>
          <a:p>
            <a:pPr marL="609600" indent="-609600" eaLnBrk="1" hangingPunct="1">
              <a:lnSpc>
                <a:spcPct val="90000"/>
              </a:lnSpc>
              <a:buClr>
                <a:schemeClr val="tx1"/>
              </a:buClr>
              <a:buFont typeface="Wingdings" pitchFamily="2" charset="2"/>
              <a:buChar char="v"/>
            </a:pPr>
            <a:r>
              <a:rPr lang="zh-CN" altLang="en-US" sz="2600" dirty="0" smtClean="0">
                <a:latin typeface="Arial Unicode MS" pitchFamily="34" charset="-122"/>
                <a:ea typeface="Arial Unicode MS" pitchFamily="34" charset="-122"/>
                <a:cs typeface="Arial Unicode MS" pitchFamily="34" charset="-122"/>
              </a:rPr>
              <a:t>面向对象的编程思想力图使计算机语言中对事物的描述与现实世界中该事物的本来面目尽可能的一致。 </a:t>
            </a:r>
          </a:p>
          <a:p>
            <a:pPr marL="609600" indent="-609600" eaLnBrk="1" hangingPunct="1">
              <a:lnSpc>
                <a:spcPct val="90000"/>
              </a:lnSpc>
              <a:buClr>
                <a:schemeClr val="tx1"/>
              </a:buClr>
              <a:buFont typeface="Wingdings" pitchFamily="2" charset="2"/>
              <a:buChar char="v"/>
            </a:pPr>
            <a:r>
              <a:rPr lang="zh-CN" altLang="en-US" sz="2600" b="1" dirty="0" smtClean="0">
                <a:solidFill>
                  <a:srgbClr val="0000FF"/>
                </a:solidFill>
                <a:latin typeface="Arial Unicode MS" pitchFamily="34" charset="-122"/>
                <a:ea typeface="Arial Unicode MS" pitchFamily="34" charset="-122"/>
                <a:cs typeface="Arial Unicode MS" pitchFamily="34" charset="-122"/>
              </a:rPr>
              <a:t>类</a:t>
            </a:r>
            <a:r>
              <a:rPr lang="en-US" altLang="zh-CN" sz="2600" b="1" dirty="0" smtClean="0">
                <a:solidFill>
                  <a:srgbClr val="0000FF"/>
                </a:solidFill>
                <a:latin typeface="Arial Unicode MS" pitchFamily="34" charset="-122"/>
                <a:ea typeface="Arial Unicode MS" pitchFamily="34" charset="-122"/>
                <a:cs typeface="Arial Unicode MS" pitchFamily="34" charset="-122"/>
              </a:rPr>
              <a:t>(class)</a:t>
            </a:r>
            <a:r>
              <a:rPr lang="zh-CN" altLang="en-US" sz="2600" dirty="0" smtClean="0">
                <a:latin typeface="Arial Unicode MS" pitchFamily="34" charset="-122"/>
                <a:ea typeface="Arial Unicode MS" pitchFamily="34" charset="-122"/>
                <a:cs typeface="Arial Unicode MS" pitchFamily="34" charset="-122"/>
              </a:rPr>
              <a:t>和</a:t>
            </a:r>
            <a:r>
              <a:rPr lang="zh-CN" altLang="en-US" sz="2600" b="1" dirty="0" smtClean="0">
                <a:solidFill>
                  <a:srgbClr val="0000FF"/>
                </a:solidFill>
                <a:latin typeface="Arial Unicode MS" pitchFamily="34" charset="-122"/>
                <a:ea typeface="Arial Unicode MS" pitchFamily="34" charset="-122"/>
                <a:cs typeface="Arial Unicode MS" pitchFamily="34" charset="-122"/>
              </a:rPr>
              <a:t>对象</a:t>
            </a:r>
            <a:r>
              <a:rPr lang="en-US" altLang="zh-CN" sz="2600" b="1" dirty="0" smtClean="0">
                <a:solidFill>
                  <a:srgbClr val="0000FF"/>
                </a:solidFill>
                <a:latin typeface="Arial Unicode MS" pitchFamily="34" charset="-122"/>
                <a:ea typeface="Arial Unicode MS" pitchFamily="34" charset="-122"/>
                <a:cs typeface="Arial Unicode MS" pitchFamily="34" charset="-122"/>
              </a:rPr>
              <a:t>(object)</a:t>
            </a:r>
            <a:r>
              <a:rPr lang="zh-CN" altLang="en-US" sz="2600" dirty="0" smtClean="0">
                <a:latin typeface="Arial Unicode MS" pitchFamily="34" charset="-122"/>
                <a:ea typeface="Arial Unicode MS" pitchFamily="34" charset="-122"/>
                <a:cs typeface="Arial Unicode MS" pitchFamily="34" charset="-122"/>
              </a:rPr>
              <a:t>是面向对象方法的核心概念。类是对一类事物描述，是抽象的、概念上的定义；对象是实际存在的该类事物的每个个体，因而也称</a:t>
            </a:r>
            <a:r>
              <a:rPr lang="zh-CN" altLang="en-US" sz="2600" b="1" dirty="0" smtClean="0">
                <a:solidFill>
                  <a:srgbClr val="0000FF"/>
                </a:solidFill>
                <a:latin typeface="Arial Unicode MS" pitchFamily="34" charset="-122"/>
                <a:ea typeface="Arial Unicode MS" pitchFamily="34" charset="-122"/>
                <a:cs typeface="Arial Unicode MS" pitchFamily="34" charset="-122"/>
              </a:rPr>
              <a:t>实例</a:t>
            </a:r>
            <a:r>
              <a:rPr lang="en-US" altLang="zh-CN" sz="2600" b="1" dirty="0" smtClean="0">
                <a:solidFill>
                  <a:srgbClr val="0000FF"/>
                </a:solidFill>
                <a:latin typeface="Arial Unicode MS" pitchFamily="34" charset="-122"/>
                <a:ea typeface="Arial Unicode MS" pitchFamily="34" charset="-122"/>
                <a:cs typeface="Arial Unicode MS" pitchFamily="34" charset="-122"/>
              </a:rPr>
              <a:t>(instance)</a:t>
            </a:r>
            <a:r>
              <a:rPr lang="zh-CN" altLang="en-US" sz="2600" dirty="0" smtClean="0">
                <a:latin typeface="Arial Unicode MS" pitchFamily="34" charset="-122"/>
                <a:ea typeface="Arial Unicode MS" pitchFamily="34" charset="-122"/>
                <a:cs typeface="Arial Unicode MS" pitchFamily="34" charset="-122"/>
              </a:rPr>
              <a:t>。</a:t>
            </a:r>
            <a:endParaRPr lang="en-US" altLang="zh-CN" sz="2600" dirty="0" smtClean="0">
              <a:latin typeface="Arial Unicode MS" pitchFamily="34" charset="-122"/>
              <a:ea typeface="Arial Unicode MS" pitchFamily="34" charset="-122"/>
              <a:cs typeface="Arial Unicode MS" pitchFamily="34" charset="-122"/>
            </a:endParaRPr>
          </a:p>
          <a:p>
            <a:pPr marL="609600" indent="-609600">
              <a:lnSpc>
                <a:spcPct val="90000"/>
              </a:lnSpc>
              <a:buClr>
                <a:schemeClr val="tx1"/>
              </a:buClr>
              <a:buFont typeface="Wingdings" pitchFamily="2" charset="2"/>
              <a:buChar char="v"/>
            </a:pPr>
            <a:r>
              <a:rPr lang="zh-CN" altLang="en-US" sz="2600" dirty="0">
                <a:latin typeface="Arial Unicode MS" pitchFamily="34" charset="-122"/>
                <a:ea typeface="Arial Unicode MS" pitchFamily="34" charset="-122"/>
                <a:cs typeface="Arial Unicode MS" pitchFamily="34" charset="-122"/>
              </a:rPr>
              <a:t>面向对象的三大特征</a:t>
            </a:r>
          </a:p>
          <a:p>
            <a:pPr marL="1009650" lvl="1" indent="-609600">
              <a:lnSpc>
                <a:spcPct val="90000"/>
              </a:lnSpc>
              <a:buClr>
                <a:schemeClr val="tx1"/>
              </a:buClr>
              <a:buFont typeface="Wingdings" pitchFamily="2" charset="2"/>
              <a:buChar char="v"/>
            </a:pPr>
            <a:r>
              <a:rPr lang="zh-CN" altLang="en-US" sz="2200" dirty="0">
                <a:latin typeface="Arial Unicode MS" pitchFamily="34" charset="-122"/>
                <a:ea typeface="Arial Unicode MS" pitchFamily="34" charset="-122"/>
                <a:cs typeface="Arial Unicode MS" pitchFamily="34" charset="-122"/>
              </a:rPr>
              <a:t>封装  </a:t>
            </a:r>
            <a:r>
              <a:rPr lang="en-US" altLang="zh-CN" sz="2200" dirty="0">
                <a:latin typeface="Arial Unicode MS" pitchFamily="34" charset="-122"/>
                <a:ea typeface="Arial Unicode MS" pitchFamily="34" charset="-122"/>
                <a:cs typeface="Arial Unicode MS" pitchFamily="34" charset="-122"/>
              </a:rPr>
              <a:t>(Encapsulation)</a:t>
            </a:r>
          </a:p>
          <a:p>
            <a:pPr marL="1009650" lvl="1" indent="-609600">
              <a:lnSpc>
                <a:spcPct val="90000"/>
              </a:lnSpc>
              <a:buClr>
                <a:schemeClr val="tx1"/>
              </a:buClr>
              <a:buFont typeface="Wingdings" pitchFamily="2" charset="2"/>
              <a:buChar char="v"/>
            </a:pPr>
            <a:r>
              <a:rPr lang="zh-CN" altLang="en-US" sz="2200" dirty="0">
                <a:latin typeface="Arial Unicode MS" pitchFamily="34" charset="-122"/>
                <a:ea typeface="Arial Unicode MS" pitchFamily="34" charset="-122"/>
                <a:cs typeface="Arial Unicode MS" pitchFamily="34" charset="-122"/>
              </a:rPr>
              <a:t>继承  </a:t>
            </a:r>
            <a:r>
              <a:rPr lang="en-US" altLang="zh-CN" sz="2200" dirty="0">
                <a:latin typeface="Arial Unicode MS" pitchFamily="34" charset="-122"/>
                <a:ea typeface="Arial Unicode MS" pitchFamily="34" charset="-122"/>
                <a:cs typeface="Arial Unicode MS" pitchFamily="34" charset="-122"/>
              </a:rPr>
              <a:t>(Inheritance)</a:t>
            </a:r>
          </a:p>
          <a:p>
            <a:pPr marL="1009650" lvl="1" indent="-609600">
              <a:lnSpc>
                <a:spcPct val="90000"/>
              </a:lnSpc>
              <a:buClr>
                <a:schemeClr val="tx1"/>
              </a:buClr>
              <a:buFont typeface="Wingdings" pitchFamily="2" charset="2"/>
              <a:buChar char="v"/>
            </a:pPr>
            <a:r>
              <a:rPr lang="zh-CN" altLang="en-US" sz="2200" dirty="0">
                <a:latin typeface="Arial Unicode MS" pitchFamily="34" charset="-122"/>
                <a:ea typeface="Arial Unicode MS" pitchFamily="34" charset="-122"/>
                <a:cs typeface="Arial Unicode MS" pitchFamily="34" charset="-122"/>
              </a:rPr>
              <a:t>多态  </a:t>
            </a:r>
            <a:r>
              <a:rPr lang="en-US" altLang="zh-CN" sz="2200" dirty="0">
                <a:latin typeface="Arial Unicode MS" pitchFamily="34" charset="-122"/>
                <a:ea typeface="Arial Unicode MS" pitchFamily="34" charset="-122"/>
                <a:cs typeface="Arial Unicode MS" pitchFamily="34" charset="-122"/>
              </a:rPr>
              <a:t>(Polymorphism)</a:t>
            </a:r>
          </a:p>
          <a:p>
            <a:pPr marL="609600" indent="-609600" eaLnBrk="1" hangingPunct="1">
              <a:lnSpc>
                <a:spcPct val="90000"/>
              </a:lnSpc>
              <a:buClr>
                <a:schemeClr val="tx1"/>
              </a:buClr>
              <a:buFont typeface="Wingdings" pitchFamily="2" charset="2"/>
              <a:buChar char="v"/>
            </a:pPr>
            <a:endParaRPr lang="zh-CN" altLang="en-US" sz="26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985787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251520" y="1791816"/>
            <a:ext cx="8569076" cy="3365376"/>
          </a:xfrm>
          <a:noFill/>
        </p:spPr>
        <p:txBody>
          <a:bodyPr>
            <a:normAutofit/>
          </a:bodyPr>
          <a:lstStyle/>
          <a:p>
            <a:pPr eaLnBrk="1" hangingPunct="1"/>
            <a:r>
              <a:rPr lang="en-US" altLang="zh-CN" sz="2000" dirty="0" smtClean="0">
                <a:latin typeface="Arial Unicode MS" pitchFamily="34" charset="-122"/>
                <a:ea typeface="Arial Unicode MS" pitchFamily="34" charset="-122"/>
                <a:cs typeface="Arial Unicode MS" pitchFamily="34" charset="-122"/>
              </a:rPr>
              <a:t>1.</a:t>
            </a:r>
            <a:r>
              <a:rPr lang="zh-CN" altLang="en-US" sz="2000" dirty="0" smtClean="0">
                <a:latin typeface="Arial Unicode MS" pitchFamily="34" charset="-122"/>
                <a:ea typeface="Arial Unicode MS" pitchFamily="34" charset="-122"/>
                <a:cs typeface="Arial Unicode MS" pitchFamily="34" charset="-122"/>
              </a:rPr>
              <a:t>编写程序，定义三个重载方法并调用。方法名为</a:t>
            </a:r>
            <a:r>
              <a:rPr lang="en-US" altLang="zh-CN" sz="2000" dirty="0" err="1" smtClean="0">
                <a:latin typeface="Arial Unicode MS" pitchFamily="34" charset="-122"/>
                <a:ea typeface="Arial Unicode MS" pitchFamily="34" charset="-122"/>
                <a:cs typeface="Arial Unicode MS" pitchFamily="34" charset="-122"/>
              </a:rPr>
              <a:t>mOL</a:t>
            </a:r>
            <a:r>
              <a:rPr lang="zh-CN" altLang="en-US" sz="2000" dirty="0" smtClean="0">
                <a:latin typeface="Arial Unicode MS" pitchFamily="34" charset="-122"/>
                <a:ea typeface="Arial Unicode MS" pitchFamily="34" charset="-122"/>
                <a:cs typeface="Arial Unicode MS" pitchFamily="34" charset="-122"/>
              </a:rPr>
              <a:t>。</a:t>
            </a:r>
          </a:p>
          <a:p>
            <a:pPr lvl="1"/>
            <a:r>
              <a:rPr lang="zh-CN" altLang="en-US" sz="2000" dirty="0" smtClean="0">
                <a:latin typeface="Arial Unicode MS" pitchFamily="34" charset="-122"/>
                <a:ea typeface="Arial Unicode MS" pitchFamily="34" charset="-122"/>
                <a:cs typeface="Arial Unicode MS" pitchFamily="34" charset="-122"/>
              </a:rPr>
              <a:t>三个方法分别接收一个</a:t>
            </a:r>
            <a:r>
              <a:rPr lang="en-US" altLang="zh-CN" sz="2000" dirty="0" err="1" smtClean="0">
                <a:latin typeface="Arial Unicode MS" pitchFamily="34" charset="-122"/>
                <a:ea typeface="Arial Unicode MS" pitchFamily="34" charset="-122"/>
                <a:cs typeface="Arial Unicode MS" pitchFamily="34" charset="-122"/>
              </a:rPr>
              <a:t>int</a:t>
            </a:r>
            <a:r>
              <a:rPr lang="zh-CN" altLang="en-US" sz="2000" dirty="0" smtClean="0">
                <a:latin typeface="Arial Unicode MS" pitchFamily="34" charset="-122"/>
                <a:ea typeface="Arial Unicode MS" pitchFamily="34" charset="-122"/>
                <a:cs typeface="Arial Unicode MS" pitchFamily="34" charset="-122"/>
              </a:rPr>
              <a:t>参数、两个</a:t>
            </a:r>
            <a:r>
              <a:rPr lang="en-US" altLang="zh-CN" sz="2000" dirty="0" err="1" smtClean="0">
                <a:latin typeface="Arial Unicode MS" pitchFamily="34" charset="-122"/>
                <a:ea typeface="Arial Unicode MS" pitchFamily="34" charset="-122"/>
                <a:cs typeface="Arial Unicode MS" pitchFamily="34" charset="-122"/>
              </a:rPr>
              <a:t>int</a:t>
            </a:r>
            <a:r>
              <a:rPr lang="zh-CN" altLang="en-US" sz="2000" dirty="0" smtClean="0">
                <a:latin typeface="Arial Unicode MS" pitchFamily="34" charset="-122"/>
                <a:ea typeface="Arial Unicode MS" pitchFamily="34" charset="-122"/>
                <a:cs typeface="Arial Unicode MS" pitchFamily="34" charset="-122"/>
              </a:rPr>
              <a:t>参数、一个字符串参数。分别执行平方运算并输出结果，相乘并输出结果，输出字符 </a:t>
            </a:r>
            <a:r>
              <a:rPr lang="en-US" altLang="zh-CN" sz="2400" dirty="0" err="1" smtClean="0">
                <a:latin typeface="Arial Unicode MS" pitchFamily="34" charset="-122"/>
                <a:ea typeface="Arial Unicode MS" pitchFamily="34" charset="-122"/>
                <a:cs typeface="Arial Unicode MS" pitchFamily="34" charset="-122"/>
              </a:rPr>
              <a:t>CallMOL</a:t>
            </a:r>
            <a:r>
              <a:rPr lang="zh-CN" altLang="en-US" sz="2000" dirty="0" smtClean="0">
                <a:latin typeface="Arial Unicode MS" pitchFamily="34" charset="-122"/>
                <a:ea typeface="Arial Unicode MS" pitchFamily="34" charset="-122"/>
                <a:cs typeface="Arial Unicode MS" pitchFamily="34" charset="-122"/>
              </a:rPr>
              <a:t>串信息。</a:t>
            </a:r>
          </a:p>
          <a:p>
            <a:pPr lvl="1" eaLnBrk="1" hangingPunct="1"/>
            <a:r>
              <a:rPr lang="zh-CN" altLang="en-US" sz="2000" dirty="0" smtClean="0">
                <a:latin typeface="Arial Unicode MS" pitchFamily="34" charset="-122"/>
                <a:ea typeface="Arial Unicode MS" pitchFamily="34" charset="-122"/>
                <a:cs typeface="Arial Unicode MS" pitchFamily="34" charset="-122"/>
              </a:rPr>
              <a:t>在主类</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的</a:t>
            </a:r>
            <a:r>
              <a:rPr lang="en-US" altLang="zh-CN" sz="2000" dirty="0" smtClean="0">
                <a:latin typeface="Arial Unicode MS" pitchFamily="34" charset="-122"/>
                <a:ea typeface="Arial Unicode MS" pitchFamily="34" charset="-122"/>
                <a:cs typeface="Arial Unicode MS" pitchFamily="34" charset="-122"/>
              </a:rPr>
              <a:t>main</a:t>
            </a:r>
            <a:r>
              <a:rPr lang="zh-CN" altLang="en-US" sz="2000" dirty="0" smtClean="0">
                <a:latin typeface="Arial Unicode MS" pitchFamily="34" charset="-122"/>
                <a:ea typeface="Arial Unicode MS" pitchFamily="34" charset="-122"/>
                <a:cs typeface="Arial Unicode MS" pitchFamily="34" charset="-122"/>
              </a:rPr>
              <a:t>方法中分别用参数区别调用三个方法。</a:t>
            </a:r>
          </a:p>
          <a:p>
            <a:pPr eaLnBrk="1" hangingPunct="1"/>
            <a:r>
              <a:rPr lang="en-US" altLang="zh-CN" sz="2000" dirty="0" smtClean="0">
                <a:latin typeface="Arial Unicode MS" pitchFamily="34" charset="-122"/>
                <a:ea typeface="Arial Unicode MS" pitchFamily="34" charset="-122"/>
                <a:cs typeface="Arial Unicode MS" pitchFamily="34" charset="-122"/>
              </a:rPr>
              <a:t>2.</a:t>
            </a:r>
            <a:r>
              <a:rPr lang="zh-CN" altLang="en-US" sz="2000" dirty="0" smtClean="0">
                <a:latin typeface="Arial Unicode MS" pitchFamily="34" charset="-122"/>
                <a:ea typeface="Arial Unicode MS" pitchFamily="34" charset="-122"/>
                <a:cs typeface="Arial Unicode MS" pitchFamily="34" charset="-122"/>
              </a:rPr>
              <a:t>定义三个重载方法</a:t>
            </a:r>
            <a:r>
              <a:rPr lang="en-US" altLang="zh-CN" sz="2000" dirty="0" smtClean="0">
                <a:latin typeface="Arial Unicode MS" pitchFamily="34" charset="-122"/>
                <a:ea typeface="Arial Unicode MS" pitchFamily="34" charset="-122"/>
                <a:cs typeface="Arial Unicode MS" pitchFamily="34" charset="-122"/>
              </a:rPr>
              <a:t>max</a:t>
            </a:r>
            <a:r>
              <a:rPr lang="zh-CN" altLang="en-US" sz="2000" dirty="0" smtClean="0">
                <a:latin typeface="Arial Unicode MS" pitchFamily="34" charset="-122"/>
                <a:ea typeface="Arial Unicode MS" pitchFamily="34" charset="-122"/>
                <a:cs typeface="Arial Unicode MS" pitchFamily="34" charset="-122"/>
              </a:rPr>
              <a:t>，第一个方法求两个</a:t>
            </a:r>
            <a:r>
              <a:rPr lang="en-US" altLang="zh-CN" sz="2000" dirty="0" err="1" smtClean="0">
                <a:latin typeface="Arial Unicode MS" pitchFamily="34" charset="-122"/>
                <a:ea typeface="Arial Unicode MS" pitchFamily="34" charset="-122"/>
                <a:cs typeface="Arial Unicode MS" pitchFamily="34" charset="-122"/>
              </a:rPr>
              <a:t>int</a:t>
            </a:r>
            <a:r>
              <a:rPr lang="zh-CN" altLang="en-US" sz="2000" dirty="0" smtClean="0">
                <a:latin typeface="Arial Unicode MS" pitchFamily="34" charset="-122"/>
                <a:ea typeface="Arial Unicode MS" pitchFamily="34" charset="-122"/>
                <a:cs typeface="Arial Unicode MS" pitchFamily="34" charset="-122"/>
              </a:rPr>
              <a:t>值中的最大值，第二个方法求两个</a:t>
            </a:r>
            <a:r>
              <a:rPr lang="en-US" altLang="zh-CN" sz="2000" dirty="0" smtClean="0">
                <a:latin typeface="Arial Unicode MS" pitchFamily="34" charset="-122"/>
                <a:ea typeface="Arial Unicode MS" pitchFamily="34" charset="-122"/>
                <a:cs typeface="Arial Unicode MS" pitchFamily="34" charset="-122"/>
              </a:rPr>
              <a:t>double</a:t>
            </a:r>
            <a:r>
              <a:rPr lang="zh-CN" altLang="en-US" sz="2000" dirty="0" smtClean="0">
                <a:latin typeface="Arial Unicode MS" pitchFamily="34" charset="-122"/>
                <a:ea typeface="Arial Unicode MS" pitchFamily="34" charset="-122"/>
                <a:cs typeface="Arial Unicode MS" pitchFamily="34" charset="-122"/>
              </a:rPr>
              <a:t>值中的最大值，第三个方法求三个</a:t>
            </a:r>
            <a:r>
              <a:rPr lang="en-US" altLang="zh-CN" sz="2000" dirty="0" smtClean="0">
                <a:latin typeface="Arial Unicode MS" pitchFamily="34" charset="-122"/>
                <a:ea typeface="Arial Unicode MS" pitchFamily="34" charset="-122"/>
                <a:cs typeface="Arial Unicode MS" pitchFamily="34" charset="-122"/>
              </a:rPr>
              <a:t>double</a:t>
            </a:r>
            <a:r>
              <a:rPr lang="zh-CN" altLang="en-US" sz="2000" dirty="0" smtClean="0">
                <a:latin typeface="Arial Unicode MS" pitchFamily="34" charset="-122"/>
                <a:ea typeface="Arial Unicode MS" pitchFamily="34" charset="-122"/>
                <a:cs typeface="Arial Unicode MS" pitchFamily="34" charset="-122"/>
              </a:rPr>
              <a:t>值中的最大值，并分别调用三个方法。</a:t>
            </a:r>
          </a:p>
          <a:p>
            <a:pPr eaLnBrk="1" hangingPunct="1"/>
            <a:endParaRPr lang="zh-CN" altLang="en-US" sz="2000" dirty="0" smtClean="0">
              <a:latin typeface="Arial Unicode MS" pitchFamily="34" charset="-122"/>
              <a:ea typeface="Arial Unicode MS" pitchFamily="34" charset="-122"/>
              <a:cs typeface="Arial Unicode MS" pitchFamily="34" charset="-122"/>
            </a:endParaRPr>
          </a:p>
          <a:p>
            <a:pPr eaLnBrk="1" hangingPunct="1"/>
            <a:endParaRPr lang="en-US" altLang="zh-CN" sz="2000" dirty="0" smtClean="0">
              <a:latin typeface="Arial Unicode MS" pitchFamily="34" charset="-122"/>
              <a:ea typeface="Arial Unicode MS" pitchFamily="34" charset="-122"/>
              <a:cs typeface="Arial Unicode MS" pitchFamily="34" charset="-122"/>
            </a:endParaRPr>
          </a:p>
        </p:txBody>
      </p:sp>
      <p:sp>
        <p:nvSpPr>
          <p:cNvPr id="479235" name="Rectangle 3"/>
          <p:cNvSpPr>
            <a:spLocks noGrp="1" noChangeArrowheads="1"/>
          </p:cNvSpPr>
          <p:nvPr>
            <p:ph type="title"/>
          </p:nvPr>
        </p:nvSpPr>
        <p:spPr>
          <a:xfrm>
            <a:off x="832048" y="620688"/>
            <a:ext cx="7772400" cy="1160814"/>
          </a:xfrm>
        </p:spPr>
        <p:txBody>
          <a:bodyPr/>
          <a:lstStyle/>
          <a:p>
            <a:pPr eaLnBrk="1" hangingPunct="1">
              <a:defRPr/>
            </a:pPr>
            <a:r>
              <a:rPr lang="zh-CN" altLang="en-US" sz="3600" dirty="0" smtClean="0">
                <a:effectLst>
                  <a:outerShdw blurRad="38100" dist="38100" dir="2700000" algn="tl">
                    <a:srgbClr val="C0C0C0"/>
                  </a:outerShdw>
                </a:effectLst>
                <a:latin typeface="Arial Unicode MS" pitchFamily="34" charset="-122"/>
                <a:ea typeface="Arial Unicode MS" pitchFamily="34" charset="-122"/>
                <a:cs typeface="Arial Unicode MS" pitchFamily="34" charset="-122"/>
              </a:rPr>
              <a:t>练习</a:t>
            </a:r>
            <a:r>
              <a:rPr lang="en-US" altLang="zh-CN" sz="3600" dirty="0" smtClean="0">
                <a:effectLst>
                  <a:outerShdw blurRad="38100" dist="38100" dir="2700000" algn="tl">
                    <a:srgbClr val="C0C0C0"/>
                  </a:outerShdw>
                </a:effectLst>
                <a:latin typeface="Arial Unicode MS" pitchFamily="34" charset="-122"/>
                <a:ea typeface="Arial Unicode MS" pitchFamily="34" charset="-122"/>
                <a:cs typeface="Arial Unicode MS" pitchFamily="34" charset="-122"/>
              </a:rPr>
              <a:t>4</a:t>
            </a:r>
          </a:p>
        </p:txBody>
      </p:sp>
    </p:spTree>
    <p:extLst>
      <p:ext uri="{BB962C8B-B14F-4D97-AF65-F5344CB8AC3E}">
        <p14:creationId xmlns:p14="http://schemas.microsoft.com/office/powerpoint/2010/main" val="31855937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760040" y="629816"/>
            <a:ext cx="7772400" cy="1143000"/>
          </a:xfrm>
        </p:spPr>
        <p:txBody>
          <a:bodyPr/>
          <a:lstStyle/>
          <a:p>
            <a:pPr eaLnBrk="1" hangingPunct="1">
              <a:defRPr/>
            </a:pPr>
            <a:r>
              <a:rPr lang="zh-CN" altLang="en-US" dirty="0" smtClean="0">
                <a:solidFill>
                  <a:schemeClr val="tx1"/>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构造方法重载</a:t>
            </a:r>
          </a:p>
        </p:txBody>
      </p:sp>
      <p:sp>
        <p:nvSpPr>
          <p:cNvPr id="36867" name="Rectangle 3"/>
          <p:cNvSpPr>
            <a:spLocks noChangeArrowheads="1"/>
          </p:cNvSpPr>
          <p:nvPr/>
        </p:nvSpPr>
        <p:spPr bwMode="auto">
          <a:xfrm>
            <a:off x="541338" y="1747859"/>
            <a:ext cx="8351837" cy="4718215"/>
          </a:xfrm>
          <a:prstGeom prst="rect">
            <a:avLst/>
          </a:prstGeom>
          <a:solidFill>
            <a:schemeClr val="bg1"/>
          </a:solidFill>
          <a:ln w="9525">
            <a:noFill/>
            <a:miter lim="800000"/>
            <a:headEnd/>
            <a:tailEnd/>
          </a:ln>
        </p:spPr>
        <p:txBody>
          <a:bodyPr>
            <a:spAutoFit/>
          </a:bodyPr>
          <a:lstStyle/>
          <a:p>
            <a:pPr marL="457200" indent="-457200">
              <a:spcBef>
                <a:spcPct val="20000"/>
              </a:spcBef>
              <a:buFontTx/>
              <a:buChar char="•"/>
            </a:pPr>
            <a:r>
              <a:rPr lang="zh-CN" altLang="en-US" sz="1800" b="1" dirty="0">
                <a:latin typeface="Arial Unicode MS" pitchFamily="34" charset="-122"/>
                <a:ea typeface="Arial Unicode MS" pitchFamily="34" charset="-122"/>
                <a:cs typeface="Arial Unicode MS" pitchFamily="34" charset="-122"/>
              </a:rPr>
              <a:t>构造方法一般用来创建对象的同时初始化对象。如</a:t>
            </a:r>
          </a:p>
          <a:p>
            <a:pPr marL="457200" indent="-457200">
              <a:lnSpc>
                <a:spcPct val="80000"/>
              </a:lnSpc>
              <a:spcBef>
                <a:spcPct val="20000"/>
              </a:spcBef>
            </a:pPr>
            <a:r>
              <a:rPr lang="en-US" altLang="zh-CN" sz="1800" b="1" dirty="0">
                <a:solidFill>
                  <a:srgbClr val="0000FF"/>
                </a:solidFill>
                <a:latin typeface="Arial Unicode MS" pitchFamily="34" charset="-122"/>
                <a:ea typeface="Arial Unicode MS" pitchFamily="34" charset="-122"/>
                <a:cs typeface="Arial Unicode MS" pitchFamily="34" charset="-122"/>
              </a:rPr>
              <a:t>class Person{</a:t>
            </a:r>
          </a:p>
          <a:p>
            <a:pPr marL="457200" indent="-457200">
              <a:lnSpc>
                <a:spcPct val="80000"/>
              </a:lnSpc>
              <a:spcBef>
                <a:spcPct val="20000"/>
              </a:spcBef>
            </a:pPr>
            <a:r>
              <a:rPr lang="en-US" altLang="zh-CN" sz="1800" b="1" dirty="0">
                <a:solidFill>
                  <a:srgbClr val="0000FF"/>
                </a:solidFill>
                <a:latin typeface="Arial Unicode MS" pitchFamily="34" charset="-122"/>
                <a:ea typeface="Arial Unicode MS" pitchFamily="34" charset="-122"/>
                <a:cs typeface="Arial Unicode MS" pitchFamily="34" charset="-122"/>
              </a:rPr>
              <a:t>	String name;</a:t>
            </a:r>
          </a:p>
          <a:p>
            <a:pPr marL="457200" indent="-457200">
              <a:lnSpc>
                <a:spcPct val="80000"/>
              </a:lnSpc>
              <a:spcBef>
                <a:spcPct val="20000"/>
              </a:spcBef>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int</a:t>
            </a:r>
            <a:r>
              <a:rPr lang="en-US" altLang="zh-CN" sz="1800" b="1" dirty="0">
                <a:solidFill>
                  <a:srgbClr val="0000FF"/>
                </a:solidFill>
                <a:latin typeface="Arial Unicode MS" pitchFamily="34" charset="-122"/>
                <a:ea typeface="Arial Unicode MS" pitchFamily="34" charset="-122"/>
                <a:cs typeface="Arial Unicode MS" pitchFamily="34" charset="-122"/>
              </a:rPr>
              <a:t> age;</a:t>
            </a:r>
          </a:p>
          <a:p>
            <a:pPr marL="457200" indent="-457200">
              <a:lnSpc>
                <a:spcPct val="80000"/>
              </a:lnSpc>
              <a:spcBef>
                <a:spcPct val="20000"/>
              </a:spcBef>
            </a:pPr>
            <a:r>
              <a:rPr lang="en-US" altLang="zh-CN" sz="1800" b="1" dirty="0">
                <a:solidFill>
                  <a:srgbClr val="0000FF"/>
                </a:solidFill>
                <a:latin typeface="Arial Unicode MS" pitchFamily="34" charset="-122"/>
                <a:ea typeface="Arial Unicode MS" pitchFamily="34" charset="-122"/>
                <a:cs typeface="Arial Unicode MS" pitchFamily="34" charset="-122"/>
              </a:rPr>
              <a:t>	public Person(String n , </a:t>
            </a:r>
            <a:r>
              <a:rPr lang="en-US" altLang="zh-CN" sz="1800" b="1" dirty="0" err="1">
                <a:solidFill>
                  <a:srgbClr val="0000FF"/>
                </a:solidFill>
                <a:latin typeface="Arial Unicode MS" pitchFamily="34" charset="-122"/>
                <a:ea typeface="Arial Unicode MS" pitchFamily="34" charset="-122"/>
                <a:cs typeface="Arial Unicode MS" pitchFamily="34" charset="-122"/>
              </a:rPr>
              <a:t>int</a:t>
            </a:r>
            <a:r>
              <a:rPr lang="en-US" altLang="zh-CN" sz="1800" b="1" dirty="0">
                <a:solidFill>
                  <a:srgbClr val="0000FF"/>
                </a:solidFill>
                <a:latin typeface="Arial Unicode MS" pitchFamily="34" charset="-122"/>
                <a:ea typeface="Arial Unicode MS" pitchFamily="34" charset="-122"/>
                <a:cs typeface="Arial Unicode MS" pitchFamily="34" charset="-122"/>
              </a:rPr>
              <a:t> a){  name=n; age=a;}</a:t>
            </a:r>
          </a:p>
          <a:p>
            <a:pPr marL="457200" indent="-457200">
              <a:lnSpc>
                <a:spcPct val="80000"/>
              </a:lnSpc>
              <a:spcBef>
                <a:spcPct val="20000"/>
              </a:spcBef>
            </a:pPr>
            <a:r>
              <a:rPr lang="en-US" altLang="zh-CN" sz="1800" b="1" dirty="0">
                <a:solidFill>
                  <a:srgbClr val="0000FF"/>
                </a:solidFill>
                <a:latin typeface="Arial Unicode MS" pitchFamily="34" charset="-122"/>
                <a:ea typeface="Arial Unicode MS" pitchFamily="34" charset="-122"/>
                <a:cs typeface="Arial Unicode MS" pitchFamily="34" charset="-122"/>
              </a:rPr>
              <a:t>}</a:t>
            </a:r>
          </a:p>
          <a:p>
            <a:pPr marL="457200" indent="-457200">
              <a:spcBef>
                <a:spcPct val="20000"/>
              </a:spcBef>
              <a:buFontTx/>
              <a:buChar char="•"/>
            </a:pPr>
            <a:r>
              <a:rPr lang="zh-CN" altLang="en-US" sz="1800" b="1" dirty="0">
                <a:latin typeface="Arial Unicode MS" pitchFamily="34" charset="-122"/>
                <a:ea typeface="Arial Unicode MS" pitchFamily="34" charset="-122"/>
                <a:cs typeface="Arial Unicode MS" pitchFamily="34" charset="-122"/>
              </a:rPr>
              <a:t>构造方法重载使得对象的创建更加灵活，方便创建各种不同的对象。</a:t>
            </a:r>
          </a:p>
          <a:p>
            <a:pPr marL="457200" indent="-457200">
              <a:spcBef>
                <a:spcPct val="50000"/>
              </a:spcBef>
              <a:buFont typeface="Wingdings" pitchFamily="2" charset="2"/>
              <a:buNone/>
            </a:pPr>
            <a:r>
              <a:rPr lang="zh-CN" altLang="en-US" sz="1800" b="1" dirty="0">
                <a:latin typeface="Arial Unicode MS" pitchFamily="34" charset="-122"/>
                <a:ea typeface="Arial Unicode MS" pitchFamily="34" charset="-122"/>
                <a:cs typeface="Arial Unicode MS" pitchFamily="34" charset="-122"/>
              </a:rPr>
              <a:t>构造方法重载举例：</a:t>
            </a:r>
          </a:p>
          <a:p>
            <a:pPr marL="457200" indent="-457200">
              <a:spcBef>
                <a:spcPct val="50000"/>
              </a:spcBef>
              <a:buFont typeface="Wingdings" pitchFamily="2" charset="2"/>
              <a:buNone/>
            </a:pPr>
            <a:r>
              <a:rPr lang="en-US" altLang="zh-CN" sz="1800" b="1" dirty="0" smtClean="0">
                <a:solidFill>
                  <a:srgbClr val="0000FF"/>
                </a:solidFill>
                <a:latin typeface="Arial Unicode MS" pitchFamily="34" charset="-122"/>
                <a:ea typeface="Arial Unicode MS" pitchFamily="34" charset="-122"/>
                <a:cs typeface="Arial Unicode MS" pitchFamily="34" charset="-122"/>
              </a:rPr>
              <a:t>       public </a:t>
            </a:r>
            <a:r>
              <a:rPr lang="en-US" altLang="zh-CN" sz="1800" b="1" dirty="0">
                <a:solidFill>
                  <a:srgbClr val="0000FF"/>
                </a:solidFill>
                <a:latin typeface="Arial Unicode MS" pitchFamily="34" charset="-122"/>
                <a:ea typeface="Arial Unicode MS" pitchFamily="34" charset="-122"/>
                <a:cs typeface="Arial Unicode MS" pitchFamily="34" charset="-122"/>
              </a:rPr>
              <a:t>class Person{</a:t>
            </a:r>
          </a:p>
          <a:p>
            <a:pPr marL="914400" lvl="1" indent="-457200"/>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 public </a:t>
            </a:r>
            <a:r>
              <a:rPr lang="en-US" altLang="zh-CN" sz="1800" b="1" dirty="0">
                <a:solidFill>
                  <a:srgbClr val="0000FF"/>
                </a:solidFill>
                <a:latin typeface="Arial Unicode MS" pitchFamily="34" charset="-122"/>
                <a:ea typeface="Arial Unicode MS" pitchFamily="34" charset="-122"/>
                <a:cs typeface="Arial Unicode MS" pitchFamily="34" charset="-122"/>
              </a:rPr>
              <a:t>Person(String name, </a:t>
            </a:r>
            <a:r>
              <a:rPr lang="en-US" altLang="zh-CN" sz="1800" b="1" dirty="0" err="1">
                <a:solidFill>
                  <a:srgbClr val="0000FF"/>
                </a:solidFill>
                <a:latin typeface="Arial Unicode MS" pitchFamily="34" charset="-122"/>
                <a:ea typeface="Arial Unicode MS" pitchFamily="34" charset="-122"/>
                <a:cs typeface="Arial Unicode MS" pitchFamily="34" charset="-122"/>
              </a:rPr>
              <a:t>int</a:t>
            </a:r>
            <a:r>
              <a:rPr lang="en-US" altLang="zh-CN" sz="1800" b="1" dirty="0">
                <a:solidFill>
                  <a:srgbClr val="0000FF"/>
                </a:solidFill>
                <a:latin typeface="Arial Unicode MS" pitchFamily="34" charset="-122"/>
                <a:ea typeface="Arial Unicode MS" pitchFamily="34" charset="-122"/>
                <a:cs typeface="Arial Unicode MS" pitchFamily="34" charset="-122"/>
              </a:rPr>
              <a:t> age, Date d) {this(</a:t>
            </a:r>
            <a:r>
              <a:rPr lang="en-US" altLang="zh-CN" sz="1800" b="1" dirty="0" err="1">
                <a:solidFill>
                  <a:srgbClr val="0000FF"/>
                </a:solidFill>
                <a:latin typeface="Arial Unicode MS" pitchFamily="34" charset="-122"/>
                <a:ea typeface="Arial Unicode MS" pitchFamily="34" charset="-122"/>
                <a:cs typeface="Arial Unicode MS" pitchFamily="34" charset="-122"/>
              </a:rPr>
              <a:t>name,age</a:t>
            </a:r>
            <a:r>
              <a:rPr lang="en-US" altLang="zh-CN" sz="1800" b="1" dirty="0">
                <a:solidFill>
                  <a:srgbClr val="0000FF"/>
                </a:solidFill>
                <a:latin typeface="Arial Unicode MS" pitchFamily="34" charset="-122"/>
                <a:ea typeface="Arial Unicode MS" pitchFamily="34" charset="-122"/>
                <a:cs typeface="Arial Unicode MS" pitchFamily="34" charset="-122"/>
              </a:rPr>
              <a:t>);}</a:t>
            </a:r>
          </a:p>
          <a:p>
            <a:pPr marL="914400" lvl="1" indent="-457200"/>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 public </a:t>
            </a:r>
            <a:r>
              <a:rPr lang="en-US" altLang="zh-CN" sz="1800" b="1" dirty="0">
                <a:solidFill>
                  <a:srgbClr val="0000FF"/>
                </a:solidFill>
                <a:latin typeface="Arial Unicode MS" pitchFamily="34" charset="-122"/>
                <a:ea typeface="Arial Unicode MS" pitchFamily="34" charset="-122"/>
                <a:cs typeface="Arial Unicode MS" pitchFamily="34" charset="-122"/>
              </a:rPr>
              <a:t>Person(String name, </a:t>
            </a:r>
            <a:r>
              <a:rPr lang="en-US" altLang="zh-CN" sz="1800" b="1" dirty="0" err="1">
                <a:solidFill>
                  <a:srgbClr val="0000FF"/>
                </a:solidFill>
                <a:latin typeface="Arial Unicode MS" pitchFamily="34" charset="-122"/>
                <a:ea typeface="Arial Unicode MS" pitchFamily="34" charset="-122"/>
                <a:cs typeface="Arial Unicode MS" pitchFamily="34" charset="-122"/>
              </a:rPr>
              <a:t>int</a:t>
            </a:r>
            <a:r>
              <a:rPr lang="en-US" altLang="zh-CN" sz="1800" b="1" dirty="0">
                <a:solidFill>
                  <a:srgbClr val="0000FF"/>
                </a:solidFill>
                <a:latin typeface="Arial Unicode MS" pitchFamily="34" charset="-122"/>
                <a:ea typeface="Arial Unicode MS" pitchFamily="34" charset="-122"/>
                <a:cs typeface="Arial Unicode MS" pitchFamily="34" charset="-122"/>
              </a:rPr>
              <a:t> age) {…}</a:t>
            </a:r>
          </a:p>
          <a:p>
            <a:pPr marL="914400" lvl="1" indent="-457200"/>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 public </a:t>
            </a:r>
            <a:r>
              <a:rPr lang="en-US" altLang="zh-CN" sz="1800" b="1" dirty="0">
                <a:solidFill>
                  <a:srgbClr val="0000FF"/>
                </a:solidFill>
                <a:latin typeface="Arial Unicode MS" pitchFamily="34" charset="-122"/>
                <a:ea typeface="Arial Unicode MS" pitchFamily="34" charset="-122"/>
                <a:cs typeface="Arial Unicode MS" pitchFamily="34" charset="-122"/>
              </a:rPr>
              <a:t>Person(String name, Date d) {…}</a:t>
            </a:r>
          </a:p>
          <a:p>
            <a:pPr marL="914400" lvl="1" indent="-457200"/>
            <a:r>
              <a:rPr lang="en-US" altLang="zh-CN" sz="1800" b="1" dirty="0">
                <a:solidFill>
                  <a:srgbClr val="0000FF"/>
                </a:solidFill>
                <a:latin typeface="Arial Unicode MS" pitchFamily="34" charset="-122"/>
                <a:ea typeface="Arial Unicode MS" pitchFamily="34" charset="-122"/>
                <a:cs typeface="Arial Unicode MS" pitchFamily="34" charset="-122"/>
              </a:rPr>
              <a:t>    public Person</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p>
          <a:p>
            <a:pPr marL="914400" lvl="1" indent="-457200"/>
            <a:r>
              <a:rPr lang="en-US" altLang="zh-CN" sz="1800" b="1" dirty="0" smtClean="0">
                <a:solidFill>
                  <a:srgbClr val="0000FF"/>
                </a:solidFill>
                <a:latin typeface="Arial Unicode MS" pitchFamily="34" charset="-122"/>
                <a:ea typeface="Arial Unicode MS" pitchFamily="34" charset="-122"/>
                <a:cs typeface="Arial Unicode MS" pitchFamily="34" charset="-122"/>
              </a:rPr>
              <a:t>}</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marL="457200" indent="-457200">
              <a:spcBef>
                <a:spcPct val="50000"/>
              </a:spcBef>
              <a:buFont typeface="Wingdings" pitchFamily="2" charset="2"/>
              <a:buChar char="§"/>
            </a:pPr>
            <a:r>
              <a:rPr lang="zh-CN" altLang="en-US" sz="1800" b="1" dirty="0">
                <a:latin typeface="Arial Unicode MS" pitchFamily="34" charset="-122"/>
                <a:ea typeface="Arial Unicode MS" pitchFamily="34" charset="-122"/>
                <a:cs typeface="Arial Unicode MS" pitchFamily="34" charset="-122"/>
              </a:rPr>
              <a:t>构造方法重载，参数列表</a:t>
            </a:r>
            <a:r>
              <a:rPr lang="zh-CN" altLang="en-US" sz="1800" b="1" dirty="0">
                <a:solidFill>
                  <a:srgbClr val="FF0000"/>
                </a:solidFill>
                <a:latin typeface="Arial Unicode MS" pitchFamily="34" charset="-122"/>
                <a:ea typeface="Arial Unicode MS" pitchFamily="34" charset="-122"/>
                <a:cs typeface="Arial Unicode MS" pitchFamily="34" charset="-122"/>
              </a:rPr>
              <a:t>必须</a:t>
            </a:r>
            <a:r>
              <a:rPr lang="zh-CN" altLang="en-US" sz="1800" b="1" dirty="0">
                <a:latin typeface="Arial Unicode MS" pitchFamily="34" charset="-122"/>
                <a:ea typeface="Arial Unicode MS" pitchFamily="34" charset="-122"/>
                <a:cs typeface="Arial Unicode MS" pitchFamily="34" charset="-122"/>
              </a:rPr>
              <a:t>不同</a:t>
            </a:r>
          </a:p>
        </p:txBody>
      </p:sp>
    </p:spTree>
    <p:extLst>
      <p:ext uri="{BB962C8B-B14F-4D97-AF65-F5344CB8AC3E}">
        <p14:creationId xmlns:p14="http://schemas.microsoft.com/office/powerpoint/2010/main" val="22849296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1043608" y="629816"/>
            <a:ext cx="7772400" cy="1143000"/>
          </a:xfrm>
        </p:spPr>
        <p:txBody>
          <a:bodyPr/>
          <a:lstStyle/>
          <a:p>
            <a:pPr eaLnBrk="1" hangingPunct="1">
              <a:defRPr/>
            </a:pPr>
            <a:r>
              <a:rPr lang="zh-CN" altLang="en-US" sz="4000" dirty="0" smtClean="0">
                <a:solidFill>
                  <a:schemeClr val="tx1"/>
                </a:solidFill>
                <a:effectLst>
                  <a:outerShdw blurRad="38100" dist="38100" dir="2700000" algn="tl">
                    <a:srgbClr val="C0C0C0"/>
                  </a:outerShdw>
                </a:effectLst>
                <a:latin typeface="Arial Unicode MS" pitchFamily="34" charset="-122"/>
                <a:ea typeface="Arial Unicode MS" pitchFamily="34" charset="-122"/>
                <a:cs typeface="Arial Unicode MS" pitchFamily="34" charset="-122"/>
              </a:rPr>
              <a:t>构造方法重载举例</a:t>
            </a:r>
          </a:p>
        </p:txBody>
      </p:sp>
      <p:sp>
        <p:nvSpPr>
          <p:cNvPr id="37891" name="Rectangle 3"/>
          <p:cNvSpPr>
            <a:spLocks noChangeArrowheads="1"/>
          </p:cNvSpPr>
          <p:nvPr/>
        </p:nvSpPr>
        <p:spPr bwMode="auto">
          <a:xfrm>
            <a:off x="795367" y="1850796"/>
            <a:ext cx="7991475" cy="4746556"/>
          </a:xfrm>
          <a:prstGeom prst="rect">
            <a:avLst/>
          </a:prstGeom>
          <a:noFill/>
          <a:ln w="9525">
            <a:noFill/>
            <a:miter lim="800000"/>
            <a:headEnd/>
            <a:tailEnd/>
          </a:ln>
        </p:spPr>
        <p:txBody>
          <a:bodyPr>
            <a:spAutoFit/>
          </a:bodyPr>
          <a:lstStyle/>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public class Person {</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private String name;</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private </a:t>
            </a:r>
            <a:r>
              <a:rPr lang="en-US" altLang="zh-CN" sz="1800" b="1" dirty="0" err="1">
                <a:solidFill>
                  <a:srgbClr val="0000FF"/>
                </a:solidFill>
                <a:latin typeface="Arial Unicode MS" pitchFamily="34" charset="-122"/>
                <a:ea typeface="Arial Unicode MS" pitchFamily="34" charset="-122"/>
                <a:cs typeface="Arial Unicode MS" pitchFamily="34" charset="-122"/>
              </a:rPr>
              <a:t>int</a:t>
            </a:r>
            <a:r>
              <a:rPr lang="en-US" altLang="zh-CN" sz="1800" b="1" dirty="0">
                <a:solidFill>
                  <a:srgbClr val="0000FF"/>
                </a:solidFill>
                <a:latin typeface="Arial Unicode MS" pitchFamily="34" charset="-122"/>
                <a:ea typeface="Arial Unicode MS" pitchFamily="34" charset="-122"/>
                <a:cs typeface="Arial Unicode MS" pitchFamily="34" charset="-122"/>
              </a:rPr>
              <a:t> age;</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private Date </a:t>
            </a:r>
            <a:r>
              <a:rPr lang="en-US" altLang="zh-CN" sz="1800" b="1" dirty="0" err="1">
                <a:solidFill>
                  <a:srgbClr val="0000FF"/>
                </a:solidFill>
                <a:latin typeface="Arial Unicode MS" pitchFamily="34" charset="-122"/>
                <a:ea typeface="Arial Unicode MS" pitchFamily="34" charset="-122"/>
                <a:cs typeface="Arial Unicode MS" pitchFamily="34" charset="-122"/>
              </a:rPr>
              <a:t>birthDate</a:t>
            </a:r>
            <a:r>
              <a:rPr lang="en-US" altLang="zh-CN" sz="1800" b="1" dirty="0">
                <a:solidFill>
                  <a:srgbClr val="0000FF"/>
                </a:solidFill>
                <a:latin typeface="Arial Unicode MS" pitchFamily="34" charset="-122"/>
                <a:ea typeface="Arial Unicode MS" pitchFamily="34" charset="-122"/>
                <a:cs typeface="Arial Unicode MS" pitchFamily="34" charset="-122"/>
              </a:rPr>
              <a:t>;</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public Person(String name, </a:t>
            </a:r>
            <a:r>
              <a:rPr lang="en-US" altLang="zh-CN" sz="1800" b="1" dirty="0" err="1">
                <a:solidFill>
                  <a:srgbClr val="0000FF"/>
                </a:solidFill>
                <a:latin typeface="Arial Unicode MS" pitchFamily="34" charset="-122"/>
                <a:ea typeface="Arial Unicode MS" pitchFamily="34" charset="-122"/>
                <a:cs typeface="Arial Unicode MS" pitchFamily="34" charset="-122"/>
              </a:rPr>
              <a:t>int</a:t>
            </a:r>
            <a:r>
              <a:rPr lang="en-US" altLang="zh-CN" sz="1800" b="1" dirty="0">
                <a:solidFill>
                  <a:srgbClr val="0000FF"/>
                </a:solidFill>
                <a:latin typeface="Arial Unicode MS" pitchFamily="34" charset="-122"/>
                <a:ea typeface="Arial Unicode MS" pitchFamily="34" charset="-122"/>
                <a:cs typeface="Arial Unicode MS" pitchFamily="34" charset="-122"/>
              </a:rPr>
              <a:t> age, Date d) {</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this.name = name;</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this.age</a:t>
            </a:r>
            <a:r>
              <a:rPr lang="en-US" altLang="zh-CN" sz="1800" b="1" dirty="0">
                <a:solidFill>
                  <a:srgbClr val="0000FF"/>
                </a:solidFill>
                <a:latin typeface="Arial Unicode MS" pitchFamily="34" charset="-122"/>
                <a:ea typeface="Arial Unicode MS" pitchFamily="34" charset="-122"/>
                <a:cs typeface="Arial Unicode MS" pitchFamily="34" charset="-122"/>
              </a:rPr>
              <a:t> = age;</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this.birthDate</a:t>
            </a:r>
            <a:r>
              <a:rPr lang="en-US" altLang="zh-CN" sz="1800" b="1" dirty="0">
                <a:solidFill>
                  <a:srgbClr val="0000FF"/>
                </a:solidFill>
                <a:latin typeface="Arial Unicode MS" pitchFamily="34" charset="-122"/>
                <a:ea typeface="Arial Unicode MS" pitchFamily="34" charset="-122"/>
                <a:cs typeface="Arial Unicode MS" pitchFamily="34" charset="-122"/>
              </a:rPr>
              <a:t> = d;</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public Person(String name, </a:t>
            </a:r>
            <a:r>
              <a:rPr lang="en-US" altLang="zh-CN" sz="1800" b="1" dirty="0" err="1">
                <a:solidFill>
                  <a:srgbClr val="0000FF"/>
                </a:solidFill>
                <a:latin typeface="Arial Unicode MS" pitchFamily="34" charset="-122"/>
                <a:ea typeface="Arial Unicode MS" pitchFamily="34" charset="-122"/>
                <a:cs typeface="Arial Unicode MS" pitchFamily="34" charset="-122"/>
              </a:rPr>
              <a:t>int</a:t>
            </a:r>
            <a:r>
              <a:rPr lang="en-US" altLang="zh-CN" sz="1800" b="1" dirty="0">
                <a:solidFill>
                  <a:srgbClr val="0000FF"/>
                </a:solidFill>
                <a:latin typeface="Arial Unicode MS" pitchFamily="34" charset="-122"/>
                <a:ea typeface="Arial Unicode MS" pitchFamily="34" charset="-122"/>
                <a:cs typeface="Arial Unicode MS" pitchFamily="34" charset="-122"/>
              </a:rPr>
              <a:t> age) {</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this(name, age, null);    </a:t>
            </a:r>
            <a:r>
              <a:rPr lang="en-US" altLang="zh-CN" sz="1800" b="1" dirty="0">
                <a:solidFill>
                  <a:srgbClr val="FF0000"/>
                </a:solidFill>
                <a:latin typeface="Arial Unicode MS" pitchFamily="34" charset="-122"/>
                <a:ea typeface="Arial Unicode MS" pitchFamily="34" charset="-122"/>
                <a:cs typeface="Arial Unicode MS" pitchFamily="34" charset="-122"/>
              </a:rPr>
              <a:t>//this.name=name; </a:t>
            </a:r>
            <a:r>
              <a:rPr lang="en-US" altLang="zh-CN" sz="1800" b="1" dirty="0" err="1">
                <a:solidFill>
                  <a:srgbClr val="FF0000"/>
                </a:solidFill>
                <a:latin typeface="Arial Unicode MS" pitchFamily="34" charset="-122"/>
                <a:ea typeface="Arial Unicode MS" pitchFamily="34" charset="-122"/>
                <a:cs typeface="Arial Unicode MS" pitchFamily="34" charset="-122"/>
              </a:rPr>
              <a:t>this.age</a:t>
            </a:r>
            <a:r>
              <a:rPr lang="en-US" altLang="zh-CN" sz="1800" b="1" dirty="0">
                <a:solidFill>
                  <a:srgbClr val="FF0000"/>
                </a:solidFill>
                <a:latin typeface="Arial Unicode MS" pitchFamily="34" charset="-122"/>
                <a:ea typeface="Arial Unicode MS" pitchFamily="34" charset="-122"/>
                <a:cs typeface="Arial Unicode MS" pitchFamily="34" charset="-122"/>
              </a:rPr>
              <a:t>=age;           </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a:solidFill>
                  <a:srgbClr val="FF0000"/>
                </a:solidFill>
                <a:latin typeface="Arial Unicode MS" pitchFamily="34" charset="-122"/>
                <a:ea typeface="Arial Unicode MS" pitchFamily="34" charset="-122"/>
                <a:cs typeface="Arial Unicode MS" pitchFamily="34" charset="-122"/>
              </a:rPr>
              <a:t>//</a:t>
            </a:r>
            <a:r>
              <a:rPr lang="en-US" altLang="zh-CN" sz="1800" b="1" dirty="0" err="1">
                <a:solidFill>
                  <a:srgbClr val="FF0000"/>
                </a:solidFill>
                <a:latin typeface="Arial Unicode MS" pitchFamily="34" charset="-122"/>
                <a:ea typeface="Arial Unicode MS" pitchFamily="34" charset="-122"/>
                <a:cs typeface="Arial Unicode MS" pitchFamily="34" charset="-122"/>
              </a:rPr>
              <a:t>this.birthDate</a:t>
            </a:r>
            <a:r>
              <a:rPr lang="en-US" altLang="zh-CN" sz="1800" b="1" dirty="0">
                <a:solidFill>
                  <a:srgbClr val="FF0000"/>
                </a:solidFill>
                <a:latin typeface="Arial Unicode MS" pitchFamily="34" charset="-122"/>
                <a:ea typeface="Arial Unicode MS" pitchFamily="34" charset="-122"/>
                <a:cs typeface="Arial Unicode MS" pitchFamily="34" charset="-122"/>
              </a:rPr>
              <a:t>=null;</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public Person(String name, Date d) {</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this(name, 30, d);	   </a:t>
            </a:r>
            <a:r>
              <a:rPr lang="en-US" altLang="zh-CN" sz="1800" b="1" dirty="0">
                <a:solidFill>
                  <a:srgbClr val="FF0000"/>
                </a:solidFill>
                <a:latin typeface="Arial Unicode MS" pitchFamily="34" charset="-122"/>
                <a:ea typeface="Arial Unicode MS" pitchFamily="34" charset="-122"/>
                <a:cs typeface="Arial Unicode MS" pitchFamily="34" charset="-122"/>
              </a:rPr>
              <a:t>//this.name=name;   </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en-US" altLang="zh-CN" sz="1800" b="1" dirty="0" err="1">
                <a:solidFill>
                  <a:srgbClr val="0000FF"/>
                </a:solidFill>
                <a:latin typeface="Arial Unicode MS" pitchFamily="34" charset="-122"/>
                <a:ea typeface="Arial Unicode MS" pitchFamily="34" charset="-122"/>
                <a:cs typeface="Arial Unicode MS" pitchFamily="34" charset="-122"/>
              </a:rPr>
              <a:t>this.age</a:t>
            </a:r>
            <a:r>
              <a:rPr lang="en-US" altLang="zh-CN" sz="1800" b="1" dirty="0">
                <a:solidFill>
                  <a:srgbClr val="0000FF"/>
                </a:solidFill>
                <a:latin typeface="Arial Unicode MS" pitchFamily="34" charset="-122"/>
                <a:ea typeface="Arial Unicode MS" pitchFamily="34" charset="-122"/>
                <a:cs typeface="Arial Unicode MS" pitchFamily="34" charset="-122"/>
              </a:rPr>
              <a:t>=30;this.birthDate=d;</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public Person(String name) {</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this(name, 30);	   </a:t>
            </a:r>
            <a:r>
              <a:rPr lang="en-US" altLang="zh-CN" sz="1800" b="1" dirty="0">
                <a:solidFill>
                  <a:srgbClr val="FF0000"/>
                </a:solidFill>
                <a:latin typeface="Arial Unicode MS" pitchFamily="34" charset="-122"/>
                <a:ea typeface="Arial Unicode MS" pitchFamily="34" charset="-122"/>
                <a:cs typeface="Arial Unicode MS" pitchFamily="34" charset="-122"/>
              </a:rPr>
              <a:t>//this.name=name; </a:t>
            </a:r>
            <a:r>
              <a:rPr lang="en-US" altLang="zh-CN" sz="1800" b="1" dirty="0" err="1">
                <a:solidFill>
                  <a:srgbClr val="FF0000"/>
                </a:solidFill>
                <a:latin typeface="Arial Unicode MS" pitchFamily="34" charset="-122"/>
                <a:ea typeface="Arial Unicode MS" pitchFamily="34" charset="-122"/>
                <a:cs typeface="Arial Unicode MS" pitchFamily="34" charset="-122"/>
              </a:rPr>
              <a:t>this.age</a:t>
            </a:r>
            <a:r>
              <a:rPr lang="en-US" altLang="zh-CN" sz="1800" b="1" dirty="0">
                <a:solidFill>
                  <a:srgbClr val="FF0000"/>
                </a:solidFill>
                <a:latin typeface="Arial Unicode MS" pitchFamily="34" charset="-122"/>
                <a:ea typeface="Arial Unicode MS" pitchFamily="34" charset="-122"/>
                <a:cs typeface="Arial Unicode MS" pitchFamily="34" charset="-122"/>
              </a:rPr>
              <a:t>=30;</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     }</a:t>
            </a:r>
          </a:p>
          <a:p>
            <a:pPr>
              <a:lnSpc>
                <a:spcPct val="80000"/>
              </a:lnSpc>
            </a:pPr>
            <a:r>
              <a:rPr lang="en-US" altLang="zh-CN" sz="1800" b="1"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6280844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71406" y="1700808"/>
            <a:ext cx="8964612" cy="4103687"/>
          </a:xfrm>
        </p:spPr>
        <p:txBody>
          <a:bodyPr/>
          <a:lstStyle/>
          <a:p>
            <a:pPr eaLnBrk="1" hangingPunct="1"/>
            <a:endParaRPr lang="en-US" altLang="zh-CN" sz="2000" b="1" dirty="0" smtClean="0">
              <a:latin typeface="Arial Unicode MS" pitchFamily="34" charset="-122"/>
              <a:ea typeface="Arial Unicode MS" pitchFamily="34" charset="-122"/>
              <a:cs typeface="Arial Unicode MS" pitchFamily="34" charset="-122"/>
            </a:endParaRPr>
          </a:p>
          <a:p>
            <a:pPr eaLnBrk="1" hangingPunct="1"/>
            <a:r>
              <a:rPr lang="en-US" altLang="zh-CN" sz="2000" b="1" dirty="0" smtClean="0">
                <a:latin typeface="Arial Unicode MS" pitchFamily="34" charset="-122"/>
                <a:ea typeface="Arial Unicode MS" pitchFamily="34" charset="-122"/>
                <a:cs typeface="Arial Unicode MS" pitchFamily="34" charset="-122"/>
              </a:rPr>
              <a:t>(1)</a:t>
            </a:r>
            <a:r>
              <a:rPr lang="zh-CN" altLang="en-US" sz="2000" b="1" dirty="0" smtClean="0">
                <a:latin typeface="Arial Unicode MS" pitchFamily="34" charset="-122"/>
                <a:ea typeface="Arial Unicode MS" pitchFamily="34" charset="-122"/>
                <a:cs typeface="Arial Unicode MS" pitchFamily="34" charset="-122"/>
              </a:rPr>
              <a:t>定义</a:t>
            </a:r>
            <a:r>
              <a:rPr lang="en-US" altLang="zh-CN" sz="2000" b="1" dirty="0" smtClean="0">
                <a:latin typeface="Arial Unicode MS" pitchFamily="34" charset="-122"/>
                <a:ea typeface="Arial Unicode MS" pitchFamily="34" charset="-122"/>
                <a:cs typeface="Arial Unicode MS" pitchFamily="34" charset="-122"/>
              </a:rPr>
              <a:t>Person</a:t>
            </a:r>
            <a:r>
              <a:rPr lang="zh-CN" altLang="en-US" sz="2000" b="1" dirty="0" smtClean="0">
                <a:latin typeface="Arial Unicode MS" pitchFamily="34" charset="-122"/>
                <a:ea typeface="Arial Unicode MS" pitchFamily="34" charset="-122"/>
                <a:cs typeface="Arial Unicode MS" pitchFamily="34" charset="-122"/>
              </a:rPr>
              <a:t>类</a:t>
            </a:r>
            <a:r>
              <a:rPr lang="en-US" altLang="zh-CN" sz="2000" b="1" dirty="0" smtClean="0">
                <a:latin typeface="Arial Unicode MS" pitchFamily="34" charset="-122"/>
                <a:ea typeface="Arial Unicode MS" pitchFamily="34" charset="-122"/>
                <a:cs typeface="Arial Unicode MS" pitchFamily="34" charset="-122"/>
              </a:rPr>
              <a:t>,</a:t>
            </a:r>
            <a:r>
              <a:rPr lang="zh-CN" altLang="en-US" sz="2000" b="1" dirty="0" smtClean="0">
                <a:latin typeface="Arial Unicode MS" pitchFamily="34" charset="-122"/>
                <a:ea typeface="Arial Unicode MS" pitchFamily="34" charset="-122"/>
                <a:cs typeface="Arial Unicode MS" pitchFamily="34" charset="-122"/>
              </a:rPr>
              <a:t>有</a:t>
            </a:r>
            <a:r>
              <a:rPr lang="en-US" altLang="zh-CN" sz="2000" b="1" dirty="0" smtClean="0">
                <a:latin typeface="Arial Unicode MS" pitchFamily="34" charset="-122"/>
                <a:ea typeface="Arial Unicode MS" pitchFamily="34" charset="-122"/>
                <a:cs typeface="Arial Unicode MS" pitchFamily="34" charset="-122"/>
              </a:rPr>
              <a:t>4</a:t>
            </a:r>
            <a:r>
              <a:rPr lang="zh-CN" altLang="en-US" sz="2000" b="1" dirty="0" smtClean="0">
                <a:latin typeface="Arial Unicode MS" pitchFamily="34" charset="-122"/>
                <a:ea typeface="Arial Unicode MS" pitchFamily="34" charset="-122"/>
                <a:cs typeface="Arial Unicode MS" pitchFamily="34" charset="-122"/>
              </a:rPr>
              <a:t>个属性：</a:t>
            </a:r>
            <a:r>
              <a:rPr lang="en-US" altLang="zh-CN" sz="2000" b="1" dirty="0" smtClean="0">
                <a:latin typeface="Arial Unicode MS" pitchFamily="34" charset="-122"/>
                <a:ea typeface="Arial Unicode MS" pitchFamily="34" charset="-122"/>
                <a:cs typeface="Arial Unicode MS" pitchFamily="34" charset="-122"/>
              </a:rPr>
              <a:t>String name; </a:t>
            </a:r>
            <a:r>
              <a:rPr lang="en-US" altLang="zh-CN" sz="2000" b="1" dirty="0" err="1" smtClean="0">
                <a:latin typeface="Arial Unicode MS" pitchFamily="34" charset="-122"/>
                <a:ea typeface="Arial Unicode MS" pitchFamily="34" charset="-122"/>
                <a:cs typeface="Arial Unicode MS" pitchFamily="34" charset="-122"/>
              </a:rPr>
              <a:t>int</a:t>
            </a:r>
            <a:r>
              <a:rPr lang="en-US" altLang="zh-CN" sz="2000" b="1" dirty="0" smtClean="0">
                <a:latin typeface="Arial Unicode MS" pitchFamily="34" charset="-122"/>
                <a:ea typeface="Arial Unicode MS" pitchFamily="34" charset="-122"/>
                <a:cs typeface="Arial Unicode MS" pitchFamily="34" charset="-122"/>
              </a:rPr>
              <a:t> age; String school; String major</a:t>
            </a:r>
            <a:r>
              <a:rPr lang="zh-CN" altLang="en-US" sz="2000" b="1" dirty="0" smtClean="0">
                <a:latin typeface="Arial Unicode MS" pitchFamily="34" charset="-122"/>
                <a:ea typeface="Arial Unicode MS" pitchFamily="34" charset="-122"/>
                <a:cs typeface="Arial Unicode MS" pitchFamily="34" charset="-122"/>
              </a:rPr>
              <a:t>，</a:t>
            </a:r>
          </a:p>
          <a:p>
            <a:pPr eaLnBrk="1" hangingPunct="1">
              <a:buFontTx/>
              <a:buNone/>
            </a:pPr>
            <a:r>
              <a:rPr lang="zh-CN" altLang="en-US" sz="2000" b="1" dirty="0" smtClean="0">
                <a:latin typeface="Arial Unicode MS" pitchFamily="34" charset="-122"/>
                <a:ea typeface="Arial Unicode MS" pitchFamily="34" charset="-122"/>
                <a:cs typeface="Arial Unicode MS" pitchFamily="34" charset="-122"/>
              </a:rPr>
              <a:t>	</a:t>
            </a:r>
            <a:r>
              <a:rPr lang="en-US" altLang="zh-CN" sz="2000" b="1" dirty="0" smtClean="0">
                <a:latin typeface="Arial Unicode MS" pitchFamily="34" charset="-122"/>
                <a:ea typeface="Arial Unicode MS" pitchFamily="34" charset="-122"/>
                <a:cs typeface="Arial Unicode MS" pitchFamily="34" charset="-122"/>
              </a:rPr>
              <a:t>(2)</a:t>
            </a:r>
            <a:r>
              <a:rPr lang="zh-CN" altLang="en-US" sz="2000" b="1" dirty="0" smtClean="0">
                <a:latin typeface="Arial Unicode MS" pitchFamily="34" charset="-122"/>
                <a:ea typeface="Arial Unicode MS" pitchFamily="34" charset="-122"/>
                <a:cs typeface="Arial Unicode MS" pitchFamily="34" charset="-122"/>
              </a:rPr>
              <a:t>定义</a:t>
            </a:r>
            <a:r>
              <a:rPr lang="en-US" altLang="zh-CN" sz="2000" b="1" dirty="0" smtClean="0">
                <a:latin typeface="Arial Unicode MS" pitchFamily="34" charset="-122"/>
                <a:ea typeface="Arial Unicode MS" pitchFamily="34" charset="-122"/>
                <a:cs typeface="Arial Unicode MS" pitchFamily="34" charset="-122"/>
              </a:rPr>
              <a:t>Person</a:t>
            </a:r>
            <a:r>
              <a:rPr lang="zh-CN" altLang="en-US" sz="2000" b="1" dirty="0" smtClean="0">
                <a:latin typeface="Arial Unicode MS" pitchFamily="34" charset="-122"/>
                <a:ea typeface="Arial Unicode MS" pitchFamily="34" charset="-122"/>
                <a:cs typeface="Arial Unicode MS" pitchFamily="34" charset="-122"/>
              </a:rPr>
              <a:t>类的</a:t>
            </a:r>
            <a:r>
              <a:rPr lang="en-US" altLang="zh-CN" sz="2000" b="1" dirty="0" smtClean="0">
                <a:latin typeface="Arial Unicode MS" pitchFamily="34" charset="-122"/>
                <a:ea typeface="Arial Unicode MS" pitchFamily="34" charset="-122"/>
                <a:cs typeface="Arial Unicode MS" pitchFamily="34" charset="-122"/>
              </a:rPr>
              <a:t>3</a:t>
            </a:r>
            <a:r>
              <a:rPr lang="zh-CN" altLang="en-US" sz="2000" b="1" dirty="0" smtClean="0">
                <a:latin typeface="Arial Unicode MS" pitchFamily="34" charset="-122"/>
                <a:ea typeface="Arial Unicode MS" pitchFamily="34" charset="-122"/>
                <a:cs typeface="Arial Unicode MS" pitchFamily="34" charset="-122"/>
              </a:rPr>
              <a:t>个构造方法</a:t>
            </a:r>
            <a:r>
              <a:rPr lang="en-US" altLang="zh-CN" sz="2000" b="1" dirty="0" smtClean="0">
                <a:latin typeface="Arial Unicode MS" pitchFamily="34" charset="-122"/>
                <a:ea typeface="Arial Unicode MS" pitchFamily="34" charset="-122"/>
                <a:cs typeface="Arial Unicode MS" pitchFamily="34" charset="-122"/>
              </a:rPr>
              <a:t>:</a:t>
            </a:r>
          </a:p>
          <a:p>
            <a:pPr eaLnBrk="1" hangingPunct="1">
              <a:buFontTx/>
              <a:buNone/>
            </a:pPr>
            <a:r>
              <a:rPr lang="en-US" altLang="zh-CN" sz="2000" b="1" dirty="0" smtClean="0">
                <a:latin typeface="Arial Unicode MS" pitchFamily="34" charset="-122"/>
                <a:ea typeface="Arial Unicode MS" pitchFamily="34" charset="-122"/>
                <a:cs typeface="Arial Unicode MS" pitchFamily="34" charset="-122"/>
              </a:rPr>
              <a:t>		</a:t>
            </a:r>
            <a:r>
              <a:rPr lang="zh-CN" altLang="en-US" sz="2000" b="1" dirty="0" smtClean="0">
                <a:latin typeface="Arial Unicode MS" pitchFamily="34" charset="-122"/>
                <a:ea typeface="Arial Unicode MS" pitchFamily="34" charset="-122"/>
                <a:cs typeface="Arial Unicode MS" pitchFamily="34" charset="-122"/>
              </a:rPr>
              <a:t>第一个构造方法</a:t>
            </a:r>
            <a:r>
              <a:rPr lang="en-US" altLang="zh-CN" sz="2000" b="1" dirty="0" smtClean="0">
                <a:latin typeface="Arial Unicode MS" pitchFamily="34" charset="-122"/>
                <a:ea typeface="Arial Unicode MS" pitchFamily="34" charset="-122"/>
                <a:cs typeface="Arial Unicode MS" pitchFamily="34" charset="-122"/>
              </a:rPr>
              <a:t>Person(String n, </a:t>
            </a:r>
            <a:r>
              <a:rPr lang="en-US" altLang="zh-CN" sz="2000" b="1" dirty="0" err="1" smtClean="0">
                <a:latin typeface="Arial Unicode MS" pitchFamily="34" charset="-122"/>
                <a:ea typeface="Arial Unicode MS" pitchFamily="34" charset="-122"/>
                <a:cs typeface="Arial Unicode MS" pitchFamily="34" charset="-122"/>
              </a:rPr>
              <a:t>int</a:t>
            </a:r>
            <a:r>
              <a:rPr lang="en-US" altLang="zh-CN" sz="2000" b="1" dirty="0" smtClean="0">
                <a:latin typeface="Arial Unicode MS" pitchFamily="34" charset="-122"/>
                <a:ea typeface="Arial Unicode MS" pitchFamily="34" charset="-122"/>
                <a:cs typeface="Arial Unicode MS" pitchFamily="34" charset="-122"/>
              </a:rPr>
              <a:t> a)</a:t>
            </a:r>
            <a:r>
              <a:rPr lang="zh-CN" altLang="en-US" sz="2000" b="1" dirty="0" smtClean="0">
                <a:latin typeface="Arial Unicode MS" pitchFamily="34" charset="-122"/>
                <a:ea typeface="Arial Unicode MS" pitchFamily="34" charset="-122"/>
                <a:cs typeface="Arial Unicode MS" pitchFamily="34" charset="-122"/>
              </a:rPr>
              <a:t>设置类的</a:t>
            </a:r>
            <a:r>
              <a:rPr lang="en-US" altLang="zh-CN" sz="2000" b="1" dirty="0" smtClean="0">
                <a:latin typeface="Arial Unicode MS" pitchFamily="34" charset="-122"/>
                <a:ea typeface="Arial Unicode MS" pitchFamily="34" charset="-122"/>
                <a:cs typeface="Arial Unicode MS" pitchFamily="34" charset="-122"/>
              </a:rPr>
              <a:t>name</a:t>
            </a:r>
            <a:r>
              <a:rPr lang="zh-CN" altLang="en-US" sz="2000" b="1" dirty="0" smtClean="0">
                <a:latin typeface="Arial Unicode MS" pitchFamily="34" charset="-122"/>
                <a:ea typeface="Arial Unicode MS" pitchFamily="34" charset="-122"/>
                <a:cs typeface="Arial Unicode MS" pitchFamily="34" charset="-122"/>
              </a:rPr>
              <a:t>和</a:t>
            </a:r>
            <a:r>
              <a:rPr lang="en-US" altLang="zh-CN" sz="2000" b="1" dirty="0" smtClean="0">
                <a:latin typeface="Arial Unicode MS" pitchFamily="34" charset="-122"/>
                <a:ea typeface="Arial Unicode MS" pitchFamily="34" charset="-122"/>
                <a:cs typeface="Arial Unicode MS" pitchFamily="34" charset="-122"/>
              </a:rPr>
              <a:t>age</a:t>
            </a:r>
            <a:r>
              <a:rPr lang="zh-CN" altLang="en-US" sz="2000" b="1" dirty="0" smtClean="0">
                <a:latin typeface="Arial Unicode MS" pitchFamily="34" charset="-122"/>
                <a:ea typeface="Arial Unicode MS" pitchFamily="34" charset="-122"/>
                <a:cs typeface="Arial Unicode MS" pitchFamily="34" charset="-122"/>
              </a:rPr>
              <a:t>属性；</a:t>
            </a:r>
          </a:p>
          <a:p>
            <a:pPr eaLnBrk="1" hangingPunct="1">
              <a:buFontTx/>
              <a:buNone/>
            </a:pPr>
            <a:r>
              <a:rPr lang="zh-CN" altLang="en-US" sz="2000" b="1" dirty="0" smtClean="0">
                <a:latin typeface="Arial Unicode MS" pitchFamily="34" charset="-122"/>
                <a:ea typeface="Arial Unicode MS" pitchFamily="34" charset="-122"/>
                <a:cs typeface="Arial Unicode MS" pitchFamily="34" charset="-122"/>
              </a:rPr>
              <a:t>		第二个构造方法</a:t>
            </a:r>
            <a:r>
              <a:rPr lang="en-US" altLang="zh-CN" sz="2000" b="1" dirty="0" smtClean="0">
                <a:latin typeface="Arial Unicode MS" pitchFamily="34" charset="-122"/>
                <a:ea typeface="Arial Unicode MS" pitchFamily="34" charset="-122"/>
                <a:cs typeface="Arial Unicode MS" pitchFamily="34" charset="-122"/>
              </a:rPr>
              <a:t>Person(String n, </a:t>
            </a:r>
            <a:r>
              <a:rPr lang="en-US" altLang="zh-CN" sz="2000" b="1" dirty="0" err="1" smtClean="0">
                <a:latin typeface="Arial Unicode MS" pitchFamily="34" charset="-122"/>
                <a:ea typeface="Arial Unicode MS" pitchFamily="34" charset="-122"/>
                <a:cs typeface="Arial Unicode MS" pitchFamily="34" charset="-122"/>
              </a:rPr>
              <a:t>int</a:t>
            </a:r>
            <a:r>
              <a:rPr lang="en-US" altLang="zh-CN" sz="2000" b="1" dirty="0" smtClean="0">
                <a:latin typeface="Arial Unicode MS" pitchFamily="34" charset="-122"/>
                <a:ea typeface="Arial Unicode MS" pitchFamily="34" charset="-122"/>
                <a:cs typeface="Arial Unicode MS" pitchFamily="34" charset="-122"/>
              </a:rPr>
              <a:t> a, String s)</a:t>
            </a:r>
            <a:r>
              <a:rPr lang="zh-CN" altLang="en-US" sz="2000" b="1" dirty="0" smtClean="0">
                <a:latin typeface="Arial Unicode MS" pitchFamily="34" charset="-122"/>
                <a:ea typeface="Arial Unicode MS" pitchFamily="34" charset="-122"/>
                <a:cs typeface="Arial Unicode MS" pitchFamily="34" charset="-122"/>
              </a:rPr>
              <a:t>设置类的</a:t>
            </a:r>
            <a:r>
              <a:rPr lang="en-US" altLang="zh-CN" sz="2000" b="1" dirty="0" smtClean="0">
                <a:latin typeface="Arial Unicode MS" pitchFamily="34" charset="-122"/>
                <a:ea typeface="Arial Unicode MS" pitchFamily="34" charset="-122"/>
                <a:cs typeface="Arial Unicode MS" pitchFamily="34" charset="-122"/>
              </a:rPr>
              <a:t>name,   </a:t>
            </a:r>
          </a:p>
          <a:p>
            <a:pPr eaLnBrk="1" hangingPunct="1">
              <a:buFontTx/>
              <a:buNone/>
            </a:pPr>
            <a:r>
              <a:rPr lang="en-US" altLang="zh-CN" sz="2000" b="1" dirty="0" smtClean="0">
                <a:latin typeface="Arial Unicode MS" pitchFamily="34" charset="-122"/>
                <a:ea typeface="Arial Unicode MS" pitchFamily="34" charset="-122"/>
                <a:cs typeface="Arial Unicode MS" pitchFamily="34" charset="-122"/>
              </a:rPr>
              <a:t>        age </a:t>
            </a:r>
            <a:r>
              <a:rPr lang="zh-CN" altLang="en-US" sz="2000" b="1" dirty="0" smtClean="0">
                <a:latin typeface="Arial Unicode MS" pitchFamily="34" charset="-122"/>
                <a:ea typeface="Arial Unicode MS" pitchFamily="34" charset="-122"/>
                <a:cs typeface="Arial Unicode MS" pitchFamily="34" charset="-122"/>
              </a:rPr>
              <a:t>和</a:t>
            </a:r>
            <a:r>
              <a:rPr lang="en-US" altLang="zh-CN" sz="2000" b="1" dirty="0" smtClean="0">
                <a:latin typeface="Arial Unicode MS" pitchFamily="34" charset="-122"/>
                <a:ea typeface="Arial Unicode MS" pitchFamily="34" charset="-122"/>
                <a:cs typeface="Arial Unicode MS" pitchFamily="34" charset="-122"/>
              </a:rPr>
              <a:t>school</a:t>
            </a:r>
            <a:r>
              <a:rPr lang="zh-CN" altLang="en-US" sz="2000" b="1" dirty="0" smtClean="0">
                <a:latin typeface="Arial Unicode MS" pitchFamily="34" charset="-122"/>
                <a:ea typeface="Arial Unicode MS" pitchFamily="34" charset="-122"/>
                <a:cs typeface="Arial Unicode MS" pitchFamily="34" charset="-122"/>
              </a:rPr>
              <a:t>属性；</a:t>
            </a:r>
          </a:p>
          <a:p>
            <a:pPr eaLnBrk="1" hangingPunct="1">
              <a:buFontTx/>
              <a:buNone/>
            </a:pPr>
            <a:r>
              <a:rPr lang="zh-CN" altLang="en-US" sz="2000" b="1" dirty="0" smtClean="0">
                <a:latin typeface="Arial Unicode MS" pitchFamily="34" charset="-122"/>
                <a:ea typeface="Arial Unicode MS" pitchFamily="34" charset="-122"/>
                <a:cs typeface="Arial Unicode MS" pitchFamily="34" charset="-122"/>
              </a:rPr>
              <a:t>		第三个构造方法</a:t>
            </a:r>
            <a:r>
              <a:rPr lang="en-US" altLang="zh-CN" sz="2000" b="1" dirty="0" smtClean="0">
                <a:latin typeface="Arial Unicode MS" pitchFamily="34" charset="-122"/>
                <a:ea typeface="Arial Unicode MS" pitchFamily="34" charset="-122"/>
                <a:cs typeface="Arial Unicode MS" pitchFamily="34" charset="-122"/>
              </a:rPr>
              <a:t>Person(String n, </a:t>
            </a:r>
            <a:r>
              <a:rPr lang="en-US" altLang="zh-CN" sz="2000" b="1" dirty="0" err="1" smtClean="0">
                <a:latin typeface="Arial Unicode MS" pitchFamily="34" charset="-122"/>
                <a:ea typeface="Arial Unicode MS" pitchFamily="34" charset="-122"/>
                <a:cs typeface="Arial Unicode MS" pitchFamily="34" charset="-122"/>
              </a:rPr>
              <a:t>int</a:t>
            </a:r>
            <a:r>
              <a:rPr lang="en-US" altLang="zh-CN" sz="2000" b="1" dirty="0" smtClean="0">
                <a:latin typeface="Arial Unicode MS" pitchFamily="34" charset="-122"/>
                <a:ea typeface="Arial Unicode MS" pitchFamily="34" charset="-122"/>
                <a:cs typeface="Arial Unicode MS" pitchFamily="34" charset="-122"/>
              </a:rPr>
              <a:t> a, String s, String m)</a:t>
            </a:r>
            <a:r>
              <a:rPr lang="zh-CN" altLang="en-US" sz="2000" b="1" dirty="0" smtClean="0">
                <a:latin typeface="Arial Unicode MS" pitchFamily="34" charset="-122"/>
                <a:ea typeface="Arial Unicode MS" pitchFamily="34" charset="-122"/>
                <a:cs typeface="Arial Unicode MS" pitchFamily="34" charset="-122"/>
              </a:rPr>
              <a:t>设置类的</a:t>
            </a:r>
            <a:r>
              <a:rPr lang="en-US" altLang="zh-CN" sz="2000" b="1" dirty="0" smtClean="0">
                <a:latin typeface="Arial Unicode MS" pitchFamily="34" charset="-122"/>
                <a:ea typeface="Arial Unicode MS" pitchFamily="34" charset="-122"/>
                <a:cs typeface="Arial Unicode MS" pitchFamily="34" charset="-122"/>
              </a:rPr>
              <a:t>name, age ,school</a:t>
            </a:r>
            <a:r>
              <a:rPr lang="zh-CN" altLang="en-US" sz="2000" b="1" dirty="0" smtClean="0">
                <a:latin typeface="Arial Unicode MS" pitchFamily="34" charset="-122"/>
                <a:ea typeface="Arial Unicode MS" pitchFamily="34" charset="-122"/>
                <a:cs typeface="Arial Unicode MS" pitchFamily="34" charset="-122"/>
              </a:rPr>
              <a:t>和</a:t>
            </a:r>
            <a:r>
              <a:rPr lang="en-US" altLang="zh-CN" sz="2000" b="1" dirty="0" smtClean="0">
                <a:latin typeface="Arial Unicode MS" pitchFamily="34" charset="-122"/>
                <a:ea typeface="Arial Unicode MS" pitchFamily="34" charset="-122"/>
                <a:cs typeface="Arial Unicode MS" pitchFamily="34" charset="-122"/>
              </a:rPr>
              <a:t>major</a:t>
            </a:r>
            <a:r>
              <a:rPr lang="zh-CN" altLang="en-US" sz="2000" b="1" dirty="0" smtClean="0">
                <a:latin typeface="Arial Unicode MS" pitchFamily="34" charset="-122"/>
                <a:ea typeface="Arial Unicode MS" pitchFamily="34" charset="-122"/>
                <a:cs typeface="Arial Unicode MS" pitchFamily="34" charset="-122"/>
              </a:rPr>
              <a:t>属性；</a:t>
            </a:r>
          </a:p>
          <a:p>
            <a:pPr eaLnBrk="1" hangingPunct="1">
              <a:buFontTx/>
              <a:buNone/>
            </a:pPr>
            <a:r>
              <a:rPr lang="zh-CN" altLang="en-US" sz="2000" b="1" dirty="0" smtClean="0">
                <a:latin typeface="Arial Unicode MS" pitchFamily="34" charset="-122"/>
                <a:ea typeface="Arial Unicode MS" pitchFamily="34" charset="-122"/>
                <a:cs typeface="Arial Unicode MS" pitchFamily="34" charset="-122"/>
              </a:rPr>
              <a:t>	</a:t>
            </a:r>
            <a:r>
              <a:rPr lang="en-US" altLang="zh-CN" sz="2000" b="1" dirty="0" smtClean="0">
                <a:latin typeface="Arial Unicode MS" pitchFamily="34" charset="-122"/>
                <a:ea typeface="Arial Unicode MS" pitchFamily="34" charset="-122"/>
                <a:cs typeface="Arial Unicode MS" pitchFamily="34" charset="-122"/>
              </a:rPr>
              <a:t>(3)</a:t>
            </a:r>
            <a:r>
              <a:rPr lang="zh-CN" altLang="en-US" sz="2000" b="1" dirty="0" smtClean="0">
                <a:latin typeface="Arial Unicode MS" pitchFamily="34" charset="-122"/>
                <a:ea typeface="Arial Unicode MS" pitchFamily="34" charset="-122"/>
                <a:cs typeface="Arial Unicode MS" pitchFamily="34" charset="-122"/>
              </a:rPr>
              <a:t>在</a:t>
            </a:r>
            <a:r>
              <a:rPr lang="en-US" altLang="zh-CN" sz="2000" b="1" dirty="0" smtClean="0">
                <a:latin typeface="Arial Unicode MS" pitchFamily="34" charset="-122"/>
                <a:ea typeface="Arial Unicode MS" pitchFamily="34" charset="-122"/>
                <a:cs typeface="Arial Unicode MS" pitchFamily="34" charset="-122"/>
              </a:rPr>
              <a:t>main</a:t>
            </a:r>
            <a:r>
              <a:rPr lang="zh-CN" altLang="en-US" sz="2000" b="1" dirty="0" smtClean="0">
                <a:latin typeface="Arial Unicode MS" pitchFamily="34" charset="-122"/>
                <a:ea typeface="Arial Unicode MS" pitchFamily="34" charset="-122"/>
                <a:cs typeface="Arial Unicode MS" pitchFamily="34" charset="-122"/>
              </a:rPr>
              <a:t>方法中分别调用不同的构造方法创建的对象，并输出其属性值。</a:t>
            </a:r>
          </a:p>
        </p:txBody>
      </p:sp>
      <p:sp>
        <p:nvSpPr>
          <p:cNvPr id="482307" name="Rectangle 3"/>
          <p:cNvSpPr>
            <a:spLocks noGrp="1" noChangeArrowheads="1"/>
          </p:cNvSpPr>
          <p:nvPr>
            <p:ph type="title"/>
          </p:nvPr>
        </p:nvSpPr>
        <p:spPr>
          <a:xfrm>
            <a:off x="755576" y="606587"/>
            <a:ext cx="7772400" cy="1238237"/>
          </a:xfrm>
        </p:spPr>
        <p:txBody>
          <a:bodyPr/>
          <a:lstStyle/>
          <a:p>
            <a:pPr eaLnBrk="1" hangingPunct="1">
              <a:defRPr/>
            </a:pPr>
            <a:r>
              <a:rPr lang="zh-CN" altLang="en-US" dirty="0" smtClean="0">
                <a:effectLst>
                  <a:outerShdw blurRad="38100" dist="38100" dir="2700000" algn="tl">
                    <a:srgbClr val="C0C0C0"/>
                  </a:outerShdw>
                </a:effectLst>
                <a:latin typeface="Arial Unicode MS" pitchFamily="34" charset="-122"/>
                <a:ea typeface="Arial Unicode MS" pitchFamily="34" charset="-122"/>
                <a:cs typeface="Arial Unicode MS" pitchFamily="34" charset="-122"/>
              </a:rPr>
              <a:t>练习</a:t>
            </a:r>
            <a:r>
              <a:rPr lang="en-US" altLang="zh-CN" dirty="0" smtClean="0">
                <a:effectLst>
                  <a:outerShdw blurRad="38100" dist="38100" dir="2700000" algn="tl">
                    <a:srgbClr val="C0C0C0"/>
                  </a:outerShdw>
                </a:effectLst>
                <a:latin typeface="Arial Unicode MS" pitchFamily="34" charset="-122"/>
                <a:ea typeface="Arial Unicode MS" pitchFamily="34" charset="-122"/>
                <a:cs typeface="Arial Unicode MS" pitchFamily="34" charset="-122"/>
              </a:rPr>
              <a:t>5</a:t>
            </a:r>
          </a:p>
        </p:txBody>
      </p:sp>
    </p:spTree>
    <p:extLst>
      <p:ext uri="{BB962C8B-B14F-4D97-AF65-F5344CB8AC3E}">
        <p14:creationId xmlns:p14="http://schemas.microsoft.com/office/powerpoint/2010/main" val="13505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92088" y="629816"/>
            <a:ext cx="7772400" cy="1143000"/>
          </a:xfrm>
        </p:spPr>
        <p:txBody>
          <a:bodyPr/>
          <a:lstStyle/>
          <a:p>
            <a:pPr eaLnBrk="1" hangingPunct="1"/>
            <a:r>
              <a:rPr lang="en-US" altLang="zh-CN" sz="3600" dirty="0" smtClean="0">
                <a:latin typeface="Arial Unicode MS" pitchFamily="34" charset="-122"/>
                <a:ea typeface="Arial Unicode MS" pitchFamily="34" charset="-122"/>
                <a:cs typeface="Arial Unicode MS" pitchFamily="34" charset="-122"/>
              </a:rPr>
              <a:t>this</a:t>
            </a:r>
            <a:r>
              <a:rPr lang="zh-CN" altLang="en-US" sz="3600" dirty="0" smtClean="0">
                <a:latin typeface="Arial Unicode MS" pitchFamily="34" charset="-122"/>
                <a:ea typeface="Arial Unicode MS" pitchFamily="34" charset="-122"/>
                <a:cs typeface="Arial Unicode MS" pitchFamily="34" charset="-122"/>
              </a:rPr>
              <a:t>是什么？ </a:t>
            </a:r>
          </a:p>
        </p:txBody>
      </p:sp>
      <p:sp>
        <p:nvSpPr>
          <p:cNvPr id="39939" name="Rectangle 3"/>
          <p:cNvSpPr>
            <a:spLocks noGrp="1" noChangeArrowheads="1"/>
          </p:cNvSpPr>
          <p:nvPr>
            <p:ph sz="half" idx="1"/>
          </p:nvPr>
        </p:nvSpPr>
        <p:spPr>
          <a:xfrm>
            <a:off x="250825" y="4221088"/>
            <a:ext cx="8713788" cy="2449513"/>
          </a:xfrm>
        </p:spPr>
        <p:txBody>
          <a:bodyPr/>
          <a:lstStyle/>
          <a:p>
            <a:pPr eaLnBrk="1" hangingPunct="1"/>
            <a:r>
              <a:rPr lang="zh-CN" altLang="en-US" sz="2000" dirty="0" smtClean="0">
                <a:latin typeface="Arial Unicode MS" pitchFamily="34" charset="-122"/>
                <a:ea typeface="Arial Unicode MS" pitchFamily="34" charset="-122"/>
                <a:cs typeface="Arial Unicode MS" pitchFamily="34" charset="-122"/>
              </a:rPr>
              <a:t>如果</a:t>
            </a:r>
            <a:r>
              <a:rPr lang="en-US" altLang="zh-CN" sz="2000" dirty="0" smtClean="0">
                <a:latin typeface="Arial Unicode MS" pitchFamily="34" charset="-122"/>
                <a:ea typeface="Arial Unicode MS" pitchFamily="34" charset="-122"/>
                <a:cs typeface="Arial Unicode MS" pitchFamily="34" charset="-122"/>
              </a:rPr>
              <a:t>func2</a:t>
            </a:r>
            <a:r>
              <a:rPr lang="zh-CN" altLang="en-US" sz="2000" dirty="0" smtClean="0">
                <a:latin typeface="Arial Unicode MS" pitchFamily="34" charset="-122"/>
                <a:ea typeface="Arial Unicode MS" pitchFamily="34" charset="-122"/>
                <a:cs typeface="Arial Unicode MS" pitchFamily="34" charset="-122"/>
              </a:rPr>
              <a:t>方法被调用 ，一定是事先已经有了一个存在的对象，</a:t>
            </a:r>
            <a:r>
              <a:rPr lang="en-US" altLang="zh-CN" sz="2000" dirty="0" smtClean="0">
                <a:latin typeface="Arial Unicode MS" pitchFamily="34" charset="-122"/>
                <a:ea typeface="Arial Unicode MS" pitchFamily="34" charset="-122"/>
                <a:cs typeface="Arial Unicode MS" pitchFamily="34" charset="-122"/>
              </a:rPr>
              <a:t>func2</a:t>
            </a:r>
            <a:r>
              <a:rPr lang="zh-CN" altLang="en-US" sz="2000" dirty="0" smtClean="0">
                <a:latin typeface="Arial Unicode MS" pitchFamily="34" charset="-122"/>
                <a:ea typeface="Arial Unicode MS" pitchFamily="34" charset="-122"/>
                <a:cs typeface="Arial Unicode MS" pitchFamily="34" charset="-122"/>
              </a:rPr>
              <a:t>被作为那个对象的方法被使用。 </a:t>
            </a:r>
          </a:p>
          <a:p>
            <a:pPr eaLnBrk="1" hangingPunct="1"/>
            <a:r>
              <a:rPr lang="zh-CN" altLang="en-US" sz="2000" dirty="0" smtClean="0">
                <a:latin typeface="Arial Unicode MS" pitchFamily="34" charset="-122"/>
                <a:ea typeface="Arial Unicode MS" pitchFamily="34" charset="-122"/>
                <a:cs typeface="Arial Unicode MS" pitchFamily="34" charset="-122"/>
              </a:rPr>
              <a:t>在</a:t>
            </a:r>
            <a:r>
              <a:rPr lang="en-US" altLang="zh-CN" sz="2000" dirty="0" smtClean="0">
                <a:latin typeface="Arial Unicode MS" pitchFamily="34" charset="-122"/>
                <a:ea typeface="Arial Unicode MS" pitchFamily="34" charset="-122"/>
                <a:cs typeface="Arial Unicode MS" pitchFamily="34" charset="-122"/>
              </a:rPr>
              <a:t>func2</a:t>
            </a:r>
            <a:r>
              <a:rPr lang="zh-CN" altLang="en-US" sz="2000" dirty="0" smtClean="0">
                <a:latin typeface="Arial Unicode MS" pitchFamily="34" charset="-122"/>
                <a:ea typeface="Arial Unicode MS" pitchFamily="34" charset="-122"/>
                <a:cs typeface="Arial Unicode MS" pitchFamily="34" charset="-122"/>
              </a:rPr>
              <a:t>内部能引用别的对象 ，同样也能引用</a:t>
            </a:r>
            <a:r>
              <a:rPr lang="en-US" altLang="zh-CN" sz="2000" dirty="0" smtClean="0">
                <a:latin typeface="Arial Unicode MS" pitchFamily="34" charset="-122"/>
                <a:ea typeface="Arial Unicode MS" pitchFamily="34" charset="-122"/>
                <a:cs typeface="Arial Unicode MS" pitchFamily="34" charset="-122"/>
              </a:rPr>
              <a:t>func2</a:t>
            </a:r>
            <a:r>
              <a:rPr lang="zh-CN" altLang="en-US" sz="2000" dirty="0" smtClean="0">
                <a:latin typeface="Arial Unicode MS" pitchFamily="34" charset="-122"/>
                <a:ea typeface="Arial Unicode MS" pitchFamily="34" charset="-122"/>
                <a:cs typeface="Arial Unicode MS" pitchFamily="34" charset="-122"/>
              </a:rPr>
              <a:t>所属的那个对象。</a:t>
            </a:r>
          </a:p>
          <a:p>
            <a:pPr eaLnBrk="1" hangingPunct="1"/>
            <a:r>
              <a:rPr lang="zh-CN" altLang="en-US" sz="2000" dirty="0" smtClean="0">
                <a:latin typeface="Arial Unicode MS" pitchFamily="34" charset="-122"/>
                <a:ea typeface="Arial Unicode MS" pitchFamily="34" charset="-122"/>
                <a:cs typeface="Arial Unicode MS" pitchFamily="34" charset="-122"/>
              </a:rPr>
              <a:t>在</a:t>
            </a:r>
            <a:r>
              <a:rPr lang="en-US" altLang="zh-CN" sz="2000" dirty="0" smtClean="0">
                <a:latin typeface="Arial Unicode MS" pitchFamily="34" charset="-122"/>
                <a:ea typeface="Arial Unicode MS" pitchFamily="34" charset="-122"/>
                <a:cs typeface="Arial Unicode MS" pitchFamily="34" charset="-122"/>
              </a:rPr>
              <a:t>func2</a:t>
            </a:r>
            <a:r>
              <a:rPr lang="zh-CN" altLang="en-US" sz="2000" dirty="0" smtClean="0">
                <a:latin typeface="Arial Unicode MS" pitchFamily="34" charset="-122"/>
                <a:ea typeface="Arial Unicode MS" pitchFamily="34" charset="-122"/>
                <a:cs typeface="Arial Unicode MS" pitchFamily="34" charset="-122"/>
              </a:rPr>
              <a:t>中，自己所属的那个对象的引用名称是什么呢？</a:t>
            </a:r>
          </a:p>
          <a:p>
            <a:pPr eaLnBrk="1" hangingPunct="1"/>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this</a:t>
            </a:r>
            <a:r>
              <a:rPr lang="zh-CN" altLang="en-US" sz="2000" dirty="0" smtClean="0">
                <a:latin typeface="Arial Unicode MS" pitchFamily="34" charset="-122"/>
                <a:ea typeface="Arial Unicode MS" pitchFamily="34" charset="-122"/>
                <a:cs typeface="Arial Unicode MS" pitchFamily="34" charset="-122"/>
              </a:rPr>
              <a:t>关键字在</a:t>
            </a:r>
            <a:r>
              <a:rPr lang="en-US" altLang="zh-CN" sz="2000" dirty="0" smtClean="0">
                <a:latin typeface="Arial Unicode MS" pitchFamily="34" charset="-122"/>
                <a:ea typeface="Arial Unicode MS" pitchFamily="34" charset="-122"/>
                <a:cs typeface="Arial Unicode MS" pitchFamily="34" charset="-122"/>
              </a:rPr>
              <a:t>java</a:t>
            </a:r>
            <a:r>
              <a:rPr lang="zh-CN" altLang="en-US" sz="2000" dirty="0" smtClean="0">
                <a:latin typeface="Arial Unicode MS" pitchFamily="34" charset="-122"/>
                <a:ea typeface="Arial Unicode MS" pitchFamily="34" charset="-122"/>
                <a:cs typeface="Arial Unicode MS" pitchFamily="34" charset="-122"/>
              </a:rPr>
              <a:t>程序里的作用和它的词义很接近，它在函数内部就是这个函数所属的对象的引用变量。</a:t>
            </a:r>
            <a:r>
              <a:rPr lang="zh-CN" altLang="en-US" dirty="0" smtClean="0">
                <a:latin typeface="Arial Unicode MS" pitchFamily="34" charset="-122"/>
                <a:ea typeface="Arial Unicode MS" pitchFamily="34" charset="-122"/>
                <a:cs typeface="Arial Unicode MS" pitchFamily="34" charset="-122"/>
              </a:rPr>
              <a:t>  </a:t>
            </a:r>
          </a:p>
        </p:txBody>
      </p:sp>
      <p:pic>
        <p:nvPicPr>
          <p:cNvPr id="39940" name="Picture 4" descr="this1"/>
          <p:cNvPicPr>
            <a:picLocks noGrp="1" noChangeAspect="1" noChangeArrowheads="1"/>
          </p:cNvPicPr>
          <p:nvPr>
            <p:ph sz="half" idx="2"/>
          </p:nvPr>
        </p:nvPicPr>
        <p:blipFill>
          <a:blip r:embed="rId2"/>
          <a:srcRect/>
          <a:stretch>
            <a:fillRect/>
          </a:stretch>
        </p:blipFill>
        <p:spPr>
          <a:xfrm>
            <a:off x="1403350" y="1916832"/>
            <a:ext cx="6186488" cy="2087562"/>
          </a:xfrm>
          <a:noFill/>
        </p:spPr>
      </p:pic>
      <p:sp>
        <p:nvSpPr>
          <p:cNvPr id="39941" name="Text Box 5">
            <a:hlinkClick r:id="rId3" action="ppaction://hlinkfile"/>
          </p:cNvPr>
          <p:cNvSpPr txBox="1">
            <a:spLocks noChangeArrowheads="1"/>
          </p:cNvSpPr>
          <p:nvPr/>
        </p:nvSpPr>
        <p:spPr bwMode="auto">
          <a:xfrm>
            <a:off x="250825" y="6400824"/>
            <a:ext cx="8208963" cy="457200"/>
          </a:xfrm>
          <a:prstGeom prst="rect">
            <a:avLst/>
          </a:prstGeom>
          <a:noFill/>
          <a:ln w="9525">
            <a:noFill/>
            <a:miter lim="800000"/>
            <a:headEnd/>
            <a:tailEnd/>
          </a:ln>
        </p:spPr>
        <p:txBody>
          <a:bodyPr>
            <a:spAutoFit/>
          </a:bodyPr>
          <a:lstStyle/>
          <a:p>
            <a:pPr>
              <a:spcBef>
                <a:spcPct val="50000"/>
              </a:spcBef>
            </a:pPr>
            <a:endParaRPr lang="zh-CN" altLang="zh-CN" b="1">
              <a:latin typeface="楷体_GB2312" pitchFamily="49" charset="-122"/>
              <a:ea typeface="楷体_GB2312" pitchFamily="49" charset="-122"/>
            </a:endParaRPr>
          </a:p>
        </p:txBody>
      </p:sp>
    </p:spTree>
    <p:extLst>
      <p:ext uri="{BB962C8B-B14F-4D97-AF65-F5344CB8AC3E}">
        <p14:creationId xmlns:p14="http://schemas.microsoft.com/office/powerpoint/2010/main" val="28174009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99592" y="62981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this</a:t>
            </a:r>
            <a:r>
              <a:rPr lang="zh-CN" altLang="en-US" dirty="0" smtClean="0">
                <a:latin typeface="Arial Unicode MS" pitchFamily="34" charset="-122"/>
                <a:ea typeface="Arial Unicode MS" pitchFamily="34" charset="-122"/>
                <a:cs typeface="Arial Unicode MS" pitchFamily="34" charset="-122"/>
              </a:rPr>
              <a:t>引用句柄的存放位置</a:t>
            </a:r>
          </a:p>
        </p:txBody>
      </p:sp>
      <p:sp>
        <p:nvSpPr>
          <p:cNvPr id="40963" name="Rectangle 3"/>
          <p:cNvSpPr>
            <a:spLocks noGrp="1" noChangeArrowheads="1"/>
          </p:cNvSpPr>
          <p:nvPr>
            <p:ph type="body" idx="1"/>
          </p:nvPr>
        </p:nvSpPr>
        <p:spPr>
          <a:xfrm>
            <a:off x="179263" y="1892321"/>
            <a:ext cx="8785225" cy="1320655"/>
          </a:xfrm>
        </p:spPr>
        <p:txBody>
          <a:bodyPr>
            <a:normAutofit/>
          </a:bodyPr>
          <a:lstStyle/>
          <a:p>
            <a:pPr eaLnBrk="1" hangingPunct="1">
              <a:buFontTx/>
              <a:buNone/>
            </a:pP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每个成员方法内部，都有一个</a:t>
            </a:r>
            <a:r>
              <a:rPr lang="en-US" altLang="zh-CN" sz="2400" dirty="0" smtClean="0">
                <a:latin typeface="Arial Unicode MS" pitchFamily="34" charset="-122"/>
                <a:ea typeface="Arial Unicode MS" pitchFamily="34" charset="-122"/>
                <a:cs typeface="Arial Unicode MS" pitchFamily="34" charset="-122"/>
              </a:rPr>
              <a:t>this</a:t>
            </a:r>
            <a:r>
              <a:rPr lang="zh-CN" altLang="en-US" sz="2400" dirty="0" smtClean="0">
                <a:latin typeface="Arial Unicode MS" pitchFamily="34" charset="-122"/>
                <a:ea typeface="Arial Unicode MS" pitchFamily="34" charset="-122"/>
                <a:cs typeface="Arial Unicode MS" pitchFamily="34" charset="-122"/>
              </a:rPr>
              <a:t>引用变量，指向调用这个方法</a:t>
            </a:r>
            <a:endParaRPr lang="en-US" altLang="zh-CN" sz="2400" dirty="0" smtClean="0">
              <a:latin typeface="Arial Unicode MS" pitchFamily="34" charset="-122"/>
              <a:ea typeface="Arial Unicode MS" pitchFamily="34" charset="-122"/>
              <a:cs typeface="Arial Unicode MS" pitchFamily="34" charset="-122"/>
            </a:endParaRPr>
          </a:p>
          <a:p>
            <a:pPr eaLnBrk="1" hangingPunct="1">
              <a:buFontTx/>
              <a:buNone/>
            </a:pP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的对象，类中的成员方法与</a:t>
            </a:r>
            <a:r>
              <a:rPr lang="en-US" altLang="zh-CN" sz="2400" dirty="0" smtClean="0">
                <a:latin typeface="Arial Unicode MS" pitchFamily="34" charset="-122"/>
                <a:ea typeface="Arial Unicode MS" pitchFamily="34" charset="-122"/>
                <a:cs typeface="Arial Unicode MS" pitchFamily="34" charset="-122"/>
              </a:rPr>
              <a:t>this</a:t>
            </a:r>
            <a:r>
              <a:rPr lang="zh-CN" altLang="en-US" sz="2400" dirty="0" smtClean="0">
                <a:latin typeface="Arial Unicode MS" pitchFamily="34" charset="-122"/>
                <a:ea typeface="Arial Unicode MS" pitchFamily="34" charset="-122"/>
                <a:cs typeface="Arial Unicode MS" pitchFamily="34" charset="-122"/>
              </a:rPr>
              <a:t>之间的关系如图</a:t>
            </a:r>
          </a:p>
        </p:txBody>
      </p:sp>
      <p:pic>
        <p:nvPicPr>
          <p:cNvPr id="40964" name="Picture 4" descr="this2"/>
          <p:cNvPicPr>
            <a:picLocks noChangeAspect="1" noChangeArrowheads="1"/>
          </p:cNvPicPr>
          <p:nvPr/>
        </p:nvPicPr>
        <p:blipFill>
          <a:blip r:embed="rId2"/>
          <a:srcRect/>
          <a:stretch>
            <a:fillRect/>
          </a:stretch>
        </p:blipFill>
        <p:spPr bwMode="auto">
          <a:xfrm>
            <a:off x="1908175" y="3356992"/>
            <a:ext cx="5832475" cy="2592388"/>
          </a:xfrm>
          <a:prstGeom prst="rect">
            <a:avLst/>
          </a:prstGeom>
          <a:noFill/>
          <a:ln w="9525">
            <a:noFill/>
            <a:miter lim="800000"/>
            <a:headEnd/>
            <a:tailEnd/>
          </a:ln>
        </p:spPr>
      </p:pic>
    </p:spTree>
    <p:extLst>
      <p:ext uri="{BB962C8B-B14F-4D97-AF65-F5344CB8AC3E}">
        <p14:creationId xmlns:p14="http://schemas.microsoft.com/office/powerpoint/2010/main" val="32865550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sz="quarter"/>
          </p:nvPr>
        </p:nvSpPr>
        <p:spPr>
          <a:xfrm>
            <a:off x="539552" y="692696"/>
            <a:ext cx="7920880" cy="1143000"/>
          </a:xfrm>
        </p:spPr>
        <p:txBody>
          <a:bodyPr>
            <a:normAutofit fontScale="90000"/>
          </a:bodyPr>
          <a:lstStyle/>
          <a:p>
            <a:pPr eaLnBrk="1" hangingPunct="1"/>
            <a:r>
              <a:rPr lang="zh-CN" altLang="en-US" sz="4000" dirty="0" smtClean="0">
                <a:latin typeface="Arial Unicode MS" pitchFamily="34" charset="-122"/>
                <a:ea typeface="Arial Unicode MS" pitchFamily="34" charset="-122"/>
                <a:cs typeface="Arial Unicode MS" pitchFamily="34" charset="-122"/>
              </a:rPr>
              <a:t>函数的参数传递</a:t>
            </a:r>
            <a:br>
              <a:rPr lang="zh-CN" altLang="en-US" sz="4000" dirty="0" smtClean="0">
                <a:latin typeface="Arial Unicode MS" pitchFamily="34" charset="-122"/>
                <a:ea typeface="Arial Unicode MS" pitchFamily="34" charset="-122"/>
                <a:cs typeface="Arial Unicode MS" pitchFamily="34" charset="-122"/>
              </a:rPr>
            </a:br>
            <a:r>
              <a:rPr lang="zh-CN" altLang="en-US" sz="4000" dirty="0" smtClean="0">
                <a:latin typeface="Arial Unicode MS" pitchFamily="34" charset="-122"/>
                <a:ea typeface="Arial Unicode MS" pitchFamily="34" charset="-122"/>
                <a:cs typeface="Arial Unicode MS" pitchFamily="34" charset="-122"/>
              </a:rPr>
              <a:t>		</a:t>
            </a:r>
            <a:r>
              <a:rPr lang="en-US" altLang="zh-CN" sz="4000" dirty="0" smtClean="0">
                <a:latin typeface="Arial Unicode MS" pitchFamily="34" charset="-122"/>
                <a:ea typeface="Arial Unicode MS" pitchFamily="34" charset="-122"/>
                <a:cs typeface="Arial Unicode MS" pitchFamily="34" charset="-122"/>
              </a:rPr>
              <a:t>—</a:t>
            </a:r>
            <a:r>
              <a:rPr lang="zh-CN" altLang="en-US" sz="3200" dirty="0" smtClean="0">
                <a:latin typeface="Arial Unicode MS" pitchFamily="34" charset="-122"/>
                <a:ea typeface="Arial Unicode MS" pitchFamily="34" charset="-122"/>
                <a:cs typeface="Arial Unicode MS" pitchFamily="34" charset="-122"/>
              </a:rPr>
              <a:t>基本数据类型的参数传递</a:t>
            </a:r>
            <a:r>
              <a:rPr lang="zh-CN" altLang="en-US" sz="4000" dirty="0" smtClean="0">
                <a:latin typeface="Arial Unicode MS" pitchFamily="34" charset="-122"/>
                <a:ea typeface="Arial Unicode MS" pitchFamily="34" charset="-122"/>
                <a:cs typeface="Arial Unicode MS" pitchFamily="34" charset="-122"/>
              </a:rPr>
              <a:t> </a:t>
            </a:r>
          </a:p>
        </p:txBody>
      </p:sp>
      <p:pic>
        <p:nvPicPr>
          <p:cNvPr id="41987" name="Picture 3" descr="传值1"/>
          <p:cNvPicPr>
            <a:picLocks noGrp="1" noChangeAspect="1" noChangeArrowheads="1"/>
          </p:cNvPicPr>
          <p:nvPr>
            <p:ph sz="quarter" idx="1"/>
          </p:nvPr>
        </p:nvPicPr>
        <p:blipFill>
          <a:blip r:embed="rId2"/>
          <a:srcRect/>
          <a:stretch>
            <a:fillRect/>
          </a:stretch>
        </p:blipFill>
        <p:spPr>
          <a:xfrm>
            <a:off x="1162010" y="2337395"/>
            <a:ext cx="6192837" cy="1125538"/>
          </a:xfrm>
          <a:noFill/>
        </p:spPr>
      </p:pic>
      <p:pic>
        <p:nvPicPr>
          <p:cNvPr id="41988" name="Picture 4" descr="传值2"/>
          <p:cNvPicPr>
            <a:picLocks noGrp="1" noChangeAspect="1" noChangeArrowheads="1"/>
          </p:cNvPicPr>
          <p:nvPr>
            <p:ph sz="quarter" idx="2"/>
          </p:nvPr>
        </p:nvPicPr>
        <p:blipFill>
          <a:blip r:embed="rId3"/>
          <a:srcRect/>
          <a:stretch>
            <a:fillRect/>
          </a:stretch>
        </p:blipFill>
        <p:spPr>
          <a:xfrm>
            <a:off x="1162010" y="3607395"/>
            <a:ext cx="6192837" cy="804863"/>
          </a:xfrm>
          <a:noFill/>
        </p:spPr>
      </p:pic>
      <p:pic>
        <p:nvPicPr>
          <p:cNvPr id="41989" name="Picture 5" descr="传值3"/>
          <p:cNvPicPr>
            <a:picLocks noGrp="1" noChangeAspect="1" noChangeArrowheads="1"/>
          </p:cNvPicPr>
          <p:nvPr>
            <p:ph sz="quarter" idx="3"/>
          </p:nvPr>
        </p:nvPicPr>
        <p:blipFill>
          <a:blip r:embed="rId4"/>
          <a:srcRect/>
          <a:stretch>
            <a:fillRect/>
          </a:stretch>
        </p:blipFill>
        <p:spPr>
          <a:xfrm>
            <a:off x="1162010" y="4399558"/>
            <a:ext cx="6192837" cy="1008062"/>
          </a:xfrm>
          <a:noFill/>
        </p:spPr>
      </p:pic>
      <p:pic>
        <p:nvPicPr>
          <p:cNvPr id="41990" name="Picture 6" descr="传值4"/>
          <p:cNvPicPr>
            <a:picLocks noGrp="1" noChangeAspect="1" noChangeArrowheads="1"/>
          </p:cNvPicPr>
          <p:nvPr>
            <p:ph sz="quarter" idx="4"/>
          </p:nvPr>
        </p:nvPicPr>
        <p:blipFill>
          <a:blip r:embed="rId5"/>
          <a:srcRect/>
          <a:stretch>
            <a:fillRect/>
          </a:stretch>
        </p:blipFill>
        <p:spPr>
          <a:xfrm>
            <a:off x="1162010" y="5407620"/>
            <a:ext cx="6192837" cy="901700"/>
          </a:xfrm>
          <a:noFill/>
        </p:spPr>
      </p:pic>
      <p:sp>
        <p:nvSpPr>
          <p:cNvPr id="41991" name="Text Box 7">
            <a:hlinkClick r:id="rId6" action="ppaction://hlinkfile"/>
          </p:cNvPr>
          <p:cNvSpPr txBox="1">
            <a:spLocks noChangeArrowheads="1"/>
          </p:cNvSpPr>
          <p:nvPr/>
        </p:nvSpPr>
        <p:spPr bwMode="auto">
          <a:xfrm>
            <a:off x="7623125" y="2417091"/>
            <a:ext cx="549275" cy="3889375"/>
          </a:xfrm>
          <a:prstGeom prst="rect">
            <a:avLst/>
          </a:prstGeom>
          <a:noFill/>
          <a:ln w="9525">
            <a:noFill/>
            <a:miter lim="800000"/>
            <a:headEnd/>
            <a:tailEnd/>
          </a:ln>
        </p:spPr>
        <p:txBody>
          <a:bodyPr vert="eaVert">
            <a:spAutoFit/>
          </a:bodyPr>
          <a:lstStyle/>
          <a:p>
            <a:pPr>
              <a:spcBef>
                <a:spcPct val="50000"/>
              </a:spcBef>
            </a:pPr>
            <a:endParaRPr lang="zh-CN" altLang="zh-CN">
              <a:latin typeface="楷体_GB2312" pitchFamily="49" charset="-122"/>
              <a:ea typeface="楷体_GB2312" pitchFamily="49" charset="-122"/>
            </a:endParaRPr>
          </a:p>
        </p:txBody>
      </p:sp>
    </p:spTree>
    <p:extLst>
      <p:ext uri="{BB962C8B-B14F-4D97-AF65-F5344CB8AC3E}">
        <p14:creationId xmlns:p14="http://schemas.microsoft.com/office/powerpoint/2010/main" val="23107683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sz="quarter"/>
          </p:nvPr>
        </p:nvSpPr>
        <p:spPr>
          <a:xfrm>
            <a:off x="539552" y="692696"/>
            <a:ext cx="8567738" cy="1357322"/>
          </a:xfrm>
        </p:spPr>
        <p:txBody>
          <a:bodyPr>
            <a:normAutofit/>
          </a:bodyPr>
          <a:lstStyle/>
          <a:p>
            <a:pPr eaLnBrk="1" hangingPunct="1"/>
            <a:r>
              <a:rPr lang="zh-CN" altLang="en-US" sz="4000" dirty="0" smtClean="0">
                <a:latin typeface="Arial Unicode MS" pitchFamily="34" charset="-122"/>
                <a:ea typeface="Arial Unicode MS" pitchFamily="34" charset="-122"/>
                <a:cs typeface="Arial Unicode MS" pitchFamily="34" charset="-122"/>
              </a:rPr>
              <a:t>函数的参数传递</a:t>
            </a:r>
            <a:br>
              <a:rPr lang="zh-CN" altLang="en-US" sz="4000" dirty="0" smtClean="0">
                <a:latin typeface="Arial Unicode MS" pitchFamily="34" charset="-122"/>
                <a:ea typeface="Arial Unicode MS" pitchFamily="34" charset="-122"/>
                <a:cs typeface="Arial Unicode MS" pitchFamily="34" charset="-122"/>
              </a:rPr>
            </a:br>
            <a:r>
              <a:rPr lang="zh-CN" altLang="en-US" sz="4000" dirty="0" smtClean="0">
                <a:latin typeface="Arial Unicode MS" pitchFamily="34" charset="-122"/>
                <a:ea typeface="Arial Unicode MS" pitchFamily="34" charset="-122"/>
                <a:cs typeface="Arial Unicode MS" pitchFamily="34" charset="-122"/>
              </a:rPr>
              <a:t>		</a:t>
            </a:r>
            <a:r>
              <a:rPr lang="en-US" altLang="zh-CN" sz="4000" dirty="0" smtClean="0">
                <a:latin typeface="Arial Unicode MS" pitchFamily="34" charset="-122"/>
                <a:ea typeface="Arial Unicode MS" pitchFamily="34" charset="-122"/>
                <a:cs typeface="Arial Unicode MS" pitchFamily="34" charset="-122"/>
              </a:rPr>
              <a:t>—</a:t>
            </a:r>
            <a:r>
              <a:rPr lang="zh-CN" altLang="en-US" sz="3200" dirty="0" smtClean="0">
                <a:latin typeface="Arial Unicode MS" pitchFamily="34" charset="-122"/>
                <a:ea typeface="Arial Unicode MS" pitchFamily="34" charset="-122"/>
                <a:cs typeface="Arial Unicode MS" pitchFamily="34" charset="-122"/>
              </a:rPr>
              <a:t>引用数据类型的参数传递</a:t>
            </a:r>
          </a:p>
        </p:txBody>
      </p:sp>
      <p:pic>
        <p:nvPicPr>
          <p:cNvPr id="43011" name="Picture 3" descr="传引用1"/>
          <p:cNvPicPr>
            <a:picLocks noGrp="1" noChangeAspect="1" noChangeArrowheads="1"/>
          </p:cNvPicPr>
          <p:nvPr>
            <p:ph sz="quarter" idx="1"/>
          </p:nvPr>
        </p:nvPicPr>
        <p:blipFill>
          <a:blip r:embed="rId2"/>
          <a:srcRect/>
          <a:stretch>
            <a:fillRect/>
          </a:stretch>
        </p:blipFill>
        <p:spPr>
          <a:xfrm>
            <a:off x="640854" y="2349648"/>
            <a:ext cx="4168775" cy="2089150"/>
          </a:xfrm>
          <a:noFill/>
        </p:spPr>
      </p:pic>
      <p:pic>
        <p:nvPicPr>
          <p:cNvPr id="43012" name="Picture 4" descr="传引用2"/>
          <p:cNvPicPr>
            <a:picLocks noGrp="1" noChangeAspect="1" noChangeArrowheads="1"/>
          </p:cNvPicPr>
          <p:nvPr>
            <p:ph sz="quarter" idx="2"/>
          </p:nvPr>
        </p:nvPicPr>
        <p:blipFill>
          <a:blip r:embed="rId3"/>
          <a:srcRect/>
          <a:stretch>
            <a:fillRect/>
          </a:stretch>
        </p:blipFill>
        <p:spPr>
          <a:xfrm>
            <a:off x="4465141" y="2313136"/>
            <a:ext cx="3810000" cy="1873250"/>
          </a:xfrm>
          <a:noFill/>
        </p:spPr>
      </p:pic>
      <p:pic>
        <p:nvPicPr>
          <p:cNvPr id="43013" name="Picture 5" descr="传引用4"/>
          <p:cNvPicPr>
            <a:picLocks noGrp="1" noChangeAspect="1" noChangeArrowheads="1"/>
          </p:cNvPicPr>
          <p:nvPr>
            <p:ph sz="quarter" idx="3"/>
          </p:nvPr>
        </p:nvPicPr>
        <p:blipFill>
          <a:blip r:embed="rId4"/>
          <a:srcRect/>
          <a:stretch>
            <a:fillRect/>
          </a:stretch>
        </p:blipFill>
        <p:spPr>
          <a:xfrm>
            <a:off x="4573091" y="4670573"/>
            <a:ext cx="3743325" cy="1657350"/>
          </a:xfrm>
          <a:noFill/>
        </p:spPr>
      </p:pic>
      <p:pic>
        <p:nvPicPr>
          <p:cNvPr id="43014" name="Picture 6" descr="传引用3"/>
          <p:cNvPicPr>
            <a:picLocks noGrp="1" noChangeAspect="1" noChangeArrowheads="1"/>
          </p:cNvPicPr>
          <p:nvPr>
            <p:ph sz="quarter" idx="4"/>
          </p:nvPr>
        </p:nvPicPr>
        <p:blipFill>
          <a:blip r:embed="rId5"/>
          <a:srcRect/>
          <a:stretch>
            <a:fillRect/>
          </a:stretch>
        </p:blipFill>
        <p:spPr>
          <a:xfrm>
            <a:off x="640854" y="4726136"/>
            <a:ext cx="4176712" cy="1727200"/>
          </a:xfrm>
          <a:noFill/>
        </p:spPr>
      </p:pic>
      <p:sp>
        <p:nvSpPr>
          <p:cNvPr id="43015" name="Text Box 7">
            <a:hlinkClick r:id="rId6" action="ppaction://hlinkfile"/>
          </p:cNvPr>
          <p:cNvSpPr txBox="1">
            <a:spLocks noChangeArrowheads="1"/>
          </p:cNvSpPr>
          <p:nvPr/>
        </p:nvSpPr>
        <p:spPr bwMode="auto">
          <a:xfrm>
            <a:off x="395288" y="6400824"/>
            <a:ext cx="8424862" cy="457200"/>
          </a:xfrm>
          <a:prstGeom prst="rect">
            <a:avLst/>
          </a:prstGeom>
          <a:noFill/>
          <a:ln w="9525">
            <a:noFill/>
            <a:miter lim="800000"/>
            <a:headEnd/>
            <a:tailEnd/>
          </a:ln>
        </p:spPr>
        <p:txBody>
          <a:bodyPr>
            <a:spAutoFit/>
          </a:bodyPr>
          <a:lstStyle/>
          <a:p>
            <a:pPr>
              <a:spcBef>
                <a:spcPct val="50000"/>
              </a:spcBef>
            </a:pPr>
            <a:endParaRPr lang="zh-CN" altLang="zh-CN">
              <a:latin typeface="楷体_GB2312" pitchFamily="49" charset="-122"/>
              <a:ea typeface="楷体_GB2312" pitchFamily="49" charset="-122"/>
            </a:endParaRPr>
          </a:p>
        </p:txBody>
      </p:sp>
    </p:spTree>
    <p:extLst>
      <p:ext uri="{BB962C8B-B14F-4D97-AF65-F5344CB8AC3E}">
        <p14:creationId xmlns:p14="http://schemas.microsoft.com/office/powerpoint/2010/main" val="24900645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76064" y="692696"/>
            <a:ext cx="7772400" cy="1298402"/>
          </a:xfrm>
        </p:spPr>
        <p:txBody>
          <a:bodyPr>
            <a:normAutofit fontScale="90000"/>
          </a:bodyPr>
          <a:lstStyle/>
          <a:p>
            <a:pPr eaLnBrk="1" hangingPunct="1"/>
            <a:r>
              <a:rPr lang="zh-CN" altLang="en-US" sz="4000" dirty="0" smtClean="0">
                <a:latin typeface="Arial Unicode MS" pitchFamily="34" charset="-122"/>
                <a:ea typeface="Arial Unicode MS" pitchFamily="34" charset="-122"/>
                <a:cs typeface="Arial Unicode MS" pitchFamily="34" charset="-122"/>
              </a:rPr>
              <a:t>函数的参数传递</a:t>
            </a:r>
            <a:br>
              <a:rPr lang="zh-CN" altLang="en-US" sz="4000" dirty="0" smtClean="0">
                <a:latin typeface="Arial Unicode MS" pitchFamily="34" charset="-122"/>
                <a:ea typeface="Arial Unicode MS" pitchFamily="34" charset="-122"/>
                <a:cs typeface="Arial Unicode MS" pitchFamily="34" charset="-122"/>
              </a:rPr>
            </a:br>
            <a:r>
              <a:rPr lang="zh-CN" altLang="en-US" sz="4000" dirty="0" smtClean="0">
                <a:latin typeface="Arial Unicode MS" pitchFamily="34" charset="-122"/>
                <a:ea typeface="Arial Unicode MS" pitchFamily="34" charset="-122"/>
                <a:cs typeface="Arial Unicode MS" pitchFamily="34" charset="-122"/>
              </a:rPr>
              <a:t>	</a:t>
            </a:r>
            <a:r>
              <a:rPr lang="en-US" altLang="zh-CN" sz="4000" dirty="0" smtClean="0">
                <a:latin typeface="Arial Unicode MS" pitchFamily="34" charset="-122"/>
                <a:ea typeface="Arial Unicode MS" pitchFamily="34" charset="-122"/>
                <a:cs typeface="Arial Unicode MS" pitchFamily="34" charset="-122"/>
              </a:rPr>
              <a:t>—</a:t>
            </a:r>
            <a:r>
              <a:rPr lang="zh-CN" altLang="en-US" sz="3200" dirty="0" smtClean="0">
                <a:latin typeface="Arial Unicode MS" pitchFamily="34" charset="-122"/>
                <a:ea typeface="Arial Unicode MS" pitchFamily="34" charset="-122"/>
                <a:cs typeface="Arial Unicode MS" pitchFamily="34" charset="-122"/>
              </a:rPr>
              <a:t>引用参数传递的一个问题分析</a:t>
            </a:r>
          </a:p>
        </p:txBody>
      </p:sp>
      <p:pic>
        <p:nvPicPr>
          <p:cNvPr id="44035" name="Picture 3" descr="czh特殊3"/>
          <p:cNvPicPr>
            <a:picLocks noGrp="1" noChangeAspect="1" noChangeArrowheads="1"/>
          </p:cNvPicPr>
          <p:nvPr>
            <p:ph sz="half" idx="1"/>
          </p:nvPr>
        </p:nvPicPr>
        <p:blipFill>
          <a:blip r:embed="rId2"/>
          <a:srcRect/>
          <a:stretch>
            <a:fillRect/>
          </a:stretch>
        </p:blipFill>
        <p:spPr>
          <a:xfrm>
            <a:off x="576231" y="4221435"/>
            <a:ext cx="4824413" cy="2089150"/>
          </a:xfrm>
          <a:noFill/>
        </p:spPr>
      </p:pic>
      <p:pic>
        <p:nvPicPr>
          <p:cNvPr id="44036" name="Picture 4" descr="czh特殊2"/>
          <p:cNvPicPr>
            <a:picLocks noChangeAspect="1" noChangeArrowheads="1"/>
          </p:cNvPicPr>
          <p:nvPr/>
        </p:nvPicPr>
        <p:blipFill>
          <a:blip r:embed="rId3"/>
          <a:srcRect/>
          <a:stretch>
            <a:fillRect/>
          </a:stretch>
        </p:blipFill>
        <p:spPr bwMode="auto">
          <a:xfrm>
            <a:off x="4824381" y="2060848"/>
            <a:ext cx="3960813" cy="2089150"/>
          </a:xfrm>
          <a:prstGeom prst="rect">
            <a:avLst/>
          </a:prstGeom>
          <a:noFill/>
          <a:ln w="9525">
            <a:noFill/>
            <a:miter lim="800000"/>
            <a:headEnd/>
            <a:tailEnd/>
          </a:ln>
        </p:spPr>
      </p:pic>
      <p:pic>
        <p:nvPicPr>
          <p:cNvPr id="44037" name="Picture 5" descr="czh特殊1"/>
          <p:cNvPicPr>
            <a:picLocks noChangeAspect="1" noChangeArrowheads="1"/>
          </p:cNvPicPr>
          <p:nvPr/>
        </p:nvPicPr>
        <p:blipFill>
          <a:blip r:embed="rId4"/>
          <a:srcRect/>
          <a:stretch>
            <a:fillRect/>
          </a:stretch>
        </p:blipFill>
        <p:spPr bwMode="auto">
          <a:xfrm>
            <a:off x="503206" y="2060848"/>
            <a:ext cx="4321175" cy="2089150"/>
          </a:xfrm>
          <a:prstGeom prst="rect">
            <a:avLst/>
          </a:prstGeom>
          <a:noFill/>
          <a:ln w="9525">
            <a:noFill/>
            <a:miter lim="800000"/>
            <a:headEnd/>
            <a:tailEnd/>
          </a:ln>
        </p:spPr>
      </p:pic>
      <p:pic>
        <p:nvPicPr>
          <p:cNvPr id="44038" name="Picture 6" descr="czh特殊4"/>
          <p:cNvPicPr>
            <a:picLocks noGrp="1" noChangeAspect="1" noChangeArrowheads="1"/>
          </p:cNvPicPr>
          <p:nvPr>
            <p:ph sz="half" idx="2"/>
          </p:nvPr>
        </p:nvPicPr>
        <p:blipFill>
          <a:blip r:embed="rId5"/>
          <a:srcRect/>
          <a:stretch>
            <a:fillRect/>
          </a:stretch>
        </p:blipFill>
        <p:spPr>
          <a:xfrm>
            <a:off x="4679919" y="4221435"/>
            <a:ext cx="4032250" cy="2089150"/>
          </a:xfrm>
          <a:noFill/>
        </p:spPr>
      </p:pic>
      <p:sp>
        <p:nvSpPr>
          <p:cNvPr id="44039" name="Text Box 7">
            <a:hlinkClick r:id="rId6" action="ppaction://hlinkfile"/>
          </p:cNvPr>
          <p:cNvSpPr txBox="1">
            <a:spLocks noChangeArrowheads="1"/>
          </p:cNvSpPr>
          <p:nvPr/>
        </p:nvSpPr>
        <p:spPr bwMode="auto">
          <a:xfrm>
            <a:off x="71406" y="6308998"/>
            <a:ext cx="8064500" cy="457200"/>
          </a:xfrm>
          <a:prstGeom prst="rect">
            <a:avLst/>
          </a:prstGeom>
          <a:noFill/>
          <a:ln w="9525">
            <a:noFill/>
            <a:miter lim="800000"/>
            <a:headEnd/>
            <a:tailEnd/>
          </a:ln>
        </p:spPr>
        <p:txBody>
          <a:bodyPr>
            <a:spAutoFit/>
          </a:bodyPr>
          <a:lstStyle/>
          <a:p>
            <a:pPr>
              <a:spcBef>
                <a:spcPct val="50000"/>
              </a:spcBef>
            </a:pPr>
            <a:endParaRPr lang="zh-CN" altLang="zh-CN">
              <a:latin typeface="楷体_GB2312" pitchFamily="49" charset="-122"/>
              <a:ea typeface="楷体_GB2312" pitchFamily="49" charset="-122"/>
            </a:endParaRPr>
          </a:p>
        </p:txBody>
      </p:sp>
    </p:spTree>
    <p:extLst>
      <p:ext uri="{BB962C8B-B14F-4D97-AF65-F5344CB8AC3E}">
        <p14:creationId xmlns:p14="http://schemas.microsoft.com/office/powerpoint/2010/main" val="24700966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汽车1"/>
          <p:cNvPicPr>
            <a:picLocks noChangeAspect="1" noChangeArrowheads="1"/>
          </p:cNvPicPr>
          <p:nvPr/>
        </p:nvPicPr>
        <p:blipFill>
          <a:blip r:embed="rId2"/>
          <a:srcRect/>
          <a:stretch>
            <a:fillRect/>
          </a:stretch>
        </p:blipFill>
        <p:spPr bwMode="auto">
          <a:xfrm>
            <a:off x="831528" y="2060848"/>
            <a:ext cx="7410450" cy="2232025"/>
          </a:xfrm>
          <a:prstGeom prst="rect">
            <a:avLst/>
          </a:prstGeom>
          <a:noFill/>
          <a:ln w="9525">
            <a:noFill/>
            <a:miter lim="800000"/>
            <a:headEnd/>
            <a:tailEnd/>
          </a:ln>
        </p:spPr>
      </p:pic>
      <p:sp>
        <p:nvSpPr>
          <p:cNvPr id="6147" name="Text Box 3"/>
          <p:cNvSpPr txBox="1">
            <a:spLocks noChangeArrowheads="1"/>
          </p:cNvSpPr>
          <p:nvPr/>
        </p:nvSpPr>
        <p:spPr bwMode="auto">
          <a:xfrm>
            <a:off x="323528" y="4809346"/>
            <a:ext cx="8424862" cy="707886"/>
          </a:xfrm>
          <a:prstGeom prst="rect">
            <a:avLst/>
          </a:prstGeom>
          <a:noFill/>
          <a:ln w="9525">
            <a:noFill/>
            <a:miter lim="800000"/>
            <a:headEnd/>
            <a:tailEnd/>
          </a:ln>
        </p:spPr>
        <p:txBody>
          <a:bodyPr>
            <a:spAutoFit/>
          </a:bodyPr>
          <a:lstStyle/>
          <a:p>
            <a:pPr>
              <a:spcBef>
                <a:spcPct val="50000"/>
              </a:spcBef>
            </a:pPr>
            <a:r>
              <a:rPr kumimoji="0" lang="zh-CN" altLang="en-US" sz="2000" dirty="0">
                <a:latin typeface="Arial Unicode MS" pitchFamily="34" charset="-122"/>
                <a:ea typeface="Arial Unicode MS" pitchFamily="34" charset="-122"/>
                <a:cs typeface="Arial Unicode MS" pitchFamily="34" charset="-122"/>
              </a:rPr>
              <a:t>如果将对象比作汽车，那么类就是汽车的设计图纸。所以面向对象程序设计的重点是类的设计，而不是对象的设计。 </a:t>
            </a:r>
          </a:p>
        </p:txBody>
      </p:sp>
      <p:sp>
        <p:nvSpPr>
          <p:cNvPr id="6148" name="Rectangle 4"/>
          <p:cNvSpPr>
            <a:spLocks noGrp="1" noChangeArrowheads="1"/>
          </p:cNvSpPr>
          <p:nvPr>
            <p:ph type="title"/>
          </p:nvPr>
        </p:nvSpPr>
        <p:spPr>
          <a:xfrm>
            <a:off x="1115616" y="556543"/>
            <a:ext cx="7793038" cy="1101725"/>
          </a:xfrm>
          <a:noFill/>
        </p:spPr>
        <p:txBody>
          <a:bodyPr anchor="b"/>
          <a:lstStyle/>
          <a:p>
            <a:pPr eaLnBrk="1" hangingPunct="1"/>
            <a:r>
              <a:rPr lang="zh-CN" altLang="en-US" b="1" dirty="0" smtClean="0">
                <a:latin typeface="Arial Unicode MS" pitchFamily="34" charset="-122"/>
                <a:ea typeface="Arial Unicode MS" pitchFamily="34" charset="-122"/>
                <a:cs typeface="Arial Unicode MS" pitchFamily="34" charset="-122"/>
              </a:rPr>
              <a:t>面向对象的思想概述</a:t>
            </a:r>
          </a:p>
        </p:txBody>
      </p:sp>
    </p:spTree>
    <p:extLst>
      <p:ext uri="{BB962C8B-B14F-4D97-AF65-F5344CB8AC3E}">
        <p14:creationId xmlns:p14="http://schemas.microsoft.com/office/powerpoint/2010/main" val="221745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4775" y="1700213"/>
            <a:ext cx="3962400" cy="4038600"/>
            <a:chOff x="144" y="672"/>
            <a:chExt cx="2496" cy="2544"/>
          </a:xfrm>
        </p:grpSpPr>
        <p:sp>
          <p:nvSpPr>
            <p:cNvPr id="7217" name="Rectangle 3"/>
            <p:cNvSpPr>
              <a:spLocks noChangeArrowheads="1"/>
            </p:cNvSpPr>
            <p:nvPr/>
          </p:nvSpPr>
          <p:spPr bwMode="auto">
            <a:xfrm>
              <a:off x="144" y="672"/>
              <a:ext cx="1488" cy="2544"/>
            </a:xfrm>
            <a:prstGeom prst="rect">
              <a:avLst/>
            </a:prstGeom>
            <a:solidFill>
              <a:srgbClr val="FFCCFF"/>
            </a:solid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7218" name="Text Box 4"/>
            <p:cNvSpPr txBox="1">
              <a:spLocks noChangeArrowheads="1"/>
            </p:cNvSpPr>
            <p:nvPr/>
          </p:nvSpPr>
          <p:spPr bwMode="auto">
            <a:xfrm>
              <a:off x="240" y="768"/>
              <a:ext cx="1056" cy="233"/>
            </a:xfrm>
            <a:prstGeom prst="rect">
              <a:avLst/>
            </a:prstGeom>
            <a:noFill/>
            <a:ln w="9525">
              <a:noFill/>
              <a:miter lim="800000"/>
              <a:headEnd/>
              <a:tailEnd/>
            </a:ln>
          </p:spPr>
          <p:txBody>
            <a:bodyPr>
              <a:spAutoFit/>
            </a:bodyPr>
            <a:lstStyle/>
            <a:p>
              <a:pPr>
                <a:spcBef>
                  <a:spcPct val="50000"/>
                </a:spcBef>
              </a:pPr>
              <a:r>
                <a:rPr lang="en-US" altLang="zh-CN" dirty="0">
                  <a:latin typeface="Arial Unicode MS" pitchFamily="34" charset="-122"/>
                  <a:ea typeface="Arial Unicode MS" pitchFamily="34" charset="-122"/>
                  <a:cs typeface="Arial Unicode MS" pitchFamily="34" charset="-122"/>
                </a:rPr>
                <a:t>Java</a:t>
              </a:r>
              <a:r>
                <a:rPr lang="zh-CN" altLang="en-US" dirty="0">
                  <a:latin typeface="Arial Unicode MS" pitchFamily="34" charset="-122"/>
                  <a:ea typeface="Arial Unicode MS" pitchFamily="34" charset="-122"/>
                  <a:cs typeface="Arial Unicode MS" pitchFamily="34" charset="-122"/>
                </a:rPr>
                <a:t>类</a:t>
              </a:r>
            </a:p>
          </p:txBody>
        </p:sp>
        <p:sp>
          <p:nvSpPr>
            <p:cNvPr id="7219" name="Text Box 5"/>
            <p:cNvSpPr txBox="1">
              <a:spLocks noChangeArrowheads="1"/>
            </p:cNvSpPr>
            <p:nvPr/>
          </p:nvSpPr>
          <p:spPr bwMode="auto">
            <a:xfrm>
              <a:off x="576" y="1056"/>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数据</a:t>
              </a:r>
              <a:r>
                <a:rPr lang="en-US" altLang="zh-CN" sz="2000">
                  <a:latin typeface="Arial Unicode MS" pitchFamily="34" charset="-122"/>
                  <a:ea typeface="Arial Unicode MS" pitchFamily="34" charset="-122"/>
                  <a:cs typeface="Arial Unicode MS" pitchFamily="34" charset="-122"/>
                </a:rPr>
                <a:t>1</a:t>
              </a:r>
            </a:p>
          </p:txBody>
        </p:sp>
        <p:sp>
          <p:nvSpPr>
            <p:cNvPr id="7220" name="Text Box 6"/>
            <p:cNvSpPr txBox="1">
              <a:spLocks noChangeArrowheads="1"/>
            </p:cNvSpPr>
            <p:nvPr/>
          </p:nvSpPr>
          <p:spPr bwMode="auto">
            <a:xfrm>
              <a:off x="576" y="1376"/>
              <a:ext cx="720" cy="256"/>
            </a:xfrm>
            <a:prstGeom prst="rect">
              <a:avLst/>
            </a:prstGeom>
            <a:noFill/>
            <a:ln w="9525">
              <a:solidFill>
                <a:schemeClr val="tx1"/>
              </a:solidFill>
              <a:miter lim="800000"/>
              <a:headEnd/>
              <a:tailEnd/>
            </a:ln>
          </p:spPr>
          <p:txBody>
            <a:bodyPr>
              <a:spAutoFit/>
            </a:bodyPr>
            <a:lstStyle/>
            <a:p>
              <a:pPr>
                <a:spcBef>
                  <a:spcPct val="50000"/>
                </a:spcBef>
              </a:pPr>
              <a:r>
                <a:rPr lang="en-US" altLang="zh-CN" sz="2000">
                  <a:latin typeface="Arial Unicode MS" pitchFamily="34" charset="-122"/>
                  <a:ea typeface="Arial Unicode MS" pitchFamily="34" charset="-122"/>
                  <a:cs typeface="Arial Unicode MS" pitchFamily="34" charset="-122"/>
                </a:rPr>
                <a:t>……	</a:t>
              </a:r>
            </a:p>
          </p:txBody>
        </p:sp>
        <p:sp>
          <p:nvSpPr>
            <p:cNvPr id="7221" name="Text Box 7"/>
            <p:cNvSpPr txBox="1">
              <a:spLocks noChangeArrowheads="1"/>
            </p:cNvSpPr>
            <p:nvPr/>
          </p:nvSpPr>
          <p:spPr bwMode="auto">
            <a:xfrm>
              <a:off x="576" y="1712"/>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数据</a:t>
              </a:r>
              <a:r>
                <a:rPr lang="en-US" altLang="zh-CN" sz="2000">
                  <a:latin typeface="Arial Unicode MS" pitchFamily="34" charset="-122"/>
                  <a:ea typeface="Arial Unicode MS" pitchFamily="34" charset="-122"/>
                  <a:cs typeface="Arial Unicode MS" pitchFamily="34" charset="-122"/>
                </a:rPr>
                <a:t>n</a:t>
              </a:r>
            </a:p>
          </p:txBody>
        </p:sp>
        <p:sp>
          <p:nvSpPr>
            <p:cNvPr id="7222" name="Text Box 8"/>
            <p:cNvSpPr txBox="1">
              <a:spLocks noChangeArrowheads="1"/>
            </p:cNvSpPr>
            <p:nvPr/>
          </p:nvSpPr>
          <p:spPr bwMode="auto">
            <a:xfrm>
              <a:off x="576" y="2048"/>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方法</a:t>
              </a:r>
              <a:r>
                <a:rPr lang="en-US" altLang="zh-CN" sz="2000">
                  <a:latin typeface="Arial Unicode MS" pitchFamily="34" charset="-122"/>
                  <a:ea typeface="Arial Unicode MS" pitchFamily="34" charset="-122"/>
                  <a:cs typeface="Arial Unicode MS" pitchFamily="34" charset="-122"/>
                </a:rPr>
                <a:t>1</a:t>
              </a:r>
            </a:p>
          </p:txBody>
        </p:sp>
        <p:sp>
          <p:nvSpPr>
            <p:cNvPr id="7223" name="Text Box 9"/>
            <p:cNvSpPr txBox="1">
              <a:spLocks noChangeArrowheads="1"/>
            </p:cNvSpPr>
            <p:nvPr/>
          </p:nvSpPr>
          <p:spPr bwMode="auto">
            <a:xfrm>
              <a:off x="576" y="2432"/>
              <a:ext cx="720" cy="256"/>
            </a:xfrm>
            <a:prstGeom prst="rect">
              <a:avLst/>
            </a:prstGeom>
            <a:noFill/>
            <a:ln w="9525">
              <a:solidFill>
                <a:schemeClr val="tx1"/>
              </a:solidFill>
              <a:miter lim="800000"/>
              <a:headEnd/>
              <a:tailEnd/>
            </a:ln>
          </p:spPr>
          <p:txBody>
            <a:bodyPr>
              <a:spAutoFit/>
            </a:bodyPr>
            <a:lstStyle/>
            <a:p>
              <a:pPr>
                <a:spcBef>
                  <a:spcPct val="50000"/>
                </a:spcBef>
              </a:pPr>
              <a:r>
                <a:rPr lang="en-US" altLang="zh-CN" sz="2000">
                  <a:latin typeface="Arial Unicode MS" pitchFamily="34" charset="-122"/>
                  <a:ea typeface="Arial Unicode MS" pitchFamily="34" charset="-122"/>
                  <a:cs typeface="Arial Unicode MS" pitchFamily="34" charset="-122"/>
                </a:rPr>
                <a:t>……</a:t>
              </a:r>
            </a:p>
          </p:txBody>
        </p:sp>
        <p:sp>
          <p:nvSpPr>
            <p:cNvPr id="7224" name="Text Box 10"/>
            <p:cNvSpPr txBox="1">
              <a:spLocks noChangeArrowheads="1"/>
            </p:cNvSpPr>
            <p:nvPr/>
          </p:nvSpPr>
          <p:spPr bwMode="auto">
            <a:xfrm>
              <a:off x="576" y="2832"/>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方法</a:t>
              </a:r>
              <a:r>
                <a:rPr lang="en-US" altLang="zh-CN" sz="2000">
                  <a:latin typeface="Arial Unicode MS" pitchFamily="34" charset="-122"/>
                  <a:ea typeface="Arial Unicode MS" pitchFamily="34" charset="-122"/>
                  <a:cs typeface="Arial Unicode MS" pitchFamily="34" charset="-122"/>
                </a:rPr>
                <a:t>n</a:t>
              </a:r>
            </a:p>
          </p:txBody>
        </p:sp>
        <p:sp>
          <p:nvSpPr>
            <p:cNvPr id="7225" name="Line 11"/>
            <p:cNvSpPr>
              <a:spLocks noChangeShapeType="1"/>
            </p:cNvSpPr>
            <p:nvPr/>
          </p:nvSpPr>
          <p:spPr bwMode="auto">
            <a:xfrm>
              <a:off x="1392" y="1152"/>
              <a:ext cx="432" cy="0"/>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226" name="Line 12"/>
            <p:cNvSpPr>
              <a:spLocks noChangeShapeType="1"/>
            </p:cNvSpPr>
            <p:nvPr/>
          </p:nvSpPr>
          <p:spPr bwMode="auto">
            <a:xfrm>
              <a:off x="1824" y="1152"/>
              <a:ext cx="0" cy="672"/>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227" name="Line 13"/>
            <p:cNvSpPr>
              <a:spLocks noChangeShapeType="1"/>
            </p:cNvSpPr>
            <p:nvPr/>
          </p:nvSpPr>
          <p:spPr bwMode="auto">
            <a:xfrm flipH="1">
              <a:off x="1392" y="1824"/>
              <a:ext cx="432" cy="0"/>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228" name="Text Box 14"/>
            <p:cNvSpPr txBox="1">
              <a:spLocks noChangeArrowheads="1"/>
            </p:cNvSpPr>
            <p:nvPr/>
          </p:nvSpPr>
          <p:spPr bwMode="auto">
            <a:xfrm>
              <a:off x="2064" y="1382"/>
              <a:ext cx="576" cy="250"/>
            </a:xfrm>
            <a:prstGeom prst="rect">
              <a:avLst/>
            </a:prstGeom>
            <a:noFill/>
            <a:ln w="9525">
              <a:noFill/>
              <a:miter lim="800000"/>
              <a:headEnd/>
              <a:tailEnd/>
            </a:ln>
          </p:spPr>
          <p:txBody>
            <a:bodyPr>
              <a:spAutoFit/>
            </a:bodyPr>
            <a:lstStyle/>
            <a:p>
              <a:pPr>
                <a:spcBef>
                  <a:spcPct val="50000"/>
                </a:spcBef>
              </a:pPr>
              <a:r>
                <a:rPr lang="zh-CN" altLang="en-US" sz="2000" dirty="0">
                  <a:latin typeface="Arial Unicode MS" pitchFamily="34" charset="-122"/>
                  <a:ea typeface="Arial Unicode MS" pitchFamily="34" charset="-122"/>
                  <a:cs typeface="Arial Unicode MS" pitchFamily="34" charset="-122"/>
                </a:rPr>
                <a:t>属性</a:t>
              </a:r>
            </a:p>
          </p:txBody>
        </p:sp>
        <p:sp>
          <p:nvSpPr>
            <p:cNvPr id="7229" name="Line 15"/>
            <p:cNvSpPr>
              <a:spLocks noChangeShapeType="1"/>
            </p:cNvSpPr>
            <p:nvPr/>
          </p:nvSpPr>
          <p:spPr bwMode="auto">
            <a:xfrm>
              <a:off x="1824" y="1488"/>
              <a:ext cx="240" cy="0"/>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230" name="Line 16"/>
            <p:cNvSpPr>
              <a:spLocks noChangeShapeType="1"/>
            </p:cNvSpPr>
            <p:nvPr/>
          </p:nvSpPr>
          <p:spPr bwMode="auto">
            <a:xfrm>
              <a:off x="1392" y="2208"/>
              <a:ext cx="432" cy="0"/>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231" name="Line 17"/>
            <p:cNvSpPr>
              <a:spLocks noChangeShapeType="1"/>
            </p:cNvSpPr>
            <p:nvPr/>
          </p:nvSpPr>
          <p:spPr bwMode="auto">
            <a:xfrm>
              <a:off x="1824" y="2208"/>
              <a:ext cx="0" cy="672"/>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232" name="Line 18"/>
            <p:cNvSpPr>
              <a:spLocks noChangeShapeType="1"/>
            </p:cNvSpPr>
            <p:nvPr/>
          </p:nvSpPr>
          <p:spPr bwMode="auto">
            <a:xfrm flipH="1">
              <a:off x="1392" y="2880"/>
              <a:ext cx="432" cy="0"/>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233" name="Line 19"/>
            <p:cNvSpPr>
              <a:spLocks noChangeShapeType="1"/>
            </p:cNvSpPr>
            <p:nvPr/>
          </p:nvSpPr>
          <p:spPr bwMode="auto">
            <a:xfrm>
              <a:off x="1824" y="2544"/>
              <a:ext cx="240" cy="0"/>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234" name="Text Box 20"/>
            <p:cNvSpPr txBox="1">
              <a:spLocks noChangeArrowheads="1"/>
            </p:cNvSpPr>
            <p:nvPr/>
          </p:nvSpPr>
          <p:spPr bwMode="auto">
            <a:xfrm>
              <a:off x="2064" y="2400"/>
              <a:ext cx="480" cy="250"/>
            </a:xfrm>
            <a:prstGeom prst="rect">
              <a:avLst/>
            </a:prstGeom>
            <a:noFill/>
            <a:ln w="9525">
              <a:noFill/>
              <a:miter lim="800000"/>
              <a:headEnd/>
              <a:tailEnd/>
            </a:ln>
          </p:spPr>
          <p:txBody>
            <a:bodyPr>
              <a:spAutoFit/>
            </a:bodyPr>
            <a:lstStyle/>
            <a:p>
              <a:pPr>
                <a:spcBef>
                  <a:spcPct val="50000"/>
                </a:spcBef>
              </a:pPr>
              <a:r>
                <a:rPr lang="zh-CN" altLang="en-US" sz="2000" dirty="0">
                  <a:latin typeface="Arial Unicode MS" pitchFamily="34" charset="-122"/>
                  <a:ea typeface="Arial Unicode MS" pitchFamily="34" charset="-122"/>
                  <a:cs typeface="Arial Unicode MS" pitchFamily="34" charset="-122"/>
                </a:rPr>
                <a:t>方法</a:t>
              </a:r>
            </a:p>
          </p:txBody>
        </p:sp>
      </p:grpSp>
      <p:graphicFrame>
        <p:nvGraphicFramePr>
          <p:cNvPr id="447509" name="Group 21"/>
          <p:cNvGraphicFramePr>
            <a:graphicFrameLocks noGrp="1"/>
          </p:cNvGraphicFramePr>
          <p:nvPr/>
        </p:nvGraphicFramePr>
        <p:xfrm>
          <a:off x="5294313" y="1341438"/>
          <a:ext cx="1905000" cy="2067687"/>
        </p:xfrm>
        <a:graphic>
          <a:graphicData uri="http://schemas.openxmlformats.org/drawingml/2006/table">
            <a:tbl>
              <a:tblPr/>
              <a:tblGrid>
                <a:gridCol w="1905000"/>
              </a:tblGrid>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楷体_GB2312" pitchFamily="49" charset="-122"/>
                          <a:ea typeface="楷体_GB2312" pitchFamily="49" charset="-122"/>
                        </a:rPr>
                        <a:t>Animal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楷体_GB2312" pitchFamily="49" charset="-122"/>
                          <a:ea typeface="楷体_GB2312" pitchFamily="49" charset="-122"/>
                        </a:rPr>
                        <a:t>leg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3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楷体_GB2312" pitchFamily="49" charset="-122"/>
                          <a:ea typeface="楷体_GB2312" pitchFamily="49" charset="-122"/>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楷体_GB2312" pitchFamily="49" charset="-122"/>
                          <a:ea typeface="楷体_GB2312" pitchFamily="49" charset="-122"/>
                        </a:rPr>
                        <a:t>move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81" name="Text Box 31"/>
          <p:cNvSpPr txBox="1">
            <a:spLocks noChangeArrowheads="1"/>
          </p:cNvSpPr>
          <p:nvPr/>
        </p:nvSpPr>
        <p:spPr bwMode="auto">
          <a:xfrm>
            <a:off x="7732713" y="2027238"/>
            <a:ext cx="1066800" cy="369332"/>
          </a:xfrm>
          <a:prstGeom prst="rect">
            <a:avLst/>
          </a:prstGeom>
          <a:noFill/>
          <a:ln w="9525">
            <a:noFill/>
            <a:miter lim="800000"/>
            <a:headEnd/>
            <a:tailEnd/>
          </a:ln>
        </p:spPr>
        <p:txBody>
          <a:bodyPr>
            <a:spAutoFit/>
          </a:bodyPr>
          <a:lstStyle/>
          <a:p>
            <a:pPr>
              <a:spcBef>
                <a:spcPct val="50000"/>
              </a:spcBef>
            </a:pPr>
            <a:endParaRPr lang="zh-CN" altLang="zh-CN">
              <a:latin typeface="Arial Unicode MS" pitchFamily="34" charset="-122"/>
              <a:ea typeface="Arial Unicode MS" pitchFamily="34" charset="-122"/>
              <a:cs typeface="Arial Unicode MS" pitchFamily="34" charset="-122"/>
            </a:endParaRPr>
          </a:p>
        </p:txBody>
      </p:sp>
      <p:sp>
        <p:nvSpPr>
          <p:cNvPr id="7182" name="Text Box 32"/>
          <p:cNvSpPr txBox="1">
            <a:spLocks noChangeArrowheads="1"/>
          </p:cNvSpPr>
          <p:nvPr/>
        </p:nvSpPr>
        <p:spPr bwMode="auto">
          <a:xfrm>
            <a:off x="7656513" y="2027238"/>
            <a:ext cx="1524000" cy="396875"/>
          </a:xfrm>
          <a:prstGeom prst="rect">
            <a:avLst/>
          </a:prstGeom>
          <a:noFill/>
          <a:ln w="9525">
            <a:no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数据</a:t>
            </a:r>
            <a:r>
              <a:rPr lang="en-US" altLang="zh-CN" sz="2000">
                <a:latin typeface="Arial Unicode MS" pitchFamily="34" charset="-122"/>
                <a:ea typeface="Arial Unicode MS" pitchFamily="34" charset="-122"/>
                <a:cs typeface="Arial Unicode MS" pitchFamily="34" charset="-122"/>
              </a:rPr>
              <a:t>(</a:t>
            </a:r>
            <a:r>
              <a:rPr lang="zh-CN" altLang="en-US" sz="2000">
                <a:latin typeface="Arial Unicode MS" pitchFamily="34" charset="-122"/>
                <a:ea typeface="Arial Unicode MS" pitchFamily="34" charset="-122"/>
                <a:cs typeface="Arial Unicode MS" pitchFamily="34" charset="-122"/>
              </a:rPr>
              <a:t>属性</a:t>
            </a:r>
            <a:r>
              <a:rPr lang="en-US" altLang="zh-CN" sz="2000">
                <a:latin typeface="Arial Unicode MS" pitchFamily="34" charset="-122"/>
                <a:ea typeface="Arial Unicode MS" pitchFamily="34" charset="-122"/>
                <a:cs typeface="Arial Unicode MS" pitchFamily="34" charset="-122"/>
              </a:rPr>
              <a:t>)</a:t>
            </a:r>
          </a:p>
        </p:txBody>
      </p:sp>
      <p:sp>
        <p:nvSpPr>
          <p:cNvPr id="7183" name="Text Box 33"/>
          <p:cNvSpPr txBox="1">
            <a:spLocks noChangeArrowheads="1"/>
          </p:cNvSpPr>
          <p:nvPr/>
        </p:nvSpPr>
        <p:spPr bwMode="auto">
          <a:xfrm>
            <a:off x="7656513" y="2865438"/>
            <a:ext cx="1143000" cy="396875"/>
          </a:xfrm>
          <a:prstGeom prst="rect">
            <a:avLst/>
          </a:prstGeom>
          <a:noFill/>
          <a:ln w="9525">
            <a:no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方法</a:t>
            </a:r>
          </a:p>
        </p:txBody>
      </p:sp>
      <p:sp>
        <p:nvSpPr>
          <p:cNvPr id="7184" name="Text Box 34"/>
          <p:cNvSpPr txBox="1">
            <a:spLocks noChangeArrowheads="1"/>
          </p:cNvSpPr>
          <p:nvPr/>
        </p:nvSpPr>
        <p:spPr bwMode="auto">
          <a:xfrm>
            <a:off x="7656513" y="1417638"/>
            <a:ext cx="685800" cy="396875"/>
          </a:xfrm>
          <a:prstGeom prst="rect">
            <a:avLst/>
          </a:prstGeom>
          <a:noFill/>
          <a:ln w="9525">
            <a:no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类</a:t>
            </a:r>
          </a:p>
        </p:txBody>
      </p:sp>
      <p:sp>
        <p:nvSpPr>
          <p:cNvPr id="7185" name="Line 35"/>
          <p:cNvSpPr>
            <a:spLocks noChangeShapeType="1"/>
          </p:cNvSpPr>
          <p:nvPr/>
        </p:nvSpPr>
        <p:spPr bwMode="auto">
          <a:xfrm>
            <a:off x="7199313" y="1570038"/>
            <a:ext cx="457200" cy="0"/>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186" name="Line 36"/>
          <p:cNvSpPr>
            <a:spLocks noChangeShapeType="1"/>
          </p:cNvSpPr>
          <p:nvPr/>
        </p:nvSpPr>
        <p:spPr bwMode="auto">
          <a:xfrm>
            <a:off x="7199313" y="2179638"/>
            <a:ext cx="457200" cy="0"/>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187" name="Line 37"/>
          <p:cNvSpPr>
            <a:spLocks noChangeShapeType="1"/>
          </p:cNvSpPr>
          <p:nvPr/>
        </p:nvSpPr>
        <p:spPr bwMode="auto">
          <a:xfrm>
            <a:off x="7199313" y="3094038"/>
            <a:ext cx="457200" cy="0"/>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graphicFrame>
        <p:nvGraphicFramePr>
          <p:cNvPr id="447526" name="Group 38"/>
          <p:cNvGraphicFramePr>
            <a:graphicFrameLocks noGrp="1"/>
          </p:cNvGraphicFramePr>
          <p:nvPr/>
        </p:nvGraphicFramePr>
        <p:xfrm>
          <a:off x="6742113" y="4402138"/>
          <a:ext cx="1974850" cy="1874013"/>
        </p:xfrm>
        <a:graphic>
          <a:graphicData uri="http://schemas.openxmlformats.org/drawingml/2006/table">
            <a:tbl>
              <a:tblPr/>
              <a:tblGrid>
                <a:gridCol w="1974850"/>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楷体_GB2312" pitchFamily="49" charset="-122"/>
                          <a:ea typeface="楷体_GB2312" pitchFamily="49" charset="-122"/>
                        </a:rPr>
                        <a:t>xh:Animal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64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楷体_GB2312" pitchFamily="49" charset="-122"/>
                          <a:ea typeface="楷体_GB2312" pitchFamily="49" charset="-122"/>
                        </a:rPr>
                        <a:t>leg=0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楷体_GB2312" pitchFamily="49" charset="-122"/>
                          <a:ea typeface="楷体_GB2312" pitchFamily="49" charset="-122"/>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楷体_GB2312" pitchFamily="49" charset="-122"/>
                          <a:ea typeface="楷体_GB2312" pitchFamily="49" charset="-122"/>
                        </a:rPr>
                        <a:t>move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447536" name="Group 48"/>
          <p:cNvGraphicFramePr>
            <a:graphicFrameLocks noGrp="1"/>
          </p:cNvGraphicFramePr>
          <p:nvPr/>
        </p:nvGraphicFramePr>
        <p:xfrm>
          <a:off x="4397375" y="4402138"/>
          <a:ext cx="1658938" cy="1894650"/>
        </p:xfrm>
        <a:graphic>
          <a:graphicData uri="http://schemas.openxmlformats.org/drawingml/2006/table">
            <a:tbl>
              <a:tblPr/>
              <a:tblGrid>
                <a:gridCol w="1658938"/>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楷体_GB2312" pitchFamily="49" charset="-122"/>
                          <a:ea typeface="楷体_GB2312" pitchFamily="49" charset="-122"/>
                        </a:rPr>
                        <a:t>xb:Animal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楷体_GB2312" pitchFamily="49" charset="-122"/>
                          <a:ea typeface="楷体_GB2312" pitchFamily="49" charset="-122"/>
                        </a:rPr>
                        <a:t>leg=4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楷体_GB2312" pitchFamily="49" charset="-122"/>
                          <a:ea typeface="楷体_GB2312" pitchFamily="49" charset="-122"/>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楷体_GB2312" pitchFamily="49" charset="-122"/>
                          <a:ea typeface="楷体_GB2312" pitchFamily="49" charset="-122"/>
                        </a:rPr>
                        <a:t>move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08" name="Line 58"/>
          <p:cNvSpPr>
            <a:spLocks noChangeShapeType="1"/>
          </p:cNvSpPr>
          <p:nvPr/>
        </p:nvSpPr>
        <p:spPr bwMode="auto">
          <a:xfrm>
            <a:off x="5980113" y="3398838"/>
            <a:ext cx="0" cy="304800"/>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209" name="Line 59"/>
          <p:cNvSpPr>
            <a:spLocks noChangeShapeType="1"/>
          </p:cNvSpPr>
          <p:nvPr/>
        </p:nvSpPr>
        <p:spPr bwMode="auto">
          <a:xfrm>
            <a:off x="6894513" y="3398838"/>
            <a:ext cx="0" cy="304800"/>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210" name="Line 60"/>
          <p:cNvSpPr>
            <a:spLocks noChangeShapeType="1"/>
          </p:cNvSpPr>
          <p:nvPr/>
        </p:nvSpPr>
        <p:spPr bwMode="auto">
          <a:xfrm flipH="1">
            <a:off x="5370513" y="3703638"/>
            <a:ext cx="609600" cy="0"/>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211" name="Line 61"/>
          <p:cNvSpPr>
            <a:spLocks noChangeShapeType="1"/>
          </p:cNvSpPr>
          <p:nvPr/>
        </p:nvSpPr>
        <p:spPr bwMode="auto">
          <a:xfrm flipH="1">
            <a:off x="6894513" y="3703638"/>
            <a:ext cx="609600" cy="0"/>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212" name="Line 62"/>
          <p:cNvSpPr>
            <a:spLocks noChangeShapeType="1"/>
          </p:cNvSpPr>
          <p:nvPr/>
        </p:nvSpPr>
        <p:spPr bwMode="auto">
          <a:xfrm>
            <a:off x="5370513" y="3703638"/>
            <a:ext cx="0" cy="685800"/>
          </a:xfrm>
          <a:prstGeom prst="line">
            <a:avLst/>
          </a:prstGeom>
          <a:noFill/>
          <a:ln w="9525">
            <a:solidFill>
              <a:schemeClr val="tx1"/>
            </a:solidFill>
            <a:round/>
            <a:headEnd/>
            <a:tailEnd type="triangle" w="lg"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213" name="Line 63"/>
          <p:cNvSpPr>
            <a:spLocks noChangeShapeType="1"/>
          </p:cNvSpPr>
          <p:nvPr/>
        </p:nvSpPr>
        <p:spPr bwMode="auto">
          <a:xfrm>
            <a:off x="7504113" y="3703638"/>
            <a:ext cx="0" cy="685800"/>
          </a:xfrm>
          <a:prstGeom prst="line">
            <a:avLst/>
          </a:prstGeom>
          <a:noFill/>
          <a:ln w="9525">
            <a:solidFill>
              <a:schemeClr val="tx1"/>
            </a:solidFill>
            <a:round/>
            <a:headEnd/>
            <a:tailEnd type="triangle" w="lg"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214" name="Text Box 64"/>
          <p:cNvSpPr txBox="1">
            <a:spLocks noChangeArrowheads="1"/>
          </p:cNvSpPr>
          <p:nvPr/>
        </p:nvSpPr>
        <p:spPr bwMode="auto">
          <a:xfrm>
            <a:off x="7504113" y="3687763"/>
            <a:ext cx="1676400" cy="366712"/>
          </a:xfrm>
          <a:prstGeom prst="rect">
            <a:avLst/>
          </a:prstGeom>
          <a:noFill/>
          <a:ln w="9525">
            <a:noFill/>
            <a:miter lim="800000"/>
            <a:headEnd/>
            <a:tailEnd/>
          </a:ln>
        </p:spPr>
        <p:txBody>
          <a:bodyPr>
            <a:spAutoFit/>
          </a:bodyPr>
          <a:lstStyle/>
          <a:p>
            <a:pPr>
              <a:spcBef>
                <a:spcPct val="50000"/>
              </a:spcBef>
            </a:pPr>
            <a:r>
              <a:rPr lang="en-US" altLang="zh-CN" sz="1800">
                <a:latin typeface="Arial Unicode MS" pitchFamily="34" charset="-122"/>
                <a:ea typeface="Arial Unicode MS" pitchFamily="34" charset="-122"/>
                <a:cs typeface="Arial Unicode MS" pitchFamily="34" charset="-122"/>
              </a:rPr>
              <a:t>new Animal()</a:t>
            </a:r>
          </a:p>
        </p:txBody>
      </p:sp>
      <p:sp>
        <p:nvSpPr>
          <p:cNvPr id="7215" name="Text Box 65"/>
          <p:cNvSpPr txBox="1">
            <a:spLocks noChangeArrowheads="1"/>
          </p:cNvSpPr>
          <p:nvPr/>
        </p:nvSpPr>
        <p:spPr bwMode="auto">
          <a:xfrm>
            <a:off x="3821113" y="3703638"/>
            <a:ext cx="1676400" cy="366712"/>
          </a:xfrm>
          <a:prstGeom prst="rect">
            <a:avLst/>
          </a:prstGeom>
          <a:noFill/>
          <a:ln w="9525">
            <a:noFill/>
            <a:miter lim="800000"/>
            <a:headEnd/>
            <a:tailEnd/>
          </a:ln>
        </p:spPr>
        <p:txBody>
          <a:bodyPr>
            <a:spAutoFit/>
          </a:bodyPr>
          <a:lstStyle/>
          <a:p>
            <a:pPr>
              <a:spcBef>
                <a:spcPct val="50000"/>
              </a:spcBef>
            </a:pPr>
            <a:r>
              <a:rPr lang="en-US" altLang="zh-CN" sz="1800">
                <a:latin typeface="Arial Unicode MS" pitchFamily="34" charset="-122"/>
                <a:ea typeface="Arial Unicode MS" pitchFamily="34" charset="-122"/>
                <a:cs typeface="Arial Unicode MS" pitchFamily="34" charset="-122"/>
              </a:rPr>
              <a:t>new Animal()</a:t>
            </a:r>
          </a:p>
        </p:txBody>
      </p:sp>
      <p:sp>
        <p:nvSpPr>
          <p:cNvPr id="7216" name="Text Box 66"/>
          <p:cNvSpPr txBox="1">
            <a:spLocks noChangeArrowheads="1"/>
          </p:cNvSpPr>
          <p:nvPr/>
        </p:nvSpPr>
        <p:spPr bwMode="auto">
          <a:xfrm>
            <a:off x="6208713" y="5821363"/>
            <a:ext cx="685800" cy="396875"/>
          </a:xfrm>
          <a:prstGeom prst="rect">
            <a:avLst/>
          </a:prstGeom>
          <a:noFill/>
          <a:ln w="9525">
            <a:noFill/>
            <a:miter lim="800000"/>
            <a:headEnd/>
            <a:tailEnd/>
          </a:ln>
        </p:spPr>
        <p:txBody>
          <a:bodyPr>
            <a:spAutoFit/>
          </a:bodyPr>
          <a:lstStyle/>
          <a:p>
            <a:pPr>
              <a:spcBef>
                <a:spcPct val="50000"/>
              </a:spcBef>
            </a:pPr>
            <a:r>
              <a:rPr lang="en-US" altLang="zh-CN" sz="200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445733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27088" y="500042"/>
            <a:ext cx="7772400" cy="1143000"/>
          </a:xfrm>
        </p:spPr>
        <p:txBody>
          <a:bodyPr/>
          <a:lstStyle/>
          <a:p>
            <a:pPr eaLnBrk="1" hangingPunct="1"/>
            <a:r>
              <a:rPr lang="zh-CN" altLang="en-US" sz="4000" b="1" dirty="0" smtClean="0">
                <a:latin typeface="Arial Unicode MS" pitchFamily="34" charset="-122"/>
                <a:ea typeface="Arial Unicode MS" pitchFamily="34" charset="-122"/>
                <a:cs typeface="Arial Unicode MS" pitchFamily="34" charset="-122"/>
              </a:rPr>
              <a:t>类和对象举例</a:t>
            </a:r>
          </a:p>
        </p:txBody>
      </p:sp>
      <p:sp>
        <p:nvSpPr>
          <p:cNvPr id="8195" name="Rectangle 3"/>
          <p:cNvSpPr>
            <a:spLocks noGrp="1" noChangeArrowheads="1"/>
          </p:cNvSpPr>
          <p:nvPr>
            <p:ph type="body" idx="1"/>
          </p:nvPr>
        </p:nvSpPr>
        <p:spPr>
          <a:xfrm>
            <a:off x="179388" y="1557338"/>
            <a:ext cx="7467600" cy="4572000"/>
          </a:xfrm>
        </p:spPr>
        <p:txBody>
          <a:bodyPr/>
          <a:lstStyle/>
          <a:p>
            <a:pPr algn="just" eaLnBrk="1" hangingPunct="1">
              <a:lnSpc>
                <a:spcPct val="80000"/>
              </a:lnSpc>
              <a:buFontTx/>
              <a:buNone/>
            </a:pPr>
            <a:r>
              <a:rPr lang="en-US" altLang="zh-CN" sz="2000" b="1" dirty="0" smtClean="0">
                <a:latin typeface="Arial Unicode MS" pitchFamily="34" charset="-122"/>
                <a:ea typeface="Arial Unicode MS" pitchFamily="34" charset="-122"/>
                <a:cs typeface="Arial Unicode MS" pitchFamily="34" charset="-122"/>
              </a:rPr>
              <a:t>   </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zh-CN" altLang="en-US" sz="2000" b="1" dirty="0" smtClean="0">
                <a:solidFill>
                  <a:srgbClr val="0000FF"/>
                </a:solidFill>
                <a:latin typeface="Arial Unicode MS" pitchFamily="34" charset="-122"/>
                <a:ea typeface="Arial Unicode MS" pitchFamily="34" charset="-122"/>
                <a:cs typeface="Arial Unicode MS" pitchFamily="34" charset="-122"/>
              </a:rPr>
              <a:t>定义一个类</a:t>
            </a:r>
          </a:p>
          <a:p>
            <a:pPr algn="just" eaLnBrk="1" hangingPunct="1">
              <a:lnSpc>
                <a:spcPct val="80000"/>
              </a:lnSpc>
              <a:spcBef>
                <a:spcPct val="0"/>
              </a:spcBef>
              <a:buFontTx/>
              <a:buNone/>
            </a:pPr>
            <a:r>
              <a:rPr lang="zh-CN" altLang="en-US" sz="2000" b="1" dirty="0" smtClean="0">
                <a:latin typeface="Arial Unicode MS" pitchFamily="34" charset="-122"/>
                <a:ea typeface="Arial Unicode MS" pitchFamily="34" charset="-122"/>
                <a:cs typeface="Arial Unicode MS" pitchFamily="34" charset="-122"/>
              </a:rPr>
              <a:t>	</a:t>
            </a:r>
            <a:r>
              <a:rPr lang="en-US" altLang="zh-CN" sz="2000" b="1" dirty="0" smtClean="0">
                <a:latin typeface="Arial Unicode MS" pitchFamily="34" charset="-122"/>
                <a:ea typeface="Arial Unicode MS" pitchFamily="34" charset="-122"/>
                <a:cs typeface="Arial Unicode MS" pitchFamily="34" charset="-122"/>
              </a:rPr>
              <a:t>public class Animal </a:t>
            </a:r>
          </a:p>
          <a:p>
            <a:pPr algn="just" eaLnBrk="1" hangingPunct="1">
              <a:lnSpc>
                <a:spcPct val="80000"/>
              </a:lnSpc>
              <a:spcBef>
                <a:spcPct val="0"/>
              </a:spcBef>
              <a:buFontTx/>
              <a:buNone/>
            </a:pPr>
            <a:r>
              <a:rPr lang="en-US" altLang="zh-CN" sz="2000" b="1" dirty="0" smtClean="0">
                <a:latin typeface="Arial Unicode MS" pitchFamily="34" charset="-122"/>
                <a:ea typeface="Arial Unicode MS" pitchFamily="34" charset="-122"/>
                <a:cs typeface="Arial Unicode MS" pitchFamily="34" charset="-122"/>
              </a:rPr>
              <a:t>	{</a:t>
            </a:r>
          </a:p>
          <a:p>
            <a:pPr algn="just" eaLnBrk="1" hangingPunct="1">
              <a:lnSpc>
                <a:spcPct val="80000"/>
              </a:lnSpc>
              <a:spcBef>
                <a:spcPct val="0"/>
              </a:spcBef>
              <a:buFontTx/>
              <a:buNone/>
            </a:pPr>
            <a:r>
              <a:rPr lang="en-US" altLang="zh-CN" sz="2000" b="1" dirty="0" smtClean="0">
                <a:latin typeface="Arial Unicode MS" pitchFamily="34" charset="-122"/>
                <a:ea typeface="Arial Unicode MS" pitchFamily="34" charset="-122"/>
                <a:cs typeface="Arial Unicode MS" pitchFamily="34" charset="-122"/>
              </a:rPr>
              <a:t>	    	public </a:t>
            </a:r>
            <a:r>
              <a:rPr lang="en-US" altLang="zh-CN" sz="2000" b="1" dirty="0" err="1" smtClean="0">
                <a:latin typeface="Arial Unicode MS" pitchFamily="34" charset="-122"/>
                <a:ea typeface="Arial Unicode MS" pitchFamily="34" charset="-122"/>
                <a:cs typeface="Arial Unicode MS" pitchFamily="34" charset="-122"/>
              </a:rPr>
              <a:t>int</a:t>
            </a:r>
            <a:r>
              <a:rPr lang="en-US" altLang="zh-CN" sz="2000" b="1" dirty="0" smtClean="0">
                <a:latin typeface="Arial Unicode MS" pitchFamily="34" charset="-122"/>
                <a:ea typeface="Arial Unicode MS" pitchFamily="34" charset="-122"/>
                <a:cs typeface="Arial Unicode MS" pitchFamily="34" charset="-122"/>
              </a:rPr>
              <a:t> legs;	    </a:t>
            </a:r>
          </a:p>
          <a:p>
            <a:pPr algn="just" eaLnBrk="1" hangingPunct="1">
              <a:lnSpc>
                <a:spcPct val="80000"/>
              </a:lnSpc>
              <a:spcBef>
                <a:spcPct val="0"/>
              </a:spcBef>
              <a:buFontTx/>
              <a:buNone/>
            </a:pPr>
            <a:r>
              <a:rPr lang="en-US" altLang="zh-CN" sz="2000" b="1" dirty="0" smtClean="0">
                <a:latin typeface="Arial Unicode MS" pitchFamily="34" charset="-122"/>
                <a:ea typeface="Arial Unicode MS" pitchFamily="34" charset="-122"/>
                <a:cs typeface="Arial Unicode MS" pitchFamily="34" charset="-122"/>
              </a:rPr>
              <a:t>	    	public void  eat()</a:t>
            </a:r>
          </a:p>
          <a:p>
            <a:pPr algn="just" eaLnBrk="1" hangingPunct="1">
              <a:lnSpc>
                <a:spcPct val="80000"/>
              </a:lnSpc>
              <a:spcBef>
                <a:spcPct val="0"/>
              </a:spcBef>
              <a:buFontTx/>
              <a:buNone/>
            </a:pPr>
            <a:r>
              <a:rPr lang="en-US" altLang="zh-CN" sz="2000" b="1" dirty="0" smtClean="0">
                <a:latin typeface="Arial Unicode MS" pitchFamily="34" charset="-122"/>
                <a:ea typeface="Arial Unicode MS" pitchFamily="34" charset="-122"/>
                <a:cs typeface="Arial Unicode MS" pitchFamily="34" charset="-122"/>
              </a:rPr>
              <a:t>	    {</a:t>
            </a:r>
          </a:p>
          <a:p>
            <a:pPr algn="just" eaLnBrk="1" hangingPunct="1">
              <a:lnSpc>
                <a:spcPct val="80000"/>
              </a:lnSpc>
              <a:spcBef>
                <a:spcPct val="0"/>
              </a:spcBef>
              <a:buFontTx/>
              <a:buNone/>
            </a:pPr>
            <a:r>
              <a:rPr lang="en-US" altLang="zh-CN" sz="2000" b="1" dirty="0" smtClean="0">
                <a:latin typeface="Arial Unicode MS" pitchFamily="34" charset="-122"/>
                <a:ea typeface="Arial Unicode MS" pitchFamily="34" charset="-122"/>
                <a:cs typeface="Arial Unicode MS" pitchFamily="34" charset="-122"/>
              </a:rPr>
              <a:t>	                   </a:t>
            </a:r>
            <a:r>
              <a:rPr lang="en-US" altLang="zh-CN" sz="2000" b="1" dirty="0" err="1" smtClean="0">
                <a:latin typeface="Arial Unicode MS" pitchFamily="34" charset="-122"/>
                <a:ea typeface="Arial Unicode MS" pitchFamily="34" charset="-122"/>
                <a:cs typeface="Arial Unicode MS" pitchFamily="34" charset="-122"/>
              </a:rPr>
              <a:t>System.out.println</a:t>
            </a:r>
            <a:r>
              <a:rPr lang="en-US" altLang="zh-CN" sz="2000" b="1" dirty="0" smtClean="0">
                <a:latin typeface="Arial Unicode MS" pitchFamily="34" charset="-122"/>
                <a:ea typeface="Arial Unicode MS" pitchFamily="34" charset="-122"/>
                <a:cs typeface="Arial Unicode MS" pitchFamily="34" charset="-122"/>
              </a:rPr>
              <a:t>(“Eating.”);</a:t>
            </a:r>
          </a:p>
          <a:p>
            <a:pPr algn="just" eaLnBrk="1" hangingPunct="1">
              <a:lnSpc>
                <a:spcPct val="80000"/>
              </a:lnSpc>
              <a:spcBef>
                <a:spcPct val="0"/>
              </a:spcBef>
              <a:buFontTx/>
              <a:buNone/>
            </a:pPr>
            <a:r>
              <a:rPr lang="en-US" altLang="zh-CN" sz="2000" b="1" dirty="0" smtClean="0">
                <a:latin typeface="Arial Unicode MS" pitchFamily="34" charset="-122"/>
                <a:ea typeface="Arial Unicode MS" pitchFamily="34" charset="-122"/>
                <a:cs typeface="Arial Unicode MS" pitchFamily="34" charset="-122"/>
              </a:rPr>
              <a:t>	    	}</a:t>
            </a:r>
          </a:p>
          <a:p>
            <a:pPr algn="just" eaLnBrk="1" hangingPunct="1">
              <a:lnSpc>
                <a:spcPct val="80000"/>
              </a:lnSpc>
              <a:spcBef>
                <a:spcPct val="0"/>
              </a:spcBef>
              <a:buFontTx/>
              <a:buNone/>
            </a:pPr>
            <a:r>
              <a:rPr lang="en-US" altLang="zh-CN" sz="2000" b="1" dirty="0" smtClean="0">
                <a:latin typeface="Arial Unicode MS" pitchFamily="34" charset="-122"/>
                <a:ea typeface="Arial Unicode MS" pitchFamily="34" charset="-122"/>
                <a:cs typeface="Arial Unicode MS" pitchFamily="34" charset="-122"/>
              </a:rPr>
              <a:t>	    	public void move()</a:t>
            </a:r>
          </a:p>
          <a:p>
            <a:pPr algn="just" eaLnBrk="1" hangingPunct="1">
              <a:lnSpc>
                <a:spcPct val="80000"/>
              </a:lnSpc>
              <a:spcBef>
                <a:spcPct val="0"/>
              </a:spcBef>
              <a:buFontTx/>
              <a:buNone/>
            </a:pPr>
            <a:r>
              <a:rPr lang="en-US" altLang="zh-CN" sz="2000" b="1" dirty="0" smtClean="0">
                <a:latin typeface="Arial Unicode MS" pitchFamily="34" charset="-122"/>
                <a:ea typeface="Arial Unicode MS" pitchFamily="34" charset="-122"/>
                <a:cs typeface="Arial Unicode MS" pitchFamily="34" charset="-122"/>
              </a:rPr>
              <a:t>		{</a:t>
            </a:r>
          </a:p>
          <a:p>
            <a:pPr algn="just" eaLnBrk="1" hangingPunct="1">
              <a:lnSpc>
                <a:spcPct val="80000"/>
              </a:lnSpc>
              <a:spcBef>
                <a:spcPct val="0"/>
              </a:spcBef>
              <a:buFontTx/>
              <a:buNone/>
            </a:pPr>
            <a:r>
              <a:rPr lang="en-US" altLang="zh-CN" sz="2000" b="1" dirty="0" smtClean="0">
                <a:latin typeface="Arial Unicode MS" pitchFamily="34" charset="-122"/>
                <a:ea typeface="Arial Unicode MS" pitchFamily="34" charset="-122"/>
                <a:cs typeface="Arial Unicode MS" pitchFamily="34" charset="-122"/>
              </a:rPr>
              <a:t>    	               </a:t>
            </a:r>
            <a:r>
              <a:rPr lang="en-US" altLang="zh-CN" sz="2000" b="1" dirty="0" err="1" smtClean="0">
                <a:latin typeface="Arial Unicode MS" pitchFamily="34" charset="-122"/>
                <a:ea typeface="Arial Unicode MS" pitchFamily="34" charset="-122"/>
                <a:cs typeface="Arial Unicode MS" pitchFamily="34" charset="-122"/>
              </a:rPr>
              <a:t>System.out.println</a:t>
            </a:r>
            <a:r>
              <a:rPr lang="en-US" altLang="zh-CN" sz="2000" b="1" dirty="0" smtClean="0">
                <a:latin typeface="Arial Unicode MS" pitchFamily="34" charset="-122"/>
                <a:ea typeface="Arial Unicode MS" pitchFamily="34" charset="-122"/>
                <a:cs typeface="Arial Unicode MS" pitchFamily="34" charset="-122"/>
              </a:rPr>
              <a:t>(“Moving.”);</a:t>
            </a:r>
          </a:p>
          <a:p>
            <a:pPr algn="just" eaLnBrk="1" hangingPunct="1">
              <a:lnSpc>
                <a:spcPct val="80000"/>
              </a:lnSpc>
              <a:spcBef>
                <a:spcPct val="0"/>
              </a:spcBef>
              <a:buFontTx/>
              <a:buNone/>
            </a:pPr>
            <a:r>
              <a:rPr lang="en-US" altLang="zh-CN" sz="2000" b="1" dirty="0" smtClean="0">
                <a:latin typeface="Arial Unicode MS" pitchFamily="34" charset="-122"/>
                <a:ea typeface="Arial Unicode MS" pitchFamily="34" charset="-122"/>
                <a:cs typeface="Arial Unicode MS" pitchFamily="34" charset="-122"/>
              </a:rPr>
              <a:t>     		}</a:t>
            </a:r>
          </a:p>
          <a:p>
            <a:pPr algn="just" eaLnBrk="1" hangingPunct="1">
              <a:lnSpc>
                <a:spcPct val="80000"/>
              </a:lnSpc>
              <a:spcBef>
                <a:spcPct val="0"/>
              </a:spcBef>
              <a:buFontTx/>
              <a:buNone/>
            </a:pPr>
            <a:r>
              <a:rPr lang="en-US" altLang="zh-CN" sz="2000" b="1" dirty="0" smtClean="0">
                <a:latin typeface="Arial Unicode MS" pitchFamily="34" charset="-122"/>
                <a:ea typeface="Arial Unicode MS" pitchFamily="34" charset="-122"/>
                <a:cs typeface="Arial Unicode MS" pitchFamily="34" charset="-122"/>
              </a:rPr>
              <a:t>     	}</a:t>
            </a:r>
          </a:p>
          <a:p>
            <a:pPr algn="just" eaLnBrk="1" hangingPunct="1">
              <a:lnSpc>
                <a:spcPct val="80000"/>
              </a:lnSpc>
              <a:spcBef>
                <a:spcPct val="50000"/>
              </a:spcBef>
              <a:buFontTx/>
              <a:buNone/>
            </a:pPr>
            <a:r>
              <a:rPr lang="en-US" altLang="zh-CN" sz="2000" b="1" dirty="0" smtClean="0">
                <a:solidFill>
                  <a:srgbClr val="0000CC"/>
                </a:solidFill>
                <a:latin typeface="Arial Unicode MS" pitchFamily="34" charset="-122"/>
                <a:ea typeface="Arial Unicode MS" pitchFamily="34" charset="-122"/>
                <a:cs typeface="Arial Unicode MS" pitchFamily="34" charset="-122"/>
              </a:rPr>
              <a:t>   </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zh-CN" altLang="en-US" sz="2000" b="1" dirty="0" smtClean="0">
                <a:solidFill>
                  <a:srgbClr val="0000FF"/>
                </a:solidFill>
                <a:latin typeface="Arial Unicode MS" pitchFamily="34" charset="-122"/>
                <a:ea typeface="Arial Unicode MS" pitchFamily="34" charset="-122"/>
                <a:cs typeface="Arial Unicode MS" pitchFamily="34" charset="-122"/>
              </a:rPr>
              <a:t>声明并创建一个</a:t>
            </a:r>
            <a:r>
              <a:rPr lang="en-US" altLang="zh-CN" sz="2000" b="1" dirty="0" smtClean="0">
                <a:solidFill>
                  <a:srgbClr val="0000FF"/>
                </a:solidFill>
                <a:latin typeface="Arial Unicode MS" pitchFamily="34" charset="-122"/>
                <a:ea typeface="Arial Unicode MS" pitchFamily="34" charset="-122"/>
                <a:cs typeface="Arial Unicode MS" pitchFamily="34" charset="-122"/>
              </a:rPr>
              <a:t>Animal</a:t>
            </a:r>
            <a:r>
              <a:rPr lang="zh-CN" altLang="en-US" sz="2000" b="1" dirty="0" smtClean="0">
                <a:solidFill>
                  <a:srgbClr val="0000FF"/>
                </a:solidFill>
                <a:latin typeface="Arial Unicode MS" pitchFamily="34" charset="-122"/>
                <a:ea typeface="Arial Unicode MS" pitchFamily="34" charset="-122"/>
                <a:cs typeface="Arial Unicode MS" pitchFamily="34" charset="-122"/>
              </a:rPr>
              <a:t>类的对象，将该对象命名为</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xb</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algn="just" eaLnBrk="1" hangingPunct="1">
              <a:lnSpc>
                <a:spcPct val="80000"/>
              </a:lnSpc>
              <a:spcBef>
                <a:spcPct val="0"/>
              </a:spcBef>
              <a:buFontTx/>
              <a:buNone/>
            </a:pPr>
            <a:r>
              <a:rPr lang="en-US" altLang="zh-CN" sz="2000" b="1" dirty="0" smtClean="0">
                <a:latin typeface="Arial Unicode MS" pitchFamily="34" charset="-122"/>
                <a:ea typeface="Arial Unicode MS" pitchFamily="34" charset="-122"/>
                <a:cs typeface="Arial Unicode MS" pitchFamily="34" charset="-122"/>
              </a:rPr>
              <a:t> 	Animal  </a:t>
            </a:r>
            <a:r>
              <a:rPr lang="en-US" altLang="zh-CN" sz="2000" b="1" dirty="0" err="1" smtClean="0">
                <a:latin typeface="Arial Unicode MS" pitchFamily="34" charset="-122"/>
                <a:ea typeface="Arial Unicode MS" pitchFamily="34" charset="-122"/>
                <a:cs typeface="Arial Unicode MS" pitchFamily="34" charset="-122"/>
              </a:rPr>
              <a:t>xb</a:t>
            </a:r>
            <a:r>
              <a:rPr lang="en-US" altLang="zh-CN" sz="2000" b="1" dirty="0" smtClean="0">
                <a:latin typeface="Arial Unicode MS" pitchFamily="34" charset="-122"/>
                <a:ea typeface="Arial Unicode MS" pitchFamily="34" charset="-122"/>
                <a:cs typeface="Arial Unicode MS" pitchFamily="34" charset="-122"/>
              </a:rPr>
              <a:t> = </a:t>
            </a:r>
            <a:r>
              <a:rPr lang="en-US" altLang="zh-CN" sz="2000" b="1" dirty="0" smtClean="0">
                <a:solidFill>
                  <a:srgbClr val="FF0000"/>
                </a:solidFill>
                <a:latin typeface="Arial Unicode MS" pitchFamily="34" charset="-122"/>
                <a:ea typeface="Arial Unicode MS" pitchFamily="34" charset="-122"/>
                <a:cs typeface="Arial Unicode MS" pitchFamily="34" charset="-122"/>
              </a:rPr>
              <a:t>new</a:t>
            </a:r>
            <a:r>
              <a:rPr lang="en-US" altLang="zh-CN" sz="2000" b="1" dirty="0" smtClean="0">
                <a:latin typeface="Arial Unicode MS" pitchFamily="34" charset="-122"/>
                <a:ea typeface="Arial Unicode MS" pitchFamily="34" charset="-122"/>
                <a:cs typeface="Arial Unicode MS" pitchFamily="34" charset="-122"/>
              </a:rPr>
              <a:t> Animal();</a:t>
            </a:r>
          </a:p>
          <a:p>
            <a:pPr algn="just" eaLnBrk="1" hangingPunct="1">
              <a:lnSpc>
                <a:spcPct val="80000"/>
              </a:lnSpc>
              <a:spcBef>
                <a:spcPct val="50000"/>
              </a:spcBef>
              <a:buFontTx/>
              <a:buNone/>
            </a:pPr>
            <a:r>
              <a:rPr lang="en-US" altLang="zh-CN" sz="2000" b="1" dirty="0" smtClean="0">
                <a:solidFill>
                  <a:srgbClr val="0000CC"/>
                </a:solidFill>
                <a:latin typeface="Arial Unicode MS" pitchFamily="34" charset="-122"/>
                <a:ea typeface="Arial Unicode MS" pitchFamily="34" charset="-122"/>
                <a:cs typeface="Arial Unicode MS" pitchFamily="34" charset="-122"/>
              </a:rPr>
              <a:t>   </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zh-CN" altLang="en-US" sz="2000" b="1" dirty="0" smtClean="0">
                <a:solidFill>
                  <a:srgbClr val="0000FF"/>
                </a:solidFill>
                <a:latin typeface="Arial Unicode MS" pitchFamily="34" charset="-122"/>
                <a:ea typeface="Arial Unicode MS" pitchFamily="34" charset="-122"/>
                <a:cs typeface="Arial Unicode MS" pitchFamily="34" charset="-122"/>
              </a:rPr>
              <a:t>调用对象</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xb</a:t>
            </a:r>
            <a:r>
              <a:rPr lang="zh-CN" altLang="en-US" sz="2000" b="1" dirty="0" smtClean="0">
                <a:solidFill>
                  <a:srgbClr val="0000FF"/>
                </a:solidFill>
                <a:latin typeface="Arial Unicode MS" pitchFamily="34" charset="-122"/>
                <a:ea typeface="Arial Unicode MS" pitchFamily="34" charset="-122"/>
                <a:cs typeface="Arial Unicode MS" pitchFamily="34" charset="-122"/>
              </a:rPr>
              <a:t>中的方法</a:t>
            </a:r>
          </a:p>
          <a:p>
            <a:pPr algn="just" eaLnBrk="1" hangingPunct="1">
              <a:lnSpc>
                <a:spcPct val="80000"/>
              </a:lnSpc>
              <a:spcBef>
                <a:spcPct val="0"/>
              </a:spcBef>
              <a:buFontTx/>
              <a:buNone/>
            </a:pPr>
            <a:r>
              <a:rPr lang="zh-CN" altLang="en-US" sz="2000" b="1" dirty="0" smtClean="0">
                <a:latin typeface="Arial Unicode MS" pitchFamily="34" charset="-122"/>
                <a:ea typeface="Arial Unicode MS" pitchFamily="34" charset="-122"/>
                <a:cs typeface="Arial Unicode MS" pitchFamily="34" charset="-122"/>
              </a:rPr>
              <a:t>    	</a:t>
            </a:r>
            <a:r>
              <a:rPr lang="en-US" altLang="zh-CN" sz="2000" b="1" dirty="0" smtClean="0">
                <a:latin typeface="Arial Unicode MS" pitchFamily="34" charset="-122"/>
                <a:ea typeface="Arial Unicode MS" pitchFamily="34" charset="-122"/>
                <a:cs typeface="Arial Unicode MS" pitchFamily="34" charset="-122"/>
              </a:rPr>
              <a:t>xb</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b="1" dirty="0" smtClean="0">
                <a:latin typeface="Arial Unicode MS" pitchFamily="34" charset="-122"/>
                <a:ea typeface="Arial Unicode MS" pitchFamily="34" charset="-122"/>
                <a:cs typeface="Arial Unicode MS" pitchFamily="34" charset="-122"/>
              </a:rPr>
              <a:t>eat();</a:t>
            </a:r>
          </a:p>
        </p:txBody>
      </p:sp>
      <p:graphicFrame>
        <p:nvGraphicFramePr>
          <p:cNvPr id="448516" name="Group 4"/>
          <p:cNvGraphicFramePr>
            <a:graphicFrameLocks noGrp="1"/>
          </p:cNvGraphicFramePr>
          <p:nvPr/>
        </p:nvGraphicFramePr>
        <p:xfrm>
          <a:off x="6215074" y="1880430"/>
          <a:ext cx="2049462" cy="2191512"/>
        </p:xfrm>
        <a:graphic>
          <a:graphicData uri="http://schemas.openxmlformats.org/drawingml/2006/table">
            <a:tbl>
              <a:tblPr/>
              <a:tblGrid>
                <a:gridCol w="2049462"/>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Animal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+leg:int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3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+eat():void</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+move():void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65019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99592" y="701824"/>
            <a:ext cx="8080375" cy="1143000"/>
          </a:xfrm>
          <a:noFill/>
        </p:spPr>
        <p:txBody>
          <a:bodyPr lIns="92075" tIns="46038" rIns="92075" bIns="46038"/>
          <a:lstStyle/>
          <a:p>
            <a:pPr eaLnBrk="1" hangingPunct="1"/>
            <a:r>
              <a:rPr lang="zh-CN" altLang="en-US" dirty="0" smtClean="0">
                <a:latin typeface="Arial Unicode MS" pitchFamily="34" charset="-122"/>
                <a:ea typeface="Arial Unicode MS" pitchFamily="34" charset="-122"/>
                <a:cs typeface="Arial Unicode MS" pitchFamily="34" charset="-122"/>
              </a:rPr>
              <a:t>类的定义</a:t>
            </a:r>
          </a:p>
        </p:txBody>
      </p:sp>
      <p:sp>
        <p:nvSpPr>
          <p:cNvPr id="9219" name="Rectangle 3"/>
          <p:cNvSpPr>
            <a:spLocks noGrp="1" noChangeArrowheads="1"/>
          </p:cNvSpPr>
          <p:nvPr>
            <p:ph type="body" idx="1"/>
          </p:nvPr>
        </p:nvSpPr>
        <p:spPr>
          <a:xfrm>
            <a:off x="214282" y="1819298"/>
            <a:ext cx="8480425" cy="4324346"/>
          </a:xfrm>
          <a:noFill/>
        </p:spPr>
        <p:txBody>
          <a:bodyPr lIns="92075" tIns="46038" rIns="92075" bIns="46038">
            <a:normAutofit/>
          </a:bodyPr>
          <a:lstStyle/>
          <a:p>
            <a:pPr algn="just" eaLnBrk="1" hangingPunct="1">
              <a:lnSpc>
                <a:spcPct val="80000"/>
              </a:lnSpc>
              <a:spcBef>
                <a:spcPct val="0"/>
              </a:spcBef>
              <a:buFontTx/>
              <a:buNone/>
            </a:pP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public class Animal </a:t>
            </a:r>
          </a:p>
          <a:p>
            <a:pPr algn="just" eaLnBrk="1" hangingPunct="1">
              <a:lnSpc>
                <a:spcPct val="80000"/>
              </a:lnSpc>
              <a:spcBef>
                <a:spcPct val="0"/>
              </a:spcBef>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	{</a:t>
            </a:r>
          </a:p>
          <a:p>
            <a:pPr algn="just" eaLnBrk="1" hangingPunct="1">
              <a:lnSpc>
                <a:spcPct val="80000"/>
              </a:lnSpc>
              <a:spcBef>
                <a:spcPct val="0"/>
              </a:spcBef>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	    public </a:t>
            </a:r>
            <a:r>
              <a:rPr lang="en-US" altLang="zh-CN" sz="2400" dirty="0" err="1" smtClean="0">
                <a:solidFill>
                  <a:srgbClr val="0000FF"/>
                </a:solidFill>
                <a:latin typeface="Arial Unicode MS" pitchFamily="34" charset="-122"/>
                <a:ea typeface="Arial Unicode MS" pitchFamily="34" charset="-122"/>
                <a:cs typeface="Arial Unicode MS" pitchFamily="34" charset="-122"/>
              </a:rPr>
              <a:t>int</a:t>
            </a:r>
            <a:r>
              <a:rPr lang="en-US" altLang="zh-CN" sz="2400" dirty="0" smtClean="0">
                <a:solidFill>
                  <a:srgbClr val="0000FF"/>
                </a:solidFill>
                <a:latin typeface="Arial Unicode MS" pitchFamily="34" charset="-122"/>
                <a:ea typeface="Arial Unicode MS" pitchFamily="34" charset="-122"/>
                <a:cs typeface="Arial Unicode MS" pitchFamily="34" charset="-122"/>
              </a:rPr>
              <a:t> legs;	    </a:t>
            </a:r>
          </a:p>
          <a:p>
            <a:pPr algn="just" eaLnBrk="1" hangingPunct="1">
              <a:lnSpc>
                <a:spcPct val="80000"/>
              </a:lnSpc>
              <a:spcBef>
                <a:spcPct val="0"/>
              </a:spcBef>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	    public void  eat(){</a:t>
            </a:r>
          </a:p>
          <a:p>
            <a:pPr algn="just" eaLnBrk="1" hangingPunct="1">
              <a:lnSpc>
                <a:spcPct val="80000"/>
              </a:lnSpc>
              <a:spcBef>
                <a:spcPct val="0"/>
              </a:spcBef>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err="1" smtClean="0">
                <a:solidFill>
                  <a:srgbClr val="0000FF"/>
                </a:solidFill>
                <a:latin typeface="Arial Unicode MS" pitchFamily="34" charset="-122"/>
                <a:ea typeface="Arial Unicode MS" pitchFamily="34" charset="-122"/>
                <a:cs typeface="Arial Unicode MS" pitchFamily="34" charset="-122"/>
              </a:rPr>
              <a:t>System.out.println</a:t>
            </a:r>
            <a:r>
              <a:rPr lang="en-US" altLang="zh-CN" sz="2400" dirty="0" smtClean="0">
                <a:solidFill>
                  <a:srgbClr val="0000FF"/>
                </a:solidFill>
                <a:latin typeface="Arial Unicode MS" pitchFamily="34" charset="-122"/>
                <a:ea typeface="Arial Unicode MS" pitchFamily="34" charset="-122"/>
                <a:cs typeface="Arial Unicode MS" pitchFamily="34" charset="-122"/>
              </a:rPr>
              <a:t>(“Eating.”);</a:t>
            </a:r>
          </a:p>
          <a:p>
            <a:pPr algn="just" eaLnBrk="1" hangingPunct="1">
              <a:lnSpc>
                <a:spcPct val="80000"/>
              </a:lnSpc>
              <a:spcBef>
                <a:spcPct val="0"/>
              </a:spcBef>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	    }</a:t>
            </a:r>
          </a:p>
          <a:p>
            <a:pPr algn="just" eaLnBrk="1" hangingPunct="1">
              <a:lnSpc>
                <a:spcPct val="80000"/>
              </a:lnSpc>
              <a:spcBef>
                <a:spcPct val="0"/>
              </a:spcBef>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	    public void move(){</a:t>
            </a:r>
          </a:p>
          <a:p>
            <a:pPr algn="just" eaLnBrk="1" hangingPunct="1">
              <a:lnSpc>
                <a:spcPct val="80000"/>
              </a:lnSpc>
              <a:spcBef>
                <a:spcPct val="0"/>
              </a:spcBef>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    	                </a:t>
            </a:r>
          </a:p>
          <a:p>
            <a:pPr algn="just" eaLnBrk="1" hangingPunct="1">
              <a:lnSpc>
                <a:spcPct val="80000"/>
              </a:lnSpc>
              <a:spcBef>
                <a:spcPct val="0"/>
              </a:spcBef>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err="1" smtClean="0">
                <a:solidFill>
                  <a:srgbClr val="0000FF"/>
                </a:solidFill>
                <a:latin typeface="Arial Unicode MS" pitchFamily="34" charset="-122"/>
                <a:ea typeface="Arial Unicode MS" pitchFamily="34" charset="-122"/>
                <a:cs typeface="Arial Unicode MS" pitchFamily="34" charset="-122"/>
              </a:rPr>
              <a:t>System.out.println</a:t>
            </a:r>
            <a:r>
              <a:rPr lang="en-US" altLang="zh-CN" sz="2400" dirty="0" smtClean="0">
                <a:solidFill>
                  <a:srgbClr val="0000FF"/>
                </a:solidFill>
                <a:latin typeface="Arial Unicode MS" pitchFamily="34" charset="-122"/>
                <a:ea typeface="Arial Unicode MS" pitchFamily="34" charset="-122"/>
                <a:cs typeface="Arial Unicode MS" pitchFamily="34" charset="-122"/>
              </a:rPr>
              <a:t>(“Moving.”);</a:t>
            </a:r>
          </a:p>
          <a:p>
            <a:pPr algn="just" eaLnBrk="1" hangingPunct="1">
              <a:lnSpc>
                <a:spcPct val="80000"/>
              </a:lnSpc>
              <a:spcBef>
                <a:spcPct val="0"/>
              </a:spcBef>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     	 }</a:t>
            </a:r>
          </a:p>
          <a:p>
            <a:pPr algn="just" eaLnBrk="1" hangingPunct="1">
              <a:lnSpc>
                <a:spcPct val="80000"/>
              </a:lnSpc>
              <a:spcBef>
                <a:spcPct val="0"/>
              </a:spcBef>
              <a:buFontTx/>
              <a:buNone/>
            </a:pPr>
            <a:r>
              <a:rPr lang="en-US" altLang="zh-CN" sz="2400" dirty="0" smtClean="0">
                <a:solidFill>
                  <a:srgbClr val="0000FF"/>
                </a:solidFill>
                <a:latin typeface="Arial Unicode MS" pitchFamily="34" charset="-122"/>
                <a:ea typeface="Arial Unicode MS" pitchFamily="34" charset="-122"/>
                <a:cs typeface="Arial Unicode MS" pitchFamily="34" charset="-122"/>
              </a:rPr>
              <a:t>     }</a:t>
            </a:r>
          </a:p>
          <a:p>
            <a:pPr eaLnBrk="1" hangingPunct="1">
              <a:lnSpc>
                <a:spcPct val="80000"/>
              </a:lnSpc>
            </a:pPr>
            <a:r>
              <a:rPr lang="en-US" altLang="zh-CN" sz="2400" dirty="0" smtClean="0">
                <a:latin typeface="Arial Unicode MS" pitchFamily="34" charset="-122"/>
                <a:ea typeface="Arial Unicode MS" pitchFamily="34" charset="-122"/>
                <a:cs typeface="Arial Unicode MS" pitchFamily="34" charset="-122"/>
              </a:rPr>
              <a:t>legs</a:t>
            </a:r>
            <a:r>
              <a:rPr lang="zh-CN" altLang="en-US" sz="2400" dirty="0" smtClean="0">
                <a:latin typeface="Arial Unicode MS" pitchFamily="34" charset="-122"/>
                <a:ea typeface="Arial Unicode MS" pitchFamily="34" charset="-122"/>
                <a:cs typeface="Arial Unicode MS" pitchFamily="34" charset="-122"/>
              </a:rPr>
              <a:t>是类的属性 ，也叫类 </a:t>
            </a:r>
            <a:r>
              <a:rPr lang="zh-CN" altLang="en-US" sz="2400" b="1" dirty="0" smtClean="0">
                <a:solidFill>
                  <a:srgbClr val="FF0000"/>
                </a:solidFill>
                <a:latin typeface="Arial Unicode MS" pitchFamily="34" charset="-122"/>
                <a:ea typeface="Arial Unicode MS" pitchFamily="34" charset="-122"/>
                <a:cs typeface="Arial Unicode MS" pitchFamily="34" charset="-122"/>
              </a:rPr>
              <a:t>成员</a:t>
            </a:r>
            <a:r>
              <a:rPr lang="zh-CN" altLang="en-US" sz="2400" dirty="0" smtClean="0">
                <a:solidFill>
                  <a:srgbClr val="FF5050"/>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变量 。</a:t>
            </a:r>
          </a:p>
          <a:p>
            <a:pPr eaLnBrk="1" hangingPunct="1">
              <a:lnSpc>
                <a:spcPct val="80000"/>
              </a:lnSpc>
            </a:pPr>
            <a:r>
              <a:rPr lang="en-US" altLang="zh-CN" sz="2400" dirty="0" err="1" smtClean="0">
                <a:latin typeface="Arial Unicode MS" pitchFamily="34" charset="-122"/>
                <a:ea typeface="Arial Unicode MS" pitchFamily="34" charset="-122"/>
                <a:cs typeface="Arial Unicode MS" pitchFamily="34" charset="-122"/>
              </a:rPr>
              <a:t>eat,move</a:t>
            </a:r>
            <a:r>
              <a:rPr lang="zh-CN" altLang="en-US" sz="2400" dirty="0" smtClean="0">
                <a:latin typeface="Arial Unicode MS" pitchFamily="34" charset="-122"/>
                <a:ea typeface="Arial Unicode MS" pitchFamily="34" charset="-122"/>
                <a:cs typeface="Arial Unicode MS" pitchFamily="34" charset="-122"/>
              </a:rPr>
              <a:t>是方法也叫类的 </a:t>
            </a:r>
            <a:r>
              <a:rPr lang="zh-CN" altLang="en-US" sz="2400" b="1" dirty="0" smtClean="0">
                <a:solidFill>
                  <a:srgbClr val="FF0000"/>
                </a:solidFill>
                <a:latin typeface="Arial Unicode MS" pitchFamily="34" charset="-122"/>
                <a:ea typeface="Arial Unicode MS" pitchFamily="34" charset="-122"/>
                <a:cs typeface="Arial Unicode MS" pitchFamily="34" charset="-122"/>
              </a:rPr>
              <a:t>成员</a:t>
            </a:r>
            <a:r>
              <a:rPr lang="zh-CN" altLang="en-US" sz="2400" dirty="0" smtClean="0">
                <a:solidFill>
                  <a:srgbClr val="FF5050"/>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函数。</a:t>
            </a:r>
          </a:p>
        </p:txBody>
      </p:sp>
      <p:sp>
        <p:nvSpPr>
          <p:cNvPr id="9220" name="Text Box 4"/>
          <p:cNvSpPr txBox="1">
            <a:spLocks noChangeArrowheads="1"/>
          </p:cNvSpPr>
          <p:nvPr/>
        </p:nvSpPr>
        <p:spPr bwMode="auto">
          <a:xfrm>
            <a:off x="1027113" y="4437063"/>
            <a:ext cx="7416800" cy="366712"/>
          </a:xfrm>
          <a:prstGeom prst="rect">
            <a:avLst/>
          </a:prstGeom>
          <a:noFill/>
          <a:ln w="9525">
            <a:noFill/>
            <a:miter lim="800000"/>
            <a:headEnd/>
            <a:tailEnd/>
          </a:ln>
        </p:spPr>
        <p:txBody>
          <a:bodyPr>
            <a:spAutoFit/>
          </a:bodyPr>
          <a:lstStyle/>
          <a:p>
            <a:pPr>
              <a:spcBef>
                <a:spcPct val="50000"/>
              </a:spcBef>
            </a:pPr>
            <a:endParaRPr kumimoji="0" lang="zh-CN" altLang="zh-CN" sz="1800">
              <a:latin typeface="楷体_GB2312" pitchFamily="49" charset="-122"/>
              <a:ea typeface="楷体_GB2312" pitchFamily="49" charset="-122"/>
            </a:endParaRPr>
          </a:p>
        </p:txBody>
      </p:sp>
    </p:spTree>
    <p:extLst>
      <p:ext uri="{BB962C8B-B14F-4D97-AF65-F5344CB8AC3E}">
        <p14:creationId xmlns:p14="http://schemas.microsoft.com/office/powerpoint/2010/main" val="373932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15616" y="629808"/>
            <a:ext cx="7772400" cy="1143008"/>
          </a:xfrm>
        </p:spPr>
        <p:txBody>
          <a:bodyPr>
            <a:normAutofit/>
          </a:bodyPr>
          <a:lstStyle/>
          <a:p>
            <a:pPr eaLnBrk="1" hangingPunct="1"/>
            <a:r>
              <a:rPr lang="zh-CN" altLang="en-US" sz="4000" b="1" dirty="0" smtClean="0">
                <a:latin typeface="Arial Unicode MS" pitchFamily="34" charset="-122"/>
                <a:ea typeface="Arial Unicode MS" pitchFamily="34" charset="-122"/>
                <a:cs typeface="Arial Unicode MS" pitchFamily="34" charset="-122"/>
              </a:rPr>
              <a:t>声明类</a:t>
            </a:r>
          </a:p>
        </p:txBody>
      </p:sp>
      <p:sp>
        <p:nvSpPr>
          <p:cNvPr id="10243" name="Text Box 3"/>
          <p:cNvSpPr txBox="1">
            <a:spLocks noChangeArrowheads="1"/>
          </p:cNvSpPr>
          <p:nvPr/>
        </p:nvSpPr>
        <p:spPr bwMode="auto">
          <a:xfrm>
            <a:off x="508028" y="1581869"/>
            <a:ext cx="8064500" cy="4943475"/>
          </a:xfrm>
          <a:prstGeom prst="rect">
            <a:avLst/>
          </a:prstGeom>
          <a:noFill/>
          <a:ln w="9525">
            <a:noFill/>
            <a:miter lim="800000"/>
            <a:headEnd/>
            <a:tailEnd/>
          </a:ln>
        </p:spPr>
        <p:txBody>
          <a:bodyPr>
            <a:spAutoFit/>
          </a:bodyPr>
          <a:lstStyle/>
          <a:p>
            <a:pPr>
              <a:lnSpc>
                <a:spcPct val="90000"/>
              </a:lnSpc>
              <a:spcBef>
                <a:spcPct val="20000"/>
              </a:spcBef>
            </a:pPr>
            <a:r>
              <a:rPr lang="zh-CN" altLang="en-US" sz="2000" dirty="0">
                <a:latin typeface="Arial Unicode MS" pitchFamily="34" charset="-122"/>
                <a:ea typeface="Arial Unicode MS" pitchFamily="34" charset="-122"/>
                <a:cs typeface="Arial Unicode MS" pitchFamily="34" charset="-122"/>
              </a:rPr>
              <a:t>语法格式：</a:t>
            </a:r>
          </a:p>
          <a:p>
            <a:pPr lvl="2">
              <a:lnSpc>
                <a:spcPct val="90000"/>
              </a:lnSpc>
            </a:pPr>
            <a:r>
              <a:rPr lang="en-US" altLang="zh-CN" sz="2000" dirty="0">
                <a:latin typeface="Arial Unicode MS" pitchFamily="34" charset="-122"/>
                <a:ea typeface="Arial Unicode MS" pitchFamily="34" charset="-122"/>
                <a:cs typeface="Arial Unicode MS" pitchFamily="34" charset="-122"/>
              </a:rPr>
              <a:t>[&lt; </a:t>
            </a:r>
            <a:r>
              <a:rPr lang="zh-CN" altLang="en-US" sz="2000" dirty="0">
                <a:latin typeface="Arial Unicode MS" pitchFamily="34" charset="-122"/>
                <a:ea typeface="Arial Unicode MS" pitchFamily="34" charset="-122"/>
                <a:cs typeface="Arial Unicode MS" pitchFamily="34" charset="-122"/>
              </a:rPr>
              <a:t>修饰符</a:t>
            </a:r>
            <a:r>
              <a:rPr lang="en-US" altLang="zh-CN" sz="2000" dirty="0">
                <a:latin typeface="Arial Unicode MS" pitchFamily="34" charset="-122"/>
                <a:ea typeface="Arial Unicode MS" pitchFamily="34" charset="-122"/>
                <a:cs typeface="Arial Unicode MS" pitchFamily="34" charset="-122"/>
              </a:rPr>
              <a:t>&gt;] </a:t>
            </a:r>
            <a:r>
              <a:rPr lang="en-US" altLang="zh-CN" sz="2000" b="1" dirty="0">
                <a:solidFill>
                  <a:srgbClr val="FF0000"/>
                </a:solidFill>
                <a:latin typeface="Arial Unicode MS" pitchFamily="34" charset="-122"/>
                <a:ea typeface="Arial Unicode MS" pitchFamily="34" charset="-122"/>
                <a:cs typeface="Arial Unicode MS" pitchFamily="34" charset="-122"/>
              </a:rPr>
              <a:t>class</a:t>
            </a:r>
            <a:r>
              <a:rPr lang="en-US" altLang="zh-CN" sz="2000" dirty="0">
                <a:latin typeface="Arial Unicode MS" pitchFamily="34" charset="-122"/>
                <a:ea typeface="Arial Unicode MS" pitchFamily="34" charset="-122"/>
                <a:cs typeface="Arial Unicode MS" pitchFamily="34" charset="-122"/>
              </a:rPr>
              <a:t> &lt; </a:t>
            </a:r>
            <a:r>
              <a:rPr lang="zh-CN" altLang="en-US" sz="2000" dirty="0">
                <a:latin typeface="Arial Unicode MS" pitchFamily="34" charset="-122"/>
                <a:ea typeface="Arial Unicode MS" pitchFamily="34" charset="-122"/>
                <a:cs typeface="Arial Unicode MS" pitchFamily="34" charset="-122"/>
              </a:rPr>
              <a:t>类名</a:t>
            </a:r>
            <a:r>
              <a:rPr lang="en-US" altLang="zh-CN" sz="2000" dirty="0">
                <a:latin typeface="Arial Unicode MS" pitchFamily="34" charset="-122"/>
                <a:ea typeface="Arial Unicode MS" pitchFamily="34" charset="-122"/>
                <a:cs typeface="Arial Unicode MS" pitchFamily="34" charset="-122"/>
              </a:rPr>
              <a:t>&gt; </a:t>
            </a:r>
          </a:p>
          <a:p>
            <a:pPr lvl="2">
              <a:lnSpc>
                <a:spcPct val="90000"/>
              </a:lnSpc>
            </a:pPr>
            <a:r>
              <a:rPr lang="en-US" altLang="zh-CN" sz="2000" dirty="0">
                <a:latin typeface="Arial Unicode MS" pitchFamily="34" charset="-122"/>
                <a:ea typeface="Arial Unicode MS" pitchFamily="34" charset="-122"/>
                <a:cs typeface="Arial Unicode MS" pitchFamily="34" charset="-122"/>
              </a:rPr>
              <a:t>{</a:t>
            </a:r>
          </a:p>
          <a:p>
            <a:pPr lvl="2">
              <a:lnSpc>
                <a:spcPct val="90000"/>
              </a:lnSpc>
            </a:pPr>
            <a:r>
              <a:rPr lang="en-US" altLang="zh-CN" sz="2000" dirty="0">
                <a:latin typeface="Arial Unicode MS" pitchFamily="34" charset="-122"/>
                <a:ea typeface="Arial Unicode MS" pitchFamily="34" charset="-122"/>
                <a:cs typeface="Arial Unicode MS" pitchFamily="34" charset="-122"/>
              </a:rPr>
              <a:t>	[&lt;</a:t>
            </a:r>
            <a:r>
              <a:rPr lang="zh-CN" altLang="en-US" sz="2000" dirty="0">
                <a:latin typeface="Arial Unicode MS" pitchFamily="34" charset="-122"/>
                <a:ea typeface="Arial Unicode MS" pitchFamily="34" charset="-122"/>
                <a:cs typeface="Arial Unicode MS" pitchFamily="34" charset="-122"/>
              </a:rPr>
              <a:t>属性声明</a:t>
            </a:r>
            <a:r>
              <a:rPr lang="en-US" altLang="zh-CN" sz="2000" dirty="0">
                <a:latin typeface="Arial Unicode MS" pitchFamily="34" charset="-122"/>
                <a:ea typeface="Arial Unicode MS" pitchFamily="34" charset="-122"/>
                <a:cs typeface="Arial Unicode MS" pitchFamily="34" charset="-122"/>
              </a:rPr>
              <a:t>&gt;]</a:t>
            </a:r>
          </a:p>
          <a:p>
            <a:pPr lvl="2">
              <a:lnSpc>
                <a:spcPct val="90000"/>
              </a:lnSpc>
            </a:pPr>
            <a:r>
              <a:rPr lang="en-US" altLang="zh-CN" sz="2000" dirty="0">
                <a:latin typeface="Arial Unicode MS" pitchFamily="34" charset="-122"/>
                <a:ea typeface="Arial Unicode MS" pitchFamily="34" charset="-122"/>
                <a:cs typeface="Arial Unicode MS" pitchFamily="34" charset="-122"/>
              </a:rPr>
              <a:t>	[&lt;</a:t>
            </a:r>
            <a:r>
              <a:rPr lang="zh-CN" altLang="en-US" sz="2000" dirty="0">
                <a:latin typeface="Arial Unicode MS" pitchFamily="34" charset="-122"/>
                <a:ea typeface="Arial Unicode MS" pitchFamily="34" charset="-122"/>
                <a:cs typeface="Arial Unicode MS" pitchFamily="34" charset="-122"/>
              </a:rPr>
              <a:t>构造器声明</a:t>
            </a:r>
            <a:r>
              <a:rPr lang="en-US" altLang="zh-CN" sz="2000" dirty="0">
                <a:latin typeface="Arial Unicode MS" pitchFamily="34" charset="-122"/>
                <a:ea typeface="Arial Unicode MS" pitchFamily="34" charset="-122"/>
                <a:cs typeface="Arial Unicode MS" pitchFamily="34" charset="-122"/>
              </a:rPr>
              <a:t>&gt;]</a:t>
            </a:r>
          </a:p>
          <a:p>
            <a:pPr lvl="2">
              <a:lnSpc>
                <a:spcPct val="90000"/>
              </a:lnSpc>
            </a:pPr>
            <a:r>
              <a:rPr lang="en-US" altLang="zh-CN" sz="2000" dirty="0">
                <a:latin typeface="Arial Unicode MS" pitchFamily="34" charset="-122"/>
                <a:ea typeface="Arial Unicode MS" pitchFamily="34" charset="-122"/>
                <a:cs typeface="Arial Unicode MS" pitchFamily="34" charset="-122"/>
              </a:rPr>
              <a:t>	[&lt;</a:t>
            </a:r>
            <a:r>
              <a:rPr lang="zh-CN" altLang="en-US" sz="2000" dirty="0">
                <a:latin typeface="Arial Unicode MS" pitchFamily="34" charset="-122"/>
                <a:ea typeface="Arial Unicode MS" pitchFamily="34" charset="-122"/>
                <a:cs typeface="Arial Unicode MS" pitchFamily="34" charset="-122"/>
              </a:rPr>
              <a:t>方法声明</a:t>
            </a:r>
            <a:r>
              <a:rPr lang="en-US" altLang="zh-CN" sz="2000" dirty="0">
                <a:latin typeface="Arial Unicode MS" pitchFamily="34" charset="-122"/>
                <a:ea typeface="Arial Unicode MS" pitchFamily="34" charset="-122"/>
                <a:cs typeface="Arial Unicode MS" pitchFamily="34" charset="-122"/>
              </a:rPr>
              <a:t>&gt;]</a:t>
            </a:r>
          </a:p>
          <a:p>
            <a:pPr lvl="2">
              <a:lnSpc>
                <a:spcPct val="90000"/>
              </a:lnSpc>
            </a:pPr>
            <a:r>
              <a:rPr lang="en-US" altLang="zh-CN" sz="2000" dirty="0">
                <a:latin typeface="Arial Unicode MS" pitchFamily="34" charset="-122"/>
                <a:ea typeface="Arial Unicode MS" pitchFamily="34" charset="-122"/>
                <a:cs typeface="Arial Unicode MS" pitchFamily="34" charset="-122"/>
              </a:rPr>
              <a:t>}</a:t>
            </a:r>
          </a:p>
          <a:p>
            <a:pPr>
              <a:lnSpc>
                <a:spcPct val="90000"/>
              </a:lnSpc>
              <a:spcBef>
                <a:spcPct val="50000"/>
              </a:spcBef>
            </a:pPr>
            <a:r>
              <a:rPr lang="zh-CN" altLang="en-US" sz="2000" dirty="0">
                <a:latin typeface="Arial Unicode MS" pitchFamily="34" charset="-122"/>
                <a:ea typeface="Arial Unicode MS" pitchFamily="34" charset="-122"/>
                <a:cs typeface="Arial Unicode MS" pitchFamily="34" charset="-122"/>
              </a:rPr>
              <a:t>说明：修饰符</a:t>
            </a:r>
            <a:r>
              <a:rPr lang="en-US" altLang="zh-CN" sz="2000" dirty="0">
                <a:latin typeface="Arial Unicode MS" pitchFamily="34" charset="-122"/>
                <a:ea typeface="Arial Unicode MS" pitchFamily="34" charset="-122"/>
                <a:cs typeface="Arial Unicode MS" pitchFamily="34" charset="-122"/>
              </a:rPr>
              <a:t>public</a:t>
            </a:r>
            <a:r>
              <a:rPr lang="zh-CN" altLang="en-US" sz="2000" dirty="0">
                <a:latin typeface="Arial Unicode MS" pitchFamily="34" charset="-122"/>
                <a:ea typeface="Arial Unicode MS" pitchFamily="34" charset="-122"/>
                <a:cs typeface="Arial Unicode MS" pitchFamily="34" charset="-122"/>
              </a:rPr>
              <a:t>：类可以被任意访问</a:t>
            </a:r>
          </a:p>
          <a:p>
            <a:pPr>
              <a:lnSpc>
                <a:spcPct val="90000"/>
              </a:lnSpc>
              <a:spcBef>
                <a:spcPct val="50000"/>
              </a:spcBef>
            </a:pPr>
            <a:r>
              <a:rPr lang="zh-CN" altLang="en-US" sz="2000" dirty="0">
                <a:latin typeface="Arial Unicode MS" pitchFamily="34" charset="-122"/>
                <a:ea typeface="Arial Unicode MS" pitchFamily="34" charset="-122"/>
                <a:cs typeface="Arial Unicode MS" pitchFamily="34" charset="-122"/>
              </a:rPr>
              <a:t>	类的正文要用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括起来</a:t>
            </a:r>
          </a:p>
          <a:p>
            <a:pPr>
              <a:lnSpc>
                <a:spcPct val="90000"/>
              </a:lnSpc>
              <a:spcBef>
                <a:spcPct val="50000"/>
              </a:spcBef>
            </a:pPr>
            <a:r>
              <a:rPr lang="zh-CN" altLang="en-US" sz="2000" dirty="0">
                <a:latin typeface="Arial Unicode MS" pitchFamily="34" charset="-122"/>
                <a:ea typeface="Arial Unicode MS" pitchFamily="34" charset="-122"/>
                <a:cs typeface="Arial Unicode MS" pitchFamily="34" charset="-122"/>
              </a:rPr>
              <a:t>举例：</a:t>
            </a:r>
          </a:p>
          <a:p>
            <a:pPr>
              <a:lnSpc>
                <a:spcPct val="90000"/>
              </a:lnSpc>
            </a:pPr>
            <a:r>
              <a:rPr lang="zh-CN" altLang="en-US" sz="2000" b="1"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public class  Person{</a:t>
            </a:r>
          </a:p>
          <a:p>
            <a:pPr lvl="2">
              <a:lnSpc>
                <a:spcPct val="90000"/>
              </a:lnSpc>
            </a:pPr>
            <a:r>
              <a:rPr lang="en-US" altLang="zh-CN" sz="2000" b="1" dirty="0">
                <a:solidFill>
                  <a:srgbClr val="0000FF"/>
                </a:solidFill>
                <a:latin typeface="Arial Unicode MS" pitchFamily="34" charset="-122"/>
                <a:ea typeface="Arial Unicode MS" pitchFamily="34" charset="-122"/>
                <a:cs typeface="Arial Unicode MS" pitchFamily="34" charset="-122"/>
              </a:rPr>
              <a:t>    private </a:t>
            </a:r>
            <a:r>
              <a:rPr lang="en-US" altLang="zh-CN" sz="2000" b="1" dirty="0" err="1">
                <a:solidFill>
                  <a:srgbClr val="0000FF"/>
                </a:solidFill>
                <a:latin typeface="Arial Unicode MS" pitchFamily="34" charset="-122"/>
                <a:ea typeface="Arial Unicode MS" pitchFamily="34" charset="-122"/>
                <a:cs typeface="Arial Unicode MS" pitchFamily="34" charset="-122"/>
              </a:rPr>
              <a:t>int</a:t>
            </a:r>
            <a:r>
              <a:rPr lang="en-US" altLang="zh-CN" sz="2000" b="1" dirty="0">
                <a:solidFill>
                  <a:srgbClr val="0000FF"/>
                </a:solidFill>
                <a:latin typeface="Arial Unicode MS" pitchFamily="34" charset="-122"/>
                <a:ea typeface="Arial Unicode MS" pitchFamily="34" charset="-122"/>
                <a:cs typeface="Arial Unicode MS" pitchFamily="34" charset="-122"/>
              </a:rPr>
              <a:t> age ;	            //</a:t>
            </a:r>
            <a:r>
              <a:rPr lang="zh-CN" altLang="en-US" sz="2000" b="1" dirty="0">
                <a:solidFill>
                  <a:srgbClr val="0000FF"/>
                </a:solidFill>
                <a:latin typeface="Arial Unicode MS" pitchFamily="34" charset="-122"/>
                <a:ea typeface="Arial Unicode MS" pitchFamily="34" charset="-122"/>
                <a:cs typeface="Arial Unicode MS" pitchFamily="34" charset="-122"/>
              </a:rPr>
              <a:t>声明私有变量 </a:t>
            </a:r>
            <a:r>
              <a:rPr lang="en-US" altLang="zh-CN" sz="2000" b="1" dirty="0">
                <a:solidFill>
                  <a:srgbClr val="0000FF"/>
                </a:solidFill>
                <a:latin typeface="Arial Unicode MS" pitchFamily="34" charset="-122"/>
                <a:ea typeface="Arial Unicode MS" pitchFamily="34" charset="-122"/>
                <a:cs typeface="Arial Unicode MS" pitchFamily="34" charset="-122"/>
              </a:rPr>
              <a:t>age</a:t>
            </a:r>
          </a:p>
          <a:p>
            <a:pPr lvl="2">
              <a:lnSpc>
                <a:spcPct val="90000"/>
              </a:lnSpc>
            </a:pPr>
            <a:r>
              <a:rPr lang="en-US" altLang="zh-CN" sz="2000" b="1" dirty="0">
                <a:solidFill>
                  <a:srgbClr val="0000FF"/>
                </a:solidFill>
                <a:latin typeface="Arial Unicode MS" pitchFamily="34" charset="-122"/>
                <a:ea typeface="Arial Unicode MS" pitchFamily="34" charset="-122"/>
                <a:cs typeface="Arial Unicode MS" pitchFamily="34" charset="-122"/>
              </a:rPr>
              <a:t>    public void </a:t>
            </a:r>
            <a:r>
              <a:rPr lang="en-US" altLang="zh-CN" sz="2000" b="1" dirty="0" err="1">
                <a:solidFill>
                  <a:srgbClr val="0000FF"/>
                </a:solidFill>
                <a:latin typeface="Arial Unicode MS" pitchFamily="34" charset="-122"/>
                <a:ea typeface="Arial Unicode MS" pitchFamily="34" charset="-122"/>
                <a:cs typeface="Arial Unicode MS" pitchFamily="34" charset="-122"/>
              </a:rPr>
              <a:t>showAge</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int</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en-US" altLang="zh-CN" sz="2000" b="1" dirty="0" err="1">
                <a:solidFill>
                  <a:srgbClr val="0000FF"/>
                </a:solidFill>
                <a:latin typeface="Arial Unicode MS" pitchFamily="34" charset="-122"/>
                <a:ea typeface="Arial Unicode MS" pitchFamily="34" charset="-122"/>
                <a:cs typeface="Arial Unicode MS" pitchFamily="34" charset="-122"/>
              </a:rPr>
              <a:t>i</a:t>
            </a:r>
            <a:r>
              <a:rPr lang="en-US" altLang="zh-CN" sz="2000" b="1" dirty="0">
                <a:solidFill>
                  <a:srgbClr val="0000FF"/>
                </a:solidFill>
                <a:latin typeface="Arial Unicode MS" pitchFamily="34" charset="-122"/>
                <a:ea typeface="Arial Unicode MS" pitchFamily="34" charset="-122"/>
                <a:cs typeface="Arial Unicode MS" pitchFamily="34" charset="-122"/>
              </a:rPr>
              <a:t>) { //</a:t>
            </a:r>
            <a:r>
              <a:rPr lang="zh-CN" altLang="en-US" sz="2000" b="1" dirty="0">
                <a:solidFill>
                  <a:srgbClr val="0000FF"/>
                </a:solidFill>
                <a:latin typeface="Arial Unicode MS" pitchFamily="34" charset="-122"/>
                <a:ea typeface="Arial Unicode MS" pitchFamily="34" charset="-122"/>
                <a:cs typeface="Arial Unicode MS" pitchFamily="34" charset="-122"/>
              </a:rPr>
              <a:t>声明方法</a:t>
            </a:r>
            <a:r>
              <a:rPr lang="en-US" altLang="zh-CN" sz="2000" b="1" dirty="0" err="1">
                <a:solidFill>
                  <a:srgbClr val="0000FF"/>
                </a:solidFill>
                <a:latin typeface="Arial Unicode MS" pitchFamily="34" charset="-122"/>
                <a:ea typeface="Arial Unicode MS" pitchFamily="34" charset="-122"/>
                <a:cs typeface="Arial Unicode MS" pitchFamily="34" charset="-122"/>
              </a:rPr>
              <a:t>showAge</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2">
              <a:lnSpc>
                <a:spcPct val="90000"/>
              </a:lnSpc>
            </a:pPr>
            <a:r>
              <a:rPr lang="en-US" altLang="zh-CN" sz="2000" b="1" dirty="0">
                <a:solidFill>
                  <a:srgbClr val="0000FF"/>
                </a:solidFill>
                <a:latin typeface="Arial Unicode MS" pitchFamily="34" charset="-122"/>
                <a:ea typeface="Arial Unicode MS" pitchFamily="34" charset="-122"/>
                <a:cs typeface="Arial Unicode MS" pitchFamily="34" charset="-122"/>
              </a:rPr>
              <a:t>	 age = </a:t>
            </a:r>
            <a:r>
              <a:rPr lang="en-US" altLang="zh-CN" sz="2000" b="1" dirty="0" err="1">
                <a:solidFill>
                  <a:srgbClr val="0000FF"/>
                </a:solidFill>
                <a:latin typeface="Arial Unicode MS" pitchFamily="34" charset="-122"/>
                <a:ea typeface="Arial Unicode MS" pitchFamily="34" charset="-122"/>
                <a:cs typeface="Arial Unicode MS" pitchFamily="34" charset="-122"/>
              </a:rPr>
              <a:t>i</a:t>
            </a:r>
            <a:r>
              <a:rPr lang="en-US" altLang="zh-CN" sz="2000" b="1" dirty="0">
                <a:solidFill>
                  <a:srgbClr val="0000FF"/>
                </a:solidFill>
                <a:latin typeface="Arial Unicode MS" pitchFamily="34" charset="-122"/>
                <a:ea typeface="Arial Unicode MS" pitchFamily="34" charset="-122"/>
                <a:cs typeface="Arial Unicode MS" pitchFamily="34" charset="-122"/>
              </a:rPr>
              <a:t>;</a:t>
            </a:r>
          </a:p>
          <a:p>
            <a:pPr lvl="2">
              <a:lnSpc>
                <a:spcPct val="90000"/>
              </a:lnSpc>
            </a:pPr>
            <a:r>
              <a:rPr lang="en-US" altLang="zh-CN" sz="2000" b="1" dirty="0">
                <a:solidFill>
                  <a:srgbClr val="0000FF"/>
                </a:solidFill>
                <a:latin typeface="Arial Unicode MS" pitchFamily="34" charset="-122"/>
                <a:ea typeface="Arial Unicode MS" pitchFamily="34" charset="-122"/>
                <a:cs typeface="Arial Unicode MS" pitchFamily="34" charset="-122"/>
              </a:rPr>
              <a:t>    }</a:t>
            </a:r>
          </a:p>
          <a:p>
            <a:pPr lvl="2">
              <a:lnSpc>
                <a:spcPct val="90000"/>
              </a:lnSpc>
            </a:pPr>
            <a:r>
              <a:rPr lang="en-US" altLang="zh-CN" sz="2000" b="1" dirty="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471345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27584" y="706015"/>
            <a:ext cx="7772400" cy="1066801"/>
          </a:xfrm>
        </p:spPr>
        <p:txBody>
          <a:bodyPr/>
          <a:lstStyle/>
          <a:p>
            <a:pPr eaLnBrk="1" hangingPunct="1"/>
            <a:r>
              <a:rPr lang="zh-CN" altLang="en-US" b="1" dirty="0" smtClean="0">
                <a:latin typeface="Arial Unicode MS" pitchFamily="34" charset="-122"/>
                <a:ea typeface="Arial Unicode MS" pitchFamily="34" charset="-122"/>
                <a:cs typeface="Arial Unicode MS" pitchFamily="34" charset="-122"/>
              </a:rPr>
              <a:t>声明属性</a:t>
            </a:r>
          </a:p>
        </p:txBody>
      </p:sp>
      <p:sp>
        <p:nvSpPr>
          <p:cNvPr id="11267" name="Text Box 3"/>
          <p:cNvSpPr txBox="1">
            <a:spLocks noChangeArrowheads="1"/>
          </p:cNvSpPr>
          <p:nvPr/>
        </p:nvSpPr>
        <p:spPr bwMode="auto">
          <a:xfrm>
            <a:off x="428596" y="1807471"/>
            <a:ext cx="8353425" cy="3477875"/>
          </a:xfrm>
          <a:prstGeom prst="rect">
            <a:avLst/>
          </a:prstGeom>
          <a:noFill/>
          <a:ln w="9525">
            <a:noFill/>
            <a:miter lim="800000"/>
            <a:headEnd/>
            <a:tailEnd/>
          </a:ln>
        </p:spPr>
        <p:txBody>
          <a:bodyPr>
            <a:spAutoFit/>
          </a:bodyPr>
          <a:lstStyle/>
          <a:p>
            <a:pPr>
              <a:spcBef>
                <a:spcPct val="20000"/>
              </a:spcBef>
            </a:pPr>
            <a:r>
              <a:rPr lang="zh-CN" altLang="en-US" dirty="0">
                <a:latin typeface="Arial Unicode MS" pitchFamily="34" charset="-122"/>
                <a:ea typeface="Arial Unicode MS" pitchFamily="34" charset="-122"/>
                <a:cs typeface="Arial Unicode MS" pitchFamily="34" charset="-122"/>
              </a:rPr>
              <a:t>语法格式：</a:t>
            </a:r>
          </a:p>
          <a:p>
            <a:pPr lvl="2"/>
            <a:r>
              <a:rPr lang="en-US" altLang="zh-CN" dirty="0">
                <a:latin typeface="Arial Unicode MS" pitchFamily="34" charset="-122"/>
                <a:ea typeface="Arial Unicode MS" pitchFamily="34" charset="-122"/>
                <a:cs typeface="Arial Unicode MS" pitchFamily="34" charset="-122"/>
              </a:rPr>
              <a:t>[&lt;</a:t>
            </a:r>
            <a:r>
              <a:rPr lang="zh-CN" altLang="en-US" dirty="0">
                <a:latin typeface="Arial Unicode MS" pitchFamily="34" charset="-122"/>
                <a:ea typeface="Arial Unicode MS" pitchFamily="34" charset="-122"/>
                <a:cs typeface="Arial Unicode MS" pitchFamily="34" charset="-122"/>
              </a:rPr>
              <a:t>修饰符</a:t>
            </a:r>
            <a:r>
              <a:rPr lang="en-US" altLang="zh-CN" dirty="0">
                <a:latin typeface="Arial Unicode MS" pitchFamily="34" charset="-122"/>
                <a:ea typeface="Arial Unicode MS" pitchFamily="34" charset="-122"/>
                <a:cs typeface="Arial Unicode MS" pitchFamily="34" charset="-122"/>
              </a:rPr>
              <a:t>&gt;]  </a:t>
            </a:r>
            <a:r>
              <a:rPr lang="zh-CN" altLang="en-US" dirty="0">
                <a:latin typeface="Arial Unicode MS" pitchFamily="34" charset="-122"/>
                <a:ea typeface="Arial Unicode MS" pitchFamily="34" charset="-122"/>
                <a:cs typeface="Arial Unicode MS" pitchFamily="34" charset="-122"/>
              </a:rPr>
              <a:t>类型  </a:t>
            </a:r>
            <a:r>
              <a:rPr lang="en-US" altLang="zh-CN" dirty="0">
                <a:latin typeface="Arial Unicode MS" pitchFamily="34" charset="-122"/>
                <a:ea typeface="Arial Unicode MS" pitchFamily="34" charset="-122"/>
                <a:cs typeface="Arial Unicode MS" pitchFamily="34" charset="-122"/>
              </a:rPr>
              <a:t>&lt; </a:t>
            </a:r>
            <a:r>
              <a:rPr lang="zh-CN" altLang="en-US" dirty="0">
                <a:latin typeface="Arial Unicode MS" pitchFamily="34" charset="-122"/>
                <a:ea typeface="Arial Unicode MS" pitchFamily="34" charset="-122"/>
                <a:cs typeface="Arial Unicode MS" pitchFamily="34" charset="-122"/>
              </a:rPr>
              <a:t>属性名</a:t>
            </a:r>
            <a:r>
              <a:rPr lang="en-US" altLang="zh-CN" dirty="0">
                <a:latin typeface="Arial Unicode MS" pitchFamily="34" charset="-122"/>
                <a:ea typeface="Arial Unicode MS" pitchFamily="34" charset="-122"/>
                <a:cs typeface="Arial Unicode MS" pitchFamily="34" charset="-122"/>
              </a:rPr>
              <a:t>&gt; [=</a:t>
            </a:r>
            <a:r>
              <a:rPr lang="zh-CN" altLang="en-US" dirty="0">
                <a:latin typeface="Arial Unicode MS" pitchFamily="34" charset="-122"/>
                <a:ea typeface="Arial Unicode MS" pitchFamily="34" charset="-122"/>
                <a:cs typeface="Arial Unicode MS" pitchFamily="34" charset="-122"/>
              </a:rPr>
              <a:t>初值</a:t>
            </a:r>
            <a:r>
              <a:rPr lang="en-US" altLang="zh-CN" dirty="0">
                <a:latin typeface="Arial Unicode MS" pitchFamily="34" charset="-122"/>
                <a:ea typeface="Arial Unicode MS" pitchFamily="34" charset="-122"/>
                <a:cs typeface="Arial Unicode MS" pitchFamily="34" charset="-122"/>
              </a:rPr>
              <a:t>] ; </a:t>
            </a:r>
          </a:p>
          <a:p>
            <a:pPr>
              <a:spcBef>
                <a:spcPct val="50000"/>
              </a:spcBef>
            </a:pPr>
            <a:r>
              <a:rPr lang="zh-CN" altLang="en-US" dirty="0">
                <a:latin typeface="Arial Unicode MS" pitchFamily="34" charset="-122"/>
                <a:ea typeface="Arial Unicode MS" pitchFamily="34" charset="-122"/>
                <a:cs typeface="Arial Unicode MS" pitchFamily="34" charset="-122"/>
              </a:rPr>
              <a:t>说明：</a:t>
            </a:r>
            <a:r>
              <a:rPr lang="zh-CN" altLang="en-US" dirty="0" smtClean="0">
                <a:latin typeface="Arial Unicode MS" pitchFamily="34" charset="-122"/>
                <a:ea typeface="Arial Unicode MS" pitchFamily="34" charset="-122"/>
                <a:cs typeface="Arial Unicode MS" pitchFamily="34" charset="-122"/>
              </a:rPr>
              <a:t>修饰符 </a:t>
            </a:r>
            <a:r>
              <a:rPr lang="en-US" altLang="zh-CN" b="1" dirty="0" smtClean="0">
                <a:solidFill>
                  <a:srgbClr val="0000FF"/>
                </a:solidFill>
                <a:latin typeface="Arial Unicode MS" pitchFamily="34" charset="-122"/>
                <a:ea typeface="Arial Unicode MS" pitchFamily="34" charset="-122"/>
                <a:cs typeface="Arial Unicode MS" pitchFamily="34" charset="-122"/>
              </a:rPr>
              <a:t>private</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该</a:t>
            </a:r>
            <a:r>
              <a:rPr lang="zh-CN" altLang="en-US" dirty="0">
                <a:latin typeface="Arial Unicode MS" pitchFamily="34" charset="-122"/>
                <a:ea typeface="Arial Unicode MS" pitchFamily="34" charset="-122"/>
                <a:cs typeface="Arial Unicode MS" pitchFamily="34" charset="-122"/>
              </a:rPr>
              <a:t>属性只能由该类的方法访问。</a:t>
            </a:r>
          </a:p>
          <a:p>
            <a:pPr>
              <a:spcBef>
                <a:spcPct val="50000"/>
              </a:spcBef>
            </a:pPr>
            <a:r>
              <a:rPr lang="zh-CN" altLang="en-US" dirty="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修饰符 </a:t>
            </a:r>
            <a:r>
              <a:rPr lang="en-US" altLang="zh-CN" b="1" dirty="0" smtClean="0">
                <a:solidFill>
                  <a:srgbClr val="0000FF"/>
                </a:solidFill>
                <a:latin typeface="Arial Unicode MS" pitchFamily="34" charset="-122"/>
                <a:ea typeface="Arial Unicode MS" pitchFamily="34" charset="-122"/>
                <a:cs typeface="Arial Unicode MS" pitchFamily="34" charset="-122"/>
              </a:rPr>
              <a:t>public</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该</a:t>
            </a:r>
            <a:r>
              <a:rPr lang="zh-CN" altLang="en-US" dirty="0">
                <a:latin typeface="Arial Unicode MS" pitchFamily="34" charset="-122"/>
                <a:ea typeface="Arial Unicode MS" pitchFamily="34" charset="-122"/>
                <a:cs typeface="Arial Unicode MS" pitchFamily="34" charset="-122"/>
              </a:rPr>
              <a:t>属性可以被该类以外的方法访问。</a:t>
            </a:r>
          </a:p>
          <a:p>
            <a:pPr>
              <a:spcBef>
                <a:spcPct val="50000"/>
              </a:spcBef>
            </a:pPr>
            <a:r>
              <a:rPr lang="zh-CN" altLang="en-US" dirty="0">
                <a:latin typeface="Arial Unicode MS" pitchFamily="34" charset="-122"/>
                <a:ea typeface="Arial Unicode MS" pitchFamily="34" charset="-122"/>
                <a:cs typeface="Arial Unicode MS" pitchFamily="34" charset="-122"/>
              </a:rPr>
              <a:t>	类型：任何基本类型，如</a:t>
            </a:r>
            <a:r>
              <a:rPr lang="en-US" altLang="zh-CN" dirty="0" err="1">
                <a:latin typeface="Arial Unicode MS" pitchFamily="34" charset="-122"/>
                <a:ea typeface="Arial Unicode MS" pitchFamily="34" charset="-122"/>
                <a:cs typeface="Arial Unicode MS" pitchFamily="34" charset="-122"/>
              </a:rPr>
              <a:t>int</a:t>
            </a:r>
            <a:r>
              <a:rPr lang="zh-CN" altLang="en-US" dirty="0">
                <a:latin typeface="Arial Unicode MS" pitchFamily="34" charset="-122"/>
                <a:ea typeface="Arial Unicode MS" pitchFamily="34" charset="-122"/>
                <a:cs typeface="Arial Unicode MS" pitchFamily="34" charset="-122"/>
              </a:rPr>
              <a:t>、</a:t>
            </a:r>
            <a:r>
              <a:rPr lang="en-US" altLang="zh-CN" dirty="0" err="1">
                <a:latin typeface="Arial Unicode MS" pitchFamily="34" charset="-122"/>
                <a:ea typeface="Arial Unicode MS" pitchFamily="34" charset="-122"/>
                <a:cs typeface="Arial Unicode MS" pitchFamily="34" charset="-122"/>
              </a:rPr>
              <a:t>boolean</a:t>
            </a:r>
            <a:r>
              <a:rPr lang="zh-CN" altLang="en-US" dirty="0">
                <a:latin typeface="Arial Unicode MS" pitchFamily="34" charset="-122"/>
                <a:ea typeface="Arial Unicode MS" pitchFamily="34" charset="-122"/>
                <a:cs typeface="Arial Unicode MS" pitchFamily="34" charset="-122"/>
              </a:rPr>
              <a:t>或任何类。</a:t>
            </a:r>
          </a:p>
          <a:p>
            <a:pPr>
              <a:spcBef>
                <a:spcPct val="50000"/>
              </a:spcBef>
            </a:pPr>
            <a:r>
              <a:rPr lang="zh-CN" altLang="en-US" b="1" dirty="0">
                <a:solidFill>
                  <a:srgbClr val="FF0000"/>
                </a:solidFill>
                <a:latin typeface="Arial Unicode MS" pitchFamily="34" charset="-122"/>
                <a:ea typeface="Arial Unicode MS" pitchFamily="34" charset="-122"/>
                <a:cs typeface="Arial Unicode MS" pitchFamily="34" charset="-122"/>
              </a:rPr>
              <a:t>举例：</a:t>
            </a:r>
          </a:p>
          <a:p>
            <a:r>
              <a:rPr lang="en-US" altLang="zh-CN" b="1" dirty="0">
                <a:solidFill>
                  <a:srgbClr val="0000FF"/>
                </a:solidFill>
                <a:latin typeface="Arial Unicode MS" pitchFamily="34" charset="-122"/>
                <a:ea typeface="Arial Unicode MS" pitchFamily="34" charset="-122"/>
                <a:cs typeface="Arial Unicode MS" pitchFamily="34" charset="-122"/>
              </a:rPr>
              <a:t>public class Person{</a:t>
            </a:r>
          </a:p>
          <a:p>
            <a:r>
              <a:rPr lang="en-US" altLang="zh-CN" b="1" dirty="0">
                <a:solidFill>
                  <a:srgbClr val="0000FF"/>
                </a:solidFill>
                <a:latin typeface="Arial Unicode MS" pitchFamily="34" charset="-122"/>
                <a:ea typeface="Arial Unicode MS" pitchFamily="34" charset="-122"/>
                <a:cs typeface="Arial Unicode MS" pitchFamily="34" charset="-122"/>
              </a:rPr>
              <a:t>   private </a:t>
            </a:r>
            <a:r>
              <a:rPr lang="en-US" altLang="zh-CN" b="1" dirty="0" err="1" smtClean="0">
                <a:solidFill>
                  <a:srgbClr val="0000FF"/>
                </a:solidFill>
                <a:latin typeface="Arial Unicode MS" pitchFamily="34" charset="-122"/>
                <a:ea typeface="Arial Unicode MS" pitchFamily="34" charset="-122"/>
                <a:cs typeface="Arial Unicode MS" pitchFamily="34" charset="-122"/>
              </a:rPr>
              <a:t>int</a:t>
            </a:r>
            <a:r>
              <a:rPr lang="en-US" altLang="zh-CN" b="1" dirty="0" smtClean="0">
                <a:solidFill>
                  <a:srgbClr val="0000FF"/>
                </a:solidFill>
                <a:latin typeface="Arial Unicode MS" pitchFamily="34" charset="-122"/>
                <a:ea typeface="Arial Unicode MS" pitchFamily="34" charset="-122"/>
                <a:cs typeface="Arial Unicode MS" pitchFamily="34" charset="-122"/>
              </a:rPr>
              <a:t> </a:t>
            </a:r>
            <a:r>
              <a:rPr lang="en-US" altLang="zh-CN" b="1" dirty="0">
                <a:solidFill>
                  <a:srgbClr val="0000FF"/>
                </a:solidFill>
                <a:latin typeface="Arial Unicode MS" pitchFamily="34" charset="-122"/>
                <a:ea typeface="Arial Unicode MS" pitchFamily="34" charset="-122"/>
                <a:cs typeface="Arial Unicode MS" pitchFamily="34" charset="-122"/>
              </a:rPr>
              <a:t>age;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声明</a:t>
            </a:r>
            <a:r>
              <a:rPr lang="en-US" altLang="zh-CN" sz="2000" b="1" dirty="0">
                <a:solidFill>
                  <a:srgbClr val="0000FF"/>
                </a:solidFill>
                <a:latin typeface="Arial Unicode MS" pitchFamily="34" charset="-122"/>
                <a:ea typeface="Arial Unicode MS" pitchFamily="34" charset="-122"/>
                <a:cs typeface="Arial Unicode MS" pitchFamily="34" charset="-122"/>
              </a:rPr>
              <a:t>private</a:t>
            </a:r>
            <a:r>
              <a:rPr lang="zh-CN" altLang="en-US" sz="2000" b="1" dirty="0">
                <a:solidFill>
                  <a:srgbClr val="0000FF"/>
                </a:solidFill>
                <a:latin typeface="Arial Unicode MS" pitchFamily="34" charset="-122"/>
                <a:ea typeface="Arial Unicode MS" pitchFamily="34" charset="-122"/>
                <a:cs typeface="Arial Unicode MS" pitchFamily="34" charset="-122"/>
              </a:rPr>
              <a:t>变量 </a:t>
            </a:r>
            <a:r>
              <a:rPr lang="en-US" altLang="zh-CN" sz="2000" b="1" dirty="0">
                <a:solidFill>
                  <a:srgbClr val="0000FF"/>
                </a:solidFill>
                <a:latin typeface="Arial Unicode MS" pitchFamily="34" charset="-122"/>
                <a:ea typeface="Arial Unicode MS" pitchFamily="34" charset="-122"/>
                <a:cs typeface="Arial Unicode MS" pitchFamily="34" charset="-122"/>
              </a:rPr>
              <a:t>age</a:t>
            </a:r>
            <a:endParaRPr lang="en-US" altLang="zh-CN" b="1" dirty="0">
              <a:solidFill>
                <a:srgbClr val="0000FF"/>
              </a:solidFill>
              <a:latin typeface="Arial Unicode MS" pitchFamily="34" charset="-122"/>
              <a:ea typeface="Arial Unicode MS" pitchFamily="34" charset="-122"/>
              <a:cs typeface="Arial Unicode MS" pitchFamily="34" charset="-122"/>
            </a:endParaRPr>
          </a:p>
          <a:p>
            <a:r>
              <a:rPr lang="en-US" altLang="zh-CN" b="1" dirty="0">
                <a:solidFill>
                  <a:srgbClr val="0000FF"/>
                </a:solidFill>
                <a:latin typeface="Arial Unicode MS" pitchFamily="34" charset="-122"/>
                <a:ea typeface="Arial Unicode MS" pitchFamily="34" charset="-122"/>
                <a:cs typeface="Arial Unicode MS" pitchFamily="34" charset="-122"/>
              </a:rPr>
              <a:t>   public </a:t>
            </a:r>
            <a:r>
              <a:rPr lang="en-US" altLang="zh-CN" b="1" dirty="0" smtClean="0">
                <a:solidFill>
                  <a:srgbClr val="0000FF"/>
                </a:solidFill>
                <a:latin typeface="Arial Unicode MS" pitchFamily="34" charset="-122"/>
                <a:ea typeface="Arial Unicode MS" pitchFamily="34" charset="-122"/>
                <a:cs typeface="Arial Unicode MS" pitchFamily="34" charset="-122"/>
              </a:rPr>
              <a:t>String name </a:t>
            </a:r>
            <a:r>
              <a:rPr lang="en-US" altLang="zh-CN" b="1" dirty="0">
                <a:solidFill>
                  <a:srgbClr val="0000FF"/>
                </a:solidFill>
                <a:latin typeface="Arial Unicode MS" pitchFamily="34" charset="-122"/>
                <a:ea typeface="Arial Unicode MS" pitchFamily="34" charset="-122"/>
                <a:cs typeface="Arial Unicode MS" pitchFamily="34" charset="-122"/>
              </a:rPr>
              <a:t>= “Lila”;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声明</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zh-CN" altLang="en-US" sz="2000" b="1" dirty="0">
                <a:solidFill>
                  <a:srgbClr val="0000FF"/>
                </a:solidFill>
                <a:latin typeface="Arial Unicode MS" pitchFamily="34" charset="-122"/>
                <a:ea typeface="Arial Unicode MS" pitchFamily="34" charset="-122"/>
                <a:cs typeface="Arial Unicode MS" pitchFamily="34" charset="-122"/>
              </a:rPr>
              <a:t>变量 </a:t>
            </a:r>
            <a:r>
              <a:rPr lang="en-US" altLang="zh-CN" sz="2000" b="1" dirty="0">
                <a:solidFill>
                  <a:srgbClr val="0000FF"/>
                </a:solidFill>
                <a:latin typeface="Arial Unicode MS" pitchFamily="34" charset="-122"/>
                <a:ea typeface="Arial Unicode MS" pitchFamily="34" charset="-122"/>
                <a:cs typeface="Arial Unicode MS" pitchFamily="34" charset="-122"/>
              </a:rPr>
              <a:t>name</a:t>
            </a:r>
            <a:endParaRPr lang="en-US" altLang="zh-CN" b="1" dirty="0">
              <a:solidFill>
                <a:srgbClr val="0000FF"/>
              </a:solidFill>
              <a:latin typeface="Arial Unicode MS" pitchFamily="34" charset="-122"/>
              <a:ea typeface="Arial Unicode MS" pitchFamily="34" charset="-122"/>
              <a:cs typeface="Arial Unicode MS" pitchFamily="34" charset="-122"/>
            </a:endParaRPr>
          </a:p>
          <a:p>
            <a:r>
              <a:rPr lang="en-US" altLang="zh-CN" b="1" dirty="0">
                <a:solidFill>
                  <a:srgbClr val="0000FF"/>
                </a:solidFill>
                <a:latin typeface="Arial Unicode MS" pitchFamily="34" charset="-122"/>
                <a:ea typeface="Arial Unicode MS" pitchFamily="34" charset="-122"/>
                <a:cs typeface="Arial Unicode MS" pitchFamily="34" charset="-122"/>
              </a:rPr>
              <a:t>}</a:t>
            </a:r>
          </a:p>
        </p:txBody>
      </p:sp>
      <p:sp>
        <p:nvSpPr>
          <p:cNvPr id="451588" name="Text Box 4"/>
          <p:cNvSpPr txBox="1">
            <a:spLocks noChangeArrowheads="1"/>
          </p:cNvSpPr>
          <p:nvPr/>
        </p:nvSpPr>
        <p:spPr bwMode="auto">
          <a:xfrm>
            <a:off x="428596" y="5435932"/>
            <a:ext cx="5943604"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spcBef>
                <a:spcPct val="50000"/>
              </a:spcBef>
            </a:pPr>
            <a:r>
              <a:rPr lang="zh-CN" altLang="en-US" sz="2000" dirty="0">
                <a:latin typeface="Arial Unicode MS" pitchFamily="34" charset="-122"/>
                <a:ea typeface="Arial Unicode MS" pitchFamily="34" charset="-122"/>
                <a:cs typeface="Arial Unicode MS" pitchFamily="34" charset="-122"/>
              </a:rPr>
              <a:t>属性有时也称为：数据成员</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数据</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，成员变量</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变量</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48951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1588"/>
                                        </p:tgtEl>
                                        <p:attrNameLst>
                                          <p:attrName>style.visibility</p:attrName>
                                        </p:attrNameLst>
                                      </p:cBhvr>
                                      <p:to>
                                        <p:strVal val="visible"/>
                                      </p:to>
                                    </p:set>
                                    <p:anim calcmode="lin" valueType="num">
                                      <p:cBhvr additive="base">
                                        <p:cTn id="7" dur="500" fill="hold"/>
                                        <p:tgtEl>
                                          <p:spTgt spid="451588"/>
                                        </p:tgtEl>
                                        <p:attrNameLst>
                                          <p:attrName>ppt_x</p:attrName>
                                        </p:attrNameLst>
                                      </p:cBhvr>
                                      <p:tavLst>
                                        <p:tav tm="0">
                                          <p:val>
                                            <p:strVal val="#ppt_x"/>
                                          </p:val>
                                        </p:tav>
                                        <p:tav tm="100000">
                                          <p:val>
                                            <p:strVal val="#ppt_x"/>
                                          </p:val>
                                        </p:tav>
                                      </p:tavLst>
                                    </p:anim>
                                    <p:anim calcmode="lin" valueType="num">
                                      <p:cBhvr additive="base">
                                        <p:cTn id="8" dur="500" fill="hold"/>
                                        <p:tgtEl>
                                          <p:spTgt spid="451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8" grpId="0" animBg="1"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2009</TotalTime>
  <Words>1601</Words>
  <Application>Microsoft Office PowerPoint</Application>
  <PresentationFormat>全屏显示(4:3)</PresentationFormat>
  <Paragraphs>368</Paragraphs>
  <Slides>39</Slides>
  <Notes>1</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面向对象-1</vt:lpstr>
      <vt:lpstr>学习目标</vt:lpstr>
      <vt:lpstr>面向对象的思想概述</vt:lpstr>
      <vt:lpstr>面向对象的思想概述</vt:lpstr>
      <vt:lpstr>PowerPoint 演示文稿</vt:lpstr>
      <vt:lpstr>类和对象举例</vt:lpstr>
      <vt:lpstr>类的定义</vt:lpstr>
      <vt:lpstr>声明类</vt:lpstr>
      <vt:lpstr>声明属性</vt:lpstr>
      <vt:lpstr>声明方法</vt:lpstr>
      <vt:lpstr>对象的创建和使用</vt:lpstr>
      <vt:lpstr>对象的创建和使用</vt:lpstr>
      <vt:lpstr>提示</vt:lpstr>
      <vt:lpstr>对象的产生</vt:lpstr>
      <vt:lpstr>PowerPoint 演示文稿</vt:lpstr>
      <vt:lpstr>对象的产生</vt:lpstr>
      <vt:lpstr>对象的使用</vt:lpstr>
      <vt:lpstr>练习1</vt:lpstr>
      <vt:lpstr>构造器的定义与作用 </vt:lpstr>
      <vt:lpstr>构造器（构造方法）</vt:lpstr>
      <vt:lpstr>默认的构造方法</vt:lpstr>
      <vt:lpstr>练习3</vt:lpstr>
      <vt:lpstr>Person p = new Person(“Tom”,18)  的内存状态变化过程分析</vt:lpstr>
      <vt:lpstr>函数</vt:lpstr>
      <vt:lpstr>PowerPoint 演示文稿</vt:lpstr>
      <vt:lpstr>函数的调用</vt:lpstr>
      <vt:lpstr>PowerPoint 演示文稿</vt:lpstr>
      <vt:lpstr>函数的重载 </vt:lpstr>
      <vt:lpstr>函数的重载 </vt:lpstr>
      <vt:lpstr>练习4</vt:lpstr>
      <vt:lpstr>构造方法重载</vt:lpstr>
      <vt:lpstr>构造方法重载举例</vt:lpstr>
      <vt:lpstr>练习5</vt:lpstr>
      <vt:lpstr>this是什么？ </vt:lpstr>
      <vt:lpstr>this引用句柄的存放位置</vt:lpstr>
      <vt:lpstr>函数的参数传递   —基本数据类型的参数传递 </vt:lpstr>
      <vt:lpstr>函数的参数传递   —引用数据类型的参数传递</vt:lpstr>
      <vt:lpstr>函数的参数传递  —引用参数传递的一个问题分析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Think Pad</cp:lastModifiedBy>
  <cp:revision>61</cp:revision>
  <dcterms:created xsi:type="dcterms:W3CDTF">2013-03-04T07:19:04Z</dcterms:created>
  <dcterms:modified xsi:type="dcterms:W3CDTF">2013-11-08T13:38:44Z</dcterms:modified>
</cp:coreProperties>
</file>