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  <p:sldMasterId id="2147483666" r:id="rId3"/>
    <p:sldMasterId id="2147483671" r:id="rId4"/>
  </p:sldMasterIdLst>
  <p:notesMasterIdLst>
    <p:notesMasterId r:id="rId18"/>
  </p:notesMasterIdLst>
  <p:handoutMasterIdLst>
    <p:handoutMasterId r:id="rId19"/>
  </p:handoutMasterIdLst>
  <p:sldIdLst>
    <p:sldId id="598" r:id="rId5"/>
    <p:sldId id="602" r:id="rId6"/>
    <p:sldId id="599" r:id="rId7"/>
    <p:sldId id="600" r:id="rId8"/>
    <p:sldId id="609" r:id="rId9"/>
    <p:sldId id="601" r:id="rId10"/>
    <p:sldId id="603" r:id="rId11"/>
    <p:sldId id="604" r:id="rId12"/>
    <p:sldId id="605" r:id="rId13"/>
    <p:sldId id="608" r:id="rId14"/>
    <p:sldId id="606" r:id="rId15"/>
    <p:sldId id="607" r:id="rId16"/>
    <p:sldId id="594" r:id="rId17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AEEF"/>
    <a:srgbClr val="5ACBF5"/>
    <a:srgbClr val="0070B1"/>
    <a:srgbClr val="008FD4"/>
    <a:srgbClr val="8CC63E"/>
    <a:srgbClr val="00ABBD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58453" autoAdjust="0"/>
  </p:normalViewPr>
  <p:slideViewPr>
    <p:cSldViewPr snapToGrid="0" snapToObjects="1">
      <p:cViewPr varScale="1">
        <p:scale>
          <a:sx n="57" d="100"/>
          <a:sy n="57" d="100"/>
        </p:scale>
        <p:origin x="1848" y="60"/>
      </p:cViewPr>
      <p:guideLst>
        <p:guide orient="horz" pos="1620"/>
        <p:guide pos="29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7FD611-2766-408E-98B4-96C566DE0A6F}" type="datetimeFigureOut">
              <a:rPr lang="zh-CN" altLang="en-US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FA9095-17A8-4AEF-B672-8143182F88F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3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607-FBEC-FD45-BFCB-307B88FE6685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AAAC-DED4-1F42-8B57-5935B4B290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4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33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439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10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26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的库与库之间是平等的关系，只是提供了一种同步的机制；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是纯集中式的。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本地访问：这个实际上提供了一种离线的机制，实际上就是一种，“离线开发，联机同步”这种模式。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存储格式：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SVN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是基于文件的，每次提交时，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都只记录了文件的版本变化；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存储时则会根据文件的变化情况，使用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算法，自动生成一个库的变化记录，得到一个新的版本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commit_id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可以随时回溯找到库的历史状态。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分支：正式上面的理由，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的分支只是增加了一个版本记录的指针，指向某一个历史的版本上；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要打一个分支，则需要完整拷贝一份文件。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其他区别不一一列举。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5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57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Git clone http://gitlab.ztesoft.com/ngweb/gitboard.git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默认的分支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，使用指令查看 </a:t>
            </a:r>
            <a:r>
              <a:rPr lang="en-US" altLang="zh-CN" dirty="0" smtClean="0"/>
              <a:t>git branch –a</a:t>
            </a:r>
            <a:r>
              <a:rPr lang="zh-CN" altLang="en-US" dirty="0" smtClean="0"/>
              <a:t>，使用 </a:t>
            </a:r>
            <a:r>
              <a:rPr lang="en-US" altLang="zh-CN" dirty="0" smtClean="0"/>
              <a:t>git checkout [branch name]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进入库目录，增加一个文件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，保存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git add </a:t>
            </a:r>
            <a:r>
              <a:rPr lang="en-US" altLang="zh-CN" baseline="0" dirty="0" smtClean="0"/>
              <a:t> a.txt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baseline="0" dirty="0" smtClean="0"/>
              <a:t> 执行 </a:t>
            </a:r>
            <a:r>
              <a:rPr lang="en-US" altLang="zh-CN" baseline="0" dirty="0" smtClean="0"/>
              <a:t>git commit –m </a:t>
            </a:r>
            <a:r>
              <a:rPr lang="zh-CN" altLang="en-US" baseline="0" dirty="0" smtClean="0"/>
              <a:t>“注释”</a:t>
            </a:r>
            <a:endParaRPr lang="en-US" altLang="zh-CN" baseline="0" dirty="0" smtClean="0"/>
          </a:p>
          <a:p>
            <a:r>
              <a:rPr lang="en-US" altLang="zh-CN" baseline="0" dirty="0" smtClean="0"/>
              <a:t>6. </a:t>
            </a:r>
            <a:r>
              <a:rPr lang="zh-CN" altLang="en-US" baseline="0" dirty="0" smtClean="0"/>
              <a:t>执行 </a:t>
            </a:r>
            <a:r>
              <a:rPr lang="en-US" altLang="zh-CN" baseline="0" dirty="0" smtClean="0"/>
              <a:t>git push</a:t>
            </a:r>
            <a:r>
              <a:rPr lang="zh-CN" altLang="en-US" baseline="0" dirty="0" smtClean="0"/>
              <a:t> 推送到服务器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操作记录：</a:t>
            </a:r>
            <a:endParaRPr lang="en-US" altLang="zh-CN" dirty="0" smtClean="0"/>
          </a:p>
          <a:p>
            <a:r>
              <a:rPr lang="en-US" altLang="zh-CN" dirty="0" smtClean="0"/>
              <a:t>Git status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查看本地库和本地暂存区的状态</a:t>
            </a:r>
            <a:r>
              <a:rPr lang="en-US" altLang="zh-CN" baseline="0" dirty="0" smtClean="0"/>
              <a:t>; </a:t>
            </a:r>
            <a:r>
              <a:rPr lang="zh-CN" altLang="en-US" baseline="0" dirty="0" smtClean="0"/>
              <a:t>除非使用</a:t>
            </a:r>
            <a:r>
              <a:rPr lang="en-US" altLang="zh-CN" baseline="0" dirty="0" smtClean="0"/>
              <a:t>git commit –a </a:t>
            </a:r>
            <a:r>
              <a:rPr lang="zh-CN" altLang="en-US" baseline="0" dirty="0" smtClean="0"/>
              <a:t>参数，否则，未加入暂存去的文件不会被提交到本地仓库</a:t>
            </a:r>
            <a:endParaRPr lang="en-US" altLang="zh-CN" baseline="0" dirty="0" smtClean="0"/>
          </a:p>
          <a:p>
            <a:r>
              <a:rPr lang="en-US" altLang="zh-CN" baseline="0" dirty="0" smtClean="0"/>
              <a:t>Git config -- list </a:t>
            </a:r>
            <a:r>
              <a:rPr lang="zh-CN" altLang="en-US" baseline="0" dirty="0" smtClean="0"/>
              <a:t>查看配置信息；使用</a:t>
            </a:r>
            <a:r>
              <a:rPr lang="en-US" altLang="zh-CN" baseline="0" dirty="0" smtClean="0"/>
              <a:t>-e</a:t>
            </a:r>
            <a:r>
              <a:rPr lang="zh-CN" altLang="en-US" baseline="0" dirty="0" smtClean="0"/>
              <a:t>参数可以修改其中的值。配置信息在当前目录下的</a:t>
            </a:r>
            <a:r>
              <a:rPr lang="en-US" altLang="zh-CN" baseline="0" dirty="0" smtClean="0"/>
              <a:t>.git</a:t>
            </a:r>
            <a:r>
              <a:rPr lang="zh-CN" altLang="en-US" baseline="0" dirty="0" smtClean="0"/>
              <a:t>配置文件中</a:t>
            </a:r>
            <a:endParaRPr lang="en-US" altLang="zh-CN" baseline="0" dirty="0" smtClean="0"/>
          </a:p>
          <a:p>
            <a:r>
              <a:rPr lang="en-US" altLang="zh-CN" baseline="0" dirty="0" smtClean="0"/>
              <a:t>Git checkout [</a:t>
            </a:r>
            <a:r>
              <a:rPr lang="zh-CN" altLang="en-US" baseline="0" dirty="0" smtClean="0"/>
              <a:t>分支名</a:t>
            </a:r>
            <a:r>
              <a:rPr lang="en-US" altLang="zh-CN" baseline="0" dirty="0" smtClean="0"/>
              <a:t>]  --</a:t>
            </a:r>
            <a:r>
              <a:rPr lang="zh-CN" altLang="en-US" baseline="0" dirty="0" smtClean="0"/>
              <a:t>切换分支将覆盖本地工作区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需要小心使用  </a:t>
            </a:r>
            <a:endParaRPr lang="en-US" altLang="zh-CN" baseline="0" dirty="0" smtClean="0"/>
          </a:p>
          <a:p>
            <a:r>
              <a:rPr lang="en-US" altLang="zh-CN" baseline="0" dirty="0" smtClean="0"/>
              <a:t>Git branch -- </a:t>
            </a:r>
            <a:r>
              <a:rPr lang="zh-CN" altLang="en-US" baseline="0" dirty="0" smtClean="0"/>
              <a:t>查看本地分支；</a:t>
            </a:r>
            <a:r>
              <a:rPr lang="en-US" altLang="zh-CN" baseline="0" dirty="0" smtClean="0"/>
              <a:t>git branch –r  </a:t>
            </a:r>
            <a:r>
              <a:rPr lang="zh-CN" altLang="en-US" baseline="0" dirty="0" smtClean="0"/>
              <a:t>列出远端分支，</a:t>
            </a:r>
            <a:r>
              <a:rPr lang="en-US" altLang="zh-CN" baseline="0" dirty="0" smtClean="0"/>
              <a:t>-a</a:t>
            </a:r>
            <a:r>
              <a:rPr lang="zh-CN" altLang="en-US" baseline="0" dirty="0" smtClean="0"/>
              <a:t>查看所有分支；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git branch dev </a:t>
            </a:r>
            <a:r>
              <a:rPr lang="zh-CN" altLang="en-US" baseline="0" dirty="0" smtClean="0"/>
              <a:t>从当前分支增加一个</a:t>
            </a:r>
            <a:r>
              <a:rPr lang="en-US" altLang="zh-CN" baseline="0" dirty="0" smtClean="0"/>
              <a:t>dev</a:t>
            </a:r>
            <a:r>
              <a:rPr lang="zh-CN" altLang="en-US" baseline="0" dirty="0" smtClean="0"/>
              <a:t>分支；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checkout -b dev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从当前分支增加一个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分支，并且迁出该分支；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push --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set-upstream origin dev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关联到远端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分支，并推送本地分支（如远端不存在，就自动创建）；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branch –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vv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查看本地和远程分支的对应关系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git branch –d dev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删除本地分支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branch –r –d dev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删除远端分支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（注意基于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时，需要在界面手工删除）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aseline="0" dirty="0" smtClean="0"/>
              <a:t>Git merge –</a:t>
            </a:r>
            <a:r>
              <a:rPr lang="zh-CN" altLang="en-US" baseline="0" dirty="0" smtClean="0"/>
              <a:t>后面讲</a:t>
            </a:r>
            <a:endParaRPr lang="en-US" altLang="zh-CN" baseline="0" dirty="0" smtClean="0"/>
          </a:p>
          <a:p>
            <a:r>
              <a:rPr lang="en-US" altLang="zh-CN" baseline="0" dirty="0" smtClean="0"/>
              <a:t>Git log –graph </a:t>
            </a:r>
            <a:r>
              <a:rPr lang="zh-CN" altLang="en-US" baseline="0" dirty="0" smtClean="0"/>
              <a:t>可以以字符图形的形式查看分支的变化情况</a:t>
            </a:r>
            <a:endParaRPr lang="en-US" altLang="zh-CN" baseline="0" dirty="0" smtClean="0"/>
          </a:p>
          <a:p>
            <a:r>
              <a:rPr lang="en-US" altLang="zh-CN" baseline="0" dirty="0" smtClean="0"/>
              <a:t>Git rm </a:t>
            </a:r>
            <a:r>
              <a:rPr lang="zh-CN" altLang="en-US" baseline="0" dirty="0" smtClean="0"/>
              <a:t>从暂存区中删除文件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76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如果正常流程无法处理时，有一些极端的手段。 如强制本地库回滚到上一个版本</a:t>
            </a: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git reset --hard HEAD^ 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err="1" smtClean="0">
                <a:effectLst/>
              </a:rPr>
              <a:t>commit_id</a:t>
            </a:r>
            <a:r>
              <a:rPr lang="en-US" altLang="zh-CN" dirty="0" smtClean="0">
                <a:effectLst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执行前请先备份好自己的本地文件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93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版本分支协作的模式并不会完全避免冲突，但是相比在同一个版本分支中开发，其主要目的是为了降低处理冲突的次数。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只有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权限的人才有权限合并到主分支</a:t>
            </a:r>
            <a:r>
              <a:rPr lang="zh-CN" altLang="en-US" baseline="0" dirty="0" smtClean="0"/>
              <a:t> （</a:t>
            </a:r>
            <a:r>
              <a:rPr lang="en-US" altLang="zh-CN" baseline="0" dirty="0" smtClean="0"/>
              <a:t>gitlab</a:t>
            </a:r>
            <a:r>
              <a:rPr lang="zh-CN" altLang="en-US" baseline="0" dirty="0" smtClean="0"/>
              <a:t>）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merge request</a:t>
            </a:r>
            <a:r>
              <a:rPr lang="zh-CN" altLang="en-US" dirty="0" smtClean="0"/>
              <a:t>形式合并到主分支的代码，必定会接受到一遍代码走查。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上面这个版本是比较理想化的分支示意图，实际过程中可能并没有这么多分支。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12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上一页那个图，主要是给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角色的用户来使用的，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角色的用户需要全面把握每个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的状况，区别，那对于普通开发人员来说，正常就是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分支，如果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分支操作的人多，可以在本地库中拷贝一个</a:t>
            </a:r>
            <a:r>
              <a:rPr lang="en-US" altLang="zh-CN" dirty="0" smtClean="0"/>
              <a:t>mywork</a:t>
            </a:r>
            <a:r>
              <a:rPr lang="zh-CN" altLang="en-US" dirty="0" smtClean="0"/>
              <a:t>分支，开发完成时，一次性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，分支再提交到远程共享库。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git merge</a:t>
            </a:r>
            <a:r>
              <a:rPr lang="zh-CN" altLang="en-US" dirty="0" smtClean="0"/>
              <a:t>时，在查看历史时有些人可能会有一些不适应，产生多个分支交叉出现的情况。</a:t>
            </a:r>
            <a:r>
              <a:rPr lang="zh-CN" altLang="en-US" baseline="0" dirty="0" smtClean="0"/>
              <a:t> 这时候可以适用</a:t>
            </a:r>
            <a:r>
              <a:rPr lang="en-US" altLang="zh-CN" baseline="0" dirty="0" smtClean="0"/>
              <a:t>git rebase</a:t>
            </a:r>
            <a:r>
              <a:rPr lang="zh-CN" altLang="en-US" baseline="0" dirty="0" smtClean="0"/>
              <a:t>，得到一个顺序的历史记录。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因此</a:t>
            </a:r>
            <a:r>
              <a:rPr lang="en-US" altLang="zh-CN" baseline="0" dirty="0" smtClean="0"/>
              <a:t>master</a:t>
            </a:r>
            <a:r>
              <a:rPr lang="zh-CN" altLang="en-US" baseline="0" dirty="0" smtClean="0"/>
              <a:t>分支再合并时，需要采用</a:t>
            </a:r>
            <a:r>
              <a:rPr lang="en-US" altLang="zh-CN" baseline="0" dirty="0" smtClean="0"/>
              <a:t>git rebase</a:t>
            </a:r>
            <a:r>
              <a:rPr lang="zh-CN" altLang="en-US" baseline="0" smtClean="0"/>
              <a:t>操作。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AAAC-DED4-1F42-8B57-5935B4B290E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98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2563813"/>
            <a:ext cx="1360488" cy="124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4720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0" y="4454525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8" y="4170363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3" y="3638550"/>
            <a:ext cx="1857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11" name="组 5"/>
          <p:cNvGrpSpPr/>
          <p:nvPr/>
        </p:nvGrpSpPr>
        <p:grpSpPr bwMode="auto">
          <a:xfrm>
            <a:off x="9364663" y="3851275"/>
            <a:ext cx="1392237" cy="989013"/>
            <a:chOff x="9286278" y="1725515"/>
            <a:chExt cx="1392554" cy="989008"/>
          </a:xfrm>
        </p:grpSpPr>
        <p:grpSp>
          <p:nvGrpSpPr>
            <p:cNvPr id="12" name="组 6"/>
            <p:cNvGrpSpPr/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984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/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576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984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0686"/>
              <a:ext cx="1175017" cy="2000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anose="020B0604020202020204" pitchFamily="3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30210" y="1408168"/>
            <a:ext cx="6400800" cy="562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0622" y="2391270"/>
            <a:ext cx="4478338" cy="100682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 panose="020B0503020204020204" charset="-122"/>
                <a:ea typeface="Heiti SC Light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430210" y="955082"/>
            <a:ext cx="6400800" cy="444238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23" name="图片 22" descr="ZTEsoft_Logo_反白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8230" y="409958"/>
            <a:ext cx="1661270" cy="4382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235601" y="107319"/>
            <a:ext cx="9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65546"/>
          </a:xfrm>
        </p:spPr>
        <p:txBody>
          <a:bodyPr/>
          <a:lstStyle>
            <a:lvl1pPr>
              <a:defRPr b="0" i="0">
                <a:solidFill>
                  <a:srgbClr val="005B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-1334749" y="2711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3" name="组 2"/>
          <p:cNvGrpSpPr/>
          <p:nvPr userDrawn="1"/>
        </p:nvGrpSpPr>
        <p:grpSpPr>
          <a:xfrm>
            <a:off x="9116242" y="2999248"/>
            <a:ext cx="1360488" cy="1894867"/>
            <a:chOff x="9116242" y="3998997"/>
            <a:chExt cx="1360488" cy="2526489"/>
          </a:xfrm>
        </p:grpSpPr>
        <p:sp>
          <p:nvSpPr>
            <p:cNvPr id="25" name="Rectangle 8"/>
            <p:cNvSpPr>
              <a:spLocks noChangeArrowheads="1"/>
            </p:cNvSpPr>
            <p:nvPr userDrawn="1"/>
          </p:nvSpPr>
          <p:spPr bwMode="auto">
            <a:xfrm>
              <a:off x="9116242" y="3998997"/>
              <a:ext cx="1360488" cy="1063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442" tIns="46725" rIns="93442" bIns="46725" anchor="b" anchorCtr="1">
              <a:noAutofit/>
            </a:bodyPr>
            <a:lstStyle/>
            <a:p>
              <a:pPr algn="l" defTabSz="934720"/>
              <a:r>
                <a:rPr sz="700" b="1" noProof="1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Arial" panose="020B0604020202020204"/>
                </a:rPr>
                <a:t>T</a:t>
              </a:r>
              <a:r>
                <a:rPr altLang="zh-CN" sz="700" b="1" noProof="1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Arial" panose="020B0604020202020204"/>
                </a:rPr>
                <a:t>itle:</a:t>
              </a:r>
              <a:endParaRPr altLang="ja-JP" sz="700" b="1" noProof="1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Arial" panose="020B0604020202020204"/>
              </a:endParaRPr>
            </a:p>
            <a:p>
              <a:pPr algn="l" defTabSz="934720"/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Type</a:t>
              </a:r>
              <a:r>
                <a:rPr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: Arial </a:t>
              </a:r>
              <a:endParaRPr lang="en-US" altLang="ja-JP" sz="700" i="1" noProof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endParaRPr>
            </a:p>
            <a:p>
              <a:pPr algn="l" defTabSz="934720"/>
              <a:r>
                <a:rPr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S</a:t>
              </a:r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ize</a:t>
              </a:r>
              <a:r>
                <a:rPr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：</a:t>
              </a:r>
              <a:r>
                <a:rPr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3</a:t>
              </a:r>
              <a:r>
                <a:rPr lang="en-US"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0</a:t>
              </a:r>
              <a:r>
                <a:rPr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-3</a:t>
              </a:r>
              <a:r>
                <a:rPr lang="en-US"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2</a:t>
              </a:r>
              <a:r>
                <a:rPr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pt</a:t>
              </a:r>
            </a:p>
            <a:p>
              <a:pPr algn="l" defTabSz="934720"/>
              <a:r>
                <a:rPr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C</a:t>
              </a:r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olor</a:t>
              </a:r>
              <a:r>
                <a:rPr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：T</a:t>
              </a:r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he theme blue</a:t>
              </a:r>
              <a:r>
                <a:rPr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 </a:t>
              </a:r>
            </a:p>
            <a:p>
              <a:pPr algn="l" defTabSz="934720"/>
              <a:endParaRPr lang="en-US" altLang="zh-CN" sz="700" noProof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endParaRPr>
            </a:p>
            <a:p>
              <a:pPr algn="l" defTabSz="934720"/>
              <a:r>
                <a:rPr altLang="zh-CN" sz="700" b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Text</a:t>
              </a:r>
              <a:r>
                <a:rPr lang="en-US" altLang="zh-CN" sz="700" b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 </a:t>
              </a:r>
              <a:r>
                <a:rPr altLang="ja-JP" sz="700" b="1" noProof="1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Arial" panose="020B0604020202020204"/>
                </a:rPr>
                <a:t>(</a:t>
              </a:r>
              <a:r>
                <a:rPr lang="en-US" altLang="ja-JP" sz="700" b="1" noProof="1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Arial" panose="020B0604020202020204"/>
                </a:rPr>
                <a:t>1</a:t>
              </a:r>
              <a:r>
                <a:rPr altLang="ja-JP" sz="700" b="1" noProof="1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Arial" panose="020B0604020202020204"/>
                </a:rPr>
                <a:t>-5</a:t>
              </a:r>
              <a:r>
                <a:rPr altLang="zh-CN" sz="700" b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 Level</a:t>
              </a:r>
              <a:r>
                <a:rPr altLang="ja-JP" sz="700" b="1" noProof="1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Arial" panose="020B0604020202020204"/>
                </a:rPr>
                <a:t>)</a:t>
              </a:r>
              <a:r>
                <a:rPr lang="en-US" altLang="ja-JP" sz="700" b="1" noProof="1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Arial" panose="020B0604020202020204"/>
                </a:rPr>
                <a:t>:</a:t>
              </a:r>
              <a:endParaRPr altLang="ja-JP" sz="700" b="1" noProof="1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Arial" panose="020B0604020202020204"/>
              </a:endParaRPr>
            </a:p>
            <a:p>
              <a:pPr algn="l" defTabSz="934720"/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Type</a:t>
              </a:r>
              <a:r>
                <a:rPr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：</a:t>
              </a:r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Arial</a:t>
              </a:r>
              <a:endParaRPr altLang="ja-JP" sz="700" i="1" noProof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endParaRPr>
            </a:p>
            <a:p>
              <a:pPr algn="l" defTabSz="934720"/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Size</a:t>
              </a:r>
              <a:r>
                <a:rPr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：</a:t>
              </a:r>
              <a:r>
                <a:rPr lang="en-US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28~</a:t>
              </a:r>
              <a:r>
                <a:rPr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1</a:t>
              </a:r>
              <a:r>
                <a:rPr lang="en-US"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2</a:t>
              </a:r>
              <a:r>
                <a:rPr altLang="ja-JP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pt</a:t>
              </a:r>
            </a:p>
            <a:p>
              <a:pPr algn="l" defTabSz="934720"/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Color</a:t>
              </a:r>
              <a:r>
                <a:rPr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：</a:t>
              </a:r>
              <a:r>
                <a:rPr altLang="zh-CN" sz="700" i="1" noProof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rPr>
                <a:t>Black</a:t>
              </a:r>
              <a:endParaRPr altLang="ja-JP" sz="700" i="1" noProof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endParaRPr>
            </a:p>
          </p:txBody>
        </p:sp>
        <p:grpSp>
          <p:nvGrpSpPr>
            <p:cNvPr id="4" name="组 25"/>
            <p:cNvGrpSpPr/>
            <p:nvPr userDrawn="1"/>
          </p:nvGrpSpPr>
          <p:grpSpPr>
            <a:xfrm>
              <a:off x="9342927" y="5223737"/>
              <a:ext cx="935158" cy="1301749"/>
              <a:chOff x="9286278" y="1725515"/>
              <a:chExt cx="935158" cy="1301749"/>
            </a:xfrm>
          </p:grpSpPr>
          <p:grpSp>
            <p:nvGrpSpPr>
              <p:cNvPr id="5" name="组 26"/>
              <p:cNvGrpSpPr/>
              <p:nvPr userDrawn="1"/>
            </p:nvGrpSpPr>
            <p:grpSpPr>
              <a:xfrm>
                <a:off x="9286278" y="1725515"/>
                <a:ext cx="795145" cy="254390"/>
                <a:chOff x="9286278" y="1725515"/>
                <a:chExt cx="795145" cy="254390"/>
              </a:xfrm>
            </p:grpSpPr>
            <p:sp>
              <p:nvSpPr>
                <p:cNvPr id="36" name="矩形 35"/>
                <p:cNvSpPr/>
                <p:nvPr userDrawn="1"/>
              </p:nvSpPr>
              <p:spPr>
                <a:xfrm>
                  <a:off x="9286278" y="1725515"/>
                  <a:ext cx="254390" cy="254390"/>
                </a:xfrm>
                <a:prstGeom prst="rect">
                  <a:avLst/>
                </a:prstGeom>
                <a:solidFill>
                  <a:srgbClr val="005BA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文本框 36"/>
                <p:cNvSpPr txBox="1"/>
                <p:nvPr userDrawn="1"/>
              </p:nvSpPr>
              <p:spPr>
                <a:xfrm>
                  <a:off x="9503622" y="1756625"/>
                  <a:ext cx="5778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l"/>
                  <a:r>
                    <a:rPr kumimoji="1" lang="en-US" altLang="zh-CN" sz="700" i="1" dirty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G91, B170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6" name="组 27"/>
              <p:cNvGrpSpPr/>
              <p:nvPr userDrawn="1"/>
            </p:nvGrpSpPr>
            <p:grpSpPr>
              <a:xfrm>
                <a:off x="9286278" y="2062596"/>
                <a:ext cx="935158" cy="254390"/>
                <a:chOff x="9286278" y="2062596"/>
                <a:chExt cx="935158" cy="254390"/>
              </a:xfrm>
            </p:grpSpPr>
            <p:sp>
              <p:nvSpPr>
                <p:cNvPr id="34" name="矩形 33"/>
                <p:cNvSpPr/>
                <p:nvPr userDrawn="1"/>
              </p:nvSpPr>
              <p:spPr>
                <a:xfrm>
                  <a:off x="9286278" y="2062596"/>
                  <a:ext cx="254390" cy="254390"/>
                </a:xfrm>
                <a:prstGeom prst="rect">
                  <a:avLst/>
                </a:prstGeom>
                <a:solidFill>
                  <a:srgbClr val="0089C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5" name="文本框 34"/>
                <p:cNvSpPr txBox="1"/>
                <p:nvPr userDrawn="1"/>
              </p:nvSpPr>
              <p:spPr>
                <a:xfrm>
                  <a:off x="9503622" y="2093706"/>
                  <a:ext cx="71781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l"/>
                  <a:r>
                    <a:rPr kumimoji="1" lang="en-US" altLang="zh-CN" sz="700" i="1" dirty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G137, B207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7" name="组 28"/>
              <p:cNvGrpSpPr/>
              <p:nvPr userDrawn="1"/>
            </p:nvGrpSpPr>
            <p:grpSpPr>
              <a:xfrm>
                <a:off x="9286278" y="2411716"/>
                <a:ext cx="935158" cy="254390"/>
                <a:chOff x="9286278" y="2411716"/>
                <a:chExt cx="935158" cy="254390"/>
              </a:xfrm>
            </p:grpSpPr>
            <p:sp>
              <p:nvSpPr>
                <p:cNvPr id="32" name="矩形 31"/>
                <p:cNvSpPr/>
                <p:nvPr userDrawn="1"/>
              </p:nvSpPr>
              <p:spPr>
                <a:xfrm>
                  <a:off x="9286278" y="2411716"/>
                  <a:ext cx="254390" cy="254390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" name="文本框 32"/>
                <p:cNvSpPr txBox="1"/>
                <p:nvPr userDrawn="1"/>
              </p:nvSpPr>
              <p:spPr>
                <a:xfrm>
                  <a:off x="9503622" y="2442826"/>
                  <a:ext cx="71781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l"/>
                  <a:r>
                    <a:rPr kumimoji="1" lang="en-US" altLang="zh-CN" sz="700" i="1" dirty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G174, B239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sp>
            <p:nvSpPr>
              <p:cNvPr id="30" name="矩形 29"/>
              <p:cNvSpPr/>
              <p:nvPr userDrawn="1"/>
            </p:nvSpPr>
            <p:spPr>
              <a:xfrm>
                <a:off x="9286278" y="2772874"/>
                <a:ext cx="254390" cy="254390"/>
              </a:xfrm>
              <a:prstGeom prst="rect">
                <a:avLst/>
              </a:prstGeom>
              <a:solidFill>
                <a:srgbClr val="00AB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文本框 30"/>
              <p:cNvSpPr txBox="1"/>
              <p:nvPr userDrawn="1"/>
            </p:nvSpPr>
            <p:spPr>
              <a:xfrm>
                <a:off x="9503622" y="2803984"/>
                <a:ext cx="717814" cy="2000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G171, B189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</p:grpSp>
      <p:sp>
        <p:nvSpPr>
          <p:cNvPr id="23" name="文本框 3"/>
          <p:cNvSpPr txBox="1"/>
          <p:nvPr userDrawn="1"/>
        </p:nvSpPr>
        <p:spPr>
          <a:xfrm>
            <a:off x="3361031" y="4951883"/>
            <a:ext cx="25454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kern="1200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© </a:t>
            </a:r>
            <a:r>
              <a:rPr lang="en-US" altLang="zh-CN" sz="600" kern="1200" dirty="0" err="1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ZTEsoft</a:t>
            </a:r>
            <a:r>
              <a:rPr lang="en-US" altLang="zh-CN" sz="600" kern="1200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Technology </a:t>
            </a:r>
            <a:r>
              <a:rPr lang="en-US" altLang="zh-CN" sz="600" kern="1200" dirty="0" err="1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Co.,Ltd</a:t>
            </a:r>
            <a:r>
              <a:rPr lang="en-US" altLang="zh-CN" sz="600" kern="1200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.  All rights reserved.</a:t>
            </a:r>
            <a:endParaRPr kumimoji="1" lang="zh-CN" altLang="en-US" sz="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" name="图片 23" descr="ZTEsoft中兴软创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225" y="4942614"/>
            <a:ext cx="1116000" cy="154643"/>
          </a:xfrm>
          <a:prstGeom prst="rect">
            <a:avLst/>
          </a:prstGeom>
        </p:spPr>
      </p:pic>
      <p:pic>
        <p:nvPicPr>
          <p:cNvPr id="38" name="图片 37" descr="ZSmart_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044" y="4961150"/>
            <a:ext cx="1116000" cy="1209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9231314" y="2621757"/>
            <a:ext cx="1157287" cy="797719"/>
          </a:xfrm>
          <a:prstGeom prst="rect">
            <a:avLst/>
          </a:prstGeom>
          <a:noFill/>
          <a:ln>
            <a:noFill/>
          </a:ln>
        </p:spPr>
        <p:txBody>
          <a:bodyPr lIns="70082" tIns="35044" rIns="70082" bIns="35044" anchor="b" anchorCtr="1"/>
          <a:lstStyle/>
          <a:p>
            <a:pPr defTabSz="701040">
              <a:defRPr/>
            </a:pPr>
            <a:r>
              <a:rPr lang="en-US" altLang="zh-CN" sz="525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Title:</a:t>
            </a:r>
            <a:endParaRPr lang="en-US" altLang="ja-JP" sz="525" b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: Arial Bold</a:t>
            </a: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Size</a:t>
            </a:r>
            <a:r>
              <a:rPr lang="en-US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32-36pt</a:t>
            </a: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Color</a:t>
            </a:r>
            <a:r>
              <a:rPr lang="en-US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The theme blue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</a:p>
          <a:p>
            <a:pPr defTabSz="701040">
              <a:defRPr/>
            </a:pPr>
            <a:endParaRPr lang="en-US" altLang="zh-CN" sz="525" b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701040">
              <a:defRPr/>
            </a:pPr>
            <a:r>
              <a:rPr lang="en-US" altLang="zh-CN" sz="525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Subtitle:</a:t>
            </a:r>
            <a:endParaRPr lang="en-US" altLang="ja-JP" sz="525" b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en-US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Arial</a:t>
            </a: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Size</a:t>
            </a:r>
            <a:r>
              <a:rPr lang="en-US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24pt</a:t>
            </a: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Color: The theme gray</a:t>
            </a:r>
            <a:endParaRPr lang="en-US" altLang="ja-JP" sz="525" i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5" name="图片 5" descr="ZTEsoft中兴软创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51564" y="216694"/>
            <a:ext cx="2708275" cy="37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075941"/>
            <a:ext cx="7772400" cy="1102519"/>
          </a:xfrm>
        </p:spPr>
        <p:txBody>
          <a:bodyPr>
            <a:normAutofit/>
          </a:bodyPr>
          <a:lstStyle>
            <a:lvl1pPr algn="ctr">
              <a:defRPr sz="27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024508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ZSmart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05713" y="4916091"/>
            <a:ext cx="1439862" cy="15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ZTEsoft 10th 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972425" y="139303"/>
            <a:ext cx="914400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173" y="413051"/>
            <a:ext cx="1782952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14173" y="1402556"/>
            <a:ext cx="7138808" cy="32777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 userDrawn="1"/>
        </p:nvSpPr>
        <p:spPr>
          <a:xfrm>
            <a:off x="7235825" y="107156"/>
            <a:ext cx="9842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文本框 1"/>
          <p:cNvSpPr txBox="1"/>
          <p:nvPr userDrawn="1"/>
        </p:nvSpPr>
        <p:spPr>
          <a:xfrm>
            <a:off x="-1335088" y="2711054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" name="组 2"/>
          <p:cNvGrpSpPr/>
          <p:nvPr userDrawn="1"/>
        </p:nvGrpSpPr>
        <p:grpSpPr bwMode="auto">
          <a:xfrm>
            <a:off x="9117014" y="2999185"/>
            <a:ext cx="1360487" cy="1895475"/>
            <a:chOff x="9116242" y="3998997"/>
            <a:chExt cx="1360488" cy="2526489"/>
          </a:xfrm>
        </p:grpSpPr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9116242" y="3998997"/>
              <a:ext cx="1360488" cy="1063284"/>
            </a:xfrm>
            <a:prstGeom prst="rect">
              <a:avLst/>
            </a:prstGeom>
            <a:noFill/>
            <a:ln>
              <a:noFill/>
            </a:ln>
          </p:spPr>
          <p:txBody>
            <a:bodyPr lIns="93442" tIns="46725" rIns="93442" bIns="46725" anchor="b" anchorCtr="1"/>
            <a:lstStyle/>
            <a:p>
              <a:pPr defTabSz="701040">
                <a:defRPr/>
              </a:pPr>
              <a:r>
                <a:rPr lang="en-US" altLang="zh-CN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Title:</a:t>
              </a:r>
              <a:endParaRPr lang="en-US" altLang="ja-JP" sz="525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Type</a:t>
              </a:r>
              <a:r>
                <a:rPr lang="en-US" altLang="ja-JP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: Arial </a:t>
              </a: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Size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ja-JP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30-32pt</a:t>
              </a: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Color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The theme blue</a:t>
              </a:r>
              <a:r>
                <a:rPr lang="en-US" altLang="ja-JP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 </a:t>
              </a:r>
            </a:p>
            <a:p>
              <a:pPr defTabSz="701040">
                <a:defRPr/>
              </a:pPr>
              <a:endParaRPr lang="en-US" altLang="zh-CN" sz="525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  <a:p>
              <a:pPr defTabSz="701040">
                <a:defRPr/>
              </a:pPr>
              <a:r>
                <a:rPr lang="en-US" altLang="zh-CN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Text </a:t>
              </a:r>
              <a:r>
                <a:rPr lang="en-US" altLang="ja-JP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(1-5</a:t>
              </a:r>
              <a:r>
                <a:rPr lang="en-US" altLang="zh-CN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 Level</a:t>
              </a:r>
              <a:r>
                <a:rPr lang="en-US" altLang="ja-JP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):</a:t>
              </a: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Type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Arial</a:t>
              </a:r>
              <a:endPara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Size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28~</a:t>
              </a:r>
              <a:r>
                <a:rPr lang="en-US" altLang="ja-JP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12pt</a:t>
              </a: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Color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Black</a:t>
              </a:r>
              <a:endPara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grpSp>
          <p:nvGrpSpPr>
            <p:cNvPr id="8" name="组 25"/>
            <p:cNvGrpSpPr/>
            <p:nvPr userDrawn="1"/>
          </p:nvGrpSpPr>
          <p:grpSpPr bwMode="auto">
            <a:xfrm>
              <a:off x="9342927" y="5223737"/>
              <a:ext cx="935158" cy="1301749"/>
              <a:chOff x="9286278" y="1725515"/>
              <a:chExt cx="935158" cy="1301749"/>
            </a:xfrm>
          </p:grpSpPr>
          <p:grpSp>
            <p:nvGrpSpPr>
              <p:cNvPr id="10" name="组 26"/>
              <p:cNvGrpSpPr/>
              <p:nvPr userDrawn="1"/>
            </p:nvGrpSpPr>
            <p:grpSpPr bwMode="auto">
              <a:xfrm>
                <a:off x="9286278" y="1725515"/>
                <a:ext cx="795145" cy="254390"/>
                <a:chOff x="9286278" y="1725515"/>
                <a:chExt cx="795145" cy="254390"/>
              </a:xfrm>
            </p:grpSpPr>
            <p:sp>
              <p:nvSpPr>
                <p:cNvPr id="20" name="矩形 19"/>
                <p:cNvSpPr/>
                <p:nvPr userDrawn="1"/>
              </p:nvSpPr>
              <p:spPr>
                <a:xfrm>
                  <a:off x="9286605" y="1725932"/>
                  <a:ext cx="254000" cy="253918"/>
                </a:xfrm>
                <a:prstGeom prst="rect">
                  <a:avLst/>
                </a:prstGeom>
                <a:solidFill>
                  <a:srgbClr val="005BA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文本框 36"/>
                <p:cNvSpPr txBox="1"/>
                <p:nvPr userDrawn="1"/>
              </p:nvSpPr>
              <p:spPr>
                <a:xfrm>
                  <a:off x="9504093" y="1757672"/>
                  <a:ext cx="577851" cy="198373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1" lang="en-US" altLang="zh-CN" sz="525" i="1" dirty="0">
                      <a:solidFill>
                        <a:prstClr val="white"/>
                      </a:solidFill>
                      <a:latin typeface="Times"/>
                      <a:cs typeface="Times"/>
                    </a:rPr>
                    <a:t>G91, B170</a:t>
                  </a:r>
                  <a:endParaRPr kumimoji="1" lang="zh-CN" altLang="en-US" sz="525" i="1" dirty="0">
                    <a:solidFill>
                      <a:prstClr val="white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1" name="组 27"/>
              <p:cNvGrpSpPr/>
              <p:nvPr userDrawn="1"/>
            </p:nvGrpSpPr>
            <p:grpSpPr bwMode="auto">
              <a:xfrm>
                <a:off x="9286278" y="2062596"/>
                <a:ext cx="935158" cy="254390"/>
                <a:chOff x="9286278" y="2062596"/>
                <a:chExt cx="935158" cy="254390"/>
              </a:xfrm>
            </p:grpSpPr>
            <p:sp>
              <p:nvSpPr>
                <p:cNvPr id="18" name="矩形 17"/>
                <p:cNvSpPr/>
                <p:nvPr userDrawn="1"/>
              </p:nvSpPr>
              <p:spPr>
                <a:xfrm>
                  <a:off x="9286605" y="2062374"/>
                  <a:ext cx="254000" cy="260266"/>
                </a:xfrm>
                <a:prstGeom prst="rect">
                  <a:avLst/>
                </a:prstGeom>
                <a:solidFill>
                  <a:srgbClr val="0089C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文本框 34"/>
                <p:cNvSpPr txBox="1"/>
                <p:nvPr userDrawn="1"/>
              </p:nvSpPr>
              <p:spPr>
                <a:xfrm>
                  <a:off x="9504093" y="2094114"/>
                  <a:ext cx="717551" cy="199961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1" lang="en-US" altLang="zh-CN" sz="525" i="1" dirty="0">
                      <a:solidFill>
                        <a:prstClr val="white"/>
                      </a:solidFill>
                      <a:latin typeface="Times"/>
                      <a:cs typeface="Times"/>
                    </a:rPr>
                    <a:t>G137, B207</a:t>
                  </a:r>
                  <a:endParaRPr kumimoji="1" lang="zh-CN" altLang="en-US" sz="525" i="1" dirty="0">
                    <a:solidFill>
                      <a:prstClr val="white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2" name="组 28"/>
              <p:cNvGrpSpPr/>
              <p:nvPr userDrawn="1"/>
            </p:nvGrpSpPr>
            <p:grpSpPr bwMode="auto">
              <a:xfrm>
                <a:off x="9286278" y="2411716"/>
                <a:ext cx="935158" cy="254390"/>
                <a:chOff x="9286278" y="2411716"/>
                <a:chExt cx="935158" cy="254390"/>
              </a:xfrm>
            </p:grpSpPr>
            <p:sp>
              <p:nvSpPr>
                <p:cNvPr id="16" name="矩形 15"/>
                <p:cNvSpPr/>
                <p:nvPr userDrawn="1"/>
              </p:nvSpPr>
              <p:spPr>
                <a:xfrm>
                  <a:off x="9286605" y="2411512"/>
                  <a:ext cx="254000" cy="253918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文本框 32"/>
                <p:cNvSpPr txBox="1"/>
                <p:nvPr userDrawn="1"/>
              </p:nvSpPr>
              <p:spPr>
                <a:xfrm>
                  <a:off x="9504093" y="2443252"/>
                  <a:ext cx="717551" cy="198373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1" lang="en-US" altLang="zh-CN" sz="525" i="1" dirty="0">
                      <a:solidFill>
                        <a:prstClr val="white"/>
                      </a:solidFill>
                      <a:latin typeface="Times"/>
                      <a:cs typeface="Times"/>
                    </a:rPr>
                    <a:t>G174, B239</a:t>
                  </a:r>
                  <a:endParaRPr kumimoji="1" lang="zh-CN" altLang="en-US" sz="525" i="1" dirty="0">
                    <a:solidFill>
                      <a:prstClr val="white"/>
                    </a:solidFill>
                    <a:latin typeface="Times"/>
                    <a:cs typeface="Times"/>
                  </a:endParaRPr>
                </a:p>
              </p:txBody>
            </p:sp>
          </p:grpSp>
          <p:sp>
            <p:nvSpPr>
              <p:cNvPr id="13" name="矩形 12"/>
              <p:cNvSpPr/>
              <p:nvPr userDrawn="1"/>
            </p:nvSpPr>
            <p:spPr>
              <a:xfrm>
                <a:off x="9286605" y="2773346"/>
                <a:ext cx="254000" cy="253918"/>
              </a:xfrm>
              <a:prstGeom prst="rect">
                <a:avLst/>
              </a:prstGeom>
              <a:solidFill>
                <a:srgbClr val="00AB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30"/>
              <p:cNvSpPr txBox="1"/>
              <p:nvPr userDrawn="1"/>
            </p:nvSpPr>
            <p:spPr>
              <a:xfrm>
                <a:off x="9504093" y="2803498"/>
                <a:ext cx="717551" cy="199961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525" i="1" dirty="0">
                    <a:solidFill>
                      <a:prstClr val="white"/>
                    </a:solidFill>
                    <a:latin typeface="Times"/>
                    <a:cs typeface="Times"/>
                  </a:rPr>
                  <a:t>G171, B189</a:t>
                </a:r>
                <a:endParaRPr kumimoji="1" lang="zh-CN" altLang="en-US" sz="525" i="1" dirty="0">
                  <a:solidFill>
                    <a:prstClr val="white"/>
                  </a:solidFill>
                  <a:latin typeface="Times"/>
                  <a:cs typeface="Times"/>
                </a:endParaRPr>
              </a:p>
            </p:txBody>
          </p:sp>
        </p:grpSp>
      </p:grpSp>
      <p:pic>
        <p:nvPicPr>
          <p:cNvPr id="22" name="图片 23" descr="ZTEsoft中兴软创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151" y="4942285"/>
            <a:ext cx="1116013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4" descr="ZTEsoft 10th 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47038" y="84535"/>
            <a:ext cx="914400" cy="59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9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3" y="205980"/>
            <a:ext cx="7232073" cy="526946"/>
          </a:xfrm>
        </p:spPr>
        <p:txBody>
          <a:bodyPr/>
          <a:lstStyle>
            <a:lvl1pPr>
              <a:defRPr b="0" i="0">
                <a:solidFill>
                  <a:srgbClr val="005BA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9231314" y="2621757"/>
            <a:ext cx="1157287" cy="797719"/>
          </a:xfrm>
          <a:prstGeom prst="rect">
            <a:avLst/>
          </a:prstGeom>
          <a:noFill/>
          <a:ln>
            <a:noFill/>
          </a:ln>
        </p:spPr>
        <p:txBody>
          <a:bodyPr lIns="70082" tIns="35044" rIns="70082" bIns="35044" anchor="b" anchorCtr="1"/>
          <a:lstStyle/>
          <a:p>
            <a:pPr defTabSz="701040">
              <a:defRPr/>
            </a:pPr>
            <a:r>
              <a:rPr lang="en-US" altLang="zh-CN" sz="525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Title:</a:t>
            </a:r>
            <a:endParaRPr lang="en-US" altLang="ja-JP" sz="525" b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: Arial Bold</a:t>
            </a: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Size</a:t>
            </a:r>
            <a:r>
              <a:rPr lang="en-US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32-36pt</a:t>
            </a: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Color</a:t>
            </a:r>
            <a:r>
              <a:rPr lang="en-US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The theme blue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</a:p>
          <a:p>
            <a:pPr defTabSz="701040">
              <a:defRPr/>
            </a:pPr>
            <a:endParaRPr lang="en-US" altLang="zh-CN" sz="525" b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701040">
              <a:defRPr/>
            </a:pPr>
            <a:r>
              <a:rPr lang="en-US" altLang="zh-CN" sz="525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Subtitle:</a:t>
            </a:r>
            <a:endParaRPr lang="en-US" altLang="ja-JP" sz="525" b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en-US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Arial</a:t>
            </a: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Size</a:t>
            </a:r>
            <a:r>
              <a:rPr lang="en-US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24pt</a:t>
            </a:r>
          </a:p>
          <a:p>
            <a:pPr defTabSz="701040">
              <a:defRPr/>
            </a:pPr>
            <a:r>
              <a:rPr lang="en-US" altLang="zh-CN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Color: The theme gray</a:t>
            </a:r>
            <a:endParaRPr lang="en-US" altLang="ja-JP" sz="525" i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5" name="图片 5" descr="ZTEsoft中兴软创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51564" y="216694"/>
            <a:ext cx="2708275" cy="37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075941"/>
            <a:ext cx="7772400" cy="1102519"/>
          </a:xfrm>
        </p:spPr>
        <p:txBody>
          <a:bodyPr>
            <a:normAutofit/>
          </a:bodyPr>
          <a:lstStyle>
            <a:lvl1pPr algn="ctr">
              <a:defRPr sz="27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024508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ZSmart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05713" y="4916091"/>
            <a:ext cx="1439862" cy="15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ZTEsoft 10th 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972425" y="139303"/>
            <a:ext cx="914400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173" y="413051"/>
            <a:ext cx="1782952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14173" y="1402556"/>
            <a:ext cx="7138808" cy="32777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 userDrawn="1"/>
        </p:nvSpPr>
        <p:spPr>
          <a:xfrm>
            <a:off x="7235825" y="107156"/>
            <a:ext cx="9842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文本框 1"/>
          <p:cNvSpPr txBox="1"/>
          <p:nvPr userDrawn="1"/>
        </p:nvSpPr>
        <p:spPr>
          <a:xfrm>
            <a:off x="-1335088" y="2711054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" name="组 2"/>
          <p:cNvGrpSpPr/>
          <p:nvPr userDrawn="1"/>
        </p:nvGrpSpPr>
        <p:grpSpPr bwMode="auto">
          <a:xfrm>
            <a:off x="9117014" y="2999185"/>
            <a:ext cx="1360487" cy="1895475"/>
            <a:chOff x="9116242" y="3998997"/>
            <a:chExt cx="1360488" cy="2526489"/>
          </a:xfrm>
        </p:grpSpPr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9116242" y="3998997"/>
              <a:ext cx="1360488" cy="1063284"/>
            </a:xfrm>
            <a:prstGeom prst="rect">
              <a:avLst/>
            </a:prstGeom>
            <a:noFill/>
            <a:ln>
              <a:noFill/>
            </a:ln>
          </p:spPr>
          <p:txBody>
            <a:bodyPr lIns="93442" tIns="46725" rIns="93442" bIns="46725" anchor="b" anchorCtr="1"/>
            <a:lstStyle/>
            <a:p>
              <a:pPr defTabSz="701040">
                <a:defRPr/>
              </a:pPr>
              <a:r>
                <a:rPr lang="en-US" altLang="zh-CN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Title:</a:t>
              </a:r>
              <a:endParaRPr lang="en-US" altLang="ja-JP" sz="525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Type</a:t>
              </a:r>
              <a:r>
                <a:rPr lang="en-US" altLang="ja-JP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: Arial </a:t>
              </a: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Size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ja-JP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30-32pt</a:t>
              </a: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Color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The theme blue</a:t>
              </a:r>
              <a:r>
                <a:rPr lang="en-US" altLang="ja-JP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 </a:t>
              </a:r>
            </a:p>
            <a:p>
              <a:pPr defTabSz="701040">
                <a:defRPr/>
              </a:pPr>
              <a:endParaRPr lang="en-US" altLang="zh-CN" sz="525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  <a:p>
              <a:pPr defTabSz="701040">
                <a:defRPr/>
              </a:pPr>
              <a:r>
                <a:rPr lang="en-US" altLang="zh-CN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Text </a:t>
              </a:r>
              <a:r>
                <a:rPr lang="en-US" altLang="ja-JP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(1-5</a:t>
              </a:r>
              <a:r>
                <a:rPr lang="en-US" altLang="zh-CN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 Level</a:t>
              </a:r>
              <a:r>
                <a:rPr lang="en-US" altLang="ja-JP" sz="525" b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):</a:t>
              </a: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Type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Arial</a:t>
              </a:r>
              <a:endPara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Size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28~</a:t>
              </a:r>
              <a:r>
                <a:rPr lang="en-US" altLang="ja-JP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12pt</a:t>
              </a:r>
            </a:p>
            <a:p>
              <a:pPr defTabSz="701040">
                <a:defRPr/>
              </a:pP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Color</a:t>
              </a:r>
              <a:r>
                <a:rPr lang="en-US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：</a:t>
              </a:r>
              <a:r>
                <a:rPr lang="en-US" altLang="zh-CN" sz="525" i="1" noProof="1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Black</a:t>
              </a:r>
              <a:endParaRPr lang="en-US" altLang="ja-JP" sz="52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grpSp>
          <p:nvGrpSpPr>
            <p:cNvPr id="8" name="组 25"/>
            <p:cNvGrpSpPr/>
            <p:nvPr userDrawn="1"/>
          </p:nvGrpSpPr>
          <p:grpSpPr bwMode="auto">
            <a:xfrm>
              <a:off x="9342927" y="5223737"/>
              <a:ext cx="935158" cy="1301749"/>
              <a:chOff x="9286278" y="1725515"/>
              <a:chExt cx="935158" cy="1301749"/>
            </a:xfrm>
          </p:grpSpPr>
          <p:grpSp>
            <p:nvGrpSpPr>
              <p:cNvPr id="10" name="组 26"/>
              <p:cNvGrpSpPr/>
              <p:nvPr userDrawn="1"/>
            </p:nvGrpSpPr>
            <p:grpSpPr bwMode="auto">
              <a:xfrm>
                <a:off x="9286278" y="1725515"/>
                <a:ext cx="795145" cy="254390"/>
                <a:chOff x="9286278" y="1725515"/>
                <a:chExt cx="795145" cy="254390"/>
              </a:xfrm>
            </p:grpSpPr>
            <p:sp>
              <p:nvSpPr>
                <p:cNvPr id="20" name="矩形 19"/>
                <p:cNvSpPr/>
                <p:nvPr userDrawn="1"/>
              </p:nvSpPr>
              <p:spPr>
                <a:xfrm>
                  <a:off x="9286605" y="1725932"/>
                  <a:ext cx="254000" cy="253918"/>
                </a:xfrm>
                <a:prstGeom prst="rect">
                  <a:avLst/>
                </a:prstGeom>
                <a:solidFill>
                  <a:srgbClr val="005BA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文本框 36"/>
                <p:cNvSpPr txBox="1"/>
                <p:nvPr userDrawn="1"/>
              </p:nvSpPr>
              <p:spPr>
                <a:xfrm>
                  <a:off x="9504093" y="1757672"/>
                  <a:ext cx="577851" cy="198373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1" lang="en-US" altLang="zh-CN" sz="525" i="1" dirty="0">
                      <a:solidFill>
                        <a:prstClr val="white"/>
                      </a:solidFill>
                      <a:latin typeface="Times"/>
                      <a:cs typeface="Times"/>
                    </a:rPr>
                    <a:t>G91, B170</a:t>
                  </a:r>
                  <a:endParaRPr kumimoji="1" lang="zh-CN" altLang="en-US" sz="525" i="1" dirty="0">
                    <a:solidFill>
                      <a:prstClr val="white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1" name="组 27"/>
              <p:cNvGrpSpPr/>
              <p:nvPr userDrawn="1"/>
            </p:nvGrpSpPr>
            <p:grpSpPr bwMode="auto">
              <a:xfrm>
                <a:off x="9286278" y="2062596"/>
                <a:ext cx="935158" cy="254390"/>
                <a:chOff x="9286278" y="2062596"/>
                <a:chExt cx="935158" cy="254390"/>
              </a:xfrm>
            </p:grpSpPr>
            <p:sp>
              <p:nvSpPr>
                <p:cNvPr id="18" name="矩形 17"/>
                <p:cNvSpPr/>
                <p:nvPr userDrawn="1"/>
              </p:nvSpPr>
              <p:spPr>
                <a:xfrm>
                  <a:off x="9286605" y="2062374"/>
                  <a:ext cx="254000" cy="260266"/>
                </a:xfrm>
                <a:prstGeom prst="rect">
                  <a:avLst/>
                </a:prstGeom>
                <a:solidFill>
                  <a:srgbClr val="0089C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文本框 34"/>
                <p:cNvSpPr txBox="1"/>
                <p:nvPr userDrawn="1"/>
              </p:nvSpPr>
              <p:spPr>
                <a:xfrm>
                  <a:off x="9504093" y="2094114"/>
                  <a:ext cx="717551" cy="199961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1" lang="en-US" altLang="zh-CN" sz="525" i="1" dirty="0">
                      <a:solidFill>
                        <a:prstClr val="white"/>
                      </a:solidFill>
                      <a:latin typeface="Times"/>
                      <a:cs typeface="Times"/>
                    </a:rPr>
                    <a:t>G137, B207</a:t>
                  </a:r>
                  <a:endParaRPr kumimoji="1" lang="zh-CN" altLang="en-US" sz="525" i="1" dirty="0">
                    <a:solidFill>
                      <a:prstClr val="white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2" name="组 28"/>
              <p:cNvGrpSpPr/>
              <p:nvPr userDrawn="1"/>
            </p:nvGrpSpPr>
            <p:grpSpPr bwMode="auto">
              <a:xfrm>
                <a:off x="9286278" y="2411716"/>
                <a:ext cx="935158" cy="254390"/>
                <a:chOff x="9286278" y="2411716"/>
                <a:chExt cx="935158" cy="254390"/>
              </a:xfrm>
            </p:grpSpPr>
            <p:sp>
              <p:nvSpPr>
                <p:cNvPr id="16" name="矩形 15"/>
                <p:cNvSpPr/>
                <p:nvPr userDrawn="1"/>
              </p:nvSpPr>
              <p:spPr>
                <a:xfrm>
                  <a:off x="9286605" y="2411512"/>
                  <a:ext cx="254000" cy="253918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文本框 32"/>
                <p:cNvSpPr txBox="1"/>
                <p:nvPr userDrawn="1"/>
              </p:nvSpPr>
              <p:spPr>
                <a:xfrm>
                  <a:off x="9504093" y="2443252"/>
                  <a:ext cx="717551" cy="198373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1" lang="en-US" altLang="zh-CN" sz="525" i="1" dirty="0">
                      <a:solidFill>
                        <a:prstClr val="white"/>
                      </a:solidFill>
                      <a:latin typeface="Times"/>
                      <a:cs typeface="Times"/>
                    </a:rPr>
                    <a:t>G174, B239</a:t>
                  </a:r>
                  <a:endParaRPr kumimoji="1" lang="zh-CN" altLang="en-US" sz="525" i="1" dirty="0">
                    <a:solidFill>
                      <a:prstClr val="white"/>
                    </a:solidFill>
                    <a:latin typeface="Times"/>
                    <a:cs typeface="Times"/>
                  </a:endParaRPr>
                </a:p>
              </p:txBody>
            </p:sp>
          </p:grpSp>
          <p:sp>
            <p:nvSpPr>
              <p:cNvPr id="13" name="矩形 12"/>
              <p:cNvSpPr/>
              <p:nvPr userDrawn="1"/>
            </p:nvSpPr>
            <p:spPr>
              <a:xfrm>
                <a:off x="9286605" y="2773346"/>
                <a:ext cx="254000" cy="253918"/>
              </a:xfrm>
              <a:prstGeom prst="rect">
                <a:avLst/>
              </a:prstGeom>
              <a:solidFill>
                <a:srgbClr val="00AB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30"/>
              <p:cNvSpPr txBox="1"/>
              <p:nvPr userDrawn="1"/>
            </p:nvSpPr>
            <p:spPr>
              <a:xfrm>
                <a:off x="9504093" y="2803498"/>
                <a:ext cx="717551" cy="199961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525" i="1" dirty="0">
                    <a:solidFill>
                      <a:prstClr val="white"/>
                    </a:solidFill>
                    <a:latin typeface="Times"/>
                    <a:cs typeface="Times"/>
                  </a:rPr>
                  <a:t>G171, B189</a:t>
                </a:r>
                <a:endParaRPr kumimoji="1" lang="zh-CN" altLang="en-US" sz="525" i="1" dirty="0">
                  <a:solidFill>
                    <a:prstClr val="white"/>
                  </a:solidFill>
                  <a:latin typeface="Times"/>
                  <a:cs typeface="Times"/>
                </a:endParaRPr>
              </a:p>
            </p:txBody>
          </p:sp>
        </p:grpSp>
      </p:grpSp>
      <p:pic>
        <p:nvPicPr>
          <p:cNvPr id="22" name="图片 23" descr="ZTEsoft中兴软创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151" y="4942285"/>
            <a:ext cx="1116013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4" descr="ZTEsoft 10th 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47038" y="84535"/>
            <a:ext cx="914400" cy="59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9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3" y="205980"/>
            <a:ext cx="7232073" cy="526946"/>
          </a:xfrm>
        </p:spPr>
        <p:txBody>
          <a:bodyPr/>
          <a:lstStyle>
            <a:lvl1pPr>
              <a:defRPr b="0" i="0">
                <a:solidFill>
                  <a:srgbClr val="005BA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2875987"/>
            <a:ext cx="1360488" cy="9363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0082" tIns="35044" rIns="70082" bIns="35044" anchor="b" anchorCtr="1">
            <a:spAutoFit/>
          </a:bodyPr>
          <a:lstStyle/>
          <a:p>
            <a:pPr defTabSz="701040">
              <a:defRPr/>
            </a:pPr>
            <a:r>
              <a:rPr lang="en-US" sz="67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67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67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701040">
              <a:defRPr/>
            </a:pPr>
            <a:r>
              <a:rPr lang="en-US" altLang="zh-CN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6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701040">
              <a:defRPr/>
            </a:pPr>
            <a:r>
              <a:rPr 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6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701040">
              <a:defRPr/>
            </a:pPr>
            <a:r>
              <a:rPr 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701040">
              <a:defRPr/>
            </a:pPr>
            <a:endParaRPr lang="en-US" altLang="zh-CN" sz="67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701040">
              <a:defRPr/>
            </a:pPr>
            <a:r>
              <a:rPr lang="en-US" altLang="zh-CN" sz="67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67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701040">
              <a:defRPr/>
            </a:pPr>
            <a:r>
              <a:rPr 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6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701040">
              <a:defRPr/>
            </a:pPr>
            <a:r>
              <a:rPr 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701040">
              <a:defRPr/>
            </a:pPr>
            <a:r>
              <a:rPr lang="en-US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6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6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/>
          <p:nvPr/>
        </p:nvGrpSpPr>
        <p:grpSpPr bwMode="auto">
          <a:xfrm>
            <a:off x="9364664" y="3851673"/>
            <a:ext cx="1392237" cy="988219"/>
            <a:chOff x="9286278" y="1725515"/>
            <a:chExt cx="1392554" cy="989008"/>
          </a:xfrm>
        </p:grpSpPr>
        <p:grpSp>
          <p:nvGrpSpPr>
            <p:cNvPr id="6" name="组 6"/>
            <p:cNvGrpSpPr/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350"/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732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 sz="525" i="1">
                    <a:solidFill>
                      <a:schemeClr val="bg1"/>
                    </a:solidFill>
                    <a:latin typeface="Times"/>
                    <a:ea typeface="Times"/>
                    <a:cs typeface="Times"/>
                  </a:rPr>
                  <a:t>G143, B212</a:t>
                </a:r>
                <a:endParaRPr kumimoji="1" lang="zh-CN" altLang="en-US" sz="525" i="1">
                  <a:solidFill>
                    <a:schemeClr val="bg1"/>
                  </a:solidFill>
                  <a:latin typeface="Times"/>
                  <a:ea typeface="Times"/>
                  <a:cs typeface="Times"/>
                </a:endParaRPr>
              </a:p>
            </p:txBody>
          </p:sp>
        </p:grpSp>
        <p:grpSp>
          <p:nvGrpSpPr>
            <p:cNvPr id="7" name="组 9"/>
            <p:cNvGrpSpPr/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350"/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732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 sz="525" i="1">
                    <a:solidFill>
                      <a:schemeClr val="bg1"/>
                    </a:solidFill>
                    <a:latin typeface="Times"/>
                    <a:ea typeface="Times"/>
                    <a:cs typeface="Times"/>
                  </a:rPr>
                  <a:t>R140,G198, B62</a:t>
                </a:r>
                <a:endParaRPr kumimoji="1" lang="zh-CN" altLang="en-US" sz="525" i="1">
                  <a:solidFill>
                    <a:schemeClr val="bg1"/>
                  </a:solidFill>
                  <a:latin typeface="Times"/>
                  <a:ea typeface="Times"/>
                  <a:cs typeface="Times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350"/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73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en-US" altLang="zh-CN" sz="525" i="1">
                  <a:solidFill>
                    <a:schemeClr val="bg1"/>
                  </a:solidFill>
                  <a:latin typeface="Times"/>
                  <a:ea typeface="Times"/>
                  <a:cs typeface="Times"/>
                </a:rPr>
                <a:t>R90,G203, B245</a:t>
              </a:r>
              <a:endParaRPr kumimoji="1" lang="zh-CN" altLang="en-US" sz="525" i="1">
                <a:solidFill>
                  <a:schemeClr val="bg1"/>
                </a:solidFill>
                <a:latin typeface="Times"/>
                <a:ea typeface="Times"/>
                <a:cs typeface="Times"/>
              </a:endParaRPr>
            </a:p>
          </p:txBody>
        </p:sp>
      </p:grpSp>
      <p:pic>
        <p:nvPicPr>
          <p:cNvPr id="16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52987"/>
            <a:ext cx="9144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71963" y="4954191"/>
            <a:ext cx="2190750" cy="1273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45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kumimoji="1" lang="en-US" sz="45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ZTEsoft</a:t>
            </a:r>
            <a:r>
              <a:rPr kumimoji="1" lang="en-US" sz="45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  <a:r>
              <a:rPr kumimoji="1" lang="en-US" sz="45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Co.,Ltd</a:t>
            </a:r>
            <a:r>
              <a:rPr kumimoji="1" lang="en-US" sz="45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 rights reserved</a:t>
            </a:r>
          </a:p>
        </p:txBody>
      </p:sp>
      <p:sp>
        <p:nvSpPr>
          <p:cNvPr id="18" name="Slide Number Placeholder 5"/>
          <p:cNvSpPr>
            <a:spLocks noGrp="1"/>
          </p:cNvSpPr>
          <p:nvPr/>
        </p:nvSpPr>
        <p:spPr bwMode="auto">
          <a:xfrm>
            <a:off x="238125" y="4905375"/>
            <a:ext cx="419100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5CA841BE-C7E1-405E-AA8D-145CFF32A30D}" type="slidenum">
              <a:rPr lang="en-US" sz="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‹#›</a:t>
            </a:fld>
            <a:endParaRPr lang="en-US" sz="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9" name="组合 24"/>
          <p:cNvGrpSpPr/>
          <p:nvPr/>
        </p:nvGrpSpPr>
        <p:grpSpPr bwMode="auto">
          <a:xfrm>
            <a:off x="7505701" y="4856560"/>
            <a:ext cx="1419225" cy="228600"/>
            <a:chOff x="7505205" y="6475330"/>
            <a:chExt cx="1419562" cy="304800"/>
          </a:xfrm>
        </p:grpSpPr>
        <p:sp>
          <p:nvSpPr>
            <p:cNvPr id="20" name="矩形 19"/>
            <p:cNvSpPr/>
            <p:nvPr/>
          </p:nvSpPr>
          <p:spPr>
            <a:xfrm>
              <a:off x="7505205" y="6475330"/>
              <a:ext cx="1419562" cy="3048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1001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1" name="图片 18" descr="ZTEsoft中兴软创_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05206" y="6528625"/>
              <a:ext cx="1419561" cy="201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135713"/>
            <a:ext cx="8513762" cy="363128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05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315546"/>
            <a:ext cx="8513762" cy="723727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2563813"/>
            <a:ext cx="1360488" cy="124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4720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16-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/>
          <p:nvPr/>
        </p:nvGrpSpPr>
        <p:grpSpPr bwMode="auto">
          <a:xfrm>
            <a:off x="9364663" y="3851275"/>
            <a:ext cx="1392237" cy="989013"/>
            <a:chOff x="9286278" y="1725515"/>
            <a:chExt cx="1392554" cy="989008"/>
          </a:xfrm>
        </p:grpSpPr>
        <p:grpSp>
          <p:nvGrpSpPr>
            <p:cNvPr id="6" name="组 6"/>
            <p:cNvGrpSpPr/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984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/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576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984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0686"/>
              <a:ext cx="1175017" cy="2000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45426" y="383819"/>
            <a:ext cx="6920949" cy="718293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45426" y="1180188"/>
            <a:ext cx="6920949" cy="30444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2pPr>
            <a:lvl3pPr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3pPr>
            <a:lvl4pPr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4pPr>
            <a:lvl5pPr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2563813"/>
            <a:ext cx="1360488" cy="124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4720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/>
          <p:nvPr/>
        </p:nvGrpSpPr>
        <p:grpSpPr bwMode="auto">
          <a:xfrm>
            <a:off x="9364663" y="3851275"/>
            <a:ext cx="1392237" cy="989013"/>
            <a:chOff x="9286278" y="1725515"/>
            <a:chExt cx="1392554" cy="989008"/>
          </a:xfrm>
        </p:grpSpPr>
        <p:grpSp>
          <p:nvGrpSpPr>
            <p:cNvPr id="6" name="组 6"/>
            <p:cNvGrpSpPr/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984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/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576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984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0686"/>
              <a:ext cx="1175017" cy="2000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6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79963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71963" y="4914900"/>
            <a:ext cx="2190750" cy="169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kumimoji="1" lang="en-US" sz="6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ZTEsoft</a:t>
            </a: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  <a:r>
              <a:rPr kumimoji="1" lang="en-US" sz="6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Co.,Ltd</a:t>
            </a: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 rights reserved</a:t>
            </a:r>
          </a:p>
        </p:txBody>
      </p:sp>
      <p:sp>
        <p:nvSpPr>
          <p:cNvPr id="18" name="Slide Number Placeholder 5"/>
          <p:cNvSpPr>
            <a:spLocks noGrp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909ED34E-68CD-4CBA-8768-968FC3B27E4C}" type="slidenum">
              <a:rPr lang="en-US" sz="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‹#›</a:t>
            </a:fld>
            <a:endParaRPr lang="en-US" sz="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270076"/>
            <a:ext cx="8513762" cy="334687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137592"/>
            <a:ext cx="8513762" cy="723727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179326" y="4779963"/>
            <a:ext cx="796950" cy="304800"/>
            <a:chOff x="8150751" y="6475330"/>
            <a:chExt cx="796950" cy="304800"/>
          </a:xfrm>
        </p:grpSpPr>
        <p:sp>
          <p:nvSpPr>
            <p:cNvPr id="21" name="矩形 20"/>
            <p:cNvSpPr/>
            <p:nvPr userDrawn="1"/>
          </p:nvSpPr>
          <p:spPr>
            <a:xfrm>
              <a:off x="8269283" y="6475330"/>
              <a:ext cx="581030" cy="3048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1001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 descr="ZTEsoft_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150751" y="6540190"/>
              <a:ext cx="796950" cy="21023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2563813"/>
            <a:ext cx="1360488" cy="124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4720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9364663" y="3851275"/>
            <a:ext cx="1392237" cy="989013"/>
            <a:chOff x="9286278" y="1725515"/>
            <a:chExt cx="1392554" cy="989008"/>
          </a:xfrm>
        </p:grpSpPr>
        <p:grpSp>
          <p:nvGrpSpPr>
            <p:cNvPr id="7" name="组 6"/>
            <p:cNvGrpSpPr/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984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/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576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984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0686"/>
              <a:ext cx="1175017" cy="2000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79963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4914900"/>
            <a:ext cx="2190750" cy="169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kumimoji="1" lang="en-US" sz="6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ZTEsoft</a:t>
            </a: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  <a:r>
              <a:rPr kumimoji="1" lang="en-US" sz="6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Co.,Ltd</a:t>
            </a: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AC7AB7A6-8866-444C-918B-C7646264D66E}" type="slidenum">
              <a:rPr lang="en-US" sz="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‹#›</a:t>
            </a:fld>
            <a:endParaRPr lang="en-US" sz="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270076"/>
            <a:ext cx="4102548" cy="334687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137593"/>
            <a:ext cx="8513762" cy="723727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270076"/>
            <a:ext cx="4102548" cy="334687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8179326" y="4779963"/>
            <a:ext cx="796950" cy="304800"/>
            <a:chOff x="8150751" y="6475330"/>
            <a:chExt cx="796950" cy="304800"/>
          </a:xfrm>
        </p:grpSpPr>
        <p:sp>
          <p:nvSpPr>
            <p:cNvPr id="22" name="矩形 21"/>
            <p:cNvSpPr/>
            <p:nvPr userDrawn="1"/>
          </p:nvSpPr>
          <p:spPr>
            <a:xfrm>
              <a:off x="8269283" y="6475330"/>
              <a:ext cx="581030" cy="3048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1001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 descr="ZTEsoft_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150751" y="6540190"/>
              <a:ext cx="796950" cy="21023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2563813"/>
            <a:ext cx="1360488" cy="124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4720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9364663" y="3851275"/>
            <a:ext cx="1392237" cy="989013"/>
            <a:chOff x="9286278" y="1725515"/>
            <a:chExt cx="1392554" cy="989008"/>
          </a:xfrm>
        </p:grpSpPr>
        <p:grpSp>
          <p:nvGrpSpPr>
            <p:cNvPr id="7" name="组 6"/>
            <p:cNvGrpSpPr/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984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/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576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984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0686"/>
              <a:ext cx="1175017" cy="2000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79963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4914900"/>
            <a:ext cx="2190750" cy="169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kumimoji="1" lang="en-US" sz="6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ZTEsoft</a:t>
            </a: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  <a:r>
              <a:rPr kumimoji="1" lang="en-US" sz="6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Co.,Ltd</a:t>
            </a:r>
            <a:r>
              <a:rPr kumimoji="1"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4CB42B2F-9A2B-4507-932C-252E864BECC4}" type="slidenum">
              <a:rPr lang="en-US" sz="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‹#›</a:t>
            </a:fld>
            <a:endParaRPr lang="en-US" sz="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8" y="1270076"/>
            <a:ext cx="5041494" cy="334687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147362"/>
            <a:ext cx="8513762" cy="723727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5678398" y="1270076"/>
            <a:ext cx="3171501" cy="334687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kumimoji="1" lang="zh-CN" altLang="en-US" sz="1800">
                <a:solidFill>
                  <a:srgbClr val="404040"/>
                </a:solidFill>
              </a:defRPr>
            </a:lvl1pPr>
            <a:lvl2pPr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8179326" y="4779963"/>
            <a:ext cx="796950" cy="304800"/>
            <a:chOff x="8150751" y="6475330"/>
            <a:chExt cx="796950" cy="304800"/>
          </a:xfrm>
        </p:grpSpPr>
        <p:sp>
          <p:nvSpPr>
            <p:cNvPr id="22" name="矩形 21"/>
            <p:cNvSpPr/>
            <p:nvPr userDrawn="1"/>
          </p:nvSpPr>
          <p:spPr>
            <a:xfrm>
              <a:off x="8269283" y="6475330"/>
              <a:ext cx="581030" cy="3048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1001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 descr="ZTEsoft_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150751" y="6540190"/>
              <a:ext cx="796950" cy="21023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493618"/>
            <a:ext cx="6144216" cy="1115297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14173" y="413051"/>
            <a:ext cx="1782952" cy="857250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4173" y="1402556"/>
            <a:ext cx="7138808" cy="327779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kumimoji="1" lang="en-US" altLang="zh-CN" dirty="0"/>
              <a:t>1.</a:t>
            </a:r>
          </a:p>
          <a:p>
            <a:pPr lvl="0"/>
            <a:r>
              <a:rPr kumimoji="1" lang="en-US" altLang="zh-CN" dirty="0"/>
              <a:t>2.</a:t>
            </a:r>
          </a:p>
          <a:p>
            <a:pPr lvl="0"/>
            <a:r>
              <a:rPr kumimoji="1" lang="en-US" altLang="zh-CN" dirty="0"/>
              <a:t>3.</a:t>
            </a:r>
            <a:endParaRPr kumimoji="1" lang="zh-CN" altLang="en-US" dirty="0"/>
          </a:p>
        </p:txBody>
      </p:sp>
      <p:pic>
        <p:nvPicPr>
          <p:cNvPr id="6" name="图片 5" descr="ZSmart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05144" y="4915682"/>
            <a:ext cx="1440000" cy="156015"/>
          </a:xfrm>
          <a:prstGeom prst="rect">
            <a:avLst/>
          </a:prstGeom>
        </p:spPr>
      </p:pic>
      <p:pic>
        <p:nvPicPr>
          <p:cNvPr id="7" name="图片 6" descr="ZTEsoft 10th 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72427" y="139777"/>
            <a:ext cx="914923" cy="593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0" y="4899660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kern="1200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© ZTE Corporation. All rights reserved.</a:t>
            </a:r>
            <a:endParaRPr kumimoji="1" lang="zh-CN" altLang="en-US" sz="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516255"/>
            <a:ext cx="3200400" cy="43815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397132" y="2411635"/>
            <a:ext cx="24503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600" b="1" dirty="0">
                <a:solidFill>
                  <a:srgbClr val="626571"/>
                </a:solidFill>
                <a:latin typeface="Arial" panose="020B0604020202020204"/>
                <a:cs typeface="Arial" panose="020B0604020202020204"/>
              </a:rPr>
              <a:t>Thanks!</a:t>
            </a:r>
            <a:endParaRPr kumimoji="1" lang="zh-CN" altLang="en-US" sz="4600" b="1" dirty="0">
              <a:solidFill>
                <a:srgbClr val="62657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7028" y="151779"/>
            <a:ext cx="8516938" cy="722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35825" y="107156"/>
            <a:ext cx="9842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BAA"/>
          </a:solidFill>
          <a:latin typeface="+mj-lt"/>
          <a:ea typeface="微软雅黑" panose="020B050302020402020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557530" indent="-21463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35825" y="107156"/>
            <a:ext cx="9842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BAA"/>
          </a:solidFill>
          <a:latin typeface="+mj-lt"/>
          <a:ea typeface="微软雅黑" panose="020B050302020402020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557530" indent="-21463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>
                <a:sym typeface="Calibri" panose="020F0502020204030204" pitchFamily="34" charset="0"/>
              </a:rPr>
              <a:t>五级</a:t>
            </a:r>
          </a:p>
        </p:txBody>
      </p:sp>
      <p:sp>
        <p:nvSpPr>
          <p:cNvPr id="1028" name="文本框 9"/>
          <p:cNvSpPr>
            <a:spLocks noChangeArrowheads="1"/>
          </p:cNvSpPr>
          <p:nvPr/>
        </p:nvSpPr>
        <p:spPr bwMode="auto">
          <a:xfrm>
            <a:off x="7235825" y="107156"/>
            <a:ext cx="9842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  <a:sym typeface="Calibri" panose="020F0502020204030204" pitchFamily="34" charset="0"/>
        </a:defRPr>
      </a:lvl2pPr>
      <a:lvl3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  <a:sym typeface="Calibri" panose="020F0502020204030204" pitchFamily="34" charset="0"/>
        </a:defRPr>
      </a:lvl3pPr>
      <a:lvl4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  <a:sym typeface="Calibri" panose="020F0502020204030204" pitchFamily="34" charset="0"/>
        </a:defRPr>
      </a:lvl4pPr>
      <a:lvl5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  <a:sym typeface="Calibri" panose="020F0502020204030204" pitchFamily="34" charset="0"/>
        </a:defRPr>
      </a:lvl5pPr>
      <a:lvl6pPr marL="6858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  <a:sym typeface="Calibri" panose="020F0502020204030204" pitchFamily="34" charset="0"/>
        </a:defRPr>
      </a:lvl6pPr>
      <a:lvl7pPr marL="10287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  <a:sym typeface="Calibri" panose="020F0502020204030204" pitchFamily="34" charset="0"/>
        </a:defRPr>
      </a:lvl7pPr>
      <a:lvl8pPr marL="13716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  <a:sym typeface="Calibri" panose="020F0502020204030204" pitchFamily="34" charset="0"/>
        </a:defRPr>
      </a:lvl8pPr>
      <a:lvl9pPr marL="17145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BAA"/>
          </a:solidFill>
          <a:latin typeface="Calibri" panose="020F0502020204030204" pitchFamily="34" charset="0"/>
          <a:ea typeface="微软雅黑" panose="020B0503020204020204" charset="-122"/>
          <a:sym typeface="Calibri" panose="020F0502020204030204" pitchFamily="34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530" indent="-21463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2288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25717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29146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ztesof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book/zh/v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itlab.ztesof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about/free-and-open-sour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7"/>
          <p:cNvSpPr>
            <a:spLocks noGrp="1"/>
          </p:cNvSpPr>
          <p:nvPr>
            <p:ph type="ctrTitle"/>
          </p:nvPr>
        </p:nvSpPr>
        <p:spPr>
          <a:xfrm>
            <a:off x="886531" y="1385197"/>
            <a:ext cx="6712857" cy="931182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</a:t>
            </a:r>
            <a:r>
              <a:rPr lang="zh-CN" altLang="en-US" sz="3200" b="0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及版本控制</a:t>
            </a:r>
            <a:r>
              <a:rPr sz="3200" b="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sz="3200" b="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zh-CN" altLang="en-US" sz="2000" b="0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（时长</a:t>
            </a:r>
            <a:r>
              <a:rPr lang="en-US" altLang="zh-CN" sz="2000" b="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&lt;</a:t>
            </a:r>
            <a:r>
              <a:rPr lang="en-US" sz="2000" b="0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25</a:t>
            </a:r>
            <a:r>
              <a:rPr lang="zh-CN" altLang="en-US" sz="2000" b="0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分钟）</a:t>
            </a:r>
            <a:endParaRPr lang="en-US" sz="2000" b="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030" name="Picture 6" descr="https://git-scm.com/images/logos/2color-lightbg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1" y="379379"/>
            <a:ext cx="1739937" cy="5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1607" y="80447"/>
            <a:ext cx="8513762" cy="723727"/>
          </a:xfrm>
        </p:spPr>
        <p:txBody>
          <a:bodyPr anchor="ctr"/>
          <a:lstStyle/>
          <a:p>
            <a:r>
              <a:rPr lang="zh-CN" altLang="en-US" sz="2800" dirty="0" smtClean="0"/>
              <a:t>冲突处理 （</a:t>
            </a:r>
            <a:r>
              <a:rPr lang="en-US" altLang="zh-CN" sz="2800" dirty="0"/>
              <a:t>g</a:t>
            </a:r>
            <a:r>
              <a:rPr lang="en-US" altLang="zh-CN" sz="2800" dirty="0" smtClean="0"/>
              <a:t>it merge | git rebase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1030" name="Picture 6" descr="http://my.csdn.net/uploads/201206/14/1339682845_99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41" y="2674314"/>
            <a:ext cx="3790187" cy="21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y.csdn.net/uploads/201206/14/1339682915_749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88" y="2626137"/>
            <a:ext cx="4221411" cy="205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my.csdn.net/uploads/201206/14/1339682677_43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4" y="871293"/>
            <a:ext cx="1538218" cy="16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my.csdn.net/uploads/201206/14/1339682809_475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52" y="726040"/>
            <a:ext cx="3037863" cy="194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2231230" y="1571223"/>
            <a:ext cx="653638" cy="27045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（图一）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196689" y="1504683"/>
            <a:ext cx="653638" cy="27045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（图二）</a:t>
            </a:r>
          </a:p>
        </p:txBody>
      </p:sp>
    </p:spTree>
    <p:extLst>
      <p:ext uri="{BB962C8B-B14F-4D97-AF65-F5344CB8AC3E}">
        <p14:creationId xmlns:p14="http://schemas.microsoft.com/office/powerpoint/2010/main" val="37692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137" y="972766"/>
            <a:ext cx="8513762" cy="36441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Gitlab</a:t>
            </a:r>
            <a:r>
              <a:rPr lang="zh-CN" altLang="en-US" sz="2000" dirty="0"/>
              <a:t>是基于</a:t>
            </a:r>
            <a:r>
              <a:rPr lang="en-US" altLang="zh-CN" sz="2000" dirty="0"/>
              <a:t>Git</a:t>
            </a:r>
            <a:r>
              <a:rPr lang="zh-CN" altLang="en-US" sz="2000" dirty="0" smtClean="0"/>
              <a:t>开发的代码托管平台，其中也封装了一些的项目管理的功能，新版本也集成了一些</a:t>
            </a:r>
            <a:r>
              <a:rPr lang="en-US" altLang="zh-CN" sz="2000" dirty="0" smtClean="0"/>
              <a:t>DevOps</a:t>
            </a:r>
            <a:r>
              <a:rPr lang="zh-CN" altLang="en-US" sz="2000" dirty="0" smtClean="0"/>
              <a:t>的一些能力。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gitlab.ztesoft.com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这个是公司自己搭建的</a:t>
            </a:r>
            <a:r>
              <a:rPr lang="zh-CN" altLang="en-US" sz="2000" dirty="0"/>
              <a:t>代码托管</a:t>
            </a:r>
            <a:r>
              <a:rPr lang="zh-CN" altLang="en-US" sz="2000" dirty="0" smtClean="0"/>
              <a:t>平台，上面已经有不少资源了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使用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gitlab</a:t>
            </a:r>
            <a:r>
              <a:rPr lang="zh-CN" altLang="en-US" sz="2000" dirty="0"/>
              <a:t>社区版。</a:t>
            </a:r>
            <a:r>
              <a:rPr lang="en-US" altLang="zh-CN" sz="2000" dirty="0" smtClean="0"/>
              <a:t>( DNS</a:t>
            </a:r>
            <a:r>
              <a:rPr lang="zh-CN" altLang="en-US" sz="2000" dirty="0" smtClean="0"/>
              <a:t>设置：</a:t>
            </a:r>
            <a:r>
              <a:rPr lang="en-US" altLang="zh-CN" sz="2000" dirty="0" smtClean="0"/>
              <a:t>10.45.40.21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10.45.40.19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2800" dirty="0" smtClean="0"/>
              <a:t>Git</a:t>
            </a:r>
            <a:r>
              <a:rPr lang="zh-CN" altLang="en-US" sz="2800" dirty="0" smtClean="0"/>
              <a:t>代码托管平台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7" y="4255005"/>
            <a:ext cx="1314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Git</a:t>
            </a:r>
            <a:r>
              <a:rPr lang="zh-CN" altLang="en-US" dirty="0" smtClean="0"/>
              <a:t>基础教程</a:t>
            </a: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www.runoob.com/git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深入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资料推荐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git-scm.com/book/zh/v2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r>
              <a:rPr lang="zh-CN" altLang="en-US" sz="2800" dirty="0"/>
              <a:t>资料推荐</a:t>
            </a:r>
          </a:p>
        </p:txBody>
      </p:sp>
    </p:spTree>
    <p:extLst>
      <p:ext uri="{BB962C8B-B14F-4D97-AF65-F5344CB8AC3E}">
        <p14:creationId xmlns:p14="http://schemas.microsoft.com/office/powerpoint/2010/main" val="420651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git-scm.com/downloads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服务器注册用户并登录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http://gitlab.ztesoft.com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dirty="0" smtClean="0"/>
              <a:t>前置准备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69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</a:t>
            </a:r>
            <a:r>
              <a:rPr lang="zh-CN" altLang="en-US" dirty="0" smtClean="0"/>
              <a:t>基础命令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</a:t>
            </a:r>
            <a:r>
              <a:rPr lang="zh-CN" altLang="en-US" dirty="0" smtClean="0"/>
              <a:t>的版本管理流程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</a:t>
            </a:r>
            <a:r>
              <a:rPr lang="zh-CN" altLang="en-US" dirty="0" smtClean="0"/>
              <a:t>如何解决版本冲突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Gitlab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8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6137" y="768097"/>
            <a:ext cx="8513762" cy="38488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Git – </a:t>
            </a: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dirty="0" smtClean="0"/>
              <a:t>Git </a:t>
            </a:r>
            <a:r>
              <a:rPr lang="en-US" altLang="zh-CN" dirty="0"/>
              <a:t>is a </a:t>
            </a:r>
            <a:r>
              <a:rPr lang="en-US" altLang="zh-CN" dirty="0">
                <a:hlinkClick r:id="rId3"/>
              </a:rPr>
              <a:t>free and open source</a:t>
            </a:r>
            <a:r>
              <a:rPr lang="en-US" altLang="zh-CN" dirty="0"/>
              <a:t> distributed version control system designed to handle everything from small to very large projects with speed and efficiency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SVN </a:t>
            </a:r>
            <a:r>
              <a:rPr lang="zh-CN" altLang="en-US" sz="2400" dirty="0" smtClean="0"/>
              <a:t>与 </a:t>
            </a:r>
            <a:r>
              <a:rPr lang="en-US" altLang="zh-CN" sz="2400" dirty="0" smtClean="0"/>
              <a:t>Git</a:t>
            </a:r>
            <a:r>
              <a:rPr lang="zh-CN" altLang="en-US" sz="2400" dirty="0" smtClean="0"/>
              <a:t>的区别</a:t>
            </a:r>
            <a:endParaRPr lang="en-US" altLang="zh-CN" sz="2400" dirty="0" smtClean="0"/>
          </a:p>
          <a:p>
            <a:pPr marL="0" lvl="1" indent="0"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Git</a:t>
            </a:r>
            <a:r>
              <a:rPr lang="zh-CN" altLang="en-US" sz="2800" dirty="0" smtClean="0"/>
              <a:t>及版本管理的基本概念</a:t>
            </a:r>
            <a:endParaRPr lang="zh-CN" altLang="en-US" sz="2800" dirty="0"/>
          </a:p>
        </p:txBody>
      </p:sp>
      <p:pic>
        <p:nvPicPr>
          <p:cNvPr id="2050" name="Picture 2" descr="https://ss1.bdstatic.com/70cFuXSh_Q1YnxGkpoWK1HF6hhy/it/u=3193505539,1488230918&amp;fm=27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896" y="2777869"/>
            <a:ext cx="1242683" cy="79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git-scm.com/images/logos/2color-lightbg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76" y="3783539"/>
            <a:ext cx="2437524" cy="8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30175"/>
              </p:ext>
            </p:extLst>
          </p:nvPr>
        </p:nvGraphicFramePr>
        <p:xfrm>
          <a:off x="612817" y="2629890"/>
          <a:ext cx="5986272" cy="203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055"/>
                <a:gridCol w="2073907"/>
                <a:gridCol w="2495310"/>
              </a:tblGrid>
              <a:tr h="339595">
                <a:tc>
                  <a:txBody>
                    <a:bodyPr/>
                    <a:lstStyle/>
                    <a:p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Git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SVN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959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分布式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去中心化版本管理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集中式版本管理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959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本地访问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支持本地版本库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无本地版本库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959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存储模式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元数据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文件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959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分支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灵活，轻巧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笨重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959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dobe Gothic Std B" panose="020B0800000000000000" pitchFamily="34" charset="-128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Adobe Gothic Std B" panose="020B0800000000000000" pitchFamily="34" charset="-128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137" y="1026694"/>
            <a:ext cx="8513762" cy="35902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离线开发，在线同步，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这种模式适合大规模，异地协作开发。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灵活高效的分支管理及冲突处理机制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围绕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的平台和生态已经非常成熟，</a:t>
            </a:r>
            <a:r>
              <a:rPr lang="en-US" altLang="zh-CN" sz="2000" dirty="0" smtClean="0"/>
              <a:t>Github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Gitlab</a:t>
            </a:r>
            <a:r>
              <a:rPr lang="zh-CN" altLang="en-US" sz="2000" dirty="0" smtClean="0"/>
              <a:t>以及各种基于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其他</a:t>
            </a:r>
            <a:r>
              <a:rPr lang="zh-CN" altLang="en-US" sz="2000" dirty="0" smtClean="0"/>
              <a:t>工具。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r>
              <a:rPr lang="zh-CN" altLang="en-US" sz="2000" dirty="0" smtClean="0"/>
              <a:t>注：</a:t>
            </a:r>
            <a:r>
              <a:rPr lang="en-US" altLang="zh-CN" sz="1600" dirty="0" smtClean="0"/>
              <a:t>Git</a:t>
            </a:r>
            <a:r>
              <a:rPr lang="zh-CN" altLang="en-US" sz="1600" dirty="0" smtClean="0"/>
              <a:t>相比较</a:t>
            </a:r>
            <a:r>
              <a:rPr lang="en-US" altLang="zh-CN" sz="1600" dirty="0" smtClean="0"/>
              <a:t>SVN</a:t>
            </a:r>
            <a:r>
              <a:rPr lang="zh-CN" altLang="en-US" sz="1600" dirty="0" smtClean="0"/>
              <a:t>而言，有一定的门槛，需要花费一定的学习成本，但是掌握</a:t>
            </a:r>
            <a:r>
              <a:rPr lang="en-US" altLang="zh-CN" sz="1600" dirty="0" smtClean="0"/>
              <a:t>Git</a:t>
            </a:r>
            <a:r>
              <a:rPr lang="zh-CN" altLang="en-US" sz="1600" dirty="0" smtClean="0"/>
              <a:t>已经成为开发人员的必备技能。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2800" dirty="0" smtClean="0"/>
              <a:t>Git</a:t>
            </a:r>
            <a:r>
              <a:rPr lang="zh-CN" altLang="en-US" sz="2800" dirty="0" smtClean="0"/>
              <a:t>已经是一种不可逆转的趋势！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10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2800" dirty="0" smtClean="0"/>
              <a:t>Git</a:t>
            </a:r>
            <a:r>
              <a:rPr lang="zh-CN" altLang="en-US" sz="2800" dirty="0" smtClean="0"/>
              <a:t>基础操作指令</a:t>
            </a:r>
            <a:endParaRPr lang="zh-CN" altLang="en-US" sz="2800" dirty="0"/>
          </a:p>
        </p:txBody>
      </p:sp>
      <p:pic>
        <p:nvPicPr>
          <p:cNvPr id="3074" name="Picture 2" descr="http://gitlab.ztesoft.com/ngweb/gitboard/uploads/84e481bbf5bb3146249a536b94a8f9fe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7" y="861319"/>
            <a:ext cx="6578371" cy="3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397392" y="2291137"/>
            <a:ext cx="1134009" cy="86302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演示：</a:t>
            </a:r>
            <a:endParaRPr kumimoji="1"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Sample1</a:t>
            </a: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0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137" y="861320"/>
            <a:ext cx="2856514" cy="37556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Git config –list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Git 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Git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Git 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Git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dirty="0" smtClean="0"/>
              <a:t>指令进阶</a:t>
            </a:r>
            <a:endParaRPr lang="zh-CN" altLang="en-US" sz="2800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932218" y="861319"/>
            <a:ext cx="3917681" cy="375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umimoji="1"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1pPr>
            <a:lvl2pPr marL="742950" indent="-28575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演示 （</a:t>
            </a:r>
            <a:r>
              <a:rPr lang="en-US" altLang="zh-CN" sz="2800" dirty="0" smtClean="0"/>
              <a:t>Sample2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Git branch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309088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137" y="986972"/>
            <a:ext cx="8513762" cy="362998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合作开发，文件冲突是常有的事情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正常情况下处理文件冲突的步骤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1600" dirty="0" smtClean="0"/>
          </a:p>
          <a:p>
            <a:r>
              <a:rPr lang="en-US" altLang="zh-CN" sz="2000" dirty="0" smtClean="0"/>
              <a:t>3</a:t>
            </a:r>
            <a:r>
              <a:rPr lang="en-US" altLang="zh-CN" sz="2000" dirty="0"/>
              <a:t>. </a:t>
            </a:r>
            <a:r>
              <a:rPr lang="zh-CN" altLang="en-US" sz="2000" dirty="0"/>
              <a:t>极端情况下的处理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 --hard HEAD^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/>
              <a:t>回滚到某一个不冲突的版本，</a:t>
            </a:r>
            <a:r>
              <a:rPr lang="en-US" altLang="zh-CN" dirty="0" smtClean="0"/>
              <a:t>git pull</a:t>
            </a:r>
            <a:r>
              <a:rPr lang="zh-CN" altLang="en-US" dirty="0" smtClean="0"/>
              <a:t>拉取远端版本，然后将本地修改加在新版本上再提交并推送。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注意：执行前，请先备份本地代码</a:t>
            </a:r>
            <a:endParaRPr lang="en-US" altLang="zh-CN" dirty="0" smtClean="0"/>
          </a:p>
          <a:p>
            <a:r>
              <a:rPr lang="en-US" altLang="zh-CN" sz="2000" dirty="0"/>
              <a:t>4.</a:t>
            </a:r>
            <a:r>
              <a:rPr lang="zh-CN" altLang="en-US" sz="2000" dirty="0" smtClean="0"/>
              <a:t>演示 （</a:t>
            </a:r>
            <a:r>
              <a:rPr lang="en-US" altLang="zh-CN" sz="2000" dirty="0" smtClean="0"/>
              <a:t>Sample3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dirty="0" smtClean="0"/>
              <a:t>重点来了： 如何处理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冲突？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多人共享同一分支）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443345" y="1863436"/>
            <a:ext cx="1399310" cy="5680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文件先提交到本地库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66109" y="1863436"/>
            <a:ext cx="1634836" cy="5680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拉取文件并执行自动合并</a:t>
            </a:r>
            <a:endParaRPr lang="zh-CN" altLang="en-US" sz="16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04371" y="1863436"/>
            <a:ext cx="1504796" cy="5680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查看冲突文件并手工处理</a:t>
            </a:r>
            <a:endParaRPr lang="zh-CN" altLang="en-US" sz="16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12594" y="1863436"/>
            <a:ext cx="1549515" cy="5680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提交并同步打到远程库</a:t>
            </a:r>
            <a:endParaRPr lang="zh-CN" altLang="en-US" sz="16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842655" y="21474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100945" y="2147455"/>
            <a:ext cx="703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6309167" y="2147455"/>
            <a:ext cx="703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2"/>
            <a:endCxn id="7" idx="2"/>
          </p:cNvCxnSpPr>
          <p:nvPr/>
        </p:nvCxnSpPr>
        <p:spPr>
          <a:xfrm rot="16200000" flipH="1">
            <a:off x="5535439" y="179560"/>
            <a:ext cx="12700" cy="45038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67200" y="2147455"/>
            <a:ext cx="325818" cy="15240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失败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217127" y="2667380"/>
            <a:ext cx="631960" cy="25592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4395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6137" y="963038"/>
            <a:ext cx="4333140" cy="36539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master: </a:t>
            </a:r>
            <a:r>
              <a:rPr lang="zh-CN" altLang="en-US" sz="1600" dirty="0"/>
              <a:t>主分支，主要用来版本发布。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develop</a:t>
            </a:r>
            <a:r>
              <a:rPr lang="zh-CN" altLang="en-US" sz="1600" dirty="0"/>
              <a:t>：日常开发分支，该分支正常保存了开发的最新代码。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feature</a:t>
            </a:r>
            <a:r>
              <a:rPr lang="zh-CN" altLang="en-US" sz="1600" dirty="0"/>
              <a:t>：具体的功能开发分支，只与 </a:t>
            </a:r>
            <a:r>
              <a:rPr lang="en-US" altLang="zh-CN" sz="1600" dirty="0"/>
              <a:t>develop </a:t>
            </a:r>
            <a:r>
              <a:rPr lang="zh-CN" altLang="en-US" sz="1600" dirty="0"/>
              <a:t>分支交互。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release</a:t>
            </a:r>
            <a:r>
              <a:rPr lang="zh-CN" altLang="en-US" sz="1600" dirty="0"/>
              <a:t>：</a:t>
            </a:r>
            <a:r>
              <a:rPr lang="en-US" altLang="zh-CN" sz="1600" dirty="0"/>
              <a:t>release </a:t>
            </a:r>
            <a:r>
              <a:rPr lang="zh-CN" altLang="en-US" sz="1600" dirty="0"/>
              <a:t>分支可以认为是 </a:t>
            </a:r>
            <a:r>
              <a:rPr lang="en-US" altLang="zh-CN" sz="1600" dirty="0"/>
              <a:t>master </a:t>
            </a:r>
            <a:r>
              <a:rPr lang="zh-CN" altLang="en-US" sz="1600" dirty="0"/>
              <a:t>分支的未测试版。比如说某一期的功能全部开发完成，那么就将 </a:t>
            </a:r>
            <a:r>
              <a:rPr lang="en-US" altLang="zh-CN" sz="1600" dirty="0"/>
              <a:t>develop </a:t>
            </a:r>
            <a:r>
              <a:rPr lang="zh-CN" altLang="en-US" sz="1600" dirty="0"/>
              <a:t>分支合并到 </a:t>
            </a:r>
            <a:r>
              <a:rPr lang="en-US" altLang="zh-CN" sz="1600" dirty="0"/>
              <a:t>release </a:t>
            </a:r>
            <a:r>
              <a:rPr lang="zh-CN" altLang="en-US" sz="1600" dirty="0"/>
              <a:t>分支，测试没有问题并且到了发布日期就合并到 </a:t>
            </a:r>
            <a:r>
              <a:rPr lang="en-US" altLang="zh-CN" sz="1600" dirty="0"/>
              <a:t>master </a:t>
            </a:r>
            <a:r>
              <a:rPr lang="zh-CN" altLang="en-US" sz="1600" dirty="0"/>
              <a:t>分支，进行发布。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hotfix</a:t>
            </a:r>
            <a:r>
              <a:rPr lang="zh-CN" altLang="en-US" sz="1600" dirty="0"/>
              <a:t>：线上 </a:t>
            </a:r>
            <a:r>
              <a:rPr lang="en-US" altLang="zh-CN" sz="1600" dirty="0"/>
              <a:t>bug </a:t>
            </a:r>
            <a:r>
              <a:rPr lang="zh-CN" altLang="en-US" sz="1600" dirty="0"/>
              <a:t>修复分支。</a:t>
            </a:r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Git</a:t>
            </a:r>
            <a:r>
              <a:rPr lang="zh-CN" altLang="en-US" sz="2800" dirty="0" smtClean="0"/>
              <a:t>进行版本</a:t>
            </a:r>
            <a:r>
              <a:rPr lang="zh-CN" altLang="en-US" sz="2800" dirty="0"/>
              <a:t>管理</a:t>
            </a:r>
          </a:p>
        </p:txBody>
      </p:sp>
      <p:pic>
        <p:nvPicPr>
          <p:cNvPr id="1026" name="Picture 2" descr="http://legendtkl.com/img/uploads/2016/git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43" y="138500"/>
            <a:ext cx="3552848" cy="47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CN-16X9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Autofit/>
      </a:bodyPr>
      <a:lstStyle>
        <a:defPPr algn="ctr">
          <a:defRPr kumimoji="1" sz="1200" dirty="0" smtClean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CN-16X9.potx</Template>
  <TotalTime>2780</TotalTime>
  <Words>1237</Words>
  <Application>Microsoft Office PowerPoint</Application>
  <PresentationFormat>全屏显示(16:9)</PresentationFormat>
  <Paragraphs>137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Adobe Gothic Std B</vt:lpstr>
      <vt:lpstr>Adobe 黑体 Std R</vt:lpstr>
      <vt:lpstr>Adobe 宋体 Std L</vt:lpstr>
      <vt:lpstr>Heiti SC Light</vt:lpstr>
      <vt:lpstr>黑体</vt:lpstr>
      <vt:lpstr>宋体</vt:lpstr>
      <vt:lpstr>微软雅黑</vt:lpstr>
      <vt:lpstr>Arial</vt:lpstr>
      <vt:lpstr>Calibri</vt:lpstr>
      <vt:lpstr>Times</vt:lpstr>
      <vt:lpstr>Wingdings</vt:lpstr>
      <vt:lpstr>PPT Template CN-16X9</vt:lpstr>
      <vt:lpstr>2_自定义设计</vt:lpstr>
      <vt:lpstr>1_自定义设计</vt:lpstr>
      <vt:lpstr>自定义设计</vt:lpstr>
      <vt:lpstr>Git及版本控制 （时长&lt;25分钟）</vt:lpstr>
      <vt:lpstr>前置准备</vt:lpstr>
      <vt:lpstr>目录</vt:lpstr>
      <vt:lpstr>Git及版本管理的基本概念</vt:lpstr>
      <vt:lpstr>Git已经是一种不可逆转的趋势！</vt:lpstr>
      <vt:lpstr>Git基础操作指令</vt:lpstr>
      <vt:lpstr>指令进阶</vt:lpstr>
      <vt:lpstr>重点来了： 如何处理文件冲突？ (多人共享同一分支）</vt:lpstr>
      <vt:lpstr>使用Git进行版本管理</vt:lpstr>
      <vt:lpstr>冲突处理 （git merge | git rebase）</vt:lpstr>
      <vt:lpstr>Git代码托管平台</vt:lpstr>
      <vt:lpstr>资料推荐</vt:lpstr>
      <vt:lpstr>Thank You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Yang</cp:lastModifiedBy>
  <cp:revision>1956</cp:revision>
  <dcterms:created xsi:type="dcterms:W3CDTF">2015-04-21T06:49:00Z</dcterms:created>
  <dcterms:modified xsi:type="dcterms:W3CDTF">2018-04-09T02:30:48Z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