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5" r:id="rId9"/>
    <p:sldId id="266" r:id="rId10"/>
    <p:sldId id="262" r:id="rId11"/>
    <p:sldId id="264" r:id="rId12"/>
    <p:sldId id="270" r:id="rId13"/>
    <p:sldId id="273" r:id="rId14"/>
    <p:sldId id="267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BA16"/>
    <a:srgbClr val="F8F8F8"/>
    <a:srgbClr val="1B0603"/>
    <a:srgbClr val="FF0000"/>
    <a:srgbClr val="A09693"/>
    <a:srgbClr val="FFCCFF"/>
    <a:srgbClr val="33CC33"/>
    <a:srgbClr val="00CC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59BAC-E8AB-434C-8F1B-5302AE041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5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BE3BC1-8E67-4B73-9131-0D7A0DE8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D93CD-F6A4-429A-9AAD-E08E96BD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79C32-6676-4674-B1C7-0916CC2F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C293D-ED48-46D4-B120-6FC77960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6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51D5-8D93-45E3-ACDA-CD062DB1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F1C401-02BA-4C85-BCC6-F35CD1565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DCC19-CD5C-4F24-9C86-1E345E9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BB61D-5345-4FA3-A134-27BF3791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C4735-E454-4676-9682-97F7CC7C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C4135C-7D5B-4DBA-B10D-EBA185E1A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C1170-E3B8-4A7D-8143-913DA28B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56032-74A3-456D-82C5-D648E75E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AFC07-7FF0-43D3-8444-55E03FFE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B8AAE-E8FF-4467-B0F2-094C565B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26427-60B4-4370-AE6F-E1AD0877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FE908-D3E9-43A2-8857-18126E4D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93489-AC8C-4F8C-BF85-2A305CB5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91DBD-9C73-48C9-B16D-BEA9F066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89F65-E803-47DD-BEA5-366754B6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FC07-42CE-43EB-B989-D0370498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DC694-BD79-41F0-B290-BE757ABF7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42F8A-8C71-4ACE-A719-203D5862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F5EB1-F38D-4677-A5AF-1C16CD45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60AF2-5F67-49BC-9FFB-440385B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3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EFFCA-8358-49C9-BDE3-A5C373C5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5AED0-9FE4-474A-986C-5468B17E8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7A7B5-A171-4DB2-8FC2-9E7B9543C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33899-EE0D-48C3-A17B-13D1AD58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F89E0-9568-4F32-92FA-6C673F73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BDFDA-EDE2-4FC9-8AC1-591644A0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8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0575F-7474-40E3-B747-0FF00280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0072A-73A7-46C3-B80F-4EB30BB22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2D56D-51AB-48C1-B3E3-AE427C3C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4E845-EA54-4CAE-9CC0-E199DA733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956F15-DBD9-45F0-BCD3-00B12568A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C08AEE-4A38-4E3D-88B8-0244A30F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6D183-B966-47B9-8B1E-148D9FB6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F2473D-D686-4983-B00F-36DCC8A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9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56619-46A1-48B5-B9AC-18E6F61D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28028-7D3F-483F-8706-D344C5AD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B7B05-AB9F-463B-AB37-588CFF4B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AE1214-12FD-4E07-B411-D512B0B6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6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5EFCD-279E-4728-AC8E-82013C74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9A6C5C-2F19-468C-AD7D-315B8BA0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CBFA8-9A53-44B3-8BBD-6888BF0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3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94218-0899-49EA-9753-ABE34A0A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8695F-7F29-4E94-BA58-59D08DAB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B2B8C-60FA-4B1D-9778-E31975D7C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D7B93-C95A-490C-8A99-0696EBCD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AA604-316A-4BC5-8C12-9F1C1E3D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2893F-D5A3-445E-B759-D3B743DF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15FFE-69E9-4F1D-9936-94F854C4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FF1B5-10BF-4A21-881D-6CDB5E744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35FFD-9F32-4049-B83E-4DCB4533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3A961-3D5C-4D20-9AE3-2CD08CC8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9B6EC-5FC3-464D-955D-F9B88792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3CB62-B03A-449F-A1FA-59C56B05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9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5FCE31-EA3E-4EA7-8EED-1A9D446C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3215A-7A98-4D2E-9E61-48592338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8F8F8">
              <a:alpha val="60000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20AFF-5DEA-49CD-B5D6-26732258E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D2A3-35C4-41BE-8964-CE0EAE98F71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88FE1-E36D-4BC7-B159-9E3D83148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1272B-556A-4501-B4CF-3BDCDBEE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7E55-788E-419D-B707-E3AD2DA4D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7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50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E6712-B21E-416C-8C62-6E2103A64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8981"/>
            <a:ext cx="12192000" cy="3131272"/>
          </a:xfrm>
          <a:solidFill>
            <a:srgbClr val="FFCCFF">
              <a:alpha val="60000"/>
            </a:srgbClr>
          </a:solidFill>
        </p:spPr>
        <p:txBody>
          <a:bodyPr anchor="ctr" anchorCtr="0">
            <a:normAutofit/>
          </a:bodyPr>
          <a:lstStyle/>
          <a:p>
            <a:r>
              <a:rPr lang="en-US" altLang="zh-CN" sz="5400" dirty="0">
                <a:solidFill>
                  <a:srgbClr val="000099"/>
                </a:solidFill>
              </a:rPr>
              <a:t>/Performance / Effect / </a:t>
            </a:r>
            <a:br>
              <a:rPr lang="en-US" altLang="zh-CN" sz="5400" dirty="0">
                <a:solidFill>
                  <a:srgbClr val="000099"/>
                </a:solidFill>
              </a:rPr>
            </a:br>
            <a:r>
              <a:rPr lang="en-US" altLang="zh-CN" sz="5400" dirty="0">
                <a:solidFill>
                  <a:srgbClr val="000099"/>
                </a:solidFill>
              </a:rPr>
              <a:t>/Almost Everything/</a:t>
            </a:r>
            <a:br>
              <a:rPr lang="en-US" altLang="zh-CN" sz="5400" dirty="0">
                <a:solidFill>
                  <a:srgbClr val="000099"/>
                </a:solidFill>
              </a:rPr>
            </a:br>
            <a:r>
              <a:rPr lang="en-US" altLang="zh-CN" sz="5400" dirty="0">
                <a:solidFill>
                  <a:srgbClr val="000099"/>
                </a:solidFill>
              </a:rPr>
              <a:t>about </a:t>
            </a:r>
            <a:r>
              <a:rPr lang="en-US" altLang="zh-CN" sz="8000" b="1" dirty="0">
                <a:solidFill>
                  <a:srgbClr val="000099"/>
                </a:solidFill>
              </a:rPr>
              <a:t>Anti-aliasing</a:t>
            </a:r>
            <a:endParaRPr lang="zh-CN" altLang="en-US" sz="5400" b="1" dirty="0">
              <a:solidFill>
                <a:srgbClr val="000099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7F888B-1B10-4EEA-8F53-EE23BDE32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90253"/>
            <a:ext cx="12191999" cy="1747837"/>
          </a:xfrm>
        </p:spPr>
        <p:txBody>
          <a:bodyPr anchor="ctr" anchorCtr="0"/>
          <a:lstStyle/>
          <a:p>
            <a:r>
              <a:rPr lang="en-US" altLang="zh-CN" dirty="0"/>
              <a:t>By </a:t>
            </a:r>
            <a:r>
              <a:rPr lang="en-US" altLang="zh-CN" dirty="0" err="1"/>
              <a:t>Xiachao</a:t>
            </a:r>
            <a:r>
              <a:rPr lang="en-US" altLang="zh-CN" dirty="0"/>
              <a:t> Yan</a:t>
            </a:r>
          </a:p>
          <a:p>
            <a:r>
              <a:rPr lang="en-US" altLang="zh-CN" dirty="0"/>
              <a:t>CS534 – Computational Photography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22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729B-8C59-462A-88B4-F7A45F3F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? Multi-Frame AA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915C30-4505-430D-8861-8FFD0CD0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9FDC7E-6D25-48C1-9B59-75C72C46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35" y="1443236"/>
            <a:ext cx="9405529" cy="50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729B-8C59-462A-88B4-F7A45F3F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? MFAA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55B8DC-F2CC-4F78-B096-ABCB7D1CF8F1}"/>
              </a:ext>
            </a:extLst>
          </p:cNvPr>
          <p:cNvSpPr txBox="1"/>
          <p:nvPr/>
        </p:nvSpPr>
        <p:spPr>
          <a:xfrm>
            <a:off x="1082090" y="1690688"/>
            <a:ext cx="10027820" cy="1569660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33CC33"/>
                </a:solidFill>
              </a:rPr>
              <a:t>Good 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olidFill>
                  <a:srgbClr val="33CC33"/>
                </a:solidFill>
              </a:rPr>
              <a:t>Better image than non-anti-aliased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olidFill>
                  <a:srgbClr val="33CC33"/>
                </a:solidFill>
              </a:rPr>
              <a:t>Cheap -only takes little computational resources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CFF72-0531-4AAE-A139-B731C8712101}"/>
              </a:ext>
            </a:extLst>
          </p:cNvPr>
          <p:cNvSpPr txBox="1"/>
          <p:nvPr/>
        </p:nvSpPr>
        <p:spPr>
          <a:xfrm>
            <a:off x="1082090" y="3958215"/>
            <a:ext cx="10027820" cy="2062103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Bad: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1.Quality is observably lower than MSAA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2.Limited to situation that camera do not move very quickly</a:t>
            </a:r>
          </a:p>
        </p:txBody>
      </p:sp>
    </p:spTree>
    <p:extLst>
      <p:ext uri="{BB962C8B-B14F-4D97-AF65-F5344CB8AC3E}">
        <p14:creationId xmlns:p14="http://schemas.microsoft.com/office/powerpoint/2010/main" val="121959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C2BFF-BDDF-401C-8B45-8EC21558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Test on rendering Knot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026AE69-1764-4CCE-8B72-6745E3A92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25678"/>
              </p:ext>
            </p:extLst>
          </p:nvPr>
        </p:nvGraphicFramePr>
        <p:xfrm>
          <a:off x="3423920" y="1903335"/>
          <a:ext cx="6701153" cy="1781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0069">
                  <a:extLst>
                    <a:ext uri="{9D8B030D-6E8A-4147-A177-3AD203B41FA5}">
                      <a16:colId xmlns:a16="http://schemas.microsoft.com/office/drawing/2014/main" val="1511786099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2264612145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1617488309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4081608796"/>
                    </a:ext>
                  </a:extLst>
                </a:gridCol>
                <a:gridCol w="1340877">
                  <a:extLst>
                    <a:ext uri="{9D8B030D-6E8A-4147-A177-3AD203B41FA5}">
                      <a16:colId xmlns:a16="http://schemas.microsoft.com/office/drawing/2014/main" val="3148390937"/>
                    </a:ext>
                  </a:extLst>
                </a:gridCol>
              </a:tblGrid>
              <a:tr h="21969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Frames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Times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Min FPS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Max FPS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Avg FPS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823716"/>
                  </a:ext>
                </a:extLst>
              </a:tr>
              <a:tr h="102304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4513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60000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120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75.217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525686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2EFFEF6-C32D-45ED-B784-E2B58A2A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98060"/>
              </p:ext>
            </p:extLst>
          </p:nvPr>
        </p:nvGraphicFramePr>
        <p:xfrm>
          <a:off x="3423920" y="4456590"/>
          <a:ext cx="6701152" cy="185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0069">
                  <a:extLst>
                    <a:ext uri="{9D8B030D-6E8A-4147-A177-3AD203B41FA5}">
                      <a16:colId xmlns:a16="http://schemas.microsoft.com/office/drawing/2014/main" val="1212081549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1794027794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2424129346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91895362"/>
                    </a:ext>
                  </a:extLst>
                </a:gridCol>
                <a:gridCol w="1340876">
                  <a:extLst>
                    <a:ext uri="{9D8B030D-6E8A-4147-A177-3AD203B41FA5}">
                      <a16:colId xmlns:a16="http://schemas.microsoft.com/office/drawing/2014/main" val="293933443"/>
                    </a:ext>
                  </a:extLst>
                </a:gridCol>
              </a:tblGrid>
              <a:tr h="48960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Frames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Times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Min FPS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Max FPS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Avg FPS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087774"/>
                  </a:ext>
                </a:extLst>
              </a:tr>
              <a:tr h="106407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4486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60000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74.767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413055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753BC4C7-C9B9-43C4-96C6-C8F5A779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12967"/>
            <a:ext cx="55162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 of No anti-aliasing of Running 60 Seconds</a:t>
            </a: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40B91B-B6F8-4699-B9B9-5576804BA334}"/>
              </a:ext>
            </a:extLst>
          </p:cNvPr>
          <p:cNvSpPr txBox="1"/>
          <p:nvPr/>
        </p:nvSpPr>
        <p:spPr>
          <a:xfrm>
            <a:off x="838200" y="3930154"/>
            <a:ext cx="561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 of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Cel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-Shading AA of Running 60 Seconds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B823EE-2232-4000-87A6-5EFE6B61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04" y="315328"/>
            <a:ext cx="1448596" cy="14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5D0166-C2AA-49EB-8DDA-02DCDA1A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96"/>
            <a:ext cx="12214459" cy="1471394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D97DE901-7D9C-4CFD-B294-818392726685}"/>
              </a:ext>
            </a:extLst>
          </p:cNvPr>
          <p:cNvSpPr txBox="1">
            <a:spLocks/>
          </p:cNvSpPr>
          <p:nvPr/>
        </p:nvSpPr>
        <p:spPr>
          <a:xfrm>
            <a:off x="2176111" y="754281"/>
            <a:ext cx="2549893" cy="684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Stencil" panose="040409050D0802020404" pitchFamily="82" charset="0"/>
              </a:rPr>
              <a:t>MSAA 4x</a:t>
            </a:r>
            <a:endParaRPr lang="zh-CN" altLang="en-US" dirty="0">
              <a:latin typeface="Stencil" panose="040409050D0802020404" pitchFamily="8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AD13D-90FC-4376-BDF4-147247A3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112"/>
            <a:ext cx="11963400" cy="16192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A687B75-121B-46E3-ADE9-906CE18BD0CD}"/>
              </a:ext>
            </a:extLst>
          </p:cNvPr>
          <p:cNvSpPr txBox="1">
            <a:spLocks/>
          </p:cNvSpPr>
          <p:nvPr/>
        </p:nvSpPr>
        <p:spPr>
          <a:xfrm>
            <a:off x="2570746" y="2115653"/>
            <a:ext cx="2549893" cy="684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Stencil" panose="040409050D0802020404" pitchFamily="82" charset="0"/>
              </a:rPr>
              <a:t>FXAA</a:t>
            </a:r>
            <a:endParaRPr lang="zh-CN" altLang="en-US" dirty="0">
              <a:latin typeface="Stencil" panose="040409050D0802020404" pitchFamily="8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08A85B-C337-4E59-A298-5361D1DE6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3868"/>
            <a:ext cx="12020550" cy="168592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E153E7CA-AA30-4AB3-AD83-1BFB4856587B}"/>
              </a:ext>
            </a:extLst>
          </p:cNvPr>
          <p:cNvSpPr txBox="1">
            <a:spLocks/>
          </p:cNvSpPr>
          <p:nvPr/>
        </p:nvSpPr>
        <p:spPr>
          <a:xfrm>
            <a:off x="2570745" y="3744529"/>
            <a:ext cx="2549893" cy="684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Stencil" panose="040409050D0802020404" pitchFamily="82" charset="0"/>
              </a:rPr>
              <a:t>No AA</a:t>
            </a:r>
            <a:endParaRPr lang="zh-CN" altLang="en-US" dirty="0">
              <a:latin typeface="Stencil" panose="040409050D0802020404" pitchFamily="82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5709AF7-ADF1-4DAE-BB89-AA55812B684B}"/>
              </a:ext>
            </a:extLst>
          </p:cNvPr>
          <p:cNvSpPr txBox="1">
            <a:spLocks/>
          </p:cNvSpPr>
          <p:nvPr/>
        </p:nvSpPr>
        <p:spPr>
          <a:xfrm>
            <a:off x="5044841" y="685165"/>
            <a:ext cx="2241483" cy="684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85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E4F1528-048B-418B-8E7D-18B29055C5D2}"/>
              </a:ext>
            </a:extLst>
          </p:cNvPr>
          <p:cNvSpPr txBox="1">
            <a:spLocks/>
          </p:cNvSpPr>
          <p:nvPr/>
        </p:nvSpPr>
        <p:spPr>
          <a:xfrm>
            <a:off x="4128837" y="2099188"/>
            <a:ext cx="2942526" cy="684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111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9B78D5B-2EFC-4807-91BC-FD7003D7AEF8}"/>
              </a:ext>
            </a:extLst>
          </p:cNvPr>
          <p:cNvSpPr txBox="1">
            <a:spLocks/>
          </p:cNvSpPr>
          <p:nvPr/>
        </p:nvSpPr>
        <p:spPr>
          <a:xfrm>
            <a:off x="4281237" y="3715362"/>
            <a:ext cx="2241483" cy="684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111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BC333EB-CA85-4E3B-B2BB-542B9081B505}"/>
              </a:ext>
            </a:extLst>
          </p:cNvPr>
          <p:cNvSpPr txBox="1">
            <a:spLocks/>
          </p:cNvSpPr>
          <p:nvPr/>
        </p:nvSpPr>
        <p:spPr>
          <a:xfrm>
            <a:off x="0" y="5399792"/>
            <a:ext cx="12192000" cy="1471393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from 3DMarks-Fire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7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C7A04-9BD7-4D80-BABB-F5632EB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Trend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15AED-3879-4429-8CB2-9D1A4371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91800" cy="4505325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Temporal Super-</a:t>
            </a:r>
            <a:r>
              <a:rPr lang="en-US" altLang="zh-CN" sz="3600" b="1" dirty="0" err="1"/>
              <a:t>samlping</a:t>
            </a:r>
            <a:r>
              <a:rPr lang="en-US" altLang="zh-CN" sz="3600" b="1" dirty="0"/>
              <a:t> AA - &gt;Mainstream  </a:t>
            </a:r>
          </a:p>
          <a:p>
            <a:pPr marL="0" indent="0">
              <a:buNone/>
            </a:pPr>
            <a:r>
              <a:rPr lang="en-US" altLang="zh-CN" sz="3600" b="1" dirty="0"/>
              <a:t>                 </a:t>
            </a:r>
            <a:r>
              <a:rPr lang="en-US" altLang="zh-CN" sz="3600" b="1" u="sng" dirty="0"/>
              <a:t>TSAA</a:t>
            </a:r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b="1" dirty="0"/>
              <a:t>Algorithm not published yet. A algorithm based on Super-Sampling.</a:t>
            </a:r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b="1" dirty="0"/>
              <a:t>Hardware evolving fast.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3551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4A478-3488-4273-BD1A-066974F9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Moore’s Law still obeyed</a:t>
            </a:r>
            <a:endParaRPr lang="zh-CN" altLang="en-US" dirty="0"/>
          </a:p>
        </p:txBody>
      </p:sp>
      <p:pic>
        <p:nvPicPr>
          <p:cNvPr id="3074" name="Picture 2" descr="GFLOP/s for CPU and GPU.Â ">
            <a:extLst>
              <a:ext uri="{FF2B5EF4-FFF2-40B4-BE49-F238E27FC236}">
                <a16:creationId xmlns:a16="http://schemas.microsoft.com/office/drawing/2014/main" id="{7D832142-03C9-4E4F-8DF3-5CB838830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4" y="1690688"/>
            <a:ext cx="5869116" cy="47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04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4A478-3488-4273-BD1A-066974F9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Moore’s Law still obeyed</a:t>
            </a:r>
            <a:endParaRPr lang="zh-CN" altLang="en-US" dirty="0"/>
          </a:p>
        </p:txBody>
      </p:sp>
      <p:pic>
        <p:nvPicPr>
          <p:cNvPr id="3074" name="Picture 2" descr="GFLOP/s for CPU and GPU.Â ">
            <a:extLst>
              <a:ext uri="{FF2B5EF4-FFF2-40B4-BE49-F238E27FC236}">
                <a16:creationId xmlns:a16="http://schemas.microsoft.com/office/drawing/2014/main" id="{7D832142-03C9-4E4F-8DF3-5CB838830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6" y="5015201"/>
            <a:ext cx="164539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D3372-1B1E-4B2C-9345-EFFA14C7C460}"/>
              </a:ext>
            </a:extLst>
          </p:cNvPr>
          <p:cNvCxnSpPr/>
          <p:nvPr/>
        </p:nvCxnSpPr>
        <p:spPr>
          <a:xfrm flipV="1">
            <a:off x="2654941" y="4199467"/>
            <a:ext cx="925689" cy="10047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143853-4D6B-4905-A8C2-4E27CBE602A9}"/>
              </a:ext>
            </a:extLst>
          </p:cNvPr>
          <p:cNvCxnSpPr>
            <a:cxnSpLocks/>
          </p:cNvCxnSpPr>
          <p:nvPr/>
        </p:nvCxnSpPr>
        <p:spPr>
          <a:xfrm flipV="1">
            <a:off x="3509305" y="3849512"/>
            <a:ext cx="1764658" cy="40588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1C89E7A-FB83-41A4-AC4A-96CBE46971C3}"/>
              </a:ext>
            </a:extLst>
          </p:cNvPr>
          <p:cNvCxnSpPr>
            <a:cxnSpLocks/>
          </p:cNvCxnSpPr>
          <p:nvPr/>
        </p:nvCxnSpPr>
        <p:spPr>
          <a:xfrm flipV="1">
            <a:off x="5273963" y="2401455"/>
            <a:ext cx="2752436" cy="1448058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NVIDIA-GTX-1070-FoundersEdition-FL.jpg">
            <a:extLst>
              <a:ext uri="{FF2B5EF4-FFF2-40B4-BE49-F238E27FC236}">
                <a16:creationId xmlns:a16="http://schemas.microsoft.com/office/drawing/2014/main" id="{8C411E3F-0EC0-46F0-AE5D-653845CA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5" b="89686" l="8027" r="89967">
                        <a14:foregroundMark x1="75585" y1="31839" x2="59197" y2="26009"/>
                        <a14:foregroundMark x1="59197" y1="26009" x2="76589" y2="32735"/>
                        <a14:foregroundMark x1="76589" y1="32735" x2="76254" y2="11659"/>
                        <a14:foregroundMark x1="8027" y1="52915" x2="25753" y2="79821"/>
                        <a14:foregroundMark x1="67559" y1="24664" x2="58528" y2="31839"/>
                        <a14:foregroundMark x1="71906" y1="17937" x2="58863" y2="26457"/>
                        <a14:foregroundMark x1="62542" y1="23767" x2="61873" y2="21525"/>
                        <a14:foregroundMark x1="65552" y1="18386" x2="62207" y2="22422"/>
                        <a14:foregroundMark x1="63211" y1="20179" x2="60870" y2="22422"/>
                        <a14:foregroundMark x1="60870" y1="22422" x2="58194" y2="24664"/>
                        <a14:foregroundMark x1="58194" y1="24664" x2="60201" y2="23318"/>
                        <a14:foregroundMark x1="62876" y1="21076" x2="59866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8074">
            <a:off x="7711837" y="1310747"/>
            <a:ext cx="5589464" cy="41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6DAE0B-9DDB-4DD8-8B6C-865F1116FB28}"/>
              </a:ext>
            </a:extLst>
          </p:cNvPr>
          <p:cNvSpPr txBox="1"/>
          <p:nvPr/>
        </p:nvSpPr>
        <p:spPr>
          <a:xfrm>
            <a:off x="1971610" y="1567714"/>
            <a:ext cx="809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851CHIKARA-DZUYOKU-KANA-A" panose="02000600000000000000" pitchFamily="2" charset="-128"/>
                <a:ea typeface="851CHIKARA-DZUYOKU-KANA-A" panose="02000600000000000000" pitchFamily="2" charset="-128"/>
              </a:rPr>
              <a:t>Imaging this is a Nvi-1080</a:t>
            </a:r>
            <a:endParaRPr lang="zh-CN" altLang="en-US" sz="3600" dirty="0">
              <a:latin typeface="851CHIKARA-DZUYOKU-KANA-A" panose="02000600000000000000" pitchFamily="2" charset="-128"/>
              <a:ea typeface="851CHIKARA-DZUYOKU-KANA-A" panose="02000600000000000000" pitchFamily="2" charset="-128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DBD7468-6C2D-4F33-A800-E4EEA2F05B42}"/>
              </a:ext>
            </a:extLst>
          </p:cNvPr>
          <p:cNvSpPr/>
          <p:nvPr/>
        </p:nvSpPr>
        <p:spPr>
          <a:xfrm>
            <a:off x="8801100" y="1735865"/>
            <a:ext cx="571500" cy="4781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CF85EE-3D56-43DC-AF57-C23D19E7E80A}"/>
              </a:ext>
            </a:extLst>
          </p:cNvPr>
          <p:cNvSpPr/>
          <p:nvPr/>
        </p:nvSpPr>
        <p:spPr>
          <a:xfrm>
            <a:off x="2344856" y="2930271"/>
            <a:ext cx="6997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0" i="0" dirty="0">
                <a:effectLst/>
                <a:latin typeface="Roboto"/>
              </a:rPr>
              <a:t>8228 Giga Flops per second</a:t>
            </a:r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66BD15-E653-4070-ACC1-EF8DA328B7EE}"/>
              </a:ext>
            </a:extLst>
          </p:cNvPr>
          <p:cNvSpPr/>
          <p:nvPr/>
        </p:nvSpPr>
        <p:spPr>
          <a:xfrm>
            <a:off x="2467024" y="5898390"/>
            <a:ext cx="7600901" cy="523220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BBA16"/>
                </a:solidFill>
                <a:effectLst/>
                <a:latin typeface="Roboto"/>
              </a:rPr>
              <a:t>This is also what you can use to mine </a:t>
            </a:r>
            <a:r>
              <a:rPr lang="en-US" altLang="zh-CN" sz="2800" b="0" i="0" dirty="0" err="1">
                <a:solidFill>
                  <a:srgbClr val="FBBA16"/>
                </a:solidFill>
                <a:effectLst/>
                <a:latin typeface="Roboto"/>
              </a:rPr>
              <a:t>BitCoin</a:t>
            </a:r>
            <a:endParaRPr lang="zh-CN" altLang="en-US" sz="2800" dirty="0">
              <a:solidFill>
                <a:srgbClr val="FBBA16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063AD24-3A57-4446-953B-1C9D6F50CB10}"/>
              </a:ext>
            </a:extLst>
          </p:cNvPr>
          <p:cNvSpPr/>
          <p:nvPr/>
        </p:nvSpPr>
        <p:spPr>
          <a:xfrm rot="18675631">
            <a:off x="9032374" y="4693655"/>
            <a:ext cx="571500" cy="478180"/>
          </a:xfrm>
          <a:prstGeom prst="rightArrow">
            <a:avLst/>
          </a:prstGeom>
          <a:solidFill>
            <a:srgbClr val="FBB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6" name="Picture 4" descr="Image result for bitcoin">
            <a:extLst>
              <a:ext uri="{FF2B5EF4-FFF2-40B4-BE49-F238E27FC236}">
                <a16:creationId xmlns:a16="http://schemas.microsoft.com/office/drawing/2014/main" id="{C43EF7E7-E281-4DA3-B7DF-A7933689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911" b="93750" l="5778" r="95111">
                        <a14:foregroundMark x1="18667" y1="45982" x2="22222" y2="23661"/>
                        <a14:foregroundMark x1="22222" y1="23661" x2="42667" y2="12054"/>
                        <a14:foregroundMark x1="42667" y1="12054" x2="66667" y2="12946"/>
                        <a14:foregroundMark x1="66667" y1="12946" x2="84444" y2="29464"/>
                        <a14:foregroundMark x1="84444" y1="29464" x2="88444" y2="54018"/>
                        <a14:foregroundMark x1="88444" y1="54018" x2="80000" y2="76339"/>
                        <a14:foregroundMark x1="80000" y1="76339" x2="60000" y2="87946"/>
                        <a14:foregroundMark x1="60000" y1="87946" x2="37333" y2="89732"/>
                        <a14:foregroundMark x1="37333" y1="89732" x2="20000" y2="71429"/>
                        <a14:foregroundMark x1="20000" y1="71429" x2="17333" y2="48214"/>
                        <a14:foregroundMark x1="42667" y1="5357" x2="46222" y2="5804"/>
                        <a14:foregroundMark x1="91556" y1="43304" x2="92444" y2="59375"/>
                        <a14:foregroundMark x1="8000" y1="44643" x2="6222" y2="60714"/>
                        <a14:foregroundMark x1="46222" y1="94196" x2="52444" y2="93750"/>
                        <a14:foregroundMark x1="50222" y1="35268" x2="50222" y2="35268"/>
                        <a14:foregroundMark x1="55556" y1="62054" x2="55556" y2="62054"/>
                        <a14:foregroundMark x1="95111" y1="50893" x2="95111" y2="50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459" y="4706362"/>
            <a:ext cx="1331482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EDA3473-4BE8-494E-BF6C-34B22F9F77FC}"/>
              </a:ext>
            </a:extLst>
          </p:cNvPr>
          <p:cNvSpPr/>
          <p:nvPr/>
        </p:nvSpPr>
        <p:spPr>
          <a:xfrm>
            <a:off x="126300" y="4068093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Roboto"/>
              </a:rPr>
              <a:t>World Record </a:t>
            </a:r>
            <a:r>
              <a:rPr lang="en-US" altLang="zh-CN" sz="2800" b="1" dirty="0"/>
              <a:t>122.3 petaflops=122 x 10^6 </a:t>
            </a:r>
            <a:r>
              <a:rPr lang="en-US" altLang="zh-CN" sz="2800" b="1" dirty="0" err="1"/>
              <a:t>GigaFlops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1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B2BD3-55D2-4AAF-BB3B-D6A168BE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Cap?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4946684-19AE-4D98-ACCE-8F7B21AAF917}"/>
              </a:ext>
            </a:extLst>
          </p:cNvPr>
          <p:cNvSpPr txBox="1">
            <a:spLocks/>
          </p:cNvSpPr>
          <p:nvPr/>
        </p:nvSpPr>
        <p:spPr>
          <a:xfrm>
            <a:off x="838200" y="2907129"/>
            <a:ext cx="10515600" cy="1603374"/>
          </a:xfrm>
          <a:prstGeom prst="rect">
            <a:avLst/>
          </a:prstGeom>
          <a:solidFill>
            <a:srgbClr val="F8F8F8">
              <a:alpha val="6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zh-CN" sz="2400" i="1" dirty="0">
              <a:latin typeface="Times New Roman" panose="02020603050405020304" pitchFamily="18" charset="0"/>
              <a:ea typeface="851CHIKARA-DZUYOKU-KANA-A" panose="02000600000000000000" pitchFamily="2" charset="-128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4000" i="1" dirty="0">
                <a:latin typeface="Times New Roman" panose="02020603050405020304" pitchFamily="18" charset="0"/>
                <a:ea typeface="851CHIKARA-DZUYOKU-KANA-A" panose="02000600000000000000" pitchFamily="2" charset="-128"/>
                <a:cs typeface="Times New Roman" panose="02020603050405020304" pitchFamily="18" charset="0"/>
              </a:rPr>
              <a:t>What Can We Do?</a:t>
            </a:r>
            <a:endParaRPr lang="en-US" altLang="zh-C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AD05B-8804-4A6B-AA36-811FCE69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2" y="2733676"/>
            <a:ext cx="10467975" cy="2014538"/>
          </a:xfrm>
          <a:solidFill>
            <a:srgbClr val="F8F8F8">
              <a:alpha val="60000"/>
            </a:srgbClr>
          </a:solidFill>
          <a:ln>
            <a:solidFill>
              <a:srgbClr val="1B0603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4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DB86BE0-CFEE-4251-864C-7B7EC14A084F}"/>
              </a:ext>
            </a:extLst>
          </p:cNvPr>
          <p:cNvSpPr txBox="1">
            <a:spLocks/>
          </p:cNvSpPr>
          <p:nvPr/>
        </p:nvSpPr>
        <p:spPr>
          <a:xfrm>
            <a:off x="838200" y="699686"/>
            <a:ext cx="10515600" cy="1325563"/>
          </a:xfrm>
          <a:prstGeom prst="rect">
            <a:avLst/>
          </a:prstGeom>
          <a:solidFill>
            <a:srgbClr val="CCECFF">
              <a:alpha val="60000"/>
            </a:srgb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F5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What is Anti-aliasing</a:t>
            </a:r>
            <a:endParaRPr lang="zh-CN" altLang="en-US" b="1" dirty="0"/>
          </a:p>
        </p:txBody>
      </p:sp>
      <p:pic>
        <p:nvPicPr>
          <p:cNvPr id="1026" name="Picture 2" descr="Image result for anti-aliasing">
            <a:extLst>
              <a:ext uri="{FF2B5EF4-FFF2-40B4-BE49-F238E27FC236}">
                <a16:creationId xmlns:a16="http://schemas.microsoft.com/office/drawing/2014/main" id="{2C8A2386-A4A0-46F6-960E-8DE81277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6952"/>
            <a:ext cx="10789164" cy="42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343F46-4EE8-4B69-A378-703A6EA2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728BDB-A230-4C64-9791-64682318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1325563"/>
          </a:xfrm>
          <a:solidFill>
            <a:srgbClr val="CCECFF">
              <a:alpha val="60000"/>
            </a:srgbClr>
          </a:solidFill>
        </p:spPr>
        <p:txBody>
          <a:bodyPr/>
          <a:lstStyle/>
          <a:p>
            <a:pPr algn="ctr"/>
            <a:r>
              <a:rPr lang="en-US" altLang="zh-CN" b="1" dirty="0"/>
              <a:t>Cause of aliased image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250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18F5C0-EBB4-41B6-B458-65A1DC7A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50B5F6DF-BB3F-4EC6-B647-E0C1F10656A4}"/>
              </a:ext>
            </a:extLst>
          </p:cNvPr>
          <p:cNvSpPr/>
          <p:nvPr/>
        </p:nvSpPr>
        <p:spPr>
          <a:xfrm rot="12666713">
            <a:off x="4692072" y="1154546"/>
            <a:ext cx="2807855" cy="1452417"/>
          </a:xfrm>
          <a:prstGeom prst="donut">
            <a:avLst>
              <a:gd name="adj" fmla="val 793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3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3B7F5-A2CA-4C25-A286-8550BEF8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612127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E3F408CD-45DE-4B0D-BCD4-C0A702A7CB48}"/>
              </a:ext>
            </a:extLst>
          </p:cNvPr>
          <p:cNvSpPr/>
          <p:nvPr/>
        </p:nvSpPr>
        <p:spPr>
          <a:xfrm rot="776592">
            <a:off x="-608239" y="2447634"/>
            <a:ext cx="8552874" cy="4257964"/>
          </a:xfrm>
          <a:prstGeom prst="arc">
            <a:avLst/>
          </a:prstGeom>
          <a:ln w="762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1E27083-5D73-4D83-99DE-1583214D9DCB}"/>
              </a:ext>
            </a:extLst>
          </p:cNvPr>
          <p:cNvCxnSpPr>
            <a:cxnSpLocks/>
          </p:cNvCxnSpPr>
          <p:nvPr/>
        </p:nvCxnSpPr>
        <p:spPr>
          <a:xfrm>
            <a:off x="3740727" y="2703875"/>
            <a:ext cx="1727200" cy="3325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344A268-461F-4A6B-88DC-3FD2D4BB795E}"/>
              </a:ext>
            </a:extLst>
          </p:cNvPr>
          <p:cNvCxnSpPr>
            <a:cxnSpLocks/>
          </p:cNvCxnSpPr>
          <p:nvPr/>
        </p:nvCxnSpPr>
        <p:spPr>
          <a:xfrm>
            <a:off x="5467927" y="3036384"/>
            <a:ext cx="2165927" cy="16347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4A4240B-0104-4655-A85D-6D95D643CD62}"/>
              </a:ext>
            </a:extLst>
          </p:cNvPr>
          <p:cNvCxnSpPr>
            <a:cxnSpLocks/>
          </p:cNvCxnSpPr>
          <p:nvPr/>
        </p:nvCxnSpPr>
        <p:spPr>
          <a:xfrm flipV="1">
            <a:off x="7444508" y="4671096"/>
            <a:ext cx="189346" cy="9108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D4B2BC4-6CA6-43FA-80FE-56A6B9DD0188}"/>
              </a:ext>
            </a:extLst>
          </p:cNvPr>
          <p:cNvSpPr txBox="1"/>
          <p:nvPr/>
        </p:nvSpPr>
        <p:spPr>
          <a:xfrm>
            <a:off x="4934227" y="2163871"/>
            <a:ext cx="576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C6600"/>
                </a:solidFill>
              </a:rPr>
              <a:t>Curved Surface in Real Life</a:t>
            </a:r>
            <a:endParaRPr lang="zh-CN" altLang="en-US" sz="3600" b="1" dirty="0">
              <a:solidFill>
                <a:srgbClr val="CC66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4644C3-DF3B-469E-99E6-7F6F2448FB92}"/>
              </a:ext>
            </a:extLst>
          </p:cNvPr>
          <p:cNvSpPr txBox="1"/>
          <p:nvPr/>
        </p:nvSpPr>
        <p:spPr>
          <a:xfrm>
            <a:off x="581891" y="4803375"/>
            <a:ext cx="67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4472C4"/>
                </a:solidFill>
              </a:rPr>
              <a:t>Approximation in Digital World</a:t>
            </a:r>
            <a:endParaRPr lang="zh-CN" altLang="en-US" sz="36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9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729B-8C59-462A-88B4-F7A45F3F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? Multi-</a:t>
            </a:r>
            <a:r>
              <a:rPr lang="en-US" altLang="zh-CN" dirty="0" err="1"/>
              <a:t>Samping</a:t>
            </a:r>
            <a:endParaRPr lang="zh-CN" altLang="en-US" dirty="0"/>
          </a:p>
        </p:txBody>
      </p:sp>
      <p:pic>
        <p:nvPicPr>
          <p:cNvPr id="2050" name="Picture 2" descr="Multisampling in OpenGL">
            <a:extLst>
              <a:ext uri="{FF2B5EF4-FFF2-40B4-BE49-F238E27FC236}">
                <a16:creationId xmlns:a16="http://schemas.microsoft.com/office/drawing/2014/main" id="{E29A175E-B614-4D0B-A8E9-D5D74934D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90" y="2110779"/>
            <a:ext cx="10027820" cy="38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4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729B-8C59-462A-88B4-F7A45F3F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? MFAA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76414-7021-4561-B4DF-5EEFD661DC78}"/>
              </a:ext>
            </a:extLst>
          </p:cNvPr>
          <p:cNvSpPr txBox="1"/>
          <p:nvPr/>
        </p:nvSpPr>
        <p:spPr>
          <a:xfrm>
            <a:off x="1082090" y="1690688"/>
            <a:ext cx="10027820" cy="2554545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33CC33"/>
                </a:solidFill>
              </a:rPr>
              <a:t>Good 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olidFill>
                  <a:srgbClr val="33CC33"/>
                </a:solidFill>
              </a:rPr>
              <a:t>Theoretically Best Image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olidFill>
                  <a:srgbClr val="33CC33"/>
                </a:solidFill>
              </a:rPr>
              <a:t>Easy to implement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olidFill>
                  <a:srgbClr val="33CC33"/>
                </a:solidFill>
              </a:rPr>
              <a:t>Used in every situation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olidFill>
                  <a:srgbClr val="33CC33"/>
                </a:solidFill>
              </a:rPr>
              <a:t>No compromise on Quality</a:t>
            </a:r>
            <a:endParaRPr lang="zh-CN" altLang="en-US" sz="3200" dirty="0">
              <a:solidFill>
                <a:srgbClr val="33CC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252577-FFFD-4A18-87B6-7C4FE4E8FCBF}"/>
              </a:ext>
            </a:extLst>
          </p:cNvPr>
          <p:cNvSpPr txBox="1"/>
          <p:nvPr/>
        </p:nvSpPr>
        <p:spPr>
          <a:xfrm>
            <a:off x="1082090" y="4628703"/>
            <a:ext cx="10027820" cy="1077218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Bad: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1.Extremely Expensive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14392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FF2ED-474F-4FFA-ABB2-C34000B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? Fast-Approximate AA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DB732D-065A-4342-859C-12001A80B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40"/>
          <a:stretch/>
        </p:blipFill>
        <p:spPr>
          <a:xfrm>
            <a:off x="1372329" y="1900942"/>
            <a:ext cx="9447342" cy="46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9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729B-8C59-462A-88B4-F7A45F3F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? FXAA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55B8DC-F2CC-4F78-B096-ABCB7D1CF8F1}"/>
              </a:ext>
            </a:extLst>
          </p:cNvPr>
          <p:cNvSpPr txBox="1"/>
          <p:nvPr/>
        </p:nvSpPr>
        <p:spPr>
          <a:xfrm>
            <a:off x="1082090" y="1690688"/>
            <a:ext cx="10027820" cy="2062103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33CC33"/>
                </a:solidFill>
              </a:rPr>
              <a:t>Good 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olidFill>
                  <a:srgbClr val="33CC33"/>
                </a:solidFill>
              </a:rPr>
              <a:t>Better image than non-anti-aliased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olidFill>
                  <a:srgbClr val="33CC33"/>
                </a:solidFill>
              </a:rPr>
              <a:t>Cheap -only takes little computational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olidFill>
                  <a:srgbClr val="33CC33"/>
                </a:solidFill>
              </a:rPr>
              <a:t>Used in every situation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CFF72-0531-4AAE-A139-B731C8712101}"/>
              </a:ext>
            </a:extLst>
          </p:cNvPr>
          <p:cNvSpPr txBox="1"/>
          <p:nvPr/>
        </p:nvSpPr>
        <p:spPr>
          <a:xfrm>
            <a:off x="1082090" y="3958215"/>
            <a:ext cx="10027820" cy="2062103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Bad: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1.Blur could be caused where edge blend into background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2.Quality does not match MSAA</a:t>
            </a:r>
          </a:p>
        </p:txBody>
      </p:sp>
    </p:spTree>
    <p:extLst>
      <p:ext uri="{BB962C8B-B14F-4D97-AF65-F5344CB8AC3E}">
        <p14:creationId xmlns:p14="http://schemas.microsoft.com/office/powerpoint/2010/main" val="78893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276</Words>
  <Application>Microsoft Office PowerPoint</Application>
  <PresentationFormat>宽屏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851CHIKARA-DZUYOKU-KANA-A</vt:lpstr>
      <vt:lpstr>Roboto</vt:lpstr>
      <vt:lpstr>等线</vt:lpstr>
      <vt:lpstr>等线 Light</vt:lpstr>
      <vt:lpstr>宋体</vt:lpstr>
      <vt:lpstr>Arial</vt:lpstr>
      <vt:lpstr>Calibri</vt:lpstr>
      <vt:lpstr>Stencil</vt:lpstr>
      <vt:lpstr>Times New Roman</vt:lpstr>
      <vt:lpstr>Office 主题​​</vt:lpstr>
      <vt:lpstr>/Performance / Effect /  /Almost Everything/ about Anti-aliasing</vt:lpstr>
      <vt:lpstr>PowerPoint 演示文稿</vt:lpstr>
      <vt:lpstr>Cause of aliased image</vt:lpstr>
      <vt:lpstr>PowerPoint 演示文稿</vt:lpstr>
      <vt:lpstr>PowerPoint 演示文稿</vt:lpstr>
      <vt:lpstr>How ? Multi-Samping</vt:lpstr>
      <vt:lpstr>How ? MFAA</vt:lpstr>
      <vt:lpstr>How ? Fast-Approximate AA</vt:lpstr>
      <vt:lpstr>How ? FXAA </vt:lpstr>
      <vt:lpstr>How ? Multi-Frame AA </vt:lpstr>
      <vt:lpstr>How ? MFAA </vt:lpstr>
      <vt:lpstr>Personal Test on rendering Knot</vt:lpstr>
      <vt:lpstr>PowerPoint 演示文稿</vt:lpstr>
      <vt:lpstr>Future Trend</vt:lpstr>
      <vt:lpstr>Moore’s Law still obeyed</vt:lpstr>
      <vt:lpstr>Moore’s Law still obeyed</vt:lpstr>
      <vt:lpstr>Cap?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XIAOCHAO YAN</dc:creator>
  <cp:lastModifiedBy>XIAOCHAO YAN</cp:lastModifiedBy>
  <cp:revision>250</cp:revision>
  <dcterms:created xsi:type="dcterms:W3CDTF">2018-12-02T05:39:15Z</dcterms:created>
  <dcterms:modified xsi:type="dcterms:W3CDTF">2018-12-02T08:27:08Z</dcterms:modified>
</cp:coreProperties>
</file>