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4" r:id="rId5"/>
    <p:sldId id="275" r:id="rId6"/>
    <p:sldId id="268" r:id="rId7"/>
    <p:sldId id="269" r:id="rId8"/>
    <p:sldId id="270"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0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FCA53C-7120-42CC-BDF9-E268270E2E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D239B66-0FC2-45AF-B979-494C8961A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16E8AD2-B2BE-45B3-9802-45844F14209A}"/>
              </a:ext>
            </a:extLst>
          </p:cNvPr>
          <p:cNvSpPr>
            <a:spLocks noGrp="1"/>
          </p:cNvSpPr>
          <p:nvPr>
            <p:ph type="dt" sz="half" idx="10"/>
          </p:nvPr>
        </p:nvSpPr>
        <p:spPr/>
        <p:txBody>
          <a:bodyPr/>
          <a:lstStyle/>
          <a:p>
            <a:fld id="{FF48801B-5A24-4FB1-B34D-60BB4DF04FD9}" type="datetimeFigureOut">
              <a:rPr lang="zh-TW" altLang="en-US" smtClean="0"/>
              <a:t>2022/10/10</a:t>
            </a:fld>
            <a:endParaRPr lang="zh-TW" altLang="en-US"/>
          </a:p>
        </p:txBody>
      </p:sp>
      <p:sp>
        <p:nvSpPr>
          <p:cNvPr id="5" name="頁尾版面配置區 4">
            <a:extLst>
              <a:ext uri="{FF2B5EF4-FFF2-40B4-BE49-F238E27FC236}">
                <a16:creationId xmlns:a16="http://schemas.microsoft.com/office/drawing/2014/main" id="{505DA278-C30E-4A62-A1F2-9A04EAE58C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CE207F-25B7-43D8-A49D-BB8D65410FB0}"/>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88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E5D1D6-8290-4F69-9F2E-CF7F83F2159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86A424E-78A6-43A1-818D-3285424675A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4BD106-CFBC-4E64-B027-0518B10B3C1F}"/>
              </a:ext>
            </a:extLst>
          </p:cNvPr>
          <p:cNvSpPr>
            <a:spLocks noGrp="1"/>
          </p:cNvSpPr>
          <p:nvPr>
            <p:ph type="dt" sz="half" idx="10"/>
          </p:nvPr>
        </p:nvSpPr>
        <p:spPr/>
        <p:txBody>
          <a:bodyPr/>
          <a:lstStyle/>
          <a:p>
            <a:fld id="{FF48801B-5A24-4FB1-B34D-60BB4DF04FD9}" type="datetimeFigureOut">
              <a:rPr lang="zh-TW" altLang="en-US" smtClean="0"/>
              <a:t>2022/10/10</a:t>
            </a:fld>
            <a:endParaRPr lang="zh-TW" altLang="en-US"/>
          </a:p>
        </p:txBody>
      </p:sp>
      <p:sp>
        <p:nvSpPr>
          <p:cNvPr id="5" name="頁尾版面配置區 4">
            <a:extLst>
              <a:ext uri="{FF2B5EF4-FFF2-40B4-BE49-F238E27FC236}">
                <a16:creationId xmlns:a16="http://schemas.microsoft.com/office/drawing/2014/main" id="{B02B6B9B-3C28-4946-A6A5-6399D1DF69F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F651B89-C8AF-4EEB-A62B-48BC5C6286B3}"/>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8569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A25AACC-FF83-4FF7-8599-12C01C37757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D238D88-6CF3-4E9B-9AAA-E1972A4D871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BBFF39E-785D-4E57-B59A-EBAD5355A0B4}"/>
              </a:ext>
            </a:extLst>
          </p:cNvPr>
          <p:cNvSpPr>
            <a:spLocks noGrp="1"/>
          </p:cNvSpPr>
          <p:nvPr>
            <p:ph type="dt" sz="half" idx="10"/>
          </p:nvPr>
        </p:nvSpPr>
        <p:spPr/>
        <p:txBody>
          <a:bodyPr/>
          <a:lstStyle/>
          <a:p>
            <a:fld id="{FF48801B-5A24-4FB1-B34D-60BB4DF04FD9}" type="datetimeFigureOut">
              <a:rPr lang="zh-TW" altLang="en-US" smtClean="0"/>
              <a:t>2022/10/10</a:t>
            </a:fld>
            <a:endParaRPr lang="zh-TW" altLang="en-US"/>
          </a:p>
        </p:txBody>
      </p:sp>
      <p:sp>
        <p:nvSpPr>
          <p:cNvPr id="5" name="頁尾版面配置區 4">
            <a:extLst>
              <a:ext uri="{FF2B5EF4-FFF2-40B4-BE49-F238E27FC236}">
                <a16:creationId xmlns:a16="http://schemas.microsoft.com/office/drawing/2014/main" id="{75BDD8F2-4149-4606-B757-CD35215A7EB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F35A23-CDF8-44DA-9314-8DD74A82EE49}"/>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796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5A7B49-5618-462C-AB49-71A7238EF13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7B8C6F6-875F-43E5-A28B-7995CAE2927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1FE70E-90FB-486B-8240-41CF2B9E057B}"/>
              </a:ext>
            </a:extLst>
          </p:cNvPr>
          <p:cNvSpPr>
            <a:spLocks noGrp="1"/>
          </p:cNvSpPr>
          <p:nvPr>
            <p:ph type="dt" sz="half" idx="10"/>
          </p:nvPr>
        </p:nvSpPr>
        <p:spPr/>
        <p:txBody>
          <a:bodyPr/>
          <a:lstStyle/>
          <a:p>
            <a:fld id="{FF48801B-5A24-4FB1-B34D-60BB4DF04FD9}" type="datetimeFigureOut">
              <a:rPr lang="zh-TW" altLang="en-US" smtClean="0"/>
              <a:t>2022/10/10</a:t>
            </a:fld>
            <a:endParaRPr lang="zh-TW" altLang="en-US"/>
          </a:p>
        </p:txBody>
      </p:sp>
      <p:sp>
        <p:nvSpPr>
          <p:cNvPr id="5" name="頁尾版面配置區 4">
            <a:extLst>
              <a:ext uri="{FF2B5EF4-FFF2-40B4-BE49-F238E27FC236}">
                <a16:creationId xmlns:a16="http://schemas.microsoft.com/office/drawing/2014/main" id="{24A9603A-00FC-463B-8B1D-4FA058D82C4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08CFA07-E6D2-45F1-9798-D72FF3C01127}"/>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38699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C18C-8939-4BC4-A083-E04726226FC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9C007F6-6E88-45B8-8551-147D41044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639EB1D-4AC1-426E-8725-65FBD9EAD1C2}"/>
              </a:ext>
            </a:extLst>
          </p:cNvPr>
          <p:cNvSpPr>
            <a:spLocks noGrp="1"/>
          </p:cNvSpPr>
          <p:nvPr>
            <p:ph type="dt" sz="half" idx="10"/>
          </p:nvPr>
        </p:nvSpPr>
        <p:spPr/>
        <p:txBody>
          <a:bodyPr/>
          <a:lstStyle/>
          <a:p>
            <a:fld id="{FF48801B-5A24-4FB1-B34D-60BB4DF04FD9}" type="datetimeFigureOut">
              <a:rPr lang="zh-TW" altLang="en-US" smtClean="0"/>
              <a:t>2022/10/10</a:t>
            </a:fld>
            <a:endParaRPr lang="zh-TW" altLang="en-US"/>
          </a:p>
        </p:txBody>
      </p:sp>
      <p:sp>
        <p:nvSpPr>
          <p:cNvPr id="5" name="頁尾版面配置區 4">
            <a:extLst>
              <a:ext uri="{FF2B5EF4-FFF2-40B4-BE49-F238E27FC236}">
                <a16:creationId xmlns:a16="http://schemas.microsoft.com/office/drawing/2014/main" id="{E140FC80-6CF3-41C2-A6E4-7C43E9FE38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A6F894-1006-4C35-8D6F-43519479C2F2}"/>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11338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99AE78-464C-4F2C-97C6-23CF181CC92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E14E890-5C83-4E20-9194-55C67B370C4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78746A1-39E3-4BF5-BBB1-34F6F7C9119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A02AE6F-6F57-4552-A1CD-7809F2C568CF}"/>
              </a:ext>
            </a:extLst>
          </p:cNvPr>
          <p:cNvSpPr>
            <a:spLocks noGrp="1"/>
          </p:cNvSpPr>
          <p:nvPr>
            <p:ph type="dt" sz="half" idx="10"/>
          </p:nvPr>
        </p:nvSpPr>
        <p:spPr/>
        <p:txBody>
          <a:bodyPr/>
          <a:lstStyle/>
          <a:p>
            <a:fld id="{FF48801B-5A24-4FB1-B34D-60BB4DF04FD9}" type="datetimeFigureOut">
              <a:rPr lang="zh-TW" altLang="en-US" smtClean="0"/>
              <a:t>2022/10/10</a:t>
            </a:fld>
            <a:endParaRPr lang="zh-TW" altLang="en-US"/>
          </a:p>
        </p:txBody>
      </p:sp>
      <p:sp>
        <p:nvSpPr>
          <p:cNvPr id="6" name="頁尾版面配置區 5">
            <a:extLst>
              <a:ext uri="{FF2B5EF4-FFF2-40B4-BE49-F238E27FC236}">
                <a16:creationId xmlns:a16="http://schemas.microsoft.com/office/drawing/2014/main" id="{AE00D372-A6EA-47DD-9DA5-54E4CF9F6D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2A0FDE-19E0-4C93-ABE5-8ED519F8BD48}"/>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869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DA31FE-587E-4F53-8844-6020A9A72CD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6749903-7517-42E1-9921-2923E763A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2CBA62B-E526-4646-BF72-8BAA840E323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5885F1F-A029-4454-AC2E-6E67649094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EC2E224-38DC-4940-A100-34046D30B60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D4DE873-0CD4-4004-8D2A-D68A89A08C63}"/>
              </a:ext>
            </a:extLst>
          </p:cNvPr>
          <p:cNvSpPr>
            <a:spLocks noGrp="1"/>
          </p:cNvSpPr>
          <p:nvPr>
            <p:ph type="dt" sz="half" idx="10"/>
          </p:nvPr>
        </p:nvSpPr>
        <p:spPr/>
        <p:txBody>
          <a:bodyPr/>
          <a:lstStyle/>
          <a:p>
            <a:fld id="{FF48801B-5A24-4FB1-B34D-60BB4DF04FD9}" type="datetimeFigureOut">
              <a:rPr lang="zh-TW" altLang="en-US" smtClean="0"/>
              <a:t>2022/10/10</a:t>
            </a:fld>
            <a:endParaRPr lang="zh-TW" altLang="en-US"/>
          </a:p>
        </p:txBody>
      </p:sp>
      <p:sp>
        <p:nvSpPr>
          <p:cNvPr id="8" name="頁尾版面配置區 7">
            <a:extLst>
              <a:ext uri="{FF2B5EF4-FFF2-40B4-BE49-F238E27FC236}">
                <a16:creationId xmlns:a16="http://schemas.microsoft.com/office/drawing/2014/main" id="{03C3DC9F-5D1C-4D4F-A40A-E4A81FDE419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9A431F9-981F-49CB-A829-172DC97EEF05}"/>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19283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1E7CB2-4A90-4640-A972-D9519C5070F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64805D0-D523-4F7C-8835-B0156D32550C}"/>
              </a:ext>
            </a:extLst>
          </p:cNvPr>
          <p:cNvSpPr>
            <a:spLocks noGrp="1"/>
          </p:cNvSpPr>
          <p:nvPr>
            <p:ph type="dt" sz="half" idx="10"/>
          </p:nvPr>
        </p:nvSpPr>
        <p:spPr/>
        <p:txBody>
          <a:bodyPr/>
          <a:lstStyle/>
          <a:p>
            <a:fld id="{FF48801B-5A24-4FB1-B34D-60BB4DF04FD9}" type="datetimeFigureOut">
              <a:rPr lang="zh-TW" altLang="en-US" smtClean="0"/>
              <a:t>2022/10/10</a:t>
            </a:fld>
            <a:endParaRPr lang="zh-TW" altLang="en-US"/>
          </a:p>
        </p:txBody>
      </p:sp>
      <p:sp>
        <p:nvSpPr>
          <p:cNvPr id="4" name="頁尾版面配置區 3">
            <a:extLst>
              <a:ext uri="{FF2B5EF4-FFF2-40B4-BE49-F238E27FC236}">
                <a16:creationId xmlns:a16="http://schemas.microsoft.com/office/drawing/2014/main" id="{B18210C0-A8C0-42BF-962E-E79028CB856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05E5CC7-1B35-4D10-B072-8B0916524F2A}"/>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3799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AA2605F-AAA0-44B6-899B-4254319D8D31}"/>
              </a:ext>
            </a:extLst>
          </p:cNvPr>
          <p:cNvSpPr>
            <a:spLocks noGrp="1"/>
          </p:cNvSpPr>
          <p:nvPr>
            <p:ph type="dt" sz="half" idx="10"/>
          </p:nvPr>
        </p:nvSpPr>
        <p:spPr/>
        <p:txBody>
          <a:bodyPr/>
          <a:lstStyle/>
          <a:p>
            <a:fld id="{FF48801B-5A24-4FB1-B34D-60BB4DF04FD9}" type="datetimeFigureOut">
              <a:rPr lang="zh-TW" altLang="en-US" smtClean="0"/>
              <a:t>2022/10/10</a:t>
            </a:fld>
            <a:endParaRPr lang="zh-TW" altLang="en-US"/>
          </a:p>
        </p:txBody>
      </p:sp>
      <p:sp>
        <p:nvSpPr>
          <p:cNvPr id="3" name="頁尾版面配置區 2">
            <a:extLst>
              <a:ext uri="{FF2B5EF4-FFF2-40B4-BE49-F238E27FC236}">
                <a16:creationId xmlns:a16="http://schemas.microsoft.com/office/drawing/2014/main" id="{0E02E669-410B-4F6B-B42F-D19B65504F6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7FD0099-02EA-48A7-B3C8-3546C25CB25E}"/>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8695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48B1B1-A73F-4FDC-A874-A9C6E167EC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F110E0E-FCD6-48F0-89DE-DB3F7A3CD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EA309A6-787A-4859-B9AD-96E044BD0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EFADE1E-CC34-4551-B8E1-739B6DF887A9}"/>
              </a:ext>
            </a:extLst>
          </p:cNvPr>
          <p:cNvSpPr>
            <a:spLocks noGrp="1"/>
          </p:cNvSpPr>
          <p:nvPr>
            <p:ph type="dt" sz="half" idx="10"/>
          </p:nvPr>
        </p:nvSpPr>
        <p:spPr/>
        <p:txBody>
          <a:bodyPr/>
          <a:lstStyle/>
          <a:p>
            <a:fld id="{FF48801B-5A24-4FB1-B34D-60BB4DF04FD9}" type="datetimeFigureOut">
              <a:rPr lang="zh-TW" altLang="en-US" smtClean="0"/>
              <a:t>2022/10/10</a:t>
            </a:fld>
            <a:endParaRPr lang="zh-TW" altLang="en-US"/>
          </a:p>
        </p:txBody>
      </p:sp>
      <p:sp>
        <p:nvSpPr>
          <p:cNvPr id="6" name="頁尾版面配置區 5">
            <a:extLst>
              <a:ext uri="{FF2B5EF4-FFF2-40B4-BE49-F238E27FC236}">
                <a16:creationId xmlns:a16="http://schemas.microsoft.com/office/drawing/2014/main" id="{1D9158B0-AE03-45AC-B5B4-BD4E9D7D673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E45632C-F5B7-4073-BEC5-FB6093B627B6}"/>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84872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7FB404-47C4-44BA-9481-541673E6749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61E46D0-4FCA-465D-906E-B5D03EF7C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797A799-A3E2-4735-96A0-56BBEB086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C3C5AD3-024A-4C11-92FB-2036EB90F730}"/>
              </a:ext>
            </a:extLst>
          </p:cNvPr>
          <p:cNvSpPr>
            <a:spLocks noGrp="1"/>
          </p:cNvSpPr>
          <p:nvPr>
            <p:ph type="dt" sz="half" idx="10"/>
          </p:nvPr>
        </p:nvSpPr>
        <p:spPr/>
        <p:txBody>
          <a:bodyPr/>
          <a:lstStyle/>
          <a:p>
            <a:fld id="{FF48801B-5A24-4FB1-B34D-60BB4DF04FD9}" type="datetimeFigureOut">
              <a:rPr lang="zh-TW" altLang="en-US" smtClean="0"/>
              <a:t>2022/10/10</a:t>
            </a:fld>
            <a:endParaRPr lang="zh-TW" altLang="en-US"/>
          </a:p>
        </p:txBody>
      </p:sp>
      <p:sp>
        <p:nvSpPr>
          <p:cNvPr id="6" name="頁尾版面配置區 5">
            <a:extLst>
              <a:ext uri="{FF2B5EF4-FFF2-40B4-BE49-F238E27FC236}">
                <a16:creationId xmlns:a16="http://schemas.microsoft.com/office/drawing/2014/main" id="{2C5AF0A5-D60A-455D-A979-090A923E706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00AF31E-0ACB-452B-AAB6-58112604BD4B}"/>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929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41B017A-C101-409B-B0FC-FC17D5C37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6B5DAC5-5C88-4901-BE24-EAFBA1C0E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976DED5-588C-487A-ADF5-C15D27006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8801B-5A24-4FB1-B34D-60BB4DF04FD9}" type="datetimeFigureOut">
              <a:rPr lang="zh-TW" altLang="en-US" smtClean="0"/>
              <a:t>2022/10/10</a:t>
            </a:fld>
            <a:endParaRPr lang="zh-TW" altLang="en-US"/>
          </a:p>
        </p:txBody>
      </p:sp>
      <p:sp>
        <p:nvSpPr>
          <p:cNvPr id="5" name="頁尾版面配置區 4">
            <a:extLst>
              <a:ext uri="{FF2B5EF4-FFF2-40B4-BE49-F238E27FC236}">
                <a16:creationId xmlns:a16="http://schemas.microsoft.com/office/drawing/2014/main" id="{849C4598-B60C-43AB-A22D-F755B1978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B33CB38-4A71-4299-8BA4-146DB83F41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953915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E1B99E-40D7-4C65-A130-B66CFE6E5A5F}"/>
              </a:ext>
            </a:extLst>
          </p:cNvPr>
          <p:cNvSpPr>
            <a:spLocks noGrp="1"/>
          </p:cNvSpPr>
          <p:nvPr>
            <p:ph type="ctrTitle"/>
          </p:nvPr>
        </p:nvSpPr>
        <p:spPr/>
        <p:txBody>
          <a:bodyPr/>
          <a:lstStyle/>
          <a:p>
            <a:r>
              <a:rPr lang="en-US" altLang="zh-TW" dirty="0"/>
              <a:t>Homework Assignment 2</a:t>
            </a:r>
            <a:endParaRPr lang="zh-TW" altLang="en-US" dirty="0"/>
          </a:p>
        </p:txBody>
      </p:sp>
      <p:sp>
        <p:nvSpPr>
          <p:cNvPr id="3" name="副標題 2">
            <a:extLst>
              <a:ext uri="{FF2B5EF4-FFF2-40B4-BE49-F238E27FC236}">
                <a16:creationId xmlns:a16="http://schemas.microsoft.com/office/drawing/2014/main" id="{E98B9177-99BD-478F-8CC0-81434207B1DA}"/>
              </a:ext>
            </a:extLst>
          </p:cNvPr>
          <p:cNvSpPr>
            <a:spLocks noGrp="1"/>
          </p:cNvSpPr>
          <p:nvPr>
            <p:ph type="subTitle" idx="1"/>
          </p:nvPr>
        </p:nvSpPr>
        <p:spPr/>
        <p:txBody>
          <a:bodyPr>
            <a:normAutofit/>
          </a:bodyPr>
          <a:lstStyle/>
          <a:p>
            <a:r>
              <a:rPr lang="en-US" altLang="zh-TW" dirty="0"/>
              <a:t>Digital Image Processing</a:t>
            </a:r>
          </a:p>
          <a:p>
            <a:r>
              <a:rPr lang="en-US" altLang="zh-TW"/>
              <a:t>Fall </a:t>
            </a:r>
            <a:r>
              <a:rPr lang="en-US" altLang="zh-TW" dirty="0"/>
              <a:t>2022</a:t>
            </a:r>
          </a:p>
          <a:p>
            <a:endParaRPr lang="en-US" altLang="zh-TW" dirty="0"/>
          </a:p>
        </p:txBody>
      </p:sp>
    </p:spTree>
    <p:extLst>
      <p:ext uri="{BB962C8B-B14F-4D97-AF65-F5344CB8AC3E}">
        <p14:creationId xmlns:p14="http://schemas.microsoft.com/office/powerpoint/2010/main" val="321797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1 (20%)</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838199" y="1425741"/>
            <a:ext cx="9244263" cy="1482854"/>
          </a:xfrm>
        </p:spPr>
        <p:txBody>
          <a:bodyPr>
            <a:normAutofit/>
          </a:bodyPr>
          <a:lstStyle/>
          <a:p>
            <a:pPr marL="0" indent="0" algn="just">
              <a:buNone/>
            </a:pPr>
            <a:r>
              <a:rPr lang="en-US" altLang="zh-TW" sz="2400" dirty="0"/>
              <a:t>Follow the steps outlined in Section 4.7 to repeat the experiment described in Example 4.15, pp. 271-273, on the vertical Sobel kernel shown in Fig. 4.38(a) and the test image “</a:t>
            </a:r>
            <a:r>
              <a:rPr lang="en-US" altLang="zh-TW" sz="2400" dirty="0" err="1"/>
              <a:t>keyboard.tif</a:t>
            </a:r>
            <a:r>
              <a:rPr lang="en-US" altLang="zh-TW" sz="2400" dirty="0"/>
              <a:t>.” You may use any existing library to compute Fourier transform.</a:t>
            </a:r>
          </a:p>
        </p:txBody>
      </p:sp>
      <p:sp>
        <p:nvSpPr>
          <p:cNvPr id="6" name="內容版面配置區 2">
            <a:extLst>
              <a:ext uri="{FF2B5EF4-FFF2-40B4-BE49-F238E27FC236}">
                <a16:creationId xmlns:a16="http://schemas.microsoft.com/office/drawing/2014/main" id="{CC27684B-59F7-40C3-AC12-91BBF9392F07}"/>
              </a:ext>
            </a:extLst>
          </p:cNvPr>
          <p:cNvSpPr txBox="1">
            <a:spLocks/>
          </p:cNvSpPr>
          <p:nvPr/>
        </p:nvSpPr>
        <p:spPr>
          <a:xfrm>
            <a:off x="838199" y="3011750"/>
            <a:ext cx="7962901" cy="2931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Arial" panose="020B0604020202020204" pitchFamily="34" charset="0"/>
              <a:buAutoNum type="alphaLcParenBoth"/>
            </a:pPr>
            <a:r>
              <a:rPr lang="en-US" altLang="zh-TW" sz="2000" dirty="0"/>
              <a:t>(4%) Show the Fourier spectrum of the test image “keyboard.”</a:t>
            </a:r>
          </a:p>
          <a:p>
            <a:pPr marL="457200" indent="-457200" algn="just">
              <a:buFont typeface="Arial" panose="020B0604020202020204" pitchFamily="34" charset="0"/>
              <a:buAutoNum type="alphaLcParenBoth"/>
            </a:pPr>
            <a:r>
              <a:rPr lang="en-US" altLang="zh-TW" sz="2000" dirty="0"/>
              <a:t>(4%) Enforce odd symmetry on the kernel. Show the kernel.</a:t>
            </a:r>
          </a:p>
          <a:p>
            <a:pPr marL="457200" indent="-457200" algn="just">
              <a:buFont typeface="Arial" panose="020B0604020202020204" pitchFamily="34" charset="0"/>
              <a:buAutoNum type="alphaLcParenBoth"/>
            </a:pPr>
            <a:r>
              <a:rPr lang="en-US" altLang="zh-TW" sz="2000" dirty="0"/>
              <a:t>(4%) Show the result of frequency-domain filtering of the test image using the vertical Sobel kernel.</a:t>
            </a:r>
          </a:p>
          <a:p>
            <a:pPr marL="457200" indent="-457200" algn="just">
              <a:buFont typeface="Arial" panose="020B0604020202020204" pitchFamily="34" charset="0"/>
              <a:buAutoNum type="alphaLcParenBoth"/>
            </a:pPr>
            <a:r>
              <a:rPr lang="en-US" altLang="zh-TW" sz="2000" dirty="0"/>
              <a:t>(4%) Compare your result in (c) with the result of space-domain filtering.</a:t>
            </a:r>
          </a:p>
          <a:p>
            <a:pPr marL="457200" indent="-457200" algn="just">
              <a:buFont typeface="Arial" panose="020B0604020202020204" pitchFamily="34" charset="0"/>
              <a:buAutoNum type="alphaLcParenBoth"/>
            </a:pPr>
            <a:r>
              <a:rPr lang="en-US" altLang="zh-TW" sz="2000" dirty="0"/>
              <a:t>(4%) Show the result of frequency-domain filtering without enforcing odd symmetry on the kernel.</a:t>
            </a:r>
          </a:p>
        </p:txBody>
      </p:sp>
      <p:pic>
        <p:nvPicPr>
          <p:cNvPr id="12" name="圖片 11">
            <a:extLst>
              <a:ext uri="{FF2B5EF4-FFF2-40B4-BE49-F238E27FC236}">
                <a16:creationId xmlns:a16="http://schemas.microsoft.com/office/drawing/2014/main" id="{8D624C3D-7153-4173-8D19-67184FBB5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3505" y="3429000"/>
            <a:ext cx="2590476" cy="2160000"/>
          </a:xfrm>
          <a:prstGeom prst="rect">
            <a:avLst/>
          </a:prstGeom>
        </p:spPr>
      </p:pic>
      <p:sp>
        <p:nvSpPr>
          <p:cNvPr id="14" name="文字方塊 13">
            <a:extLst>
              <a:ext uri="{FF2B5EF4-FFF2-40B4-BE49-F238E27FC236}">
                <a16:creationId xmlns:a16="http://schemas.microsoft.com/office/drawing/2014/main" id="{879E5587-2043-44B8-941F-025DF6CD3584}"/>
              </a:ext>
            </a:extLst>
          </p:cNvPr>
          <p:cNvSpPr txBox="1"/>
          <p:nvPr/>
        </p:nvSpPr>
        <p:spPr>
          <a:xfrm>
            <a:off x="9778137" y="5692155"/>
            <a:ext cx="1575663" cy="369332"/>
          </a:xfrm>
          <a:prstGeom prst="rect">
            <a:avLst/>
          </a:prstGeom>
          <a:noFill/>
        </p:spPr>
        <p:txBody>
          <a:bodyPr wrap="square">
            <a:spAutoFit/>
          </a:bodyPr>
          <a:lstStyle/>
          <a:p>
            <a:r>
              <a:rPr lang="en-US" altLang="zh-TW" sz="1800" dirty="0" err="1"/>
              <a:t>keyboard.tif</a:t>
            </a:r>
            <a:endParaRPr lang="zh-TW" altLang="en-US" dirty="0"/>
          </a:p>
        </p:txBody>
      </p:sp>
    </p:spTree>
    <p:extLst>
      <p:ext uri="{BB962C8B-B14F-4D97-AF65-F5344CB8AC3E}">
        <p14:creationId xmlns:p14="http://schemas.microsoft.com/office/powerpoint/2010/main" val="75678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2 (30%)</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686222" y="1423495"/>
            <a:ext cx="10819556" cy="1281364"/>
          </a:xfrm>
        </p:spPr>
        <p:txBody>
          <a:bodyPr>
            <a:normAutofit/>
          </a:bodyPr>
          <a:lstStyle/>
          <a:p>
            <a:pPr marL="0" indent="0" algn="just">
              <a:buNone/>
            </a:pPr>
            <a:r>
              <a:rPr lang="en-US" altLang="zh-TW" sz="2400" dirty="0"/>
              <a:t>Design a frequency-domain filtering algorithm to enhance the following two test images. You should clearly describe your idea and verify how it works. The grading will be based on the quality of your description and results.</a:t>
            </a:r>
          </a:p>
        </p:txBody>
      </p:sp>
      <p:sp>
        <p:nvSpPr>
          <p:cNvPr id="9" name="文字方塊 8">
            <a:extLst>
              <a:ext uri="{FF2B5EF4-FFF2-40B4-BE49-F238E27FC236}">
                <a16:creationId xmlns:a16="http://schemas.microsoft.com/office/drawing/2014/main" id="{919E47C5-245A-4D1E-97A9-FB1A9CAC1F66}"/>
              </a:ext>
            </a:extLst>
          </p:cNvPr>
          <p:cNvSpPr txBox="1"/>
          <p:nvPr/>
        </p:nvSpPr>
        <p:spPr>
          <a:xfrm>
            <a:off x="7324928" y="5387305"/>
            <a:ext cx="1138488" cy="369332"/>
          </a:xfrm>
          <a:prstGeom prst="rect">
            <a:avLst/>
          </a:prstGeom>
          <a:noFill/>
        </p:spPr>
        <p:txBody>
          <a:bodyPr wrap="square">
            <a:spAutoFit/>
          </a:bodyPr>
          <a:lstStyle/>
          <a:p>
            <a:r>
              <a:rPr lang="en-US" altLang="zh-TW" dirty="0" err="1"/>
              <a:t>phobos</a:t>
            </a:r>
            <a:r>
              <a:rPr lang="zh-TW" altLang="en-US" dirty="0"/>
              <a:t>.tif</a:t>
            </a:r>
          </a:p>
        </p:txBody>
      </p:sp>
      <p:sp>
        <p:nvSpPr>
          <p:cNvPr id="12" name="文字方塊 11">
            <a:extLst>
              <a:ext uri="{FF2B5EF4-FFF2-40B4-BE49-F238E27FC236}">
                <a16:creationId xmlns:a16="http://schemas.microsoft.com/office/drawing/2014/main" id="{C482188F-E3E7-4F1C-8D6C-533B93215D3E}"/>
              </a:ext>
            </a:extLst>
          </p:cNvPr>
          <p:cNvSpPr txBox="1"/>
          <p:nvPr/>
        </p:nvSpPr>
        <p:spPr>
          <a:xfrm>
            <a:off x="3007538" y="5387305"/>
            <a:ext cx="1656097" cy="369332"/>
          </a:xfrm>
          <a:prstGeom prst="rect">
            <a:avLst/>
          </a:prstGeom>
          <a:noFill/>
        </p:spPr>
        <p:txBody>
          <a:bodyPr wrap="square">
            <a:spAutoFit/>
          </a:bodyPr>
          <a:lstStyle/>
          <a:p>
            <a:pPr algn="ctr"/>
            <a:r>
              <a:rPr lang="en-US" altLang="zh-TW" dirty="0"/>
              <a:t>Einstein</a:t>
            </a:r>
            <a:r>
              <a:rPr lang="zh-TW" altLang="en-US" dirty="0"/>
              <a:t>.tif</a:t>
            </a:r>
          </a:p>
        </p:txBody>
      </p:sp>
      <p:pic>
        <p:nvPicPr>
          <p:cNvPr id="5" name="Picture 4">
            <a:extLst>
              <a:ext uri="{FF2B5EF4-FFF2-40B4-BE49-F238E27FC236}">
                <a16:creationId xmlns:a16="http://schemas.microsoft.com/office/drawing/2014/main" id="{9E512886-3257-453F-9BD3-2E2E5998E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538" y="3429000"/>
            <a:ext cx="1408981" cy="1725283"/>
          </a:xfrm>
          <a:prstGeom prst="rect">
            <a:avLst/>
          </a:prstGeom>
        </p:spPr>
      </p:pic>
      <p:pic>
        <p:nvPicPr>
          <p:cNvPr id="8" name="Picture 7">
            <a:extLst>
              <a:ext uri="{FF2B5EF4-FFF2-40B4-BE49-F238E27FC236}">
                <a16:creationId xmlns:a16="http://schemas.microsoft.com/office/drawing/2014/main" id="{B08E4D48-904B-4FDE-AB21-9055C1603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66" y="3082416"/>
            <a:ext cx="1462612" cy="2141452"/>
          </a:xfrm>
          <a:prstGeom prst="rect">
            <a:avLst/>
          </a:prstGeom>
        </p:spPr>
      </p:pic>
    </p:spTree>
    <p:extLst>
      <p:ext uri="{BB962C8B-B14F-4D97-AF65-F5344CB8AC3E}">
        <p14:creationId xmlns:p14="http://schemas.microsoft.com/office/powerpoint/2010/main" val="239983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3 (20%)</a:t>
            </a:r>
            <a:endParaRPr lang="zh-TW" altLang="en-US" dirty="0"/>
          </a:p>
        </p:txBody>
      </p:sp>
      <p:sp>
        <p:nvSpPr>
          <p:cNvPr id="5" name="Content Placeholder 4">
            <a:extLst>
              <a:ext uri="{FF2B5EF4-FFF2-40B4-BE49-F238E27FC236}">
                <a16:creationId xmlns:a16="http://schemas.microsoft.com/office/drawing/2014/main" id="{9DD878AD-85E8-44D9-83CE-7B68C4D7CAED}"/>
              </a:ext>
            </a:extLst>
          </p:cNvPr>
          <p:cNvSpPr>
            <a:spLocks noGrp="1"/>
          </p:cNvSpPr>
          <p:nvPr>
            <p:ph idx="1"/>
          </p:nvPr>
        </p:nvSpPr>
        <p:spPr/>
        <p:txBody>
          <a:bodyPr/>
          <a:lstStyle/>
          <a:p>
            <a:pPr marL="0" indent="0">
              <a:buNone/>
            </a:pPr>
            <a:r>
              <a:rPr lang="en-US" dirty="0"/>
              <a:t>Implement the interference removal technique described in Example 5.7 to understand how a notch filter works. Your program should output the interference pattern as well as the restored image.</a:t>
            </a:r>
          </a:p>
        </p:txBody>
      </p:sp>
      <p:pic>
        <p:nvPicPr>
          <p:cNvPr id="8" name="Picture 7">
            <a:extLst>
              <a:ext uri="{FF2B5EF4-FFF2-40B4-BE49-F238E27FC236}">
                <a16:creationId xmlns:a16="http://schemas.microsoft.com/office/drawing/2014/main" id="{463F8A51-37C0-4EE2-9631-55F540753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958" y="3429000"/>
            <a:ext cx="2097741" cy="2036269"/>
          </a:xfrm>
          <a:prstGeom prst="rect">
            <a:avLst/>
          </a:prstGeom>
        </p:spPr>
      </p:pic>
      <p:sp>
        <p:nvSpPr>
          <p:cNvPr id="9" name="文字方塊 11">
            <a:extLst>
              <a:ext uri="{FF2B5EF4-FFF2-40B4-BE49-F238E27FC236}">
                <a16:creationId xmlns:a16="http://schemas.microsoft.com/office/drawing/2014/main" id="{335F70D7-6ECA-4671-9996-514A9D0C5853}"/>
              </a:ext>
            </a:extLst>
          </p:cNvPr>
          <p:cNvSpPr txBox="1"/>
          <p:nvPr/>
        </p:nvSpPr>
        <p:spPr>
          <a:xfrm>
            <a:off x="4650573" y="5636450"/>
            <a:ext cx="2097741" cy="369332"/>
          </a:xfrm>
          <a:prstGeom prst="rect">
            <a:avLst/>
          </a:prstGeom>
          <a:noFill/>
        </p:spPr>
        <p:txBody>
          <a:bodyPr wrap="square">
            <a:spAutoFit/>
          </a:bodyPr>
          <a:lstStyle/>
          <a:p>
            <a:r>
              <a:rPr lang="en-US" altLang="zh-TW" dirty="0"/>
              <a:t>Martian terrain</a:t>
            </a:r>
            <a:r>
              <a:rPr lang="zh-TW" altLang="en-US" dirty="0"/>
              <a:t>.tif</a:t>
            </a:r>
          </a:p>
        </p:txBody>
      </p:sp>
    </p:spTree>
    <p:extLst>
      <p:ext uri="{BB962C8B-B14F-4D97-AF65-F5344CB8AC3E}">
        <p14:creationId xmlns:p14="http://schemas.microsoft.com/office/powerpoint/2010/main" val="3858805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4 (30%)</a:t>
            </a:r>
            <a:endParaRPr lang="zh-TW" altLang="en-US" dirty="0"/>
          </a:p>
        </p:txBody>
      </p:sp>
      <p:sp>
        <p:nvSpPr>
          <p:cNvPr id="5" name="Content Placeholder 4">
            <a:extLst>
              <a:ext uri="{FF2B5EF4-FFF2-40B4-BE49-F238E27FC236}">
                <a16:creationId xmlns:a16="http://schemas.microsoft.com/office/drawing/2014/main" id="{9DD878AD-85E8-44D9-83CE-7B68C4D7CAED}"/>
              </a:ext>
            </a:extLst>
          </p:cNvPr>
          <p:cNvSpPr>
            <a:spLocks noGrp="1"/>
          </p:cNvSpPr>
          <p:nvPr>
            <p:ph idx="1"/>
          </p:nvPr>
        </p:nvSpPr>
        <p:spPr>
          <a:xfrm>
            <a:off x="838200" y="1684111"/>
            <a:ext cx="10515600" cy="4351338"/>
          </a:xfrm>
        </p:spPr>
        <p:txBody>
          <a:bodyPr>
            <a:normAutofit/>
          </a:bodyPr>
          <a:lstStyle/>
          <a:p>
            <a:pPr marL="0" indent="0">
              <a:lnSpc>
                <a:spcPct val="120000"/>
              </a:lnSpc>
              <a:spcBef>
                <a:spcPts val="0"/>
              </a:spcBef>
              <a:spcAft>
                <a:spcPts val="600"/>
              </a:spcAft>
              <a:buNone/>
            </a:pPr>
            <a:r>
              <a:rPr lang="en-US" sz="2000" dirty="0"/>
              <a:t>The “</a:t>
            </a:r>
            <a:r>
              <a:rPr lang="en-US" sz="2000" dirty="0" err="1"/>
              <a:t>photographer_degraded.tif</a:t>
            </a:r>
            <a:r>
              <a:rPr lang="en-US" sz="2000" dirty="0"/>
              <a:t>” image is corrupted by motion blur and additive Gaussian noise. But we do not know the amount of motion blur and Gaussian noise. The “football </a:t>
            </a:r>
            <a:r>
              <a:rPr lang="en-US" sz="2000" dirty="0" err="1"/>
              <a:t>player_degraded.tif</a:t>
            </a:r>
            <a:r>
              <a:rPr lang="en-US" sz="2000" dirty="0"/>
              <a:t>” image is another degraded image. We do not have any information about the degradation. But it is reasonable to think that a Wiener filter may restore the image. </a:t>
            </a:r>
          </a:p>
          <a:p>
            <a:pPr marL="457200" indent="-457200">
              <a:lnSpc>
                <a:spcPct val="120000"/>
              </a:lnSpc>
              <a:spcBef>
                <a:spcPts val="0"/>
              </a:spcBef>
              <a:buAutoNum type="arabicParenR"/>
            </a:pPr>
            <a:r>
              <a:rPr lang="en-US" sz="2000" dirty="0"/>
              <a:t>(6%) Determine the best Wiener filter for each image. You should explicitly provide its mathematical expression and parameters. </a:t>
            </a:r>
          </a:p>
          <a:p>
            <a:pPr marL="457200" indent="-457200">
              <a:lnSpc>
                <a:spcPct val="120000"/>
              </a:lnSpc>
              <a:spcBef>
                <a:spcPts val="0"/>
              </a:spcBef>
              <a:buAutoNum type="arabicParenR"/>
            </a:pPr>
            <a:r>
              <a:rPr lang="en-US" sz="2000" dirty="0"/>
              <a:t>(24%) Show the restored image of each Wiener filter.</a:t>
            </a:r>
          </a:p>
          <a:p>
            <a:endParaRPr lang="en-US" dirty="0"/>
          </a:p>
        </p:txBody>
      </p:sp>
      <p:pic>
        <p:nvPicPr>
          <p:cNvPr id="4" name="Picture 3">
            <a:extLst>
              <a:ext uri="{FF2B5EF4-FFF2-40B4-BE49-F238E27FC236}">
                <a16:creationId xmlns:a16="http://schemas.microsoft.com/office/drawing/2014/main" id="{942CC6AD-232E-4DBE-9F8A-F407B3658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319" y="4724400"/>
            <a:ext cx="1480457" cy="1480457"/>
          </a:xfrm>
          <a:prstGeom prst="rect">
            <a:avLst/>
          </a:prstGeom>
        </p:spPr>
      </p:pic>
      <p:pic>
        <p:nvPicPr>
          <p:cNvPr id="7" name="Picture 6">
            <a:extLst>
              <a:ext uri="{FF2B5EF4-FFF2-40B4-BE49-F238E27FC236}">
                <a16:creationId xmlns:a16="http://schemas.microsoft.com/office/drawing/2014/main" id="{FAB1FAF6-9700-454A-B1BB-D8CAB53FB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993" y="4685919"/>
            <a:ext cx="2574471" cy="1518938"/>
          </a:xfrm>
          <a:prstGeom prst="rect">
            <a:avLst/>
          </a:prstGeom>
        </p:spPr>
      </p:pic>
      <p:sp>
        <p:nvSpPr>
          <p:cNvPr id="8" name="Rectangle 7">
            <a:extLst>
              <a:ext uri="{FF2B5EF4-FFF2-40B4-BE49-F238E27FC236}">
                <a16:creationId xmlns:a16="http://schemas.microsoft.com/office/drawing/2014/main" id="{B0FDE800-DBFB-4AE5-942E-A3BE7E95D191}"/>
              </a:ext>
            </a:extLst>
          </p:cNvPr>
          <p:cNvSpPr/>
          <p:nvPr/>
        </p:nvSpPr>
        <p:spPr>
          <a:xfrm>
            <a:off x="2369186" y="6224097"/>
            <a:ext cx="2737609" cy="369332"/>
          </a:xfrm>
          <a:prstGeom prst="rect">
            <a:avLst/>
          </a:prstGeom>
        </p:spPr>
        <p:txBody>
          <a:bodyPr wrap="none">
            <a:spAutoFit/>
          </a:bodyPr>
          <a:lstStyle/>
          <a:p>
            <a:r>
              <a:rPr lang="en-US" dirty="0" err="1"/>
              <a:t>Photographer_degraded.tif</a:t>
            </a:r>
            <a:endParaRPr lang="en-US" dirty="0"/>
          </a:p>
        </p:txBody>
      </p:sp>
      <p:sp>
        <p:nvSpPr>
          <p:cNvPr id="9" name="Rectangle 8">
            <a:extLst>
              <a:ext uri="{FF2B5EF4-FFF2-40B4-BE49-F238E27FC236}">
                <a16:creationId xmlns:a16="http://schemas.microsoft.com/office/drawing/2014/main" id="{88FCB08C-9259-4F21-AC7A-0C1086B7C8E8}"/>
              </a:ext>
            </a:extLst>
          </p:cNvPr>
          <p:cNvSpPr/>
          <p:nvPr/>
        </p:nvSpPr>
        <p:spPr>
          <a:xfrm>
            <a:off x="5796808" y="6204857"/>
            <a:ext cx="2885726" cy="369332"/>
          </a:xfrm>
          <a:prstGeom prst="rect">
            <a:avLst/>
          </a:prstGeom>
        </p:spPr>
        <p:txBody>
          <a:bodyPr wrap="none">
            <a:spAutoFit/>
          </a:bodyPr>
          <a:lstStyle/>
          <a:p>
            <a:r>
              <a:rPr lang="en-US" dirty="0"/>
              <a:t>football </a:t>
            </a:r>
            <a:r>
              <a:rPr lang="en-US" dirty="0" err="1"/>
              <a:t>players_degraded.tif</a:t>
            </a:r>
            <a:endParaRPr lang="en-US" dirty="0"/>
          </a:p>
        </p:txBody>
      </p:sp>
    </p:spTree>
    <p:extLst>
      <p:ext uri="{BB962C8B-B14F-4D97-AF65-F5344CB8AC3E}">
        <p14:creationId xmlns:p14="http://schemas.microsoft.com/office/powerpoint/2010/main" val="146655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Software Package Allowed</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lstStyle/>
          <a:p>
            <a:pPr algn="just"/>
            <a:r>
              <a:rPr lang="en-US" altLang="zh-TW" dirty="0"/>
              <a:t>Python 3.8+ </a:t>
            </a:r>
          </a:p>
          <a:p>
            <a:pPr algn="just"/>
            <a:r>
              <a:rPr lang="en-US" altLang="zh-TW" dirty="0"/>
              <a:t>Standard Python library</a:t>
            </a:r>
          </a:p>
          <a:p>
            <a:pPr algn="just"/>
            <a:r>
              <a:rPr lang="en-US" altLang="zh-TW" dirty="0" err="1"/>
              <a:t>Numpy</a:t>
            </a:r>
            <a:r>
              <a:rPr lang="en-US" altLang="zh-TW" dirty="0"/>
              <a:t> 1.21.1</a:t>
            </a:r>
          </a:p>
          <a:p>
            <a:pPr algn="just"/>
            <a:r>
              <a:rPr lang="en-US" altLang="zh-TW" dirty="0" err="1"/>
              <a:t>Opencv</a:t>
            </a:r>
            <a:r>
              <a:rPr lang="en-US" altLang="zh-TW" dirty="0"/>
              <a:t>-python 4.5.1</a:t>
            </a:r>
          </a:p>
          <a:p>
            <a:pPr algn="just"/>
            <a:r>
              <a:rPr lang="en-US" altLang="zh-TW" dirty="0"/>
              <a:t>Matplotlib 3.6.0</a:t>
            </a:r>
          </a:p>
        </p:txBody>
      </p:sp>
    </p:spTree>
    <p:extLst>
      <p:ext uri="{BB962C8B-B14F-4D97-AF65-F5344CB8AC3E}">
        <p14:creationId xmlns:p14="http://schemas.microsoft.com/office/powerpoint/2010/main" val="285839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lnSpcReduction="10000"/>
          </a:bodyPr>
          <a:lstStyle/>
          <a:p>
            <a:pPr algn="just"/>
            <a:r>
              <a:rPr lang="en-US" altLang="zh-TW" dirty="0"/>
              <a:t>All functions in the Software Package are allowed.</a:t>
            </a:r>
          </a:p>
          <a:p>
            <a:pPr algn="just"/>
            <a:r>
              <a:rPr lang="en-US" altLang="zh-TW" dirty="0"/>
              <a:t>Set your directory structure as follows:</a:t>
            </a:r>
          </a:p>
          <a:p>
            <a:pPr marL="457200" lvl="1" indent="0" algn="just">
              <a:buNone/>
            </a:pPr>
            <a:r>
              <a:rPr lang="en-US" altLang="zh-TW" dirty="0">
                <a:solidFill>
                  <a:srgbClr val="FF0000"/>
                </a:solidFill>
              </a:rPr>
              <a:t>r</a:t>
            </a:r>
            <a:r>
              <a:rPr lang="en-US" altLang="zh-TW" dirty="0"/>
              <a:t>109XXXXX/</a:t>
            </a:r>
          </a:p>
          <a:p>
            <a:pPr marL="457200" lvl="1" indent="0" algn="just">
              <a:buNone/>
            </a:pPr>
            <a:r>
              <a:rPr lang="en-US" altLang="zh-TW" dirty="0"/>
              <a:t>	- p1.py</a:t>
            </a:r>
          </a:p>
          <a:p>
            <a:pPr marL="457200" lvl="1" indent="0" algn="just">
              <a:buNone/>
            </a:pPr>
            <a:r>
              <a:rPr lang="en-US" altLang="zh-TW" dirty="0"/>
              <a:t>	- p2.py</a:t>
            </a:r>
          </a:p>
          <a:p>
            <a:pPr marL="457200" lvl="1" indent="0" algn="just">
              <a:buNone/>
            </a:pPr>
            <a:r>
              <a:rPr lang="en-US" altLang="zh-TW" dirty="0"/>
              <a:t>	- p3.py</a:t>
            </a:r>
          </a:p>
          <a:p>
            <a:pPr marL="457200" lvl="1" indent="0" algn="just">
              <a:buNone/>
            </a:pPr>
            <a:r>
              <a:rPr lang="en-US" altLang="zh-TW" dirty="0"/>
              <a:t>	- p4.py</a:t>
            </a:r>
          </a:p>
          <a:p>
            <a:pPr marL="457200" lvl="1" indent="0" algn="just">
              <a:buNone/>
            </a:pPr>
            <a:r>
              <a:rPr lang="en-US" altLang="zh-TW" dirty="0"/>
              <a:t>	- report.pdf</a:t>
            </a:r>
          </a:p>
          <a:p>
            <a:pPr marL="457200" lvl="1" indent="0" algn="just">
              <a:buNone/>
            </a:pPr>
            <a:r>
              <a:rPr lang="en-US" altLang="zh-TW" dirty="0"/>
              <a:t>	- images/</a:t>
            </a:r>
          </a:p>
          <a:p>
            <a:pPr marL="457200" lvl="1" indent="0" algn="just">
              <a:buNone/>
            </a:pPr>
            <a:r>
              <a:rPr lang="en-US" altLang="zh-TW" dirty="0"/>
              <a:t>		- </a:t>
            </a:r>
            <a:r>
              <a:rPr lang="en-US" altLang="zh-TW" sz="2400" dirty="0" err="1"/>
              <a:t>keyboard</a:t>
            </a:r>
            <a:r>
              <a:rPr lang="en-US" altLang="zh-TW" dirty="0" err="1"/>
              <a:t>.tif</a:t>
            </a:r>
            <a:r>
              <a:rPr lang="en-US" altLang="zh-TW" dirty="0"/>
              <a:t>, </a:t>
            </a:r>
            <a:r>
              <a:rPr lang="en-US" altLang="zh-TW" sz="2400" dirty="0" err="1"/>
              <a:t>Einstein.tif</a:t>
            </a:r>
            <a:r>
              <a:rPr lang="en-US" altLang="zh-TW" sz="2400" dirty="0"/>
              <a:t>, </a:t>
            </a:r>
            <a:r>
              <a:rPr lang="en-US" altLang="zh-TW" dirty="0" err="1"/>
              <a:t>phobos</a:t>
            </a:r>
            <a:r>
              <a:rPr lang="zh-TW" altLang="en-US" dirty="0"/>
              <a:t>.tif</a:t>
            </a:r>
            <a:r>
              <a:rPr lang="en-US" altLang="zh-TW" dirty="0"/>
              <a:t>, etc.</a:t>
            </a:r>
          </a:p>
          <a:p>
            <a:pPr marL="457200" lvl="1" indent="0" algn="just">
              <a:buNone/>
            </a:pPr>
            <a:r>
              <a:rPr lang="en-US" altLang="zh-TW" dirty="0"/>
              <a:t>		- Images of program output</a:t>
            </a:r>
          </a:p>
        </p:txBody>
      </p:sp>
    </p:spTree>
    <p:extLst>
      <p:ext uri="{BB962C8B-B14F-4D97-AF65-F5344CB8AC3E}">
        <p14:creationId xmlns:p14="http://schemas.microsoft.com/office/powerpoint/2010/main" val="194288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Submission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a:bodyPr>
          <a:lstStyle/>
          <a:p>
            <a:pPr algn="just"/>
            <a:r>
              <a:rPr lang="en-US" altLang="zh-TW" dirty="0"/>
              <a:t>Submit to </a:t>
            </a:r>
            <a:r>
              <a:rPr lang="en-US" altLang="zh-TW" dirty="0">
                <a:solidFill>
                  <a:srgbClr val="FF0000"/>
                </a:solidFill>
              </a:rPr>
              <a:t>NTU COOL</a:t>
            </a:r>
          </a:p>
          <a:p>
            <a:pPr algn="just"/>
            <a:r>
              <a:rPr lang="en-US" altLang="zh-TW" dirty="0"/>
              <a:t>Deadline: </a:t>
            </a:r>
          </a:p>
          <a:p>
            <a:pPr lvl="1" algn="just"/>
            <a:r>
              <a:rPr lang="en-US" altLang="zh-TW" dirty="0"/>
              <a:t>Problem 1, Problem 2</a:t>
            </a:r>
            <a:r>
              <a:rPr lang="zh-TW" altLang="en-US" dirty="0"/>
              <a:t> </a:t>
            </a:r>
            <a:r>
              <a:rPr lang="en-US" altLang="zh-TW" dirty="0"/>
              <a:t>-</a:t>
            </a:r>
            <a:r>
              <a:rPr lang="zh-TW" altLang="en-US" dirty="0"/>
              <a:t> </a:t>
            </a:r>
            <a:r>
              <a:rPr lang="en-US" altLang="zh-TW" dirty="0"/>
              <a:t>11:59 PM, Monday, 10/17/2022</a:t>
            </a:r>
          </a:p>
          <a:p>
            <a:pPr lvl="1" algn="just"/>
            <a:r>
              <a:rPr lang="en-US" altLang="zh-TW"/>
              <a:t>Problem 3, </a:t>
            </a:r>
            <a:r>
              <a:rPr lang="en-US" altLang="zh-TW" dirty="0"/>
              <a:t>Problem 4</a:t>
            </a:r>
            <a:r>
              <a:rPr lang="zh-TW" altLang="en-US" dirty="0"/>
              <a:t> </a:t>
            </a:r>
            <a:r>
              <a:rPr lang="en-US" altLang="zh-TW" dirty="0"/>
              <a:t>-</a:t>
            </a:r>
            <a:r>
              <a:rPr lang="zh-TW" altLang="en-US" dirty="0"/>
              <a:t> </a:t>
            </a:r>
            <a:r>
              <a:rPr lang="en-US" altLang="zh-TW" dirty="0"/>
              <a:t>11:59 PM, Wednesday, 10/26/2022</a:t>
            </a:r>
          </a:p>
          <a:p>
            <a:pPr algn="just"/>
            <a:r>
              <a:rPr lang="en-US" altLang="zh-TW" dirty="0"/>
              <a:t>Do NOT copy homework (code, report, results, etc.) from others </a:t>
            </a:r>
          </a:p>
        </p:txBody>
      </p:sp>
    </p:spTree>
    <p:extLst>
      <p:ext uri="{BB962C8B-B14F-4D97-AF65-F5344CB8AC3E}">
        <p14:creationId xmlns:p14="http://schemas.microsoft.com/office/powerpoint/2010/main" val="320484169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494</Words>
  <Application>Microsoft Office PowerPoint</Application>
  <PresentationFormat>寬螢幕</PresentationFormat>
  <Paragraphs>48</Paragraphs>
  <Slides>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8</vt:i4>
      </vt:variant>
    </vt:vector>
  </HeadingPairs>
  <TitlesOfParts>
    <vt:vector size="12" baseType="lpstr">
      <vt:lpstr>Arial</vt:lpstr>
      <vt:lpstr>Calibri</vt:lpstr>
      <vt:lpstr>Calibri Light</vt:lpstr>
      <vt:lpstr>Office 佈景主題</vt:lpstr>
      <vt:lpstr>Homework Assignment 2</vt:lpstr>
      <vt:lpstr>Problem 1 (20%)</vt:lpstr>
      <vt:lpstr>Problem 2 (30%)</vt:lpstr>
      <vt:lpstr>Problem 3 (20%)</vt:lpstr>
      <vt:lpstr>Problem 4 (30%)</vt:lpstr>
      <vt:lpstr>Software Package Allowed</vt:lpstr>
      <vt:lpstr>Assignment Requirements</vt:lpstr>
      <vt:lpstr>Assignment Submission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立威 傅</dc:creator>
  <cp:lastModifiedBy>Freeway Fu</cp:lastModifiedBy>
  <cp:revision>115</cp:revision>
  <dcterms:created xsi:type="dcterms:W3CDTF">2022-09-17T09:32:07Z</dcterms:created>
  <dcterms:modified xsi:type="dcterms:W3CDTF">2022-10-09T16:12:27Z</dcterms:modified>
</cp:coreProperties>
</file>