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436" r:id="rId2"/>
    <p:sldId id="437" r:id="rId3"/>
    <p:sldId id="459" r:id="rId4"/>
    <p:sldId id="461" r:id="rId5"/>
    <p:sldId id="462" r:id="rId6"/>
    <p:sldId id="321" r:id="rId7"/>
    <p:sldId id="460" r:id="rId8"/>
    <p:sldId id="465" r:id="rId9"/>
    <p:sldId id="454" r:id="rId10"/>
    <p:sldId id="455" r:id="rId11"/>
    <p:sldId id="466" r:id="rId12"/>
    <p:sldId id="456" r:id="rId13"/>
    <p:sldId id="457" r:id="rId14"/>
    <p:sldId id="468" r:id="rId15"/>
    <p:sldId id="467" r:id="rId16"/>
    <p:sldId id="463" r:id="rId17"/>
    <p:sldId id="464" r:id="rId18"/>
    <p:sldId id="318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65C"/>
    <a:srgbClr val="EA96A3"/>
    <a:srgbClr val="39425D"/>
    <a:srgbClr val="5AAD9E"/>
    <a:srgbClr val="778495"/>
    <a:srgbClr val="D9D9D9"/>
    <a:srgbClr val="F9F9F9"/>
    <a:srgbClr val="F4B06C"/>
    <a:srgbClr val="5B795B"/>
    <a:srgbClr val="F8C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5" autoAdjust="0"/>
    <p:restoredTop sz="94660" autoAdjust="0"/>
  </p:normalViewPr>
  <p:slideViewPr>
    <p:cSldViewPr>
      <p:cViewPr varScale="1">
        <p:scale>
          <a:sx n="143" d="100"/>
          <a:sy n="143" d="100"/>
        </p:scale>
        <p:origin x="888" y="11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Domestic</a:t>
            </a:r>
            <a:r>
              <a:rPr lang="en-US" cap="none" baseline="0" dirty="0"/>
              <a:t> Market Share in 2020</a:t>
            </a:r>
            <a:endParaRPr lang="en-US" cap="non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3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2-40CC-86B8-DA4774293EA5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2-40CC-86B8-DA4774293EA5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72-40CC-86B8-DA4774293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Air Canada</c:v>
                </c:pt>
                <c:pt idx="1">
                  <c:v>WestJet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0.437</c:v>
                </c:pt>
                <c:pt idx="1">
                  <c:v>0.36499999999999999</c:v>
                </c:pt>
                <c:pt idx="2">
                  <c:v>0.19799999999999995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D-454D-B844-33C4C713AE0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accent3"/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Satisfaction Count</a:t>
            </a:r>
            <a:r>
              <a:rPr lang="en-US" b="1" baseline="0" dirty="0"/>
              <a:t> by Gender</a:t>
            </a:r>
            <a:r>
              <a:rPr lang="en-US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42928</c:v>
                </c:pt>
                <c:pt idx="1">
                  <c:v>28159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3-4010-8F3F-41F989C376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22971</c:v>
                </c:pt>
                <c:pt idx="1">
                  <c:v>35822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3-4010-8F3F-41F989C376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81346175"/>
        <c:axId val="281346591"/>
      </c:barChart>
      <c:catAx>
        <c:axId val="28134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46591"/>
        <c:crosses val="autoZero"/>
        <c:auto val="1"/>
        <c:lblAlgn val="ctr"/>
        <c:lblOffset val="100"/>
        <c:noMultiLvlLbl val="0"/>
      </c:catAx>
      <c:valAx>
        <c:axId val="28134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4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Satisfaction Count by Customer</a:t>
            </a:r>
            <a:r>
              <a:rPr lang="en-US" b="1" baseline="0" dirty="0"/>
              <a:t> Type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Loyal Customer</c:v>
                </c:pt>
                <c:pt idx="1">
                  <c:v>Disloyal Customer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65387</c:v>
                </c:pt>
                <c:pt idx="1">
                  <c:v>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C-423B-A01C-211B193BBD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Loyal Customer</c:v>
                </c:pt>
                <c:pt idx="1">
                  <c:v>Disloyal Customer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40713</c:v>
                </c:pt>
                <c:pt idx="1">
                  <c:v>18080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DC-423B-A01C-211B193BB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18743007"/>
        <c:axId val="1918741759"/>
      </c:barChart>
      <c:catAx>
        <c:axId val="191874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41759"/>
        <c:crosses val="autoZero"/>
        <c:auto val="1"/>
        <c:lblAlgn val="ctr"/>
        <c:lblOffset val="100"/>
        <c:noMultiLvlLbl val="0"/>
      </c:catAx>
      <c:valAx>
        <c:axId val="19187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4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Satisfaction</a:t>
            </a:r>
            <a:r>
              <a:rPr lang="en-US" b="1" baseline="0" dirty="0"/>
              <a:t> Count by Travel Type</a:t>
            </a:r>
            <a:r>
              <a:rPr lang="en-US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Business </c:v>
                </c:pt>
                <c:pt idx="1">
                  <c:v>Personal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52356</c:v>
                </c:pt>
                <c:pt idx="1">
                  <c:v>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3-4010-8F3F-41F989C376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Business </c:v>
                </c:pt>
                <c:pt idx="1">
                  <c:v>Personal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37337</c:v>
                </c:pt>
                <c:pt idx="1">
                  <c:v>21456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3-4010-8F3F-41F989C376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1346175"/>
        <c:axId val="281346591"/>
      </c:barChart>
      <c:catAx>
        <c:axId val="28134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46591"/>
        <c:crosses val="autoZero"/>
        <c:auto val="1"/>
        <c:lblAlgn val="ctr"/>
        <c:lblOffset val="100"/>
        <c:noMultiLvlLbl val="0"/>
      </c:catAx>
      <c:valAx>
        <c:axId val="28134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4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Satisfaction Count</a:t>
            </a:r>
            <a:r>
              <a:rPr lang="en-US" b="1" baseline="0" dirty="0"/>
              <a:t> by Class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64891420270067E-2"/>
          <c:y val="0.19064618453018745"/>
          <c:w val="0.84355359692204235"/>
          <c:h val="0.64127858556163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44095</c:v>
                </c:pt>
                <c:pt idx="1">
                  <c:v>22973</c:v>
                </c:pt>
                <c:pt idx="2">
                  <c:v>4019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C-423B-A01C-211B193BBD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18065</c:v>
                </c:pt>
                <c:pt idx="1">
                  <c:v>35336</c:v>
                </c:pt>
                <c:pt idx="2">
                  <c:v>5392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DC-423B-A01C-211B193BB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18743007"/>
        <c:axId val="1918741759"/>
      </c:barChart>
      <c:catAx>
        <c:axId val="191874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41759"/>
        <c:crosses val="autoZero"/>
        <c:auto val="1"/>
        <c:lblAlgn val="ctr"/>
        <c:lblOffset val="100"/>
        <c:noMultiLvlLbl val="0"/>
      </c:catAx>
      <c:valAx>
        <c:axId val="19187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4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9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51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5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9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020272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3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50" r:id="rId7"/>
    <p:sldLayoutId id="2147483660" r:id="rId8"/>
    <p:sldLayoutId id="2147483661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7A41059-5525-4929-87F8-C8063FDB3436}"/>
              </a:ext>
            </a:extLst>
          </p:cNvPr>
          <p:cNvSpPr/>
          <p:nvPr/>
        </p:nvSpPr>
        <p:spPr>
          <a:xfrm rot="2675650">
            <a:off x="-2340070" y="-469111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918C08D-C9C5-480D-BEFB-3BCA796FE8D8}"/>
              </a:ext>
            </a:extLst>
          </p:cNvPr>
          <p:cNvSpPr/>
          <p:nvPr/>
        </p:nvSpPr>
        <p:spPr>
          <a:xfrm rot="2675650">
            <a:off x="1572115" y="-3383776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70EC654-F10B-4B83-B46B-317ED883C1B6}"/>
              </a:ext>
            </a:extLst>
          </p:cNvPr>
          <p:cNvSpPr/>
          <p:nvPr/>
        </p:nvSpPr>
        <p:spPr>
          <a:xfrm rot="2675650">
            <a:off x="2962965" y="3846937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47DF36B-D89C-4DF8-951A-D46071D21566}"/>
              </a:ext>
            </a:extLst>
          </p:cNvPr>
          <p:cNvSpPr/>
          <p:nvPr/>
        </p:nvSpPr>
        <p:spPr>
          <a:xfrm rot="2675650">
            <a:off x="5051196" y="4157398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D9724D-B437-4C4D-BC74-4C4CA4BDB5F7}"/>
              </a:ext>
            </a:extLst>
          </p:cNvPr>
          <p:cNvSpPr/>
          <p:nvPr/>
        </p:nvSpPr>
        <p:spPr>
          <a:xfrm rot="2554597">
            <a:off x="-1707549" y="1410768"/>
            <a:ext cx="2952328" cy="2808312"/>
          </a:xfrm>
          <a:prstGeom prst="roundRect">
            <a:avLst>
              <a:gd name="adj" fmla="val 15577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1DB258C8-9069-482D-B3BD-A72AFC7FECB0}"/>
              </a:ext>
            </a:extLst>
          </p:cNvPr>
          <p:cNvSpPr txBox="1"/>
          <p:nvPr/>
        </p:nvSpPr>
        <p:spPr>
          <a:xfrm>
            <a:off x="7035368" y="3270167"/>
            <a:ext cx="152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2022-08-15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A9565-5D20-453C-BFEA-0B6F72F3384D}"/>
              </a:ext>
            </a:extLst>
          </p:cNvPr>
          <p:cNvSpPr/>
          <p:nvPr/>
        </p:nvSpPr>
        <p:spPr>
          <a:xfrm>
            <a:off x="4534137" y="1219474"/>
            <a:ext cx="4032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Air CC</a:t>
            </a:r>
            <a:endParaRPr lang="zh-CN" altLang="en-US" sz="66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AD3232-33F2-471B-9445-068CDAD21B50}"/>
              </a:ext>
            </a:extLst>
          </p:cNvPr>
          <p:cNvSpPr/>
          <p:nvPr/>
        </p:nvSpPr>
        <p:spPr>
          <a:xfrm>
            <a:off x="4534137" y="2358022"/>
            <a:ext cx="5002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9425D"/>
                </a:solidFill>
                <a:cs typeface="+mn-ea"/>
                <a:sym typeface="+mn-lt"/>
              </a:rPr>
              <a:t>Customer Satisfaction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39425D"/>
                </a:solidFill>
                <a:cs typeface="+mn-ea"/>
                <a:sym typeface="+mn-lt"/>
              </a:rPr>
              <a:t>Presentation for Stakeholders</a:t>
            </a:r>
            <a:endParaRPr lang="zh-CN" altLang="en-US" sz="1400" dirty="0">
              <a:solidFill>
                <a:srgbClr val="39425D"/>
              </a:solidFill>
              <a:cs typeface="+mn-ea"/>
              <a:sym typeface="+mn-lt"/>
            </a:endParaRP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1DB258C8-9069-482D-B3BD-A72AFC7FECB0}"/>
              </a:ext>
            </a:extLst>
          </p:cNvPr>
          <p:cNvSpPr txBox="1"/>
          <p:nvPr/>
        </p:nvSpPr>
        <p:spPr>
          <a:xfrm>
            <a:off x="7010114" y="3018599"/>
            <a:ext cx="131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Yixuan Chen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3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Data Exploration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7FB2315-B0EC-1DBA-B136-B98A9B0DA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905490"/>
              </p:ext>
            </p:extLst>
          </p:nvPr>
        </p:nvGraphicFramePr>
        <p:xfrm>
          <a:off x="611560" y="878632"/>
          <a:ext cx="3744416" cy="3384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93725B3-10A3-D985-8C94-F1EB9D492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047177"/>
              </p:ext>
            </p:extLst>
          </p:nvPr>
        </p:nvGraphicFramePr>
        <p:xfrm>
          <a:off x="4788026" y="842628"/>
          <a:ext cx="4032448" cy="345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1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9"/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493652" y="637227"/>
            <a:ext cx="2102433" cy="704984"/>
            <a:chOff x="4490991" y="1597071"/>
            <a:chExt cx="2102433" cy="704984"/>
          </a:xfrm>
        </p:grpSpPr>
        <p:sp>
          <p:nvSpPr>
            <p:cNvPr id="23" name="Oval 11"/>
            <p:cNvSpPr/>
            <p:nvPr/>
          </p:nvSpPr>
          <p:spPr bwMode="auto">
            <a:xfrm>
              <a:off x="4490991" y="1597071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9"/>
            <p:cNvGrpSpPr/>
            <p:nvPr/>
          </p:nvGrpSpPr>
          <p:grpSpPr>
            <a:xfrm>
              <a:off x="4653009" y="1597071"/>
              <a:ext cx="1940415" cy="704984"/>
              <a:chOff x="6204012" y="2167144"/>
              <a:chExt cx="2587220" cy="939978"/>
            </a:xfrm>
          </p:grpSpPr>
          <p:sp>
            <p:nvSpPr>
              <p:cNvPr id="25" name="Rectangle 1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Executive Summary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Rectangle 1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Assumptions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Background and Problems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93652" y="2427348"/>
            <a:ext cx="2102433" cy="184666"/>
            <a:chOff x="4490991" y="2826993"/>
            <a:chExt cx="2102433" cy="184666"/>
          </a:xfrm>
        </p:grpSpPr>
        <p:sp>
          <p:nvSpPr>
            <p:cNvPr id="28" name="Oval 13"/>
            <p:cNvSpPr/>
            <p:nvPr/>
          </p:nvSpPr>
          <p:spPr bwMode="auto">
            <a:xfrm>
              <a:off x="4490991" y="2826993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1"/>
            <p:cNvSpPr/>
            <p:nvPr/>
          </p:nvSpPr>
          <p:spPr>
            <a:xfrm>
              <a:off x="4653009" y="2826993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Data Exploration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0991" y="4241581"/>
            <a:ext cx="2102434" cy="704984"/>
            <a:chOff x="4490991" y="4056915"/>
            <a:chExt cx="2102434" cy="704984"/>
          </a:xfrm>
        </p:grpSpPr>
        <p:sp>
          <p:nvSpPr>
            <p:cNvPr id="33" name="Oval 15"/>
            <p:cNvSpPr/>
            <p:nvPr/>
          </p:nvSpPr>
          <p:spPr bwMode="auto">
            <a:xfrm>
              <a:off x="4490991" y="4056915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4653009" y="4056915"/>
              <a:ext cx="1940416" cy="704984"/>
              <a:chOff x="6204011" y="2167144"/>
              <a:chExt cx="2587221" cy="939978"/>
            </a:xfrm>
          </p:grpSpPr>
          <p:sp>
            <p:nvSpPr>
              <p:cNvPr id="35" name="Rectangle 24"/>
              <p:cNvSpPr/>
              <p:nvPr/>
            </p:nvSpPr>
            <p:spPr>
              <a:xfrm>
                <a:off x="6204011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Actions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Risk Management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Business Actions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50576" y="1515698"/>
            <a:ext cx="2102433" cy="704984"/>
            <a:chOff x="2550576" y="2183745"/>
            <a:chExt cx="2102433" cy="704984"/>
          </a:xfrm>
        </p:grpSpPr>
        <p:sp>
          <p:nvSpPr>
            <p:cNvPr id="38" name="Oval 12"/>
            <p:cNvSpPr/>
            <p:nvPr/>
          </p:nvSpPr>
          <p:spPr bwMode="auto">
            <a:xfrm>
              <a:off x="4490991" y="2212032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6"/>
            <p:cNvGrpSpPr/>
            <p:nvPr/>
          </p:nvGrpSpPr>
          <p:grpSpPr>
            <a:xfrm>
              <a:off x="2550576" y="2183745"/>
              <a:ext cx="1940415" cy="704984"/>
              <a:chOff x="6204012" y="2167144"/>
              <a:chExt cx="2587220" cy="939978"/>
            </a:xfrm>
          </p:grpSpPr>
          <p:sp>
            <p:nvSpPr>
              <p:cNvPr id="40" name="Rectangle 2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 and Assumptions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ectangle 2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Assumptions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2D586A2-2F69-4045-AC9F-E890DB29EC1B}"/>
              </a:ext>
            </a:extLst>
          </p:cNvPr>
          <p:cNvSpPr/>
          <p:nvPr/>
        </p:nvSpPr>
        <p:spPr>
          <a:xfrm rot="2675650">
            <a:off x="-3422855" y="2090189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A03EC14-3C23-41B8-A19A-00625E850749}"/>
              </a:ext>
            </a:extLst>
          </p:cNvPr>
          <p:cNvSpPr/>
          <p:nvPr/>
        </p:nvSpPr>
        <p:spPr>
          <a:xfrm rot="2675650">
            <a:off x="8507581" y="277663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7442D2D3-86FF-471F-93C4-CB3CBCDD23D5}"/>
              </a:ext>
            </a:extLst>
          </p:cNvPr>
          <p:cNvSpPr/>
          <p:nvPr/>
        </p:nvSpPr>
        <p:spPr>
          <a:xfrm rot="2675650">
            <a:off x="8939627" y="-1684674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550576" y="3331645"/>
            <a:ext cx="2102433" cy="704985"/>
            <a:chOff x="2550576" y="3413667"/>
            <a:chExt cx="2102433" cy="704985"/>
          </a:xfrm>
        </p:grpSpPr>
        <p:sp>
          <p:nvSpPr>
            <p:cNvPr id="43" name="Oval 14"/>
            <p:cNvSpPr/>
            <p:nvPr/>
          </p:nvSpPr>
          <p:spPr bwMode="auto">
            <a:xfrm>
              <a:off x="4490991" y="3441954"/>
              <a:ext cx="162018" cy="1620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2550576" y="3413667"/>
              <a:ext cx="1940415" cy="704985"/>
              <a:chOff x="6204012" y="2167143"/>
              <a:chExt cx="2587220" cy="939979"/>
            </a:xfrm>
          </p:grpSpPr>
          <p:sp>
            <p:nvSpPr>
              <p:cNvPr id="45" name="Rectangle 30"/>
              <p:cNvSpPr/>
              <p:nvPr/>
            </p:nvSpPr>
            <p:spPr>
              <a:xfrm>
                <a:off x="6204012" y="2167143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Model Recommendation and Insights</a:t>
                </a:r>
                <a:endParaRPr lang="zh-CN" altLang="en-US" sz="1600" b="1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Model Comparison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Conclusions of Final Model</a:t>
                </a:r>
                <a:endParaRPr lang="zh-CN" altLang="en-US" sz="11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0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Model Comparison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EA9806-552C-0C4B-7239-4FEC9392A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57565"/>
              </p:ext>
            </p:extLst>
          </p:nvPr>
        </p:nvGraphicFramePr>
        <p:xfrm>
          <a:off x="1979712" y="1059582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74">
                  <a:extLst>
                    <a:ext uri="{9D8B030D-6E8A-4147-A177-3AD203B41FA5}">
                      <a16:colId xmlns:a16="http://schemas.microsoft.com/office/drawing/2014/main" val="1490074651"/>
                    </a:ext>
                  </a:extLst>
                </a:gridCol>
                <a:gridCol w="1303942">
                  <a:extLst>
                    <a:ext uri="{9D8B030D-6E8A-4147-A177-3AD203B41FA5}">
                      <a16:colId xmlns:a16="http://schemas.microsoft.com/office/drawing/2014/main" val="398483008"/>
                    </a:ext>
                  </a:extLst>
                </a:gridCol>
                <a:gridCol w="1303942">
                  <a:extLst>
                    <a:ext uri="{9D8B030D-6E8A-4147-A177-3AD203B41FA5}">
                      <a16:colId xmlns:a16="http://schemas.microsoft.com/office/drawing/2014/main" val="2850428735"/>
                    </a:ext>
                  </a:extLst>
                </a:gridCol>
                <a:gridCol w="1303942">
                  <a:extLst>
                    <a:ext uri="{9D8B030D-6E8A-4147-A177-3AD203B41FA5}">
                      <a16:colId xmlns:a16="http://schemas.microsoft.com/office/drawing/2014/main" val="7582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ROC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29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Random Forest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0.9600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0.9630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0.9605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0.8366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1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Voting 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6485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D700AB-1D81-833E-7E08-ADCE713D319C}"/>
              </a:ext>
            </a:extLst>
          </p:cNvPr>
          <p:cNvSpPr txBox="1"/>
          <p:nvPr/>
        </p:nvSpPr>
        <p:spPr>
          <a:xfrm>
            <a:off x="1259632" y="402142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has the highest </a:t>
            </a:r>
            <a:r>
              <a:rPr 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Accuracy, F1-Score and AUC of a ROC curve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(area under the receiver operating characteristics curve) among these six model.</a:t>
            </a:r>
          </a:p>
        </p:txBody>
      </p:sp>
    </p:spTree>
    <p:extLst>
      <p:ext uri="{BB962C8B-B14F-4D97-AF65-F5344CB8AC3E}">
        <p14:creationId xmlns:p14="http://schemas.microsoft.com/office/powerpoint/2010/main" val="27305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Key Drivers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47D16-9624-237E-9231-B0835405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1127"/>
            <a:ext cx="4248472" cy="3341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CC78C-CB34-D2AF-5E88-D3830490CE52}"/>
              </a:ext>
            </a:extLst>
          </p:cNvPr>
          <p:cNvSpPr txBox="1"/>
          <p:nvPr/>
        </p:nvSpPr>
        <p:spPr>
          <a:xfrm>
            <a:off x="2231740" y="4299942"/>
            <a:ext cx="244827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E95AF-8655-FC90-8C70-30542505E756}"/>
              </a:ext>
            </a:extLst>
          </p:cNvPr>
          <p:cNvSpPr txBox="1"/>
          <p:nvPr/>
        </p:nvSpPr>
        <p:spPr>
          <a:xfrm>
            <a:off x="6084168" y="1849404"/>
            <a:ext cx="2435237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features: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 entertainment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 comfort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 of Online booking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Support</a:t>
            </a:r>
          </a:p>
        </p:txBody>
      </p:sp>
    </p:spTree>
    <p:extLst>
      <p:ext uri="{BB962C8B-B14F-4D97-AF65-F5344CB8AC3E}">
        <p14:creationId xmlns:p14="http://schemas.microsoft.com/office/powerpoint/2010/main" val="35070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Conclusions of Final Model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B662D-825F-E7E7-434A-0F5450E45EC3}"/>
              </a:ext>
            </a:extLst>
          </p:cNvPr>
          <p:cNvSpPr txBox="1"/>
          <p:nvPr/>
        </p:nvSpPr>
        <p:spPr>
          <a:xfrm>
            <a:off x="4355976" y="1572404"/>
            <a:ext cx="4392488" cy="19986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is the </a:t>
            </a:r>
            <a:r>
              <a:rPr 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effective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in terms of prediction </a:t>
            </a:r>
            <a:r>
              <a:rPr 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F1 score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whether a customer satisfied or not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key elements of influence customers’ satisfaction: Inflight entertainment, Seat comfort, Ease of Online booking, Online Support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77E5F-F1AA-DDC9-037D-6C6DAAD64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4211"/>
            <a:ext cx="3456384" cy="19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9"/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493652" y="637227"/>
            <a:ext cx="2102433" cy="704984"/>
            <a:chOff x="4490991" y="1597071"/>
            <a:chExt cx="2102433" cy="704984"/>
          </a:xfrm>
        </p:grpSpPr>
        <p:sp>
          <p:nvSpPr>
            <p:cNvPr id="23" name="Oval 11"/>
            <p:cNvSpPr/>
            <p:nvPr/>
          </p:nvSpPr>
          <p:spPr bwMode="auto">
            <a:xfrm>
              <a:off x="4490991" y="1597071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9"/>
            <p:cNvGrpSpPr/>
            <p:nvPr/>
          </p:nvGrpSpPr>
          <p:grpSpPr>
            <a:xfrm>
              <a:off x="4653009" y="1597071"/>
              <a:ext cx="1940415" cy="704984"/>
              <a:chOff x="6204012" y="2167144"/>
              <a:chExt cx="2587220" cy="939978"/>
            </a:xfrm>
          </p:grpSpPr>
          <p:sp>
            <p:nvSpPr>
              <p:cNvPr id="25" name="Rectangle 1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Executive Summary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Rectangle 1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Assumptions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Background and Problems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93652" y="2427348"/>
            <a:ext cx="2102433" cy="184666"/>
            <a:chOff x="4490991" y="2826993"/>
            <a:chExt cx="2102433" cy="184666"/>
          </a:xfrm>
        </p:grpSpPr>
        <p:sp>
          <p:nvSpPr>
            <p:cNvPr id="28" name="Oval 13"/>
            <p:cNvSpPr/>
            <p:nvPr/>
          </p:nvSpPr>
          <p:spPr bwMode="auto">
            <a:xfrm>
              <a:off x="4490991" y="2826993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1"/>
            <p:cNvSpPr/>
            <p:nvPr/>
          </p:nvSpPr>
          <p:spPr>
            <a:xfrm>
              <a:off x="4653009" y="2826993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Data Exploration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0991" y="4241581"/>
            <a:ext cx="2102434" cy="704984"/>
            <a:chOff x="4490991" y="4056915"/>
            <a:chExt cx="2102434" cy="704984"/>
          </a:xfrm>
        </p:grpSpPr>
        <p:sp>
          <p:nvSpPr>
            <p:cNvPr id="33" name="Oval 15"/>
            <p:cNvSpPr/>
            <p:nvPr/>
          </p:nvSpPr>
          <p:spPr bwMode="auto">
            <a:xfrm>
              <a:off x="4490991" y="4056915"/>
              <a:ext cx="162018" cy="162018"/>
            </a:xfrm>
            <a:prstGeom prst="ellipse">
              <a:avLst/>
            </a:prstGeom>
            <a:solidFill>
              <a:srgbClr val="39425D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39425D"/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4653009" y="4056915"/>
              <a:ext cx="1940416" cy="704984"/>
              <a:chOff x="6204011" y="2167144"/>
              <a:chExt cx="2587221" cy="939978"/>
            </a:xfrm>
          </p:grpSpPr>
          <p:sp>
            <p:nvSpPr>
              <p:cNvPr id="35" name="Rectangle 24"/>
              <p:cNvSpPr/>
              <p:nvPr/>
            </p:nvSpPr>
            <p:spPr>
              <a:xfrm>
                <a:off x="6204011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rgbClr val="39425D"/>
                    </a:solidFill>
                    <a:cs typeface="+mn-ea"/>
                    <a:sym typeface="+mn-lt"/>
                  </a:rPr>
                  <a:t>Actions</a:t>
                </a:r>
                <a:endParaRPr lang="zh-CN" altLang="en-US" sz="1600" b="1" dirty="0">
                  <a:solidFill>
                    <a:srgbClr val="39425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39425D"/>
                    </a:solidFill>
                    <a:cs typeface="+mn-ea"/>
                    <a:sym typeface="+mn-lt"/>
                  </a:rPr>
                  <a:t>Risk Management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39425D"/>
                    </a:solidFill>
                    <a:cs typeface="+mn-ea"/>
                    <a:sym typeface="+mn-lt"/>
                  </a:rPr>
                  <a:t>Business Actions</a:t>
                </a:r>
                <a:endParaRPr lang="zh-CN" altLang="en-US" sz="1100" dirty="0">
                  <a:solidFill>
                    <a:srgbClr val="39425D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50576" y="1515698"/>
            <a:ext cx="2102433" cy="704984"/>
            <a:chOff x="2550576" y="2183745"/>
            <a:chExt cx="2102433" cy="704984"/>
          </a:xfrm>
        </p:grpSpPr>
        <p:sp>
          <p:nvSpPr>
            <p:cNvPr id="38" name="Oval 12"/>
            <p:cNvSpPr/>
            <p:nvPr/>
          </p:nvSpPr>
          <p:spPr bwMode="auto">
            <a:xfrm>
              <a:off x="4490991" y="2212032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6"/>
            <p:cNvGrpSpPr/>
            <p:nvPr/>
          </p:nvGrpSpPr>
          <p:grpSpPr>
            <a:xfrm>
              <a:off x="2550576" y="2183745"/>
              <a:ext cx="1940415" cy="704984"/>
              <a:chOff x="6204012" y="2167144"/>
              <a:chExt cx="2587220" cy="939978"/>
            </a:xfrm>
          </p:grpSpPr>
          <p:sp>
            <p:nvSpPr>
              <p:cNvPr id="40" name="Rectangle 2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 and Assumptions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ectangle 2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Assumptions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2D586A2-2F69-4045-AC9F-E890DB29EC1B}"/>
              </a:ext>
            </a:extLst>
          </p:cNvPr>
          <p:cNvSpPr/>
          <p:nvPr/>
        </p:nvSpPr>
        <p:spPr>
          <a:xfrm rot="2675650">
            <a:off x="-3422855" y="2090189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A03EC14-3C23-41B8-A19A-00625E850749}"/>
              </a:ext>
            </a:extLst>
          </p:cNvPr>
          <p:cNvSpPr/>
          <p:nvPr/>
        </p:nvSpPr>
        <p:spPr>
          <a:xfrm rot="2675650">
            <a:off x="8507581" y="277663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7442D2D3-86FF-471F-93C4-CB3CBCDD23D5}"/>
              </a:ext>
            </a:extLst>
          </p:cNvPr>
          <p:cNvSpPr/>
          <p:nvPr/>
        </p:nvSpPr>
        <p:spPr>
          <a:xfrm rot="2675650">
            <a:off x="8939627" y="-1684674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550576" y="3331645"/>
            <a:ext cx="2102433" cy="704985"/>
            <a:chOff x="2550576" y="3413667"/>
            <a:chExt cx="2102433" cy="704985"/>
          </a:xfrm>
        </p:grpSpPr>
        <p:sp>
          <p:nvSpPr>
            <p:cNvPr id="43" name="Oval 14"/>
            <p:cNvSpPr/>
            <p:nvPr/>
          </p:nvSpPr>
          <p:spPr bwMode="auto">
            <a:xfrm>
              <a:off x="4490991" y="3441954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2550576" y="3413667"/>
              <a:ext cx="1940415" cy="704985"/>
              <a:chOff x="6204012" y="2167143"/>
              <a:chExt cx="2587220" cy="939979"/>
            </a:xfrm>
          </p:grpSpPr>
          <p:sp>
            <p:nvSpPr>
              <p:cNvPr id="45" name="Rectangle 30"/>
              <p:cNvSpPr/>
              <p:nvPr/>
            </p:nvSpPr>
            <p:spPr>
              <a:xfrm>
                <a:off x="6204012" y="2167143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Recommendation and Insights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Comparison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Conclusions of Final Model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9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Risk Management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C8C66-E343-B0A6-580A-DD23B446D655}"/>
              </a:ext>
            </a:extLst>
          </p:cNvPr>
          <p:cNvSpPr txBox="1"/>
          <p:nvPr/>
        </p:nvSpPr>
        <p:spPr>
          <a:xfrm>
            <a:off x="3995936" y="1741689"/>
            <a:ext cx="4392488" cy="151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performance could get worse overtime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 monitor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ollect more recent data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Refit the model</a:t>
            </a:r>
          </a:p>
        </p:txBody>
      </p:sp>
      <p:grpSp>
        <p:nvGrpSpPr>
          <p:cNvPr id="8" name="组合 21">
            <a:extLst>
              <a:ext uri="{FF2B5EF4-FFF2-40B4-BE49-F238E27FC236}">
                <a16:creationId xmlns:a16="http://schemas.microsoft.com/office/drawing/2014/main" id="{A5BE7B29-619F-F087-8878-7CA8A6AB21DC}"/>
              </a:ext>
            </a:extLst>
          </p:cNvPr>
          <p:cNvGrpSpPr/>
          <p:nvPr/>
        </p:nvGrpSpPr>
        <p:grpSpPr>
          <a:xfrm>
            <a:off x="899592" y="1531455"/>
            <a:ext cx="1948150" cy="2080589"/>
            <a:chOff x="4797232" y="2041059"/>
            <a:chExt cx="2597533" cy="2774118"/>
          </a:xfrm>
        </p:grpSpPr>
        <p:grpSp>
          <p:nvGrpSpPr>
            <p:cNvPr id="9" name="组合 22">
              <a:extLst>
                <a:ext uri="{FF2B5EF4-FFF2-40B4-BE49-F238E27FC236}">
                  <a16:creationId xmlns:a16="http://schemas.microsoft.com/office/drawing/2014/main" id="{F9A7C133-2A99-DD67-82F7-4471B84F3880}"/>
                </a:ext>
              </a:extLst>
            </p:cNvPr>
            <p:cNvGrpSpPr/>
            <p:nvPr/>
          </p:nvGrpSpPr>
          <p:grpSpPr>
            <a:xfrm>
              <a:off x="4913983" y="2167156"/>
              <a:ext cx="2365203" cy="2521924"/>
              <a:chOff x="9431770" y="3260605"/>
              <a:chExt cx="5530930" cy="5897421"/>
            </a:xfrm>
          </p:grpSpPr>
          <p:sp>
            <p:nvSpPr>
              <p:cNvPr id="18" name="任意多边形: 形状 31">
                <a:extLst>
                  <a:ext uri="{FF2B5EF4-FFF2-40B4-BE49-F238E27FC236}">
                    <a16:creationId xmlns:a16="http://schemas.microsoft.com/office/drawing/2014/main" id="{C4FEB4D4-D7BF-A82A-8D3C-E3454CEB9242}"/>
                  </a:ext>
                </a:extLst>
              </p:cNvPr>
              <p:cNvSpPr/>
              <p:nvPr/>
            </p:nvSpPr>
            <p:spPr>
              <a:xfrm>
                <a:off x="12195868" y="3260605"/>
                <a:ext cx="2766832" cy="2501033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32">
                <a:extLst>
                  <a:ext uri="{FF2B5EF4-FFF2-40B4-BE49-F238E27FC236}">
                    <a16:creationId xmlns:a16="http://schemas.microsoft.com/office/drawing/2014/main" id="{82EF67A6-B6FC-C8F1-415A-ED3891A75B43}"/>
                  </a:ext>
                </a:extLst>
              </p:cNvPr>
              <p:cNvSpPr/>
              <p:nvPr/>
            </p:nvSpPr>
            <p:spPr>
              <a:xfrm flipH="1">
                <a:off x="9431770" y="3260605"/>
                <a:ext cx="2764098" cy="2501033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33">
                <a:extLst>
                  <a:ext uri="{FF2B5EF4-FFF2-40B4-BE49-F238E27FC236}">
                    <a16:creationId xmlns:a16="http://schemas.microsoft.com/office/drawing/2014/main" id="{DBA8F9BA-778D-7111-6593-95FF7B2BB383}"/>
                  </a:ext>
                </a:extLst>
              </p:cNvPr>
              <p:cNvSpPr/>
              <p:nvPr/>
            </p:nvSpPr>
            <p:spPr>
              <a:xfrm flipV="1">
                <a:off x="12195868" y="6656987"/>
                <a:ext cx="2766832" cy="2501039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34">
                <a:extLst>
                  <a:ext uri="{FF2B5EF4-FFF2-40B4-BE49-F238E27FC236}">
                    <a16:creationId xmlns:a16="http://schemas.microsoft.com/office/drawing/2014/main" id="{B4A77B9E-68AF-C70A-1ACA-94AD4F4017FB}"/>
                  </a:ext>
                </a:extLst>
              </p:cNvPr>
              <p:cNvSpPr/>
              <p:nvPr/>
            </p:nvSpPr>
            <p:spPr>
              <a:xfrm flipH="1" flipV="1">
                <a:off x="9431770" y="6656987"/>
                <a:ext cx="2764098" cy="2501039"/>
              </a:xfrm>
              <a:custGeom>
                <a:avLst/>
                <a:gdLst>
                  <a:gd name="connsiteX0" fmla="*/ 1366 w 2766832"/>
                  <a:gd name="connsiteY0" fmla="*/ 0 h 2501033"/>
                  <a:gd name="connsiteX1" fmla="*/ 15992 w 2766832"/>
                  <a:gd name="connsiteY1" fmla="*/ 9802 h 2501033"/>
                  <a:gd name="connsiteX2" fmla="*/ 2766832 w 2766832"/>
                  <a:gd name="connsiteY2" fmla="*/ 1385295 h 2501033"/>
                  <a:gd name="connsiteX3" fmla="*/ 1289400 w 2766832"/>
                  <a:gd name="connsiteY3" fmla="*/ 2212199 h 2501033"/>
                  <a:gd name="connsiteX4" fmla="*/ 1289400 w 2766832"/>
                  <a:gd name="connsiteY4" fmla="*/ 2501033 h 2501033"/>
                  <a:gd name="connsiteX5" fmla="*/ 1289398 w 2766832"/>
                  <a:gd name="connsiteY5" fmla="*/ 2501033 h 2501033"/>
                  <a:gd name="connsiteX6" fmla="*/ 1289398 w 2766832"/>
                  <a:gd name="connsiteY6" fmla="*/ 2217132 h 2501033"/>
                  <a:gd name="connsiteX7" fmla="*/ 1366 w 2766832"/>
                  <a:gd name="connsiteY7" fmla="*/ 1573116 h 2501033"/>
                  <a:gd name="connsiteX8" fmla="*/ 1367 w 2766832"/>
                  <a:gd name="connsiteY8" fmla="*/ 12007 h 2501033"/>
                  <a:gd name="connsiteX9" fmla="*/ 0 w 2766832"/>
                  <a:gd name="connsiteY9" fmla="*/ 1806 h 2501033"/>
                  <a:gd name="connsiteX10" fmla="*/ 1366 w 2766832"/>
                  <a:gd name="connsiteY10" fmla="*/ 2489 h 2501033"/>
                  <a:gd name="connsiteX11" fmla="*/ 1366 w 2766832"/>
                  <a:gd name="connsiteY11" fmla="*/ 0 h 25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6832" h="2501033">
                    <a:moveTo>
                      <a:pt x="1366" y="0"/>
                    </a:moveTo>
                    <a:lnTo>
                      <a:pt x="15992" y="9802"/>
                    </a:lnTo>
                    <a:lnTo>
                      <a:pt x="2766832" y="1385295"/>
                    </a:lnTo>
                    <a:lnTo>
                      <a:pt x="1289400" y="2212199"/>
                    </a:lnTo>
                    <a:lnTo>
                      <a:pt x="1289400" y="2501033"/>
                    </a:lnTo>
                    <a:lnTo>
                      <a:pt x="1289398" y="2501033"/>
                    </a:lnTo>
                    <a:lnTo>
                      <a:pt x="1289398" y="2217132"/>
                    </a:lnTo>
                    <a:lnTo>
                      <a:pt x="1366" y="1573116"/>
                    </a:lnTo>
                    <a:lnTo>
                      <a:pt x="1367" y="12007"/>
                    </a:lnTo>
                    <a:lnTo>
                      <a:pt x="0" y="1806"/>
                    </a:lnTo>
                    <a:lnTo>
                      <a:pt x="1366" y="248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35">
                <a:extLst>
                  <a:ext uri="{FF2B5EF4-FFF2-40B4-BE49-F238E27FC236}">
                    <a16:creationId xmlns:a16="http://schemas.microsoft.com/office/drawing/2014/main" id="{54C3D88D-FA4C-0220-8726-F7701347F706}"/>
                  </a:ext>
                </a:extLst>
              </p:cNvPr>
              <p:cNvSpPr/>
              <p:nvPr/>
            </p:nvSpPr>
            <p:spPr>
              <a:xfrm>
                <a:off x="13482532" y="4648393"/>
                <a:ext cx="1472982" cy="3121846"/>
              </a:xfrm>
              <a:custGeom>
                <a:avLst/>
                <a:gdLst>
                  <a:gd name="connsiteX0" fmla="*/ 1472982 w 1472982"/>
                  <a:gd name="connsiteY0" fmla="*/ 0 h 3121846"/>
                  <a:gd name="connsiteX1" fmla="*/ 1472982 w 1472982"/>
                  <a:gd name="connsiteY1" fmla="*/ 3121846 h 3121846"/>
                  <a:gd name="connsiteX2" fmla="*/ 1 w 1472982"/>
                  <a:gd name="connsiteY2" fmla="*/ 2297431 h 3121846"/>
                  <a:gd name="connsiteX3" fmla="*/ 1 w 1472982"/>
                  <a:gd name="connsiteY3" fmla="*/ 2008596 h 3121846"/>
                  <a:gd name="connsiteX4" fmla="*/ 0 w 1472982"/>
                  <a:gd name="connsiteY4" fmla="*/ 2008596 h 3121846"/>
                  <a:gd name="connsiteX5" fmla="*/ 0 w 1472982"/>
                  <a:gd name="connsiteY5" fmla="*/ 1113247 h 3121846"/>
                  <a:gd name="connsiteX6" fmla="*/ 1 w 1472982"/>
                  <a:gd name="connsiteY6" fmla="*/ 1113247 h 3121846"/>
                  <a:gd name="connsiteX7" fmla="*/ 1 w 1472982"/>
                  <a:gd name="connsiteY7" fmla="*/ 824413 h 3121846"/>
                  <a:gd name="connsiteX8" fmla="*/ 1472982 w 1472982"/>
                  <a:gd name="connsiteY8" fmla="*/ 0 h 3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2982" h="3121846">
                    <a:moveTo>
                      <a:pt x="1472982" y="0"/>
                    </a:moveTo>
                    <a:lnTo>
                      <a:pt x="1472982" y="3121846"/>
                    </a:lnTo>
                    <a:lnTo>
                      <a:pt x="1" y="2297431"/>
                    </a:lnTo>
                    <a:lnTo>
                      <a:pt x="1" y="2008596"/>
                    </a:lnTo>
                    <a:lnTo>
                      <a:pt x="0" y="2008596"/>
                    </a:lnTo>
                    <a:lnTo>
                      <a:pt x="0" y="1113247"/>
                    </a:lnTo>
                    <a:lnTo>
                      <a:pt x="1" y="1113247"/>
                    </a:lnTo>
                    <a:lnTo>
                      <a:pt x="1" y="824413"/>
                    </a:lnTo>
                    <a:lnTo>
                      <a:pt x="14729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36">
                <a:extLst>
                  <a:ext uri="{FF2B5EF4-FFF2-40B4-BE49-F238E27FC236}">
                    <a16:creationId xmlns:a16="http://schemas.microsoft.com/office/drawing/2014/main" id="{32FD476D-8649-0D57-9F81-A6683D46C6BA}"/>
                  </a:ext>
                </a:extLst>
              </p:cNvPr>
              <p:cNvSpPr/>
              <p:nvPr/>
            </p:nvSpPr>
            <p:spPr>
              <a:xfrm flipH="1">
                <a:off x="9436221" y="4651327"/>
                <a:ext cx="1468530" cy="3121846"/>
              </a:xfrm>
              <a:custGeom>
                <a:avLst/>
                <a:gdLst>
                  <a:gd name="connsiteX0" fmla="*/ 1472982 w 1472982"/>
                  <a:gd name="connsiteY0" fmla="*/ 0 h 3121846"/>
                  <a:gd name="connsiteX1" fmla="*/ 1472982 w 1472982"/>
                  <a:gd name="connsiteY1" fmla="*/ 3121846 h 3121846"/>
                  <a:gd name="connsiteX2" fmla="*/ 1 w 1472982"/>
                  <a:gd name="connsiteY2" fmla="*/ 2297431 h 3121846"/>
                  <a:gd name="connsiteX3" fmla="*/ 1 w 1472982"/>
                  <a:gd name="connsiteY3" fmla="*/ 2008596 h 3121846"/>
                  <a:gd name="connsiteX4" fmla="*/ 0 w 1472982"/>
                  <a:gd name="connsiteY4" fmla="*/ 2008596 h 3121846"/>
                  <a:gd name="connsiteX5" fmla="*/ 0 w 1472982"/>
                  <a:gd name="connsiteY5" fmla="*/ 1113247 h 3121846"/>
                  <a:gd name="connsiteX6" fmla="*/ 1 w 1472982"/>
                  <a:gd name="connsiteY6" fmla="*/ 1113247 h 3121846"/>
                  <a:gd name="connsiteX7" fmla="*/ 1 w 1472982"/>
                  <a:gd name="connsiteY7" fmla="*/ 824413 h 3121846"/>
                  <a:gd name="connsiteX8" fmla="*/ 1472982 w 1472982"/>
                  <a:gd name="connsiteY8" fmla="*/ 0 h 3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2982" h="3121846">
                    <a:moveTo>
                      <a:pt x="1472982" y="0"/>
                    </a:moveTo>
                    <a:lnTo>
                      <a:pt x="1472982" y="3121846"/>
                    </a:lnTo>
                    <a:lnTo>
                      <a:pt x="1" y="2297431"/>
                    </a:lnTo>
                    <a:lnTo>
                      <a:pt x="1" y="2008596"/>
                    </a:lnTo>
                    <a:lnTo>
                      <a:pt x="0" y="2008596"/>
                    </a:lnTo>
                    <a:lnTo>
                      <a:pt x="0" y="1113247"/>
                    </a:lnTo>
                    <a:lnTo>
                      <a:pt x="1" y="1113247"/>
                    </a:lnTo>
                    <a:lnTo>
                      <a:pt x="1" y="824413"/>
                    </a:lnTo>
                    <a:lnTo>
                      <a:pt x="14729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六边形 23">
              <a:extLst>
                <a:ext uri="{FF2B5EF4-FFF2-40B4-BE49-F238E27FC236}">
                  <a16:creationId xmlns:a16="http://schemas.microsoft.com/office/drawing/2014/main" id="{575FDF44-183C-88E9-BF39-36B6640E18BE}"/>
                </a:ext>
              </a:extLst>
            </p:cNvPr>
            <p:cNvSpPr/>
            <p:nvPr/>
          </p:nvSpPr>
          <p:spPr>
            <a:xfrm rot="16200000">
              <a:off x="4708940" y="2129351"/>
              <a:ext cx="2774118" cy="259753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六边形 24">
              <a:extLst>
                <a:ext uri="{FF2B5EF4-FFF2-40B4-BE49-F238E27FC236}">
                  <a16:creationId xmlns:a16="http://schemas.microsoft.com/office/drawing/2014/main" id="{92CC4E6E-63F6-75E4-5E2C-9764EE67FEE9}"/>
                </a:ext>
              </a:extLst>
            </p:cNvPr>
            <p:cNvSpPr/>
            <p:nvPr/>
          </p:nvSpPr>
          <p:spPr>
            <a:xfrm rot="16200000">
              <a:off x="5609843" y="2972909"/>
              <a:ext cx="972311" cy="910419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25">
              <a:extLst>
                <a:ext uri="{FF2B5EF4-FFF2-40B4-BE49-F238E27FC236}">
                  <a16:creationId xmlns:a16="http://schemas.microsoft.com/office/drawing/2014/main" id="{34870259-CDD2-4AE0-C6AA-4E829BBC4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837" y="3990421"/>
              <a:ext cx="250720" cy="277070"/>
            </a:xfrm>
            <a:custGeom>
              <a:avLst/>
              <a:gdLst>
                <a:gd name="T0" fmla="*/ 3327 w 3824"/>
                <a:gd name="T1" fmla="*/ 2813 h 4229"/>
                <a:gd name="T2" fmla="*/ 3231 w 3824"/>
                <a:gd name="T3" fmla="*/ 3431 h 4229"/>
                <a:gd name="T4" fmla="*/ 3493 w 3824"/>
                <a:gd name="T5" fmla="*/ 3271 h 4229"/>
                <a:gd name="T6" fmla="*/ 3560 w 3824"/>
                <a:gd name="T7" fmla="*/ 2717 h 4229"/>
                <a:gd name="T8" fmla="*/ 3518 w 3824"/>
                <a:gd name="T9" fmla="*/ 2343 h 4229"/>
                <a:gd name="T10" fmla="*/ 3231 w 3824"/>
                <a:gd name="T11" fmla="*/ 2171 h 4229"/>
                <a:gd name="T12" fmla="*/ 1371 w 3824"/>
                <a:gd name="T13" fmla="*/ 417 h 4229"/>
                <a:gd name="T14" fmla="*/ 1274 w 3824"/>
                <a:gd name="T15" fmla="*/ 948 h 4229"/>
                <a:gd name="T16" fmla="*/ 1427 w 3824"/>
                <a:gd name="T17" fmla="*/ 1532 h 4229"/>
                <a:gd name="T18" fmla="*/ 1176 w 3824"/>
                <a:gd name="T19" fmla="*/ 1985 h 4229"/>
                <a:gd name="T20" fmla="*/ 583 w 3824"/>
                <a:gd name="T21" fmla="*/ 2141 h 4229"/>
                <a:gd name="T22" fmla="*/ 266 w 3824"/>
                <a:gd name="T23" fmla="*/ 2353 h 4229"/>
                <a:gd name="T24" fmla="*/ 347 w 3824"/>
                <a:gd name="T25" fmla="*/ 2554 h 4229"/>
                <a:gd name="T26" fmla="*/ 463 w 3824"/>
                <a:gd name="T27" fmla="*/ 2756 h 4229"/>
                <a:gd name="T28" fmla="*/ 467 w 3824"/>
                <a:gd name="T29" fmla="*/ 3033 h 4229"/>
                <a:gd name="T30" fmla="*/ 702 w 3824"/>
                <a:gd name="T31" fmla="*/ 3222 h 4229"/>
                <a:gd name="T32" fmla="*/ 672 w 3824"/>
                <a:gd name="T33" fmla="*/ 3446 h 4229"/>
                <a:gd name="T34" fmla="*/ 815 w 3824"/>
                <a:gd name="T35" fmla="*/ 3587 h 4229"/>
                <a:gd name="T36" fmla="*/ 975 w 3824"/>
                <a:gd name="T37" fmla="*/ 3674 h 4229"/>
                <a:gd name="T38" fmla="*/ 991 w 3824"/>
                <a:gd name="T39" fmla="*/ 3914 h 4229"/>
                <a:gd name="T40" fmla="*/ 1525 w 3824"/>
                <a:gd name="T41" fmla="*/ 3933 h 4229"/>
                <a:gd name="T42" fmla="*/ 2201 w 3824"/>
                <a:gd name="T43" fmla="*/ 3732 h 4229"/>
                <a:gd name="T44" fmla="*/ 2537 w 3824"/>
                <a:gd name="T45" fmla="*/ 3486 h 4229"/>
                <a:gd name="T46" fmla="*/ 2903 w 3824"/>
                <a:gd name="T47" fmla="*/ 3395 h 4229"/>
                <a:gd name="T48" fmla="*/ 3060 w 3824"/>
                <a:gd name="T49" fmla="*/ 2896 h 4229"/>
                <a:gd name="T50" fmla="*/ 3035 w 3824"/>
                <a:gd name="T51" fmla="*/ 2398 h 4229"/>
                <a:gd name="T52" fmla="*/ 2824 w 3824"/>
                <a:gd name="T53" fmla="*/ 2171 h 4229"/>
                <a:gd name="T54" fmla="*/ 2460 w 3824"/>
                <a:gd name="T55" fmla="*/ 2012 h 4229"/>
                <a:gd name="T56" fmla="*/ 2004 w 3824"/>
                <a:gd name="T57" fmla="*/ 1474 h 4229"/>
                <a:gd name="T58" fmla="*/ 1671 w 3824"/>
                <a:gd name="T59" fmla="*/ 875 h 4229"/>
                <a:gd name="T60" fmla="*/ 1652 w 3824"/>
                <a:gd name="T61" fmla="*/ 385 h 4229"/>
                <a:gd name="T62" fmla="*/ 1594 w 3824"/>
                <a:gd name="T63" fmla="*/ 253 h 4229"/>
                <a:gd name="T64" fmla="*/ 1875 w 3824"/>
                <a:gd name="T65" fmla="*/ 169 h 4229"/>
                <a:gd name="T66" fmla="*/ 1907 w 3824"/>
                <a:gd name="T67" fmla="*/ 630 h 4229"/>
                <a:gd name="T68" fmla="*/ 2186 w 3824"/>
                <a:gd name="T69" fmla="*/ 1290 h 4229"/>
                <a:gd name="T70" fmla="*/ 2683 w 3824"/>
                <a:gd name="T71" fmla="*/ 1851 h 4229"/>
                <a:gd name="T72" fmla="*/ 2970 w 3824"/>
                <a:gd name="T73" fmla="*/ 1907 h 4229"/>
                <a:gd name="T74" fmla="*/ 3453 w 3824"/>
                <a:gd name="T75" fmla="*/ 1952 h 4229"/>
                <a:gd name="T76" fmla="*/ 3777 w 3824"/>
                <a:gd name="T77" fmla="*/ 2290 h 4229"/>
                <a:gd name="T78" fmla="*/ 3824 w 3824"/>
                <a:gd name="T79" fmla="*/ 2761 h 4229"/>
                <a:gd name="T80" fmla="*/ 3758 w 3824"/>
                <a:gd name="T81" fmla="*/ 3323 h 4229"/>
                <a:gd name="T82" fmla="*/ 3436 w 3824"/>
                <a:gd name="T83" fmla="*/ 3670 h 4229"/>
                <a:gd name="T84" fmla="*/ 2918 w 3824"/>
                <a:gd name="T85" fmla="*/ 3684 h 4229"/>
                <a:gd name="T86" fmla="*/ 2551 w 3824"/>
                <a:gd name="T87" fmla="*/ 3785 h 4229"/>
                <a:gd name="T88" fmla="*/ 2049 w 3824"/>
                <a:gd name="T89" fmla="*/ 4114 h 4229"/>
                <a:gd name="T90" fmla="*/ 1386 w 3824"/>
                <a:gd name="T91" fmla="*/ 4216 h 4229"/>
                <a:gd name="T92" fmla="*/ 814 w 3824"/>
                <a:gd name="T93" fmla="*/ 4103 h 4229"/>
                <a:gd name="T94" fmla="*/ 554 w 3824"/>
                <a:gd name="T95" fmla="*/ 3732 h 4229"/>
                <a:gd name="T96" fmla="*/ 400 w 3824"/>
                <a:gd name="T97" fmla="*/ 3312 h 4229"/>
                <a:gd name="T98" fmla="*/ 153 w 3824"/>
                <a:gd name="T99" fmla="*/ 2875 h 4229"/>
                <a:gd name="T100" fmla="*/ 1 w 3824"/>
                <a:gd name="T101" fmla="*/ 2444 h 4229"/>
                <a:gd name="T102" fmla="*/ 177 w 3824"/>
                <a:gd name="T103" fmla="*/ 2030 h 4229"/>
                <a:gd name="T104" fmla="*/ 632 w 3824"/>
                <a:gd name="T105" fmla="*/ 1875 h 4229"/>
                <a:gd name="T106" fmla="*/ 1038 w 3824"/>
                <a:gd name="T107" fmla="*/ 1762 h 4229"/>
                <a:gd name="T108" fmla="*/ 1150 w 3824"/>
                <a:gd name="T109" fmla="*/ 1443 h 4229"/>
                <a:gd name="T110" fmla="*/ 996 w 3824"/>
                <a:gd name="T111" fmla="*/ 908 h 4229"/>
                <a:gd name="T112" fmla="*/ 1142 w 3824"/>
                <a:gd name="T113" fmla="*/ 286 h 4229"/>
                <a:gd name="T114" fmla="*/ 1549 w 3824"/>
                <a:gd name="T115" fmla="*/ 2 h 4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24" h="4229">
                  <a:moveTo>
                    <a:pt x="3231" y="2171"/>
                  </a:moveTo>
                  <a:lnTo>
                    <a:pt x="3254" y="2223"/>
                  </a:lnTo>
                  <a:lnTo>
                    <a:pt x="3272" y="2278"/>
                  </a:lnTo>
                  <a:lnTo>
                    <a:pt x="3286" y="2332"/>
                  </a:lnTo>
                  <a:lnTo>
                    <a:pt x="3296" y="2387"/>
                  </a:lnTo>
                  <a:lnTo>
                    <a:pt x="3304" y="2440"/>
                  </a:lnTo>
                  <a:lnTo>
                    <a:pt x="3318" y="2562"/>
                  </a:lnTo>
                  <a:lnTo>
                    <a:pt x="3326" y="2687"/>
                  </a:lnTo>
                  <a:lnTo>
                    <a:pt x="3327" y="2813"/>
                  </a:lnTo>
                  <a:lnTo>
                    <a:pt x="3322" y="2940"/>
                  </a:lnTo>
                  <a:lnTo>
                    <a:pt x="3312" y="3068"/>
                  </a:lnTo>
                  <a:lnTo>
                    <a:pt x="3304" y="3129"/>
                  </a:lnTo>
                  <a:lnTo>
                    <a:pt x="3294" y="3190"/>
                  </a:lnTo>
                  <a:lnTo>
                    <a:pt x="3282" y="3252"/>
                  </a:lnTo>
                  <a:lnTo>
                    <a:pt x="3265" y="3313"/>
                  </a:lnTo>
                  <a:lnTo>
                    <a:pt x="3246" y="3373"/>
                  </a:lnTo>
                  <a:lnTo>
                    <a:pt x="3221" y="3431"/>
                  </a:lnTo>
                  <a:lnTo>
                    <a:pt x="3231" y="3431"/>
                  </a:lnTo>
                  <a:lnTo>
                    <a:pt x="3272" y="3431"/>
                  </a:lnTo>
                  <a:lnTo>
                    <a:pt x="3309" y="3430"/>
                  </a:lnTo>
                  <a:lnTo>
                    <a:pt x="3342" y="3425"/>
                  </a:lnTo>
                  <a:lnTo>
                    <a:pt x="3373" y="3419"/>
                  </a:lnTo>
                  <a:lnTo>
                    <a:pt x="3399" y="3408"/>
                  </a:lnTo>
                  <a:lnTo>
                    <a:pt x="3421" y="3393"/>
                  </a:lnTo>
                  <a:lnTo>
                    <a:pt x="3439" y="3372"/>
                  </a:lnTo>
                  <a:lnTo>
                    <a:pt x="3469" y="3323"/>
                  </a:lnTo>
                  <a:lnTo>
                    <a:pt x="3493" y="3271"/>
                  </a:lnTo>
                  <a:lnTo>
                    <a:pt x="3513" y="3215"/>
                  </a:lnTo>
                  <a:lnTo>
                    <a:pt x="3529" y="3157"/>
                  </a:lnTo>
                  <a:lnTo>
                    <a:pt x="3540" y="3096"/>
                  </a:lnTo>
                  <a:lnTo>
                    <a:pt x="3548" y="3033"/>
                  </a:lnTo>
                  <a:lnTo>
                    <a:pt x="3555" y="2970"/>
                  </a:lnTo>
                  <a:lnTo>
                    <a:pt x="3558" y="2904"/>
                  </a:lnTo>
                  <a:lnTo>
                    <a:pt x="3559" y="2839"/>
                  </a:lnTo>
                  <a:lnTo>
                    <a:pt x="3559" y="2773"/>
                  </a:lnTo>
                  <a:lnTo>
                    <a:pt x="3560" y="2717"/>
                  </a:lnTo>
                  <a:lnTo>
                    <a:pt x="3560" y="2678"/>
                  </a:lnTo>
                  <a:lnTo>
                    <a:pt x="3560" y="2636"/>
                  </a:lnTo>
                  <a:lnTo>
                    <a:pt x="3559" y="2594"/>
                  </a:lnTo>
                  <a:lnTo>
                    <a:pt x="3558" y="2550"/>
                  </a:lnTo>
                  <a:lnTo>
                    <a:pt x="3553" y="2506"/>
                  </a:lnTo>
                  <a:lnTo>
                    <a:pt x="3548" y="2462"/>
                  </a:lnTo>
                  <a:lnTo>
                    <a:pt x="3541" y="2420"/>
                  </a:lnTo>
                  <a:lnTo>
                    <a:pt x="3531" y="2380"/>
                  </a:lnTo>
                  <a:lnTo>
                    <a:pt x="3518" y="2343"/>
                  </a:lnTo>
                  <a:lnTo>
                    <a:pt x="3501" y="2309"/>
                  </a:lnTo>
                  <a:lnTo>
                    <a:pt x="3480" y="2279"/>
                  </a:lnTo>
                  <a:lnTo>
                    <a:pt x="3457" y="2254"/>
                  </a:lnTo>
                  <a:lnTo>
                    <a:pt x="3424" y="2230"/>
                  </a:lnTo>
                  <a:lnTo>
                    <a:pt x="3388" y="2211"/>
                  </a:lnTo>
                  <a:lnTo>
                    <a:pt x="3351" y="2195"/>
                  </a:lnTo>
                  <a:lnTo>
                    <a:pt x="3311" y="2185"/>
                  </a:lnTo>
                  <a:lnTo>
                    <a:pt x="3271" y="2176"/>
                  </a:lnTo>
                  <a:lnTo>
                    <a:pt x="3231" y="2171"/>
                  </a:lnTo>
                  <a:close/>
                  <a:moveTo>
                    <a:pt x="1594" y="253"/>
                  </a:moveTo>
                  <a:lnTo>
                    <a:pt x="1566" y="255"/>
                  </a:lnTo>
                  <a:lnTo>
                    <a:pt x="1537" y="266"/>
                  </a:lnTo>
                  <a:lnTo>
                    <a:pt x="1507" y="283"/>
                  </a:lnTo>
                  <a:lnTo>
                    <a:pt x="1478" y="303"/>
                  </a:lnTo>
                  <a:lnTo>
                    <a:pt x="1449" y="328"/>
                  </a:lnTo>
                  <a:lnTo>
                    <a:pt x="1422" y="355"/>
                  </a:lnTo>
                  <a:lnTo>
                    <a:pt x="1395" y="385"/>
                  </a:lnTo>
                  <a:lnTo>
                    <a:pt x="1371" y="417"/>
                  </a:lnTo>
                  <a:lnTo>
                    <a:pt x="1349" y="448"/>
                  </a:lnTo>
                  <a:lnTo>
                    <a:pt x="1320" y="509"/>
                  </a:lnTo>
                  <a:lnTo>
                    <a:pt x="1295" y="570"/>
                  </a:lnTo>
                  <a:lnTo>
                    <a:pt x="1277" y="630"/>
                  </a:lnTo>
                  <a:lnTo>
                    <a:pt x="1263" y="690"/>
                  </a:lnTo>
                  <a:lnTo>
                    <a:pt x="1256" y="751"/>
                  </a:lnTo>
                  <a:lnTo>
                    <a:pt x="1255" y="808"/>
                  </a:lnTo>
                  <a:lnTo>
                    <a:pt x="1262" y="878"/>
                  </a:lnTo>
                  <a:lnTo>
                    <a:pt x="1274" y="948"/>
                  </a:lnTo>
                  <a:lnTo>
                    <a:pt x="1292" y="1016"/>
                  </a:lnTo>
                  <a:lnTo>
                    <a:pt x="1314" y="1086"/>
                  </a:lnTo>
                  <a:lnTo>
                    <a:pt x="1338" y="1157"/>
                  </a:lnTo>
                  <a:lnTo>
                    <a:pt x="1358" y="1217"/>
                  </a:lnTo>
                  <a:lnTo>
                    <a:pt x="1379" y="1277"/>
                  </a:lnTo>
                  <a:lnTo>
                    <a:pt x="1397" y="1340"/>
                  </a:lnTo>
                  <a:lnTo>
                    <a:pt x="1411" y="1403"/>
                  </a:lnTo>
                  <a:lnTo>
                    <a:pt x="1422" y="1466"/>
                  </a:lnTo>
                  <a:lnTo>
                    <a:pt x="1427" y="1532"/>
                  </a:lnTo>
                  <a:lnTo>
                    <a:pt x="1426" y="1599"/>
                  </a:lnTo>
                  <a:lnTo>
                    <a:pt x="1418" y="1656"/>
                  </a:lnTo>
                  <a:lnTo>
                    <a:pt x="1401" y="1713"/>
                  </a:lnTo>
                  <a:lnTo>
                    <a:pt x="1379" y="1766"/>
                  </a:lnTo>
                  <a:lnTo>
                    <a:pt x="1350" y="1818"/>
                  </a:lnTo>
                  <a:lnTo>
                    <a:pt x="1315" y="1864"/>
                  </a:lnTo>
                  <a:lnTo>
                    <a:pt x="1274" y="1910"/>
                  </a:lnTo>
                  <a:lnTo>
                    <a:pt x="1227" y="1949"/>
                  </a:lnTo>
                  <a:lnTo>
                    <a:pt x="1176" y="1985"/>
                  </a:lnTo>
                  <a:lnTo>
                    <a:pt x="1121" y="2016"/>
                  </a:lnTo>
                  <a:lnTo>
                    <a:pt x="1062" y="2041"/>
                  </a:lnTo>
                  <a:lnTo>
                    <a:pt x="997" y="2061"/>
                  </a:lnTo>
                  <a:lnTo>
                    <a:pt x="927" y="2076"/>
                  </a:lnTo>
                  <a:lnTo>
                    <a:pt x="855" y="2090"/>
                  </a:lnTo>
                  <a:lnTo>
                    <a:pt x="783" y="2102"/>
                  </a:lnTo>
                  <a:lnTo>
                    <a:pt x="716" y="2113"/>
                  </a:lnTo>
                  <a:lnTo>
                    <a:pt x="648" y="2126"/>
                  </a:lnTo>
                  <a:lnTo>
                    <a:pt x="583" y="2141"/>
                  </a:lnTo>
                  <a:lnTo>
                    <a:pt x="518" y="2159"/>
                  </a:lnTo>
                  <a:lnTo>
                    <a:pt x="456" y="2180"/>
                  </a:lnTo>
                  <a:lnTo>
                    <a:pt x="399" y="2209"/>
                  </a:lnTo>
                  <a:lnTo>
                    <a:pt x="371" y="2224"/>
                  </a:lnTo>
                  <a:lnTo>
                    <a:pt x="343" y="2243"/>
                  </a:lnTo>
                  <a:lnTo>
                    <a:pt x="319" y="2267"/>
                  </a:lnTo>
                  <a:lnTo>
                    <a:pt x="296" y="2293"/>
                  </a:lnTo>
                  <a:lnTo>
                    <a:pt x="279" y="2321"/>
                  </a:lnTo>
                  <a:lnTo>
                    <a:pt x="266" y="2353"/>
                  </a:lnTo>
                  <a:lnTo>
                    <a:pt x="259" y="2387"/>
                  </a:lnTo>
                  <a:lnTo>
                    <a:pt x="261" y="2424"/>
                  </a:lnTo>
                  <a:lnTo>
                    <a:pt x="263" y="2444"/>
                  </a:lnTo>
                  <a:lnTo>
                    <a:pt x="270" y="2466"/>
                  </a:lnTo>
                  <a:lnTo>
                    <a:pt x="279" y="2487"/>
                  </a:lnTo>
                  <a:lnTo>
                    <a:pt x="290" y="2507"/>
                  </a:lnTo>
                  <a:lnTo>
                    <a:pt x="305" y="2525"/>
                  </a:lnTo>
                  <a:lnTo>
                    <a:pt x="324" y="2542"/>
                  </a:lnTo>
                  <a:lnTo>
                    <a:pt x="347" y="2554"/>
                  </a:lnTo>
                  <a:lnTo>
                    <a:pt x="376" y="2562"/>
                  </a:lnTo>
                  <a:lnTo>
                    <a:pt x="408" y="2573"/>
                  </a:lnTo>
                  <a:lnTo>
                    <a:pt x="433" y="2591"/>
                  </a:lnTo>
                  <a:lnTo>
                    <a:pt x="454" y="2611"/>
                  </a:lnTo>
                  <a:lnTo>
                    <a:pt x="467" y="2637"/>
                  </a:lnTo>
                  <a:lnTo>
                    <a:pt x="474" y="2666"/>
                  </a:lnTo>
                  <a:lnTo>
                    <a:pt x="477" y="2695"/>
                  </a:lnTo>
                  <a:lnTo>
                    <a:pt x="473" y="2726"/>
                  </a:lnTo>
                  <a:lnTo>
                    <a:pt x="463" y="2756"/>
                  </a:lnTo>
                  <a:lnTo>
                    <a:pt x="450" y="2787"/>
                  </a:lnTo>
                  <a:lnTo>
                    <a:pt x="436" y="2807"/>
                  </a:lnTo>
                  <a:lnTo>
                    <a:pt x="427" y="2833"/>
                  </a:lnTo>
                  <a:lnTo>
                    <a:pt x="422" y="2863"/>
                  </a:lnTo>
                  <a:lnTo>
                    <a:pt x="422" y="2896"/>
                  </a:lnTo>
                  <a:lnTo>
                    <a:pt x="425" y="2929"/>
                  </a:lnTo>
                  <a:lnTo>
                    <a:pt x="432" y="2962"/>
                  </a:lnTo>
                  <a:lnTo>
                    <a:pt x="447" y="2999"/>
                  </a:lnTo>
                  <a:lnTo>
                    <a:pt x="467" y="3033"/>
                  </a:lnTo>
                  <a:lnTo>
                    <a:pt x="492" y="3062"/>
                  </a:lnTo>
                  <a:lnTo>
                    <a:pt x="524" y="3086"/>
                  </a:lnTo>
                  <a:lnTo>
                    <a:pt x="561" y="3108"/>
                  </a:lnTo>
                  <a:lnTo>
                    <a:pt x="603" y="3124"/>
                  </a:lnTo>
                  <a:lnTo>
                    <a:pt x="630" y="3133"/>
                  </a:lnTo>
                  <a:lnTo>
                    <a:pt x="655" y="3146"/>
                  </a:lnTo>
                  <a:lnTo>
                    <a:pt x="676" y="3168"/>
                  </a:lnTo>
                  <a:lnTo>
                    <a:pt x="692" y="3194"/>
                  </a:lnTo>
                  <a:lnTo>
                    <a:pt x="702" y="3222"/>
                  </a:lnTo>
                  <a:lnTo>
                    <a:pt x="705" y="3249"/>
                  </a:lnTo>
                  <a:lnTo>
                    <a:pt x="703" y="3276"/>
                  </a:lnTo>
                  <a:lnTo>
                    <a:pt x="694" y="3301"/>
                  </a:lnTo>
                  <a:lnTo>
                    <a:pt x="680" y="3323"/>
                  </a:lnTo>
                  <a:lnTo>
                    <a:pt x="672" y="3341"/>
                  </a:lnTo>
                  <a:lnTo>
                    <a:pt x="666" y="3363"/>
                  </a:lnTo>
                  <a:lnTo>
                    <a:pt x="663" y="3389"/>
                  </a:lnTo>
                  <a:lnTo>
                    <a:pt x="666" y="3416"/>
                  </a:lnTo>
                  <a:lnTo>
                    <a:pt x="672" y="3446"/>
                  </a:lnTo>
                  <a:lnTo>
                    <a:pt x="681" y="3476"/>
                  </a:lnTo>
                  <a:lnTo>
                    <a:pt x="694" y="3505"/>
                  </a:lnTo>
                  <a:lnTo>
                    <a:pt x="712" y="3534"/>
                  </a:lnTo>
                  <a:lnTo>
                    <a:pt x="731" y="3557"/>
                  </a:lnTo>
                  <a:lnTo>
                    <a:pt x="753" y="3573"/>
                  </a:lnTo>
                  <a:lnTo>
                    <a:pt x="775" y="3584"/>
                  </a:lnTo>
                  <a:lnTo>
                    <a:pt x="798" y="3588"/>
                  </a:lnTo>
                  <a:lnTo>
                    <a:pt x="807" y="3587"/>
                  </a:lnTo>
                  <a:lnTo>
                    <a:pt x="815" y="3587"/>
                  </a:lnTo>
                  <a:lnTo>
                    <a:pt x="820" y="3584"/>
                  </a:lnTo>
                  <a:lnTo>
                    <a:pt x="827" y="3584"/>
                  </a:lnTo>
                  <a:lnTo>
                    <a:pt x="851" y="3587"/>
                  </a:lnTo>
                  <a:lnTo>
                    <a:pt x="876" y="3591"/>
                  </a:lnTo>
                  <a:lnTo>
                    <a:pt x="902" y="3601"/>
                  </a:lnTo>
                  <a:lnTo>
                    <a:pt x="925" y="3613"/>
                  </a:lnTo>
                  <a:lnTo>
                    <a:pt x="946" y="3631"/>
                  </a:lnTo>
                  <a:lnTo>
                    <a:pt x="964" y="3651"/>
                  </a:lnTo>
                  <a:lnTo>
                    <a:pt x="975" y="3674"/>
                  </a:lnTo>
                  <a:lnTo>
                    <a:pt x="980" y="3700"/>
                  </a:lnTo>
                  <a:lnTo>
                    <a:pt x="979" y="3726"/>
                  </a:lnTo>
                  <a:lnTo>
                    <a:pt x="971" y="3752"/>
                  </a:lnTo>
                  <a:lnTo>
                    <a:pt x="962" y="3783"/>
                  </a:lnTo>
                  <a:lnTo>
                    <a:pt x="958" y="3813"/>
                  </a:lnTo>
                  <a:lnTo>
                    <a:pt x="960" y="3843"/>
                  </a:lnTo>
                  <a:lnTo>
                    <a:pt x="967" y="3870"/>
                  </a:lnTo>
                  <a:lnTo>
                    <a:pt x="978" y="3895"/>
                  </a:lnTo>
                  <a:lnTo>
                    <a:pt x="991" y="3914"/>
                  </a:lnTo>
                  <a:lnTo>
                    <a:pt x="1009" y="3928"/>
                  </a:lnTo>
                  <a:lnTo>
                    <a:pt x="1031" y="3939"/>
                  </a:lnTo>
                  <a:lnTo>
                    <a:pt x="1056" y="3944"/>
                  </a:lnTo>
                  <a:lnTo>
                    <a:pt x="1105" y="3954"/>
                  </a:lnTo>
                  <a:lnTo>
                    <a:pt x="1151" y="3958"/>
                  </a:lnTo>
                  <a:lnTo>
                    <a:pt x="1198" y="3960"/>
                  </a:lnTo>
                  <a:lnTo>
                    <a:pt x="1245" y="3960"/>
                  </a:lnTo>
                  <a:lnTo>
                    <a:pt x="1384" y="3948"/>
                  </a:lnTo>
                  <a:lnTo>
                    <a:pt x="1525" y="3933"/>
                  </a:lnTo>
                  <a:lnTo>
                    <a:pt x="1667" y="3915"/>
                  </a:lnTo>
                  <a:lnTo>
                    <a:pt x="1808" y="3893"/>
                  </a:lnTo>
                  <a:lnTo>
                    <a:pt x="1897" y="3873"/>
                  </a:lnTo>
                  <a:lnTo>
                    <a:pt x="1966" y="3858"/>
                  </a:lnTo>
                  <a:lnTo>
                    <a:pt x="2031" y="3843"/>
                  </a:lnTo>
                  <a:lnTo>
                    <a:pt x="2071" y="3821"/>
                  </a:lnTo>
                  <a:lnTo>
                    <a:pt x="2114" y="3794"/>
                  </a:lnTo>
                  <a:lnTo>
                    <a:pt x="2158" y="3763"/>
                  </a:lnTo>
                  <a:lnTo>
                    <a:pt x="2201" y="3732"/>
                  </a:lnTo>
                  <a:lnTo>
                    <a:pt x="2245" y="3699"/>
                  </a:lnTo>
                  <a:lnTo>
                    <a:pt x="2315" y="3647"/>
                  </a:lnTo>
                  <a:lnTo>
                    <a:pt x="2341" y="3624"/>
                  </a:lnTo>
                  <a:lnTo>
                    <a:pt x="2369" y="3599"/>
                  </a:lnTo>
                  <a:lnTo>
                    <a:pt x="2399" y="3572"/>
                  </a:lnTo>
                  <a:lnTo>
                    <a:pt x="2430" y="3546"/>
                  </a:lnTo>
                  <a:lnTo>
                    <a:pt x="2463" y="3521"/>
                  </a:lnTo>
                  <a:lnTo>
                    <a:pt x="2499" y="3501"/>
                  </a:lnTo>
                  <a:lnTo>
                    <a:pt x="2537" y="3486"/>
                  </a:lnTo>
                  <a:lnTo>
                    <a:pt x="2574" y="3468"/>
                  </a:lnTo>
                  <a:lnTo>
                    <a:pt x="2613" y="3457"/>
                  </a:lnTo>
                  <a:lnTo>
                    <a:pt x="2650" y="3450"/>
                  </a:lnTo>
                  <a:lnTo>
                    <a:pt x="2686" y="3449"/>
                  </a:lnTo>
                  <a:lnTo>
                    <a:pt x="2721" y="3449"/>
                  </a:lnTo>
                  <a:lnTo>
                    <a:pt x="2776" y="3441"/>
                  </a:lnTo>
                  <a:lnTo>
                    <a:pt x="2824" y="3430"/>
                  </a:lnTo>
                  <a:lnTo>
                    <a:pt x="2867" y="3415"/>
                  </a:lnTo>
                  <a:lnTo>
                    <a:pt x="2903" y="3395"/>
                  </a:lnTo>
                  <a:lnTo>
                    <a:pt x="2934" y="3371"/>
                  </a:lnTo>
                  <a:lnTo>
                    <a:pt x="2962" y="3342"/>
                  </a:lnTo>
                  <a:lnTo>
                    <a:pt x="2985" y="3306"/>
                  </a:lnTo>
                  <a:lnTo>
                    <a:pt x="3003" y="3265"/>
                  </a:lnTo>
                  <a:lnTo>
                    <a:pt x="3020" y="3218"/>
                  </a:lnTo>
                  <a:lnTo>
                    <a:pt x="3038" y="3140"/>
                  </a:lnTo>
                  <a:lnTo>
                    <a:pt x="3049" y="3059"/>
                  </a:lnTo>
                  <a:lnTo>
                    <a:pt x="3057" y="2978"/>
                  </a:lnTo>
                  <a:lnTo>
                    <a:pt x="3060" y="2896"/>
                  </a:lnTo>
                  <a:lnTo>
                    <a:pt x="3061" y="2817"/>
                  </a:lnTo>
                  <a:lnTo>
                    <a:pt x="3061" y="2739"/>
                  </a:lnTo>
                  <a:lnTo>
                    <a:pt x="3060" y="2706"/>
                  </a:lnTo>
                  <a:lnTo>
                    <a:pt x="3060" y="2657"/>
                  </a:lnTo>
                  <a:lnTo>
                    <a:pt x="3058" y="2606"/>
                  </a:lnTo>
                  <a:lnTo>
                    <a:pt x="3056" y="2554"/>
                  </a:lnTo>
                  <a:lnTo>
                    <a:pt x="3052" y="2502"/>
                  </a:lnTo>
                  <a:lnTo>
                    <a:pt x="3045" y="2450"/>
                  </a:lnTo>
                  <a:lnTo>
                    <a:pt x="3035" y="2398"/>
                  </a:lnTo>
                  <a:lnTo>
                    <a:pt x="3023" y="2349"/>
                  </a:lnTo>
                  <a:lnTo>
                    <a:pt x="3005" y="2301"/>
                  </a:lnTo>
                  <a:lnTo>
                    <a:pt x="2983" y="2256"/>
                  </a:lnTo>
                  <a:lnTo>
                    <a:pt x="2965" y="2232"/>
                  </a:lnTo>
                  <a:lnTo>
                    <a:pt x="2943" y="2213"/>
                  </a:lnTo>
                  <a:lnTo>
                    <a:pt x="2918" y="2198"/>
                  </a:lnTo>
                  <a:lnTo>
                    <a:pt x="2889" y="2187"/>
                  </a:lnTo>
                  <a:lnTo>
                    <a:pt x="2857" y="2179"/>
                  </a:lnTo>
                  <a:lnTo>
                    <a:pt x="2824" y="2171"/>
                  </a:lnTo>
                  <a:lnTo>
                    <a:pt x="2788" y="2164"/>
                  </a:lnTo>
                  <a:lnTo>
                    <a:pt x="2721" y="2150"/>
                  </a:lnTo>
                  <a:lnTo>
                    <a:pt x="2659" y="2133"/>
                  </a:lnTo>
                  <a:lnTo>
                    <a:pt x="2601" y="2108"/>
                  </a:lnTo>
                  <a:lnTo>
                    <a:pt x="2545" y="2078"/>
                  </a:lnTo>
                  <a:lnTo>
                    <a:pt x="2493" y="2042"/>
                  </a:lnTo>
                  <a:lnTo>
                    <a:pt x="2482" y="2037"/>
                  </a:lnTo>
                  <a:lnTo>
                    <a:pt x="2470" y="2026"/>
                  </a:lnTo>
                  <a:lnTo>
                    <a:pt x="2460" y="2012"/>
                  </a:lnTo>
                  <a:lnTo>
                    <a:pt x="2435" y="1992"/>
                  </a:lnTo>
                  <a:lnTo>
                    <a:pt x="2412" y="1970"/>
                  </a:lnTo>
                  <a:lnTo>
                    <a:pt x="2390" y="1946"/>
                  </a:lnTo>
                  <a:lnTo>
                    <a:pt x="2370" y="1922"/>
                  </a:lnTo>
                  <a:lnTo>
                    <a:pt x="2288" y="1832"/>
                  </a:lnTo>
                  <a:lnTo>
                    <a:pt x="2210" y="1741"/>
                  </a:lnTo>
                  <a:lnTo>
                    <a:pt x="2136" y="1651"/>
                  </a:lnTo>
                  <a:lnTo>
                    <a:pt x="2067" y="1562"/>
                  </a:lnTo>
                  <a:lnTo>
                    <a:pt x="2004" y="1474"/>
                  </a:lnTo>
                  <a:lnTo>
                    <a:pt x="1935" y="1375"/>
                  </a:lnTo>
                  <a:lnTo>
                    <a:pt x="1895" y="1317"/>
                  </a:lnTo>
                  <a:lnTo>
                    <a:pt x="1855" y="1260"/>
                  </a:lnTo>
                  <a:lnTo>
                    <a:pt x="1816" y="1201"/>
                  </a:lnTo>
                  <a:lnTo>
                    <a:pt x="1780" y="1141"/>
                  </a:lnTo>
                  <a:lnTo>
                    <a:pt x="1747" y="1078"/>
                  </a:lnTo>
                  <a:lnTo>
                    <a:pt x="1717" y="1013"/>
                  </a:lnTo>
                  <a:lnTo>
                    <a:pt x="1691" y="945"/>
                  </a:lnTo>
                  <a:lnTo>
                    <a:pt x="1671" y="875"/>
                  </a:lnTo>
                  <a:lnTo>
                    <a:pt x="1657" y="805"/>
                  </a:lnTo>
                  <a:lnTo>
                    <a:pt x="1648" y="738"/>
                  </a:lnTo>
                  <a:lnTo>
                    <a:pt x="1644" y="671"/>
                  </a:lnTo>
                  <a:lnTo>
                    <a:pt x="1644" y="604"/>
                  </a:lnTo>
                  <a:lnTo>
                    <a:pt x="1645" y="537"/>
                  </a:lnTo>
                  <a:lnTo>
                    <a:pt x="1648" y="466"/>
                  </a:lnTo>
                  <a:lnTo>
                    <a:pt x="1649" y="444"/>
                  </a:lnTo>
                  <a:lnTo>
                    <a:pt x="1651" y="414"/>
                  </a:lnTo>
                  <a:lnTo>
                    <a:pt x="1652" y="385"/>
                  </a:lnTo>
                  <a:lnTo>
                    <a:pt x="1652" y="357"/>
                  </a:lnTo>
                  <a:lnTo>
                    <a:pt x="1651" y="331"/>
                  </a:lnTo>
                  <a:lnTo>
                    <a:pt x="1646" y="306"/>
                  </a:lnTo>
                  <a:lnTo>
                    <a:pt x="1641" y="286"/>
                  </a:lnTo>
                  <a:lnTo>
                    <a:pt x="1633" y="270"/>
                  </a:lnTo>
                  <a:lnTo>
                    <a:pt x="1620" y="258"/>
                  </a:lnTo>
                  <a:lnTo>
                    <a:pt x="1606" y="253"/>
                  </a:lnTo>
                  <a:lnTo>
                    <a:pt x="1601" y="253"/>
                  </a:lnTo>
                  <a:lnTo>
                    <a:pt x="1594" y="253"/>
                  </a:lnTo>
                  <a:close/>
                  <a:moveTo>
                    <a:pt x="1597" y="0"/>
                  </a:moveTo>
                  <a:lnTo>
                    <a:pt x="1644" y="2"/>
                  </a:lnTo>
                  <a:lnTo>
                    <a:pt x="1688" y="11"/>
                  </a:lnTo>
                  <a:lnTo>
                    <a:pt x="1728" y="26"/>
                  </a:lnTo>
                  <a:lnTo>
                    <a:pt x="1765" y="43"/>
                  </a:lnTo>
                  <a:lnTo>
                    <a:pt x="1798" y="68"/>
                  </a:lnTo>
                  <a:lnTo>
                    <a:pt x="1827" y="97"/>
                  </a:lnTo>
                  <a:lnTo>
                    <a:pt x="1853" y="131"/>
                  </a:lnTo>
                  <a:lnTo>
                    <a:pt x="1875" y="169"/>
                  </a:lnTo>
                  <a:lnTo>
                    <a:pt x="1892" y="212"/>
                  </a:lnTo>
                  <a:lnTo>
                    <a:pt x="1906" y="266"/>
                  </a:lnTo>
                  <a:lnTo>
                    <a:pt x="1914" y="321"/>
                  </a:lnTo>
                  <a:lnTo>
                    <a:pt x="1915" y="374"/>
                  </a:lnTo>
                  <a:lnTo>
                    <a:pt x="1914" y="429"/>
                  </a:lnTo>
                  <a:lnTo>
                    <a:pt x="1911" y="485"/>
                  </a:lnTo>
                  <a:lnTo>
                    <a:pt x="1910" y="519"/>
                  </a:lnTo>
                  <a:lnTo>
                    <a:pt x="1908" y="556"/>
                  </a:lnTo>
                  <a:lnTo>
                    <a:pt x="1907" y="630"/>
                  </a:lnTo>
                  <a:lnTo>
                    <a:pt x="1913" y="701"/>
                  </a:lnTo>
                  <a:lnTo>
                    <a:pt x="1921" y="767"/>
                  </a:lnTo>
                  <a:lnTo>
                    <a:pt x="1936" y="830"/>
                  </a:lnTo>
                  <a:lnTo>
                    <a:pt x="1957" y="892"/>
                  </a:lnTo>
                  <a:lnTo>
                    <a:pt x="1991" y="978"/>
                  </a:lnTo>
                  <a:lnTo>
                    <a:pt x="2033" y="1060"/>
                  </a:lnTo>
                  <a:lnTo>
                    <a:pt x="2081" y="1141"/>
                  </a:lnTo>
                  <a:lnTo>
                    <a:pt x="2132" y="1217"/>
                  </a:lnTo>
                  <a:lnTo>
                    <a:pt x="2186" y="1290"/>
                  </a:lnTo>
                  <a:lnTo>
                    <a:pt x="2238" y="1358"/>
                  </a:lnTo>
                  <a:lnTo>
                    <a:pt x="2290" y="1421"/>
                  </a:lnTo>
                  <a:lnTo>
                    <a:pt x="2355" y="1502"/>
                  </a:lnTo>
                  <a:lnTo>
                    <a:pt x="2409" y="1570"/>
                  </a:lnTo>
                  <a:lnTo>
                    <a:pt x="2464" y="1637"/>
                  </a:lnTo>
                  <a:lnTo>
                    <a:pt x="2522" y="1703"/>
                  </a:lnTo>
                  <a:lnTo>
                    <a:pt x="2581" y="1766"/>
                  </a:lnTo>
                  <a:lnTo>
                    <a:pt x="2643" y="1825"/>
                  </a:lnTo>
                  <a:lnTo>
                    <a:pt x="2683" y="1851"/>
                  </a:lnTo>
                  <a:lnTo>
                    <a:pt x="2725" y="1870"/>
                  </a:lnTo>
                  <a:lnTo>
                    <a:pt x="2772" y="1884"/>
                  </a:lnTo>
                  <a:lnTo>
                    <a:pt x="2823" y="1894"/>
                  </a:lnTo>
                  <a:lnTo>
                    <a:pt x="2850" y="1900"/>
                  </a:lnTo>
                  <a:lnTo>
                    <a:pt x="2874" y="1907"/>
                  </a:lnTo>
                  <a:lnTo>
                    <a:pt x="2883" y="1910"/>
                  </a:lnTo>
                  <a:lnTo>
                    <a:pt x="2893" y="1911"/>
                  </a:lnTo>
                  <a:lnTo>
                    <a:pt x="2900" y="1912"/>
                  </a:lnTo>
                  <a:lnTo>
                    <a:pt x="2970" y="1907"/>
                  </a:lnTo>
                  <a:lnTo>
                    <a:pt x="3045" y="1903"/>
                  </a:lnTo>
                  <a:lnTo>
                    <a:pt x="3120" y="1901"/>
                  </a:lnTo>
                  <a:lnTo>
                    <a:pt x="3163" y="1903"/>
                  </a:lnTo>
                  <a:lnTo>
                    <a:pt x="3207" y="1904"/>
                  </a:lnTo>
                  <a:lnTo>
                    <a:pt x="3254" y="1908"/>
                  </a:lnTo>
                  <a:lnTo>
                    <a:pt x="3304" y="1914"/>
                  </a:lnTo>
                  <a:lnTo>
                    <a:pt x="3354" y="1923"/>
                  </a:lnTo>
                  <a:lnTo>
                    <a:pt x="3403" y="1936"/>
                  </a:lnTo>
                  <a:lnTo>
                    <a:pt x="3453" y="1952"/>
                  </a:lnTo>
                  <a:lnTo>
                    <a:pt x="3502" y="1972"/>
                  </a:lnTo>
                  <a:lnTo>
                    <a:pt x="3551" y="1997"/>
                  </a:lnTo>
                  <a:lnTo>
                    <a:pt x="3596" y="2029"/>
                  </a:lnTo>
                  <a:lnTo>
                    <a:pt x="3639" y="2066"/>
                  </a:lnTo>
                  <a:lnTo>
                    <a:pt x="3676" y="2102"/>
                  </a:lnTo>
                  <a:lnTo>
                    <a:pt x="3709" y="2145"/>
                  </a:lnTo>
                  <a:lnTo>
                    <a:pt x="3735" y="2190"/>
                  </a:lnTo>
                  <a:lnTo>
                    <a:pt x="3759" y="2239"/>
                  </a:lnTo>
                  <a:lnTo>
                    <a:pt x="3777" y="2290"/>
                  </a:lnTo>
                  <a:lnTo>
                    <a:pt x="3792" y="2342"/>
                  </a:lnTo>
                  <a:lnTo>
                    <a:pt x="3803" y="2397"/>
                  </a:lnTo>
                  <a:lnTo>
                    <a:pt x="3811" y="2450"/>
                  </a:lnTo>
                  <a:lnTo>
                    <a:pt x="3817" y="2505"/>
                  </a:lnTo>
                  <a:lnTo>
                    <a:pt x="3821" y="2559"/>
                  </a:lnTo>
                  <a:lnTo>
                    <a:pt x="3824" y="2613"/>
                  </a:lnTo>
                  <a:lnTo>
                    <a:pt x="3824" y="2665"/>
                  </a:lnTo>
                  <a:lnTo>
                    <a:pt x="3824" y="2714"/>
                  </a:lnTo>
                  <a:lnTo>
                    <a:pt x="3824" y="2761"/>
                  </a:lnTo>
                  <a:lnTo>
                    <a:pt x="3824" y="2773"/>
                  </a:lnTo>
                  <a:lnTo>
                    <a:pt x="3822" y="2844"/>
                  </a:lnTo>
                  <a:lnTo>
                    <a:pt x="3821" y="2917"/>
                  </a:lnTo>
                  <a:lnTo>
                    <a:pt x="3817" y="2988"/>
                  </a:lnTo>
                  <a:lnTo>
                    <a:pt x="3811" y="3057"/>
                  </a:lnTo>
                  <a:lnTo>
                    <a:pt x="3802" y="3126"/>
                  </a:lnTo>
                  <a:lnTo>
                    <a:pt x="3791" y="3194"/>
                  </a:lnTo>
                  <a:lnTo>
                    <a:pt x="3775" y="3260"/>
                  </a:lnTo>
                  <a:lnTo>
                    <a:pt x="3758" y="3323"/>
                  </a:lnTo>
                  <a:lnTo>
                    <a:pt x="3734" y="3383"/>
                  </a:lnTo>
                  <a:lnTo>
                    <a:pt x="3707" y="3441"/>
                  </a:lnTo>
                  <a:lnTo>
                    <a:pt x="3675" y="3494"/>
                  </a:lnTo>
                  <a:lnTo>
                    <a:pt x="3636" y="3543"/>
                  </a:lnTo>
                  <a:lnTo>
                    <a:pt x="3602" y="3580"/>
                  </a:lnTo>
                  <a:lnTo>
                    <a:pt x="3563" y="3612"/>
                  </a:lnTo>
                  <a:lnTo>
                    <a:pt x="3523" y="3636"/>
                  </a:lnTo>
                  <a:lnTo>
                    <a:pt x="3480" y="3655"/>
                  </a:lnTo>
                  <a:lnTo>
                    <a:pt x="3436" y="3670"/>
                  </a:lnTo>
                  <a:lnTo>
                    <a:pt x="3392" y="3681"/>
                  </a:lnTo>
                  <a:lnTo>
                    <a:pt x="3348" y="3688"/>
                  </a:lnTo>
                  <a:lnTo>
                    <a:pt x="3303" y="3694"/>
                  </a:lnTo>
                  <a:lnTo>
                    <a:pt x="3260" y="3695"/>
                  </a:lnTo>
                  <a:lnTo>
                    <a:pt x="3218" y="3696"/>
                  </a:lnTo>
                  <a:lnTo>
                    <a:pt x="3134" y="3694"/>
                  </a:lnTo>
                  <a:lnTo>
                    <a:pt x="3052" y="3690"/>
                  </a:lnTo>
                  <a:lnTo>
                    <a:pt x="2983" y="3685"/>
                  </a:lnTo>
                  <a:lnTo>
                    <a:pt x="2918" y="3684"/>
                  </a:lnTo>
                  <a:lnTo>
                    <a:pt x="2897" y="3684"/>
                  </a:lnTo>
                  <a:lnTo>
                    <a:pt x="2838" y="3694"/>
                  </a:lnTo>
                  <a:lnTo>
                    <a:pt x="2777" y="3700"/>
                  </a:lnTo>
                  <a:lnTo>
                    <a:pt x="2721" y="3707"/>
                  </a:lnTo>
                  <a:lnTo>
                    <a:pt x="2661" y="3717"/>
                  </a:lnTo>
                  <a:lnTo>
                    <a:pt x="2634" y="3725"/>
                  </a:lnTo>
                  <a:lnTo>
                    <a:pt x="2606" y="3742"/>
                  </a:lnTo>
                  <a:lnTo>
                    <a:pt x="2579" y="3762"/>
                  </a:lnTo>
                  <a:lnTo>
                    <a:pt x="2551" y="3785"/>
                  </a:lnTo>
                  <a:lnTo>
                    <a:pt x="2523" y="3811"/>
                  </a:lnTo>
                  <a:lnTo>
                    <a:pt x="2485" y="3847"/>
                  </a:lnTo>
                  <a:lnTo>
                    <a:pt x="2446" y="3878"/>
                  </a:lnTo>
                  <a:lnTo>
                    <a:pt x="2370" y="3932"/>
                  </a:lnTo>
                  <a:lnTo>
                    <a:pt x="2311" y="3975"/>
                  </a:lnTo>
                  <a:lnTo>
                    <a:pt x="2249" y="4017"/>
                  </a:lnTo>
                  <a:lnTo>
                    <a:pt x="2186" y="4055"/>
                  </a:lnTo>
                  <a:lnTo>
                    <a:pt x="2118" y="4089"/>
                  </a:lnTo>
                  <a:lnTo>
                    <a:pt x="2049" y="4114"/>
                  </a:lnTo>
                  <a:lnTo>
                    <a:pt x="1977" y="4133"/>
                  </a:lnTo>
                  <a:lnTo>
                    <a:pt x="1904" y="4148"/>
                  </a:lnTo>
                  <a:lnTo>
                    <a:pt x="1830" y="4159"/>
                  </a:lnTo>
                  <a:lnTo>
                    <a:pt x="1757" y="4168"/>
                  </a:lnTo>
                  <a:lnTo>
                    <a:pt x="1668" y="4181"/>
                  </a:lnTo>
                  <a:lnTo>
                    <a:pt x="1583" y="4194"/>
                  </a:lnTo>
                  <a:lnTo>
                    <a:pt x="1531" y="4201"/>
                  </a:lnTo>
                  <a:lnTo>
                    <a:pt x="1482" y="4205"/>
                  </a:lnTo>
                  <a:lnTo>
                    <a:pt x="1386" y="4216"/>
                  </a:lnTo>
                  <a:lnTo>
                    <a:pt x="1288" y="4225"/>
                  </a:lnTo>
                  <a:lnTo>
                    <a:pt x="1190" y="4229"/>
                  </a:lnTo>
                  <a:lnTo>
                    <a:pt x="1125" y="4226"/>
                  </a:lnTo>
                  <a:lnTo>
                    <a:pt x="1066" y="4222"/>
                  </a:lnTo>
                  <a:lnTo>
                    <a:pt x="1011" y="4212"/>
                  </a:lnTo>
                  <a:lnTo>
                    <a:pt x="954" y="4193"/>
                  </a:lnTo>
                  <a:lnTo>
                    <a:pt x="902" y="4167"/>
                  </a:lnTo>
                  <a:lnTo>
                    <a:pt x="856" y="4137"/>
                  </a:lnTo>
                  <a:lnTo>
                    <a:pt x="814" y="4103"/>
                  </a:lnTo>
                  <a:lnTo>
                    <a:pt x="778" y="4063"/>
                  </a:lnTo>
                  <a:lnTo>
                    <a:pt x="747" y="4021"/>
                  </a:lnTo>
                  <a:lnTo>
                    <a:pt x="724" y="3974"/>
                  </a:lnTo>
                  <a:lnTo>
                    <a:pt x="706" y="3925"/>
                  </a:lnTo>
                  <a:lnTo>
                    <a:pt x="695" y="3874"/>
                  </a:lnTo>
                  <a:lnTo>
                    <a:pt x="692" y="3821"/>
                  </a:lnTo>
                  <a:lnTo>
                    <a:pt x="644" y="3798"/>
                  </a:lnTo>
                  <a:lnTo>
                    <a:pt x="597" y="3769"/>
                  </a:lnTo>
                  <a:lnTo>
                    <a:pt x="554" y="3732"/>
                  </a:lnTo>
                  <a:lnTo>
                    <a:pt x="514" y="3691"/>
                  </a:lnTo>
                  <a:lnTo>
                    <a:pt x="480" y="3646"/>
                  </a:lnTo>
                  <a:lnTo>
                    <a:pt x="450" y="3595"/>
                  </a:lnTo>
                  <a:lnTo>
                    <a:pt x="426" y="3547"/>
                  </a:lnTo>
                  <a:lnTo>
                    <a:pt x="410" y="3499"/>
                  </a:lnTo>
                  <a:lnTo>
                    <a:pt x="399" y="3451"/>
                  </a:lnTo>
                  <a:lnTo>
                    <a:pt x="393" y="3404"/>
                  </a:lnTo>
                  <a:lnTo>
                    <a:pt x="394" y="3357"/>
                  </a:lnTo>
                  <a:lnTo>
                    <a:pt x="400" y="3312"/>
                  </a:lnTo>
                  <a:lnTo>
                    <a:pt x="352" y="3276"/>
                  </a:lnTo>
                  <a:lnTo>
                    <a:pt x="307" y="3235"/>
                  </a:lnTo>
                  <a:lnTo>
                    <a:pt x="268" y="3192"/>
                  </a:lnTo>
                  <a:lnTo>
                    <a:pt x="234" y="3144"/>
                  </a:lnTo>
                  <a:lnTo>
                    <a:pt x="205" y="3093"/>
                  </a:lnTo>
                  <a:lnTo>
                    <a:pt x="183" y="3040"/>
                  </a:lnTo>
                  <a:lnTo>
                    <a:pt x="167" y="2985"/>
                  </a:lnTo>
                  <a:lnTo>
                    <a:pt x="157" y="2930"/>
                  </a:lnTo>
                  <a:lnTo>
                    <a:pt x="153" y="2875"/>
                  </a:lnTo>
                  <a:lnTo>
                    <a:pt x="157" y="2819"/>
                  </a:lnTo>
                  <a:lnTo>
                    <a:pt x="167" y="2766"/>
                  </a:lnTo>
                  <a:lnTo>
                    <a:pt x="128" y="2735"/>
                  </a:lnTo>
                  <a:lnTo>
                    <a:pt x="94" y="2696"/>
                  </a:lnTo>
                  <a:lnTo>
                    <a:pt x="63" y="2654"/>
                  </a:lnTo>
                  <a:lnTo>
                    <a:pt x="40" y="2606"/>
                  </a:lnTo>
                  <a:lnTo>
                    <a:pt x="21" y="2554"/>
                  </a:lnTo>
                  <a:lnTo>
                    <a:pt x="7" y="2499"/>
                  </a:lnTo>
                  <a:lnTo>
                    <a:pt x="1" y="2444"/>
                  </a:lnTo>
                  <a:lnTo>
                    <a:pt x="0" y="2391"/>
                  </a:lnTo>
                  <a:lnTo>
                    <a:pt x="4" y="2338"/>
                  </a:lnTo>
                  <a:lnTo>
                    <a:pt x="14" y="2286"/>
                  </a:lnTo>
                  <a:lnTo>
                    <a:pt x="29" y="2237"/>
                  </a:lnTo>
                  <a:lnTo>
                    <a:pt x="48" y="2189"/>
                  </a:lnTo>
                  <a:lnTo>
                    <a:pt x="73" y="2143"/>
                  </a:lnTo>
                  <a:lnTo>
                    <a:pt x="101" y="2102"/>
                  </a:lnTo>
                  <a:lnTo>
                    <a:pt x="134" y="2066"/>
                  </a:lnTo>
                  <a:lnTo>
                    <a:pt x="177" y="2030"/>
                  </a:lnTo>
                  <a:lnTo>
                    <a:pt x="222" y="1998"/>
                  </a:lnTo>
                  <a:lnTo>
                    <a:pt x="270" y="1972"/>
                  </a:lnTo>
                  <a:lnTo>
                    <a:pt x="320" y="1951"/>
                  </a:lnTo>
                  <a:lnTo>
                    <a:pt x="371" y="1933"/>
                  </a:lnTo>
                  <a:lnTo>
                    <a:pt x="423" y="1918"/>
                  </a:lnTo>
                  <a:lnTo>
                    <a:pt x="476" y="1904"/>
                  </a:lnTo>
                  <a:lnTo>
                    <a:pt x="528" y="1893"/>
                  </a:lnTo>
                  <a:lnTo>
                    <a:pt x="581" y="1885"/>
                  </a:lnTo>
                  <a:lnTo>
                    <a:pt x="632" y="1875"/>
                  </a:lnTo>
                  <a:lnTo>
                    <a:pt x="710" y="1863"/>
                  </a:lnTo>
                  <a:lnTo>
                    <a:pt x="742" y="1855"/>
                  </a:lnTo>
                  <a:lnTo>
                    <a:pt x="778" y="1847"/>
                  </a:lnTo>
                  <a:lnTo>
                    <a:pt x="829" y="1834"/>
                  </a:lnTo>
                  <a:lnTo>
                    <a:pt x="877" y="1822"/>
                  </a:lnTo>
                  <a:lnTo>
                    <a:pt x="922" y="1808"/>
                  </a:lnTo>
                  <a:lnTo>
                    <a:pt x="964" y="1795"/>
                  </a:lnTo>
                  <a:lnTo>
                    <a:pt x="1002" y="1780"/>
                  </a:lnTo>
                  <a:lnTo>
                    <a:pt x="1038" y="1762"/>
                  </a:lnTo>
                  <a:lnTo>
                    <a:pt x="1069" y="1743"/>
                  </a:lnTo>
                  <a:lnTo>
                    <a:pt x="1096" y="1721"/>
                  </a:lnTo>
                  <a:lnTo>
                    <a:pt x="1120" y="1696"/>
                  </a:lnTo>
                  <a:lnTo>
                    <a:pt x="1138" y="1667"/>
                  </a:lnTo>
                  <a:lnTo>
                    <a:pt x="1151" y="1636"/>
                  </a:lnTo>
                  <a:lnTo>
                    <a:pt x="1160" y="1600"/>
                  </a:lnTo>
                  <a:lnTo>
                    <a:pt x="1162" y="1561"/>
                  </a:lnTo>
                  <a:lnTo>
                    <a:pt x="1160" y="1502"/>
                  </a:lnTo>
                  <a:lnTo>
                    <a:pt x="1150" y="1443"/>
                  </a:lnTo>
                  <a:lnTo>
                    <a:pt x="1138" y="1386"/>
                  </a:lnTo>
                  <a:lnTo>
                    <a:pt x="1121" y="1328"/>
                  </a:lnTo>
                  <a:lnTo>
                    <a:pt x="1102" y="1271"/>
                  </a:lnTo>
                  <a:lnTo>
                    <a:pt x="1081" y="1212"/>
                  </a:lnTo>
                  <a:lnTo>
                    <a:pt x="1060" y="1153"/>
                  </a:lnTo>
                  <a:lnTo>
                    <a:pt x="1040" y="1094"/>
                  </a:lnTo>
                  <a:lnTo>
                    <a:pt x="1022" y="1034"/>
                  </a:lnTo>
                  <a:lnTo>
                    <a:pt x="1007" y="971"/>
                  </a:lnTo>
                  <a:lnTo>
                    <a:pt x="996" y="908"/>
                  </a:lnTo>
                  <a:lnTo>
                    <a:pt x="990" y="841"/>
                  </a:lnTo>
                  <a:lnTo>
                    <a:pt x="990" y="773"/>
                  </a:lnTo>
                  <a:lnTo>
                    <a:pt x="997" y="695"/>
                  </a:lnTo>
                  <a:lnTo>
                    <a:pt x="1009" y="619"/>
                  </a:lnTo>
                  <a:lnTo>
                    <a:pt x="1026" y="545"/>
                  </a:lnTo>
                  <a:lnTo>
                    <a:pt x="1048" y="476"/>
                  </a:lnTo>
                  <a:lnTo>
                    <a:pt x="1074" y="409"/>
                  </a:lnTo>
                  <a:lnTo>
                    <a:pt x="1106" y="346"/>
                  </a:lnTo>
                  <a:lnTo>
                    <a:pt x="1142" y="286"/>
                  </a:lnTo>
                  <a:lnTo>
                    <a:pt x="1180" y="231"/>
                  </a:lnTo>
                  <a:lnTo>
                    <a:pt x="1224" y="182"/>
                  </a:lnTo>
                  <a:lnTo>
                    <a:pt x="1271" y="136"/>
                  </a:lnTo>
                  <a:lnTo>
                    <a:pt x="1322" y="97"/>
                  </a:lnTo>
                  <a:lnTo>
                    <a:pt x="1362" y="69"/>
                  </a:lnTo>
                  <a:lnTo>
                    <a:pt x="1406" y="45"/>
                  </a:lnTo>
                  <a:lnTo>
                    <a:pt x="1453" y="26"/>
                  </a:lnTo>
                  <a:lnTo>
                    <a:pt x="1500" y="12"/>
                  </a:lnTo>
                  <a:lnTo>
                    <a:pt x="1549" y="2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26">
              <a:extLst>
                <a:ext uri="{FF2B5EF4-FFF2-40B4-BE49-F238E27FC236}">
                  <a16:creationId xmlns:a16="http://schemas.microsoft.com/office/drawing/2014/main" id="{40899654-73F1-78AD-0B6B-16CC85D7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450" y="2588178"/>
              <a:ext cx="236554" cy="238543"/>
            </a:xfrm>
            <a:custGeom>
              <a:avLst/>
              <a:gdLst>
                <a:gd name="T0" fmla="*/ 100 w 101"/>
                <a:gd name="T1" fmla="*/ 50 h 101"/>
                <a:gd name="T2" fmla="*/ 51 w 101"/>
                <a:gd name="T3" fmla="*/ 100 h 101"/>
                <a:gd name="T4" fmla="*/ 1 w 101"/>
                <a:gd name="T5" fmla="*/ 51 h 101"/>
                <a:gd name="T6" fmla="*/ 50 w 101"/>
                <a:gd name="T7" fmla="*/ 1 h 101"/>
                <a:gd name="T8" fmla="*/ 100 w 101"/>
                <a:gd name="T9" fmla="*/ 50 h 101"/>
                <a:gd name="T10" fmla="*/ 20 w 101"/>
                <a:gd name="T11" fmla="*/ 51 h 101"/>
                <a:gd name="T12" fmla="*/ 23 w 101"/>
                <a:gd name="T13" fmla="*/ 37 h 101"/>
                <a:gd name="T14" fmla="*/ 12 w 101"/>
                <a:gd name="T15" fmla="*/ 31 h 101"/>
                <a:gd name="T16" fmla="*/ 7 w 101"/>
                <a:gd name="T17" fmla="*/ 51 h 101"/>
                <a:gd name="T18" fmla="*/ 12 w 101"/>
                <a:gd name="T19" fmla="*/ 70 h 101"/>
                <a:gd name="T20" fmla="*/ 23 w 101"/>
                <a:gd name="T21" fmla="*/ 64 h 101"/>
                <a:gd name="T22" fmla="*/ 20 w 101"/>
                <a:gd name="T23" fmla="*/ 51 h 101"/>
                <a:gd name="T24" fmla="*/ 74 w 101"/>
                <a:gd name="T25" fmla="*/ 51 h 101"/>
                <a:gd name="T26" fmla="*/ 51 w 101"/>
                <a:gd name="T27" fmla="*/ 27 h 101"/>
                <a:gd name="T28" fmla="*/ 27 w 101"/>
                <a:gd name="T29" fmla="*/ 51 h 101"/>
                <a:gd name="T30" fmla="*/ 51 w 101"/>
                <a:gd name="T31" fmla="*/ 74 h 101"/>
                <a:gd name="T32" fmla="*/ 74 w 101"/>
                <a:gd name="T33" fmla="*/ 51 h 101"/>
                <a:gd name="T34" fmla="*/ 31 w 101"/>
                <a:gd name="T35" fmla="*/ 12 h 101"/>
                <a:gd name="T36" fmla="*/ 37 w 101"/>
                <a:gd name="T37" fmla="*/ 23 h 101"/>
                <a:gd name="T38" fmla="*/ 51 w 101"/>
                <a:gd name="T39" fmla="*/ 20 h 101"/>
                <a:gd name="T40" fmla="*/ 64 w 101"/>
                <a:gd name="T41" fmla="*/ 23 h 101"/>
                <a:gd name="T42" fmla="*/ 70 w 101"/>
                <a:gd name="T43" fmla="*/ 12 h 101"/>
                <a:gd name="T44" fmla="*/ 50 w 101"/>
                <a:gd name="T45" fmla="*/ 7 h 101"/>
                <a:gd name="T46" fmla="*/ 31 w 101"/>
                <a:gd name="T47" fmla="*/ 12 h 101"/>
                <a:gd name="T48" fmla="*/ 70 w 101"/>
                <a:gd name="T49" fmla="*/ 89 h 101"/>
                <a:gd name="T50" fmla="*/ 64 w 101"/>
                <a:gd name="T51" fmla="*/ 78 h 101"/>
                <a:gd name="T52" fmla="*/ 51 w 101"/>
                <a:gd name="T53" fmla="*/ 81 h 101"/>
                <a:gd name="T54" fmla="*/ 37 w 101"/>
                <a:gd name="T55" fmla="*/ 78 h 101"/>
                <a:gd name="T56" fmla="*/ 31 w 101"/>
                <a:gd name="T57" fmla="*/ 89 h 101"/>
                <a:gd name="T58" fmla="*/ 51 w 101"/>
                <a:gd name="T59" fmla="*/ 94 h 101"/>
                <a:gd name="T60" fmla="*/ 70 w 101"/>
                <a:gd name="T61" fmla="*/ 89 h 101"/>
                <a:gd name="T62" fmla="*/ 89 w 101"/>
                <a:gd name="T63" fmla="*/ 70 h 101"/>
                <a:gd name="T64" fmla="*/ 94 w 101"/>
                <a:gd name="T65" fmla="*/ 50 h 101"/>
                <a:gd name="T66" fmla="*/ 89 w 101"/>
                <a:gd name="T67" fmla="*/ 31 h 101"/>
                <a:gd name="T68" fmla="*/ 78 w 101"/>
                <a:gd name="T69" fmla="*/ 37 h 101"/>
                <a:gd name="T70" fmla="*/ 81 w 101"/>
                <a:gd name="T71" fmla="*/ 51 h 101"/>
                <a:gd name="T72" fmla="*/ 78 w 101"/>
                <a:gd name="T73" fmla="*/ 64 h 101"/>
                <a:gd name="T74" fmla="*/ 89 w 101"/>
                <a:gd name="T75" fmla="*/ 7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00" y="50"/>
                  </a:moveTo>
                  <a:cubicBezTo>
                    <a:pt x="101" y="77"/>
                    <a:pt x="79" y="100"/>
                    <a:pt x="51" y="100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4"/>
                    <a:pt x="22" y="1"/>
                    <a:pt x="50" y="1"/>
                  </a:cubicBezTo>
                  <a:cubicBezTo>
                    <a:pt x="77" y="0"/>
                    <a:pt x="100" y="22"/>
                    <a:pt x="100" y="50"/>
                  </a:cubicBezTo>
                  <a:close/>
                  <a:moveTo>
                    <a:pt x="20" y="51"/>
                  </a:moveTo>
                  <a:cubicBezTo>
                    <a:pt x="20" y="46"/>
                    <a:pt x="21" y="41"/>
                    <a:pt x="23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37"/>
                    <a:pt x="7" y="44"/>
                    <a:pt x="7" y="51"/>
                  </a:cubicBezTo>
                  <a:cubicBezTo>
                    <a:pt x="7" y="58"/>
                    <a:pt x="9" y="65"/>
                    <a:pt x="12" y="70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1" y="60"/>
                    <a:pt x="20" y="55"/>
                    <a:pt x="20" y="51"/>
                  </a:cubicBezTo>
                  <a:close/>
                  <a:moveTo>
                    <a:pt x="74" y="51"/>
                  </a:moveTo>
                  <a:cubicBezTo>
                    <a:pt x="74" y="37"/>
                    <a:pt x="64" y="27"/>
                    <a:pt x="51" y="27"/>
                  </a:cubicBezTo>
                  <a:cubicBezTo>
                    <a:pt x="37" y="27"/>
                    <a:pt x="27" y="37"/>
                    <a:pt x="27" y="51"/>
                  </a:cubicBezTo>
                  <a:cubicBezTo>
                    <a:pt x="27" y="64"/>
                    <a:pt x="37" y="74"/>
                    <a:pt x="51" y="74"/>
                  </a:cubicBezTo>
                  <a:cubicBezTo>
                    <a:pt x="64" y="74"/>
                    <a:pt x="74" y="64"/>
                    <a:pt x="74" y="51"/>
                  </a:cubicBezTo>
                  <a:close/>
                  <a:moveTo>
                    <a:pt x="31" y="12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41" y="21"/>
                    <a:pt x="46" y="20"/>
                    <a:pt x="51" y="20"/>
                  </a:cubicBezTo>
                  <a:cubicBezTo>
                    <a:pt x="55" y="20"/>
                    <a:pt x="60" y="21"/>
                    <a:pt x="64" y="2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4" y="9"/>
                    <a:pt x="57" y="7"/>
                    <a:pt x="50" y="7"/>
                  </a:cubicBezTo>
                  <a:cubicBezTo>
                    <a:pt x="43" y="8"/>
                    <a:pt x="36" y="9"/>
                    <a:pt x="31" y="12"/>
                  </a:cubicBezTo>
                  <a:close/>
                  <a:moveTo>
                    <a:pt x="70" y="89"/>
                  </a:moveTo>
                  <a:cubicBezTo>
                    <a:pt x="64" y="78"/>
                    <a:pt x="64" y="78"/>
                    <a:pt x="64" y="78"/>
                  </a:cubicBezTo>
                  <a:cubicBezTo>
                    <a:pt x="60" y="80"/>
                    <a:pt x="55" y="81"/>
                    <a:pt x="51" y="81"/>
                  </a:cubicBezTo>
                  <a:cubicBezTo>
                    <a:pt x="46" y="81"/>
                    <a:pt x="41" y="80"/>
                    <a:pt x="37" y="7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7" y="92"/>
                    <a:pt x="44" y="94"/>
                    <a:pt x="51" y="94"/>
                  </a:cubicBezTo>
                  <a:cubicBezTo>
                    <a:pt x="58" y="94"/>
                    <a:pt x="65" y="92"/>
                    <a:pt x="70" y="89"/>
                  </a:cubicBezTo>
                  <a:close/>
                  <a:moveTo>
                    <a:pt x="89" y="70"/>
                  </a:moveTo>
                  <a:cubicBezTo>
                    <a:pt x="92" y="64"/>
                    <a:pt x="94" y="57"/>
                    <a:pt x="94" y="50"/>
                  </a:cubicBezTo>
                  <a:cubicBezTo>
                    <a:pt x="94" y="43"/>
                    <a:pt x="92" y="36"/>
                    <a:pt x="89" y="31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0" y="41"/>
                    <a:pt x="81" y="46"/>
                    <a:pt x="81" y="51"/>
                  </a:cubicBezTo>
                  <a:cubicBezTo>
                    <a:pt x="81" y="55"/>
                    <a:pt x="80" y="60"/>
                    <a:pt x="78" y="64"/>
                  </a:cubicBezTo>
                  <a:lnTo>
                    <a:pt x="89" y="7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27">
              <a:extLst>
                <a:ext uri="{FF2B5EF4-FFF2-40B4-BE49-F238E27FC236}">
                  <a16:creationId xmlns:a16="http://schemas.microsoft.com/office/drawing/2014/main" id="{CEEB4574-9C11-449C-E12E-2C878ACEC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573" y="3319766"/>
              <a:ext cx="258023" cy="255838"/>
            </a:xfrm>
            <a:custGeom>
              <a:avLst/>
              <a:gdLst>
                <a:gd name="T0" fmla="*/ 100 w 100"/>
                <a:gd name="T1" fmla="*/ 39 h 99"/>
                <a:gd name="T2" fmla="*/ 63 w 100"/>
                <a:gd name="T3" fmla="*/ 78 h 99"/>
                <a:gd name="T4" fmla="*/ 33 w 100"/>
                <a:gd name="T5" fmla="*/ 99 h 99"/>
                <a:gd name="T6" fmla="*/ 0 w 100"/>
                <a:gd name="T7" fmla="*/ 66 h 99"/>
                <a:gd name="T8" fmla="*/ 21 w 100"/>
                <a:gd name="T9" fmla="*/ 36 h 99"/>
                <a:gd name="T10" fmla="*/ 60 w 100"/>
                <a:gd name="T11" fmla="*/ 0 h 99"/>
                <a:gd name="T12" fmla="*/ 100 w 100"/>
                <a:gd name="T13" fmla="*/ 39 h 99"/>
                <a:gd name="T14" fmla="*/ 0 w 100"/>
                <a:gd name="T15" fmla="*/ 12 h 99"/>
                <a:gd name="T16" fmla="*/ 11 w 100"/>
                <a:gd name="T17" fmla="*/ 1 h 99"/>
                <a:gd name="T18" fmla="*/ 22 w 100"/>
                <a:gd name="T19" fmla="*/ 12 h 99"/>
                <a:gd name="T20" fmla="*/ 11 w 100"/>
                <a:gd name="T21" fmla="*/ 23 h 99"/>
                <a:gd name="T22" fmla="*/ 0 w 100"/>
                <a:gd name="T23" fmla="*/ 12 h 99"/>
                <a:gd name="T24" fmla="*/ 5 w 100"/>
                <a:gd name="T25" fmla="*/ 12 h 99"/>
                <a:gd name="T26" fmla="*/ 11 w 100"/>
                <a:gd name="T27" fmla="*/ 18 h 99"/>
                <a:gd name="T28" fmla="*/ 17 w 100"/>
                <a:gd name="T29" fmla="*/ 12 h 99"/>
                <a:gd name="T30" fmla="*/ 11 w 100"/>
                <a:gd name="T31" fmla="*/ 6 h 99"/>
                <a:gd name="T32" fmla="*/ 5 w 100"/>
                <a:gd name="T33" fmla="*/ 12 h 99"/>
                <a:gd name="T34" fmla="*/ 52 w 100"/>
                <a:gd name="T35" fmla="*/ 77 h 99"/>
                <a:gd name="T36" fmla="*/ 22 w 100"/>
                <a:gd name="T37" fmla="*/ 48 h 99"/>
                <a:gd name="T38" fmla="*/ 11 w 100"/>
                <a:gd name="T39" fmla="*/ 66 h 99"/>
                <a:gd name="T40" fmla="*/ 33 w 100"/>
                <a:gd name="T41" fmla="*/ 88 h 99"/>
                <a:gd name="T42" fmla="*/ 52 w 100"/>
                <a:gd name="T43" fmla="*/ 77 h 99"/>
                <a:gd name="T44" fmla="*/ 88 w 100"/>
                <a:gd name="T45" fmla="*/ 39 h 99"/>
                <a:gd name="T46" fmla="*/ 60 w 100"/>
                <a:gd name="T47" fmla="*/ 12 h 99"/>
                <a:gd name="T48" fmla="*/ 33 w 100"/>
                <a:gd name="T49" fmla="*/ 34 h 99"/>
                <a:gd name="T50" fmla="*/ 66 w 100"/>
                <a:gd name="T51" fmla="*/ 66 h 99"/>
                <a:gd name="T52" fmla="*/ 88 w 100"/>
                <a:gd name="T53" fmla="*/ 39 h 99"/>
                <a:gd name="T54" fmla="*/ 55 w 100"/>
                <a:gd name="T55" fmla="*/ 66 h 99"/>
                <a:gd name="T56" fmla="*/ 33 w 100"/>
                <a:gd name="T57" fmla="*/ 45 h 99"/>
                <a:gd name="T58" fmla="*/ 55 w 100"/>
                <a:gd name="T59" fmla="*/ 6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" h="99">
                  <a:moveTo>
                    <a:pt x="100" y="39"/>
                  </a:moveTo>
                  <a:cubicBezTo>
                    <a:pt x="100" y="60"/>
                    <a:pt x="84" y="77"/>
                    <a:pt x="63" y="78"/>
                  </a:cubicBezTo>
                  <a:cubicBezTo>
                    <a:pt x="59" y="91"/>
                    <a:pt x="47" y="99"/>
                    <a:pt x="33" y="99"/>
                  </a:cubicBezTo>
                  <a:cubicBezTo>
                    <a:pt x="15" y="99"/>
                    <a:pt x="0" y="84"/>
                    <a:pt x="0" y="66"/>
                  </a:cubicBezTo>
                  <a:cubicBezTo>
                    <a:pt x="0" y="53"/>
                    <a:pt x="9" y="41"/>
                    <a:pt x="21" y="36"/>
                  </a:cubicBezTo>
                  <a:cubicBezTo>
                    <a:pt x="23" y="16"/>
                    <a:pt x="40" y="0"/>
                    <a:pt x="60" y="0"/>
                  </a:cubicBezTo>
                  <a:cubicBezTo>
                    <a:pt x="82" y="0"/>
                    <a:pt x="100" y="18"/>
                    <a:pt x="100" y="39"/>
                  </a:cubicBezTo>
                  <a:close/>
                  <a:moveTo>
                    <a:pt x="0" y="12"/>
                  </a:moveTo>
                  <a:cubicBezTo>
                    <a:pt x="0" y="6"/>
                    <a:pt x="5" y="1"/>
                    <a:pt x="11" y="1"/>
                  </a:cubicBezTo>
                  <a:cubicBezTo>
                    <a:pt x="17" y="1"/>
                    <a:pt x="22" y="6"/>
                    <a:pt x="22" y="12"/>
                  </a:cubicBezTo>
                  <a:cubicBezTo>
                    <a:pt x="22" y="18"/>
                    <a:pt x="17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lose/>
                  <a:moveTo>
                    <a:pt x="5" y="12"/>
                  </a:moveTo>
                  <a:cubicBezTo>
                    <a:pt x="5" y="15"/>
                    <a:pt x="8" y="18"/>
                    <a:pt x="11" y="18"/>
                  </a:cubicBezTo>
                  <a:cubicBezTo>
                    <a:pt x="15" y="18"/>
                    <a:pt x="17" y="15"/>
                    <a:pt x="17" y="12"/>
                  </a:cubicBezTo>
                  <a:cubicBezTo>
                    <a:pt x="17" y="8"/>
                    <a:pt x="15" y="6"/>
                    <a:pt x="11" y="6"/>
                  </a:cubicBezTo>
                  <a:cubicBezTo>
                    <a:pt x="8" y="6"/>
                    <a:pt x="5" y="8"/>
                    <a:pt x="5" y="12"/>
                  </a:cubicBezTo>
                  <a:close/>
                  <a:moveTo>
                    <a:pt x="52" y="77"/>
                  </a:moveTo>
                  <a:cubicBezTo>
                    <a:pt x="37" y="74"/>
                    <a:pt x="25" y="62"/>
                    <a:pt x="22" y="48"/>
                  </a:cubicBezTo>
                  <a:cubicBezTo>
                    <a:pt x="15" y="51"/>
                    <a:pt x="11" y="58"/>
                    <a:pt x="11" y="66"/>
                  </a:cubicBezTo>
                  <a:cubicBezTo>
                    <a:pt x="11" y="78"/>
                    <a:pt x="21" y="88"/>
                    <a:pt x="33" y="88"/>
                  </a:cubicBezTo>
                  <a:cubicBezTo>
                    <a:pt x="41" y="88"/>
                    <a:pt x="48" y="84"/>
                    <a:pt x="52" y="77"/>
                  </a:cubicBezTo>
                  <a:close/>
                  <a:moveTo>
                    <a:pt x="88" y="39"/>
                  </a:moveTo>
                  <a:cubicBezTo>
                    <a:pt x="88" y="24"/>
                    <a:pt x="75" y="12"/>
                    <a:pt x="60" y="12"/>
                  </a:cubicBezTo>
                  <a:cubicBezTo>
                    <a:pt x="47" y="12"/>
                    <a:pt x="36" y="21"/>
                    <a:pt x="33" y="34"/>
                  </a:cubicBezTo>
                  <a:cubicBezTo>
                    <a:pt x="51" y="34"/>
                    <a:pt x="65" y="48"/>
                    <a:pt x="66" y="66"/>
                  </a:cubicBezTo>
                  <a:cubicBezTo>
                    <a:pt x="78" y="64"/>
                    <a:pt x="88" y="52"/>
                    <a:pt x="88" y="39"/>
                  </a:cubicBezTo>
                  <a:close/>
                  <a:moveTo>
                    <a:pt x="55" y="66"/>
                  </a:moveTo>
                  <a:cubicBezTo>
                    <a:pt x="55" y="54"/>
                    <a:pt x="45" y="45"/>
                    <a:pt x="33" y="45"/>
                  </a:cubicBezTo>
                  <a:cubicBezTo>
                    <a:pt x="35" y="55"/>
                    <a:pt x="44" y="64"/>
                    <a:pt x="55" y="6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28">
              <a:extLst>
                <a:ext uri="{FF2B5EF4-FFF2-40B4-BE49-F238E27FC236}">
                  <a16:creationId xmlns:a16="http://schemas.microsoft.com/office/drawing/2014/main" id="{0B338C23-9899-DCEF-00B3-67E2767D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783" y="2559342"/>
              <a:ext cx="258898" cy="286638"/>
            </a:xfrm>
            <a:custGeom>
              <a:avLst/>
              <a:gdLst>
                <a:gd name="T0" fmla="*/ 7 w 71"/>
                <a:gd name="T1" fmla="*/ 53 h 76"/>
                <a:gd name="T2" fmla="*/ 6 w 71"/>
                <a:gd name="T3" fmla="*/ 50 h 76"/>
                <a:gd name="T4" fmla="*/ 21 w 71"/>
                <a:gd name="T5" fmla="*/ 13 h 76"/>
                <a:gd name="T6" fmla="*/ 24 w 71"/>
                <a:gd name="T7" fmla="*/ 11 h 76"/>
                <a:gd name="T8" fmla="*/ 17 w 71"/>
                <a:gd name="T9" fmla="*/ 7 h 76"/>
                <a:gd name="T10" fmla="*/ 9 w 71"/>
                <a:gd name="T11" fmla="*/ 33 h 76"/>
                <a:gd name="T12" fmla="*/ 2 w 71"/>
                <a:gd name="T13" fmla="*/ 36 h 76"/>
                <a:gd name="T14" fmla="*/ 35 w 71"/>
                <a:gd name="T15" fmla="*/ 10 h 76"/>
                <a:gd name="T16" fmla="*/ 35 w 71"/>
                <a:gd name="T17" fmla="*/ 0 h 76"/>
                <a:gd name="T18" fmla="*/ 35 w 71"/>
                <a:gd name="T19" fmla="*/ 10 h 76"/>
                <a:gd name="T20" fmla="*/ 50 w 71"/>
                <a:gd name="T21" fmla="*/ 13 h 76"/>
                <a:gd name="T22" fmla="*/ 51 w 71"/>
                <a:gd name="T23" fmla="*/ 5 h 76"/>
                <a:gd name="T24" fmla="*/ 58 w 71"/>
                <a:gd name="T25" fmla="*/ 23 h 76"/>
                <a:gd name="T26" fmla="*/ 66 w 71"/>
                <a:gd name="T27" fmla="*/ 17 h 76"/>
                <a:gd name="T28" fmla="*/ 57 w 71"/>
                <a:gd name="T29" fmla="*/ 22 h 76"/>
                <a:gd name="T30" fmla="*/ 62 w 71"/>
                <a:gd name="T31" fmla="*/ 33 h 76"/>
                <a:gd name="T32" fmla="*/ 69 w 71"/>
                <a:gd name="T33" fmla="*/ 36 h 76"/>
                <a:gd name="T34" fmla="*/ 13 w 71"/>
                <a:gd name="T35" fmla="*/ 20 h 76"/>
                <a:gd name="T36" fmla="*/ 6 w 71"/>
                <a:gd name="T37" fmla="*/ 19 h 76"/>
                <a:gd name="T38" fmla="*/ 14 w 71"/>
                <a:gd name="T39" fmla="*/ 22 h 76"/>
                <a:gd name="T40" fmla="*/ 49 w 71"/>
                <a:gd name="T41" fmla="*/ 49 h 76"/>
                <a:gd name="T42" fmla="*/ 45 w 71"/>
                <a:gd name="T43" fmla="*/ 61 h 76"/>
                <a:gd name="T44" fmla="*/ 46 w 71"/>
                <a:gd name="T45" fmla="*/ 66 h 76"/>
                <a:gd name="T46" fmla="*/ 42 w 71"/>
                <a:gd name="T47" fmla="*/ 73 h 76"/>
                <a:gd name="T48" fmla="*/ 33 w 71"/>
                <a:gd name="T49" fmla="*/ 76 h 76"/>
                <a:gd name="T50" fmla="*/ 25 w 71"/>
                <a:gd name="T51" fmla="*/ 70 h 76"/>
                <a:gd name="T52" fmla="*/ 26 w 71"/>
                <a:gd name="T53" fmla="*/ 65 h 76"/>
                <a:gd name="T54" fmla="*/ 25 w 71"/>
                <a:gd name="T55" fmla="*/ 59 h 76"/>
                <a:gd name="T56" fmla="*/ 16 w 71"/>
                <a:gd name="T57" fmla="*/ 35 h 76"/>
                <a:gd name="T58" fmla="*/ 41 w 71"/>
                <a:gd name="T59" fmla="*/ 73 h 76"/>
                <a:gd name="T60" fmla="*/ 30 w 71"/>
                <a:gd name="T61" fmla="*/ 73 h 76"/>
                <a:gd name="T62" fmla="*/ 41 w 71"/>
                <a:gd name="T63" fmla="*/ 73 h 76"/>
                <a:gd name="T64" fmla="*/ 30 w 71"/>
                <a:gd name="T65" fmla="*/ 69 h 76"/>
                <a:gd name="T66" fmla="*/ 33 w 71"/>
                <a:gd name="T67" fmla="*/ 71 h 76"/>
                <a:gd name="T68" fmla="*/ 44 w 71"/>
                <a:gd name="T69" fmla="*/ 70 h 76"/>
                <a:gd name="T70" fmla="*/ 30 w 71"/>
                <a:gd name="T71" fmla="*/ 66 h 76"/>
                <a:gd name="T72" fmla="*/ 41 w 71"/>
                <a:gd name="T73" fmla="*/ 67 h 76"/>
                <a:gd name="T74" fmla="*/ 41 w 71"/>
                <a:gd name="T75" fmla="*/ 62 h 76"/>
                <a:gd name="T76" fmla="*/ 30 w 71"/>
                <a:gd name="T77" fmla="*/ 64 h 76"/>
                <a:gd name="T78" fmla="*/ 44 w 71"/>
                <a:gd name="T79" fmla="*/ 59 h 76"/>
                <a:gd name="T80" fmla="*/ 28 w 71"/>
                <a:gd name="T81" fmla="*/ 59 h 76"/>
                <a:gd name="T82" fmla="*/ 30 w 71"/>
                <a:gd name="T83" fmla="*/ 60 h 76"/>
                <a:gd name="T84" fmla="*/ 52 w 71"/>
                <a:gd name="T85" fmla="*/ 35 h 76"/>
                <a:gd name="T86" fmla="*/ 24 w 71"/>
                <a:gd name="T87" fmla="*/ 47 h 76"/>
                <a:gd name="T88" fmla="*/ 28 w 71"/>
                <a:gd name="T89" fmla="*/ 39 h 76"/>
                <a:gd name="T90" fmla="*/ 33 w 71"/>
                <a:gd name="T91" fmla="*/ 56 h 76"/>
                <a:gd name="T92" fmla="*/ 42 w 71"/>
                <a:gd name="T93" fmla="*/ 38 h 76"/>
                <a:gd name="T94" fmla="*/ 42 w 71"/>
                <a:gd name="T95" fmla="*/ 56 h 76"/>
                <a:gd name="T96" fmla="*/ 65 w 71"/>
                <a:gd name="T97" fmla="*/ 50 h 76"/>
                <a:gd name="T98" fmla="*/ 58 w 71"/>
                <a:gd name="T99" fmla="*/ 50 h 76"/>
                <a:gd name="T100" fmla="*/ 66 w 71"/>
                <a:gd name="T101" fmla="*/ 53 h 76"/>
                <a:gd name="T102" fmla="*/ 21 w 71"/>
                <a:gd name="T103" fmla="*/ 57 h 76"/>
                <a:gd name="T104" fmla="*/ 19 w 71"/>
                <a:gd name="T105" fmla="*/ 66 h 76"/>
                <a:gd name="T106" fmla="*/ 23 w 71"/>
                <a:gd name="T107" fmla="*/ 57 h 76"/>
                <a:gd name="T108" fmla="*/ 47 w 71"/>
                <a:gd name="T109" fmla="*/ 59 h 76"/>
                <a:gd name="T110" fmla="*/ 53 w 71"/>
                <a:gd name="T111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6">
                  <a:moveTo>
                    <a:pt x="14" y="47"/>
                  </a:moveTo>
                  <a:cubicBezTo>
                    <a:pt x="14" y="48"/>
                    <a:pt x="14" y="49"/>
                    <a:pt x="13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6" y="53"/>
                  </a:cubicBezTo>
                  <a:cubicBezTo>
                    <a:pt x="6" y="53"/>
                    <a:pt x="5" y="53"/>
                    <a:pt x="5" y="53"/>
                  </a:cubicBezTo>
                  <a:cubicBezTo>
                    <a:pt x="5" y="52"/>
                    <a:pt x="5" y="51"/>
                    <a:pt x="6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7"/>
                    <a:pt x="14" y="47"/>
                  </a:cubicBezTo>
                  <a:close/>
                  <a:moveTo>
                    <a:pt x="21" y="13"/>
                  </a:moveTo>
                  <a:cubicBezTo>
                    <a:pt x="21" y="13"/>
                    <a:pt x="22" y="14"/>
                    <a:pt x="22" y="14"/>
                  </a:cubicBezTo>
                  <a:cubicBezTo>
                    <a:pt x="22" y="14"/>
                    <a:pt x="23" y="13"/>
                    <a:pt x="23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5"/>
                  </a:cubicBezTo>
                  <a:cubicBezTo>
                    <a:pt x="17" y="5"/>
                    <a:pt x="17" y="6"/>
                    <a:pt x="17" y="7"/>
                  </a:cubicBezTo>
                  <a:lnTo>
                    <a:pt x="21" y="13"/>
                  </a:lnTo>
                  <a:close/>
                  <a:moveTo>
                    <a:pt x="10" y="35"/>
                  </a:moveTo>
                  <a:cubicBezTo>
                    <a:pt x="10" y="34"/>
                    <a:pt x="10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36"/>
                    <a:pt x="1" y="36"/>
                    <a:pt x="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5"/>
                  </a:cubicBezTo>
                  <a:close/>
                  <a:moveTo>
                    <a:pt x="35" y="10"/>
                  </a:moveTo>
                  <a:cubicBezTo>
                    <a:pt x="36" y="10"/>
                    <a:pt x="37" y="9"/>
                    <a:pt x="37" y="8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5" y="10"/>
                    <a:pt x="35" y="10"/>
                  </a:cubicBezTo>
                  <a:close/>
                  <a:moveTo>
                    <a:pt x="48" y="13"/>
                  </a:moveTo>
                  <a:cubicBezTo>
                    <a:pt x="48" y="13"/>
                    <a:pt x="48" y="14"/>
                    <a:pt x="49" y="14"/>
                  </a:cubicBezTo>
                  <a:cubicBezTo>
                    <a:pt x="49" y="14"/>
                    <a:pt x="50" y="13"/>
                    <a:pt x="50" y="13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3" y="5"/>
                  </a:cubicBezTo>
                  <a:cubicBezTo>
                    <a:pt x="52" y="4"/>
                    <a:pt x="51" y="4"/>
                    <a:pt x="51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3"/>
                    <a:pt x="48" y="13"/>
                  </a:cubicBezTo>
                  <a:close/>
                  <a:moveTo>
                    <a:pt x="58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5" y="17"/>
                    <a:pt x="65" y="16"/>
                    <a:pt x="64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7" y="23"/>
                    <a:pt x="58" y="23"/>
                    <a:pt x="58" y="23"/>
                  </a:cubicBezTo>
                  <a:close/>
                  <a:moveTo>
                    <a:pt x="69" y="33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0" y="34"/>
                    <a:pt x="60" y="35"/>
                  </a:cubicBezTo>
                  <a:cubicBezTo>
                    <a:pt x="60" y="36"/>
                    <a:pt x="61" y="36"/>
                    <a:pt x="62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6"/>
                    <a:pt x="71" y="36"/>
                    <a:pt x="71" y="35"/>
                  </a:cubicBezTo>
                  <a:cubicBezTo>
                    <a:pt x="71" y="34"/>
                    <a:pt x="70" y="33"/>
                    <a:pt x="69" y="33"/>
                  </a:cubicBezTo>
                  <a:close/>
                  <a:moveTo>
                    <a:pt x="13" y="20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6" y="16"/>
                    <a:pt x="5" y="17"/>
                    <a:pt x="5" y="17"/>
                  </a:cubicBezTo>
                  <a:cubicBezTo>
                    <a:pt x="5" y="18"/>
                    <a:pt x="5" y="19"/>
                    <a:pt x="6" y="1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13" y="23"/>
                    <a:pt x="14" y="23"/>
                    <a:pt x="14" y="22"/>
                  </a:cubicBezTo>
                  <a:cubicBezTo>
                    <a:pt x="14" y="22"/>
                    <a:pt x="14" y="21"/>
                    <a:pt x="13" y="20"/>
                  </a:cubicBezTo>
                  <a:close/>
                  <a:moveTo>
                    <a:pt x="55" y="35"/>
                  </a:moveTo>
                  <a:cubicBezTo>
                    <a:pt x="55" y="41"/>
                    <a:pt x="53" y="46"/>
                    <a:pt x="49" y="49"/>
                  </a:cubicBezTo>
                  <a:cubicBezTo>
                    <a:pt x="46" y="53"/>
                    <a:pt x="45" y="56"/>
                    <a:pt x="45" y="58"/>
                  </a:cubicBezTo>
                  <a:cubicBezTo>
                    <a:pt x="45" y="58"/>
                    <a:pt x="46" y="59"/>
                    <a:pt x="46" y="59"/>
                  </a:cubicBezTo>
                  <a:cubicBezTo>
                    <a:pt x="46" y="60"/>
                    <a:pt x="45" y="61"/>
                    <a:pt x="45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6" y="64"/>
                    <a:pt x="45" y="64"/>
                    <a:pt x="45" y="65"/>
                  </a:cubicBezTo>
                  <a:cubicBezTo>
                    <a:pt x="45" y="65"/>
                    <a:pt x="46" y="66"/>
                    <a:pt x="46" y="66"/>
                  </a:cubicBezTo>
                  <a:cubicBezTo>
                    <a:pt x="46" y="67"/>
                    <a:pt x="45" y="68"/>
                    <a:pt x="45" y="68"/>
                  </a:cubicBezTo>
                  <a:cubicBezTo>
                    <a:pt x="45" y="69"/>
                    <a:pt x="46" y="69"/>
                    <a:pt x="46" y="70"/>
                  </a:cubicBezTo>
                  <a:cubicBezTo>
                    <a:pt x="46" y="71"/>
                    <a:pt x="44" y="72"/>
                    <a:pt x="42" y="73"/>
                  </a:cubicBezTo>
                  <a:cubicBezTo>
                    <a:pt x="42" y="73"/>
                    <a:pt x="43" y="73"/>
                    <a:pt x="43" y="73"/>
                  </a:cubicBezTo>
                  <a:cubicBezTo>
                    <a:pt x="43" y="75"/>
                    <a:pt x="41" y="76"/>
                    <a:pt x="38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0" y="76"/>
                    <a:pt x="28" y="75"/>
                    <a:pt x="28" y="73"/>
                  </a:cubicBezTo>
                  <a:cubicBezTo>
                    <a:pt x="28" y="73"/>
                    <a:pt x="29" y="73"/>
                    <a:pt x="29" y="73"/>
                  </a:cubicBezTo>
                  <a:cubicBezTo>
                    <a:pt x="27" y="72"/>
                    <a:pt x="25" y="71"/>
                    <a:pt x="25" y="70"/>
                  </a:cubicBezTo>
                  <a:cubicBezTo>
                    <a:pt x="25" y="69"/>
                    <a:pt x="26" y="69"/>
                    <a:pt x="26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5" y="66"/>
                    <a:pt x="26" y="65"/>
                    <a:pt x="26" y="65"/>
                  </a:cubicBezTo>
                  <a:cubicBezTo>
                    <a:pt x="26" y="64"/>
                    <a:pt x="25" y="64"/>
                    <a:pt x="25" y="63"/>
                  </a:cubicBezTo>
                  <a:cubicBezTo>
                    <a:pt x="25" y="62"/>
                    <a:pt x="26" y="62"/>
                    <a:pt x="26" y="61"/>
                  </a:cubicBezTo>
                  <a:cubicBezTo>
                    <a:pt x="26" y="61"/>
                    <a:pt x="25" y="60"/>
                    <a:pt x="25" y="59"/>
                  </a:cubicBezTo>
                  <a:cubicBezTo>
                    <a:pt x="25" y="59"/>
                    <a:pt x="26" y="58"/>
                    <a:pt x="26" y="58"/>
                  </a:cubicBezTo>
                  <a:cubicBezTo>
                    <a:pt x="26" y="56"/>
                    <a:pt x="25" y="53"/>
                    <a:pt x="22" y="49"/>
                  </a:cubicBezTo>
                  <a:cubicBezTo>
                    <a:pt x="18" y="46"/>
                    <a:pt x="16" y="41"/>
                    <a:pt x="16" y="35"/>
                  </a:cubicBezTo>
                  <a:cubicBezTo>
                    <a:pt x="16" y="24"/>
                    <a:pt x="25" y="16"/>
                    <a:pt x="35" y="16"/>
                  </a:cubicBezTo>
                  <a:cubicBezTo>
                    <a:pt x="46" y="16"/>
                    <a:pt x="55" y="24"/>
                    <a:pt x="55" y="35"/>
                  </a:cubicBezTo>
                  <a:close/>
                  <a:moveTo>
                    <a:pt x="41" y="73"/>
                  </a:moveTo>
                  <a:cubicBezTo>
                    <a:pt x="40" y="73"/>
                    <a:pt x="40" y="73"/>
                    <a:pt x="38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1" y="73"/>
                    <a:pt x="30" y="73"/>
                    <a:pt x="30" y="73"/>
                  </a:cubicBezTo>
                  <a:cubicBezTo>
                    <a:pt x="30" y="74"/>
                    <a:pt x="31" y="74"/>
                    <a:pt x="33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0" y="74"/>
                    <a:pt x="40" y="74"/>
                    <a:pt x="41" y="73"/>
                  </a:cubicBezTo>
                  <a:close/>
                  <a:moveTo>
                    <a:pt x="44" y="70"/>
                  </a:moveTo>
                  <a:cubicBezTo>
                    <a:pt x="44" y="70"/>
                    <a:pt x="43" y="69"/>
                    <a:pt x="41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8" y="69"/>
                    <a:pt x="27" y="70"/>
                    <a:pt x="27" y="70"/>
                  </a:cubicBezTo>
                  <a:cubicBezTo>
                    <a:pt x="27" y="70"/>
                    <a:pt x="28" y="71"/>
                    <a:pt x="30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3" y="71"/>
                    <a:pt x="44" y="70"/>
                    <a:pt x="44" y="70"/>
                  </a:cubicBezTo>
                  <a:close/>
                  <a:moveTo>
                    <a:pt x="44" y="66"/>
                  </a:moveTo>
                  <a:cubicBezTo>
                    <a:pt x="44" y="66"/>
                    <a:pt x="43" y="66"/>
                    <a:pt x="41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7" y="66"/>
                    <a:pt x="27" y="66"/>
                  </a:cubicBezTo>
                  <a:cubicBezTo>
                    <a:pt x="27" y="67"/>
                    <a:pt x="28" y="67"/>
                    <a:pt x="3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3" y="67"/>
                    <a:pt x="44" y="67"/>
                    <a:pt x="44" y="66"/>
                  </a:cubicBezTo>
                  <a:close/>
                  <a:moveTo>
                    <a:pt x="44" y="63"/>
                  </a:moveTo>
                  <a:cubicBezTo>
                    <a:pt x="44" y="63"/>
                    <a:pt x="43" y="62"/>
                    <a:pt x="41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8" y="62"/>
                    <a:pt x="27" y="63"/>
                    <a:pt x="27" y="63"/>
                  </a:cubicBezTo>
                  <a:cubicBezTo>
                    <a:pt x="27" y="63"/>
                    <a:pt x="28" y="64"/>
                    <a:pt x="30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3" y="64"/>
                    <a:pt x="44" y="63"/>
                    <a:pt x="44" y="63"/>
                  </a:cubicBezTo>
                  <a:close/>
                  <a:moveTo>
                    <a:pt x="44" y="59"/>
                  </a:moveTo>
                  <a:cubicBezTo>
                    <a:pt x="44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8" y="60"/>
                    <a:pt x="30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3" y="60"/>
                    <a:pt x="44" y="60"/>
                    <a:pt x="44" y="59"/>
                  </a:cubicBezTo>
                  <a:close/>
                  <a:moveTo>
                    <a:pt x="52" y="35"/>
                  </a:moveTo>
                  <a:cubicBezTo>
                    <a:pt x="52" y="26"/>
                    <a:pt x="45" y="19"/>
                    <a:pt x="35" y="19"/>
                  </a:cubicBezTo>
                  <a:cubicBezTo>
                    <a:pt x="26" y="19"/>
                    <a:pt x="19" y="26"/>
                    <a:pt x="19" y="35"/>
                  </a:cubicBezTo>
                  <a:cubicBezTo>
                    <a:pt x="19" y="40"/>
                    <a:pt x="21" y="44"/>
                    <a:pt x="24" y="47"/>
                  </a:cubicBezTo>
                  <a:cubicBezTo>
                    <a:pt x="27" y="50"/>
                    <a:pt x="28" y="53"/>
                    <a:pt x="29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1" y="38"/>
                    <a:pt x="42" y="38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3" y="53"/>
                    <a:pt x="44" y="50"/>
                    <a:pt x="47" y="47"/>
                  </a:cubicBezTo>
                  <a:cubicBezTo>
                    <a:pt x="50" y="44"/>
                    <a:pt x="52" y="40"/>
                    <a:pt x="52" y="35"/>
                  </a:cubicBezTo>
                  <a:close/>
                  <a:moveTo>
                    <a:pt x="65" y="50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57" y="48"/>
                    <a:pt x="57" y="49"/>
                    <a:pt x="58" y="5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3"/>
                    <a:pt x="66" y="53"/>
                    <a:pt x="66" y="53"/>
                  </a:cubicBezTo>
                  <a:cubicBezTo>
                    <a:pt x="66" y="52"/>
                    <a:pt x="66" y="51"/>
                    <a:pt x="65" y="50"/>
                  </a:cubicBezTo>
                  <a:close/>
                  <a:moveTo>
                    <a:pt x="23" y="57"/>
                  </a:moveTo>
                  <a:cubicBezTo>
                    <a:pt x="22" y="56"/>
                    <a:pt x="21" y="56"/>
                    <a:pt x="21" y="57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4"/>
                    <a:pt x="17" y="65"/>
                    <a:pt x="18" y="65"/>
                  </a:cubicBezTo>
                  <a:cubicBezTo>
                    <a:pt x="18" y="66"/>
                    <a:pt x="18" y="66"/>
                    <a:pt x="19" y="66"/>
                  </a:cubicBezTo>
                  <a:cubicBezTo>
                    <a:pt x="19" y="66"/>
                    <a:pt x="20" y="65"/>
                    <a:pt x="20" y="65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4" y="57"/>
                    <a:pt x="23" y="57"/>
                  </a:cubicBezTo>
                  <a:close/>
                  <a:moveTo>
                    <a:pt x="50" y="57"/>
                  </a:moveTo>
                  <a:cubicBezTo>
                    <a:pt x="50" y="56"/>
                    <a:pt x="49" y="56"/>
                    <a:pt x="48" y="57"/>
                  </a:cubicBezTo>
                  <a:cubicBezTo>
                    <a:pt x="47" y="57"/>
                    <a:pt x="47" y="58"/>
                    <a:pt x="47" y="59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6"/>
                    <a:pt x="52" y="66"/>
                  </a:cubicBezTo>
                  <a:cubicBezTo>
                    <a:pt x="53" y="66"/>
                    <a:pt x="53" y="66"/>
                    <a:pt x="53" y="65"/>
                  </a:cubicBezTo>
                  <a:cubicBezTo>
                    <a:pt x="54" y="65"/>
                    <a:pt x="54" y="64"/>
                    <a:pt x="54" y="63"/>
                  </a:cubicBezTo>
                  <a:lnTo>
                    <a:pt x="50" y="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29">
              <a:extLst>
                <a:ext uri="{FF2B5EF4-FFF2-40B4-BE49-F238E27FC236}">
                  <a16:creationId xmlns:a16="http://schemas.microsoft.com/office/drawing/2014/main" id="{DDB01FB0-8C76-396D-B431-29F55FF5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881" y="3330665"/>
              <a:ext cx="235241" cy="217963"/>
            </a:xfrm>
            <a:custGeom>
              <a:avLst/>
              <a:gdLst>
                <a:gd name="T0" fmla="*/ 69 w 75"/>
                <a:gd name="T1" fmla="*/ 35 h 67"/>
                <a:gd name="T2" fmla="*/ 67 w 75"/>
                <a:gd name="T3" fmla="*/ 35 h 67"/>
                <a:gd name="T4" fmla="*/ 56 w 75"/>
                <a:gd name="T5" fmla="*/ 10 h 67"/>
                <a:gd name="T6" fmla="*/ 21 w 75"/>
                <a:gd name="T7" fmla="*/ 7 h 67"/>
                <a:gd name="T8" fmla="*/ 8 w 75"/>
                <a:gd name="T9" fmla="*/ 33 h 67"/>
                <a:gd name="T10" fmla="*/ 6 w 75"/>
                <a:gd name="T11" fmla="*/ 35 h 67"/>
                <a:gd name="T12" fmla="*/ 0 w 75"/>
                <a:gd name="T13" fmla="*/ 48 h 67"/>
                <a:gd name="T14" fmla="*/ 6 w 75"/>
                <a:gd name="T15" fmla="*/ 61 h 67"/>
                <a:gd name="T16" fmla="*/ 17 w 75"/>
                <a:gd name="T17" fmla="*/ 59 h 67"/>
                <a:gd name="T18" fmla="*/ 15 w 75"/>
                <a:gd name="T19" fmla="*/ 35 h 67"/>
                <a:gd name="T20" fmla="*/ 12 w 75"/>
                <a:gd name="T21" fmla="*/ 33 h 67"/>
                <a:gd name="T22" fmla="*/ 23 w 75"/>
                <a:gd name="T23" fmla="*/ 13 h 67"/>
                <a:gd name="T24" fmla="*/ 50 w 75"/>
                <a:gd name="T25" fmla="*/ 13 h 67"/>
                <a:gd name="T26" fmla="*/ 63 w 75"/>
                <a:gd name="T27" fmla="*/ 33 h 67"/>
                <a:gd name="T28" fmla="*/ 60 w 75"/>
                <a:gd name="T29" fmla="*/ 35 h 67"/>
                <a:gd name="T30" fmla="*/ 58 w 75"/>
                <a:gd name="T31" fmla="*/ 58 h 67"/>
                <a:gd name="T32" fmla="*/ 45 w 75"/>
                <a:gd name="T33" fmla="*/ 64 h 67"/>
                <a:gd name="T34" fmla="*/ 43 w 75"/>
                <a:gd name="T35" fmla="*/ 60 h 67"/>
                <a:gd name="T36" fmla="*/ 35 w 75"/>
                <a:gd name="T37" fmla="*/ 62 h 67"/>
                <a:gd name="T38" fmla="*/ 36 w 75"/>
                <a:gd name="T39" fmla="*/ 67 h 67"/>
                <a:gd name="T40" fmla="*/ 49 w 75"/>
                <a:gd name="T41" fmla="*/ 67 h 67"/>
                <a:gd name="T42" fmla="*/ 59 w 75"/>
                <a:gd name="T43" fmla="*/ 61 h 67"/>
                <a:gd name="T44" fmla="*/ 69 w 75"/>
                <a:gd name="T45" fmla="*/ 61 h 67"/>
                <a:gd name="T46" fmla="*/ 75 w 75"/>
                <a:gd name="T47" fmla="*/ 48 h 67"/>
                <a:gd name="T48" fmla="*/ 5 w 75"/>
                <a:gd name="T49" fmla="*/ 40 h 67"/>
                <a:gd name="T50" fmla="*/ 3 w 75"/>
                <a:gd name="T51" fmla="*/ 48 h 67"/>
                <a:gd name="T52" fmla="*/ 8 w 75"/>
                <a:gd name="T53" fmla="*/ 58 h 67"/>
                <a:gd name="T54" fmla="*/ 14 w 75"/>
                <a:gd name="T55" fmla="*/ 38 h 67"/>
                <a:gd name="T56" fmla="*/ 38 w 75"/>
                <a:gd name="T57" fmla="*/ 64 h 67"/>
                <a:gd name="T58" fmla="*/ 42 w 75"/>
                <a:gd name="T59" fmla="*/ 63 h 67"/>
                <a:gd name="T60" fmla="*/ 38 w 75"/>
                <a:gd name="T61" fmla="*/ 64 h 67"/>
                <a:gd name="T62" fmla="*/ 70 w 75"/>
                <a:gd name="T63" fmla="*/ 56 h 67"/>
                <a:gd name="T64" fmla="*/ 72 w 75"/>
                <a:gd name="T65" fmla="*/ 48 h 67"/>
                <a:gd name="T66" fmla="*/ 67 w 75"/>
                <a:gd name="T67" fmla="*/ 58 h 67"/>
                <a:gd name="T68" fmla="*/ 67 w 75"/>
                <a:gd name="T69" fmla="*/ 56 h 67"/>
                <a:gd name="T70" fmla="*/ 61 w 75"/>
                <a:gd name="T71" fmla="*/ 55 h 67"/>
                <a:gd name="T72" fmla="*/ 67 w 75"/>
                <a:gd name="T73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" h="67">
                  <a:moveTo>
                    <a:pt x="75" y="48"/>
                  </a:moveTo>
                  <a:cubicBezTo>
                    <a:pt x="75" y="42"/>
                    <a:pt x="73" y="36"/>
                    <a:pt x="69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19" y="8"/>
                    <a:pt x="19" y="10"/>
                  </a:cubicBezTo>
                  <a:cubicBezTo>
                    <a:pt x="12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6" y="35"/>
                    <a:pt x="1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8"/>
                    <a:pt x="22" y="13"/>
                  </a:cubicBezTo>
                  <a:cubicBezTo>
                    <a:pt x="22" y="13"/>
                    <a:pt x="22" y="13"/>
                    <a:pt x="23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32" y="8"/>
                    <a:pt x="43" y="8"/>
                    <a:pt x="50" y="13"/>
                  </a:cubicBezTo>
                  <a:cubicBezTo>
                    <a:pt x="51" y="13"/>
                    <a:pt x="52" y="13"/>
                    <a:pt x="53" y="13"/>
                  </a:cubicBezTo>
                  <a:cubicBezTo>
                    <a:pt x="59" y="18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1"/>
                    <a:pt x="44" y="60"/>
                    <a:pt x="43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5" y="61"/>
                    <a:pt x="35" y="6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50" y="67"/>
                    <a:pt x="50" y="67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38" y="64"/>
                  </a:moveTo>
                  <a:cubicBezTo>
                    <a:pt x="38" y="63"/>
                    <a:pt x="38" y="63"/>
                    <a:pt x="38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4"/>
                    <a:pt x="42" y="64"/>
                    <a:pt x="42" y="64"/>
                  </a:cubicBezTo>
                  <a:lnTo>
                    <a:pt x="38" y="64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7" y="3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7"/>
                    <a:pt x="67" y="57"/>
                    <a:pt x="67" y="56"/>
                  </a:cubicBezTo>
                  <a:cubicBezTo>
                    <a:pt x="67" y="54"/>
                    <a:pt x="65" y="53"/>
                    <a:pt x="64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38"/>
                    <a:pt x="61" y="38"/>
                    <a:pt x="61" y="38"/>
                  </a:cubicBezTo>
                  <a:lnTo>
                    <a:pt x="67" y="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30">
              <a:extLst>
                <a:ext uri="{FF2B5EF4-FFF2-40B4-BE49-F238E27FC236}">
                  <a16:creationId xmlns:a16="http://schemas.microsoft.com/office/drawing/2014/main" id="{3AF82E91-FA93-6500-91CA-7C443722B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53" y="4022483"/>
              <a:ext cx="204673" cy="244545"/>
            </a:xfrm>
            <a:custGeom>
              <a:avLst/>
              <a:gdLst>
                <a:gd name="T0" fmla="*/ 65 w 65"/>
                <a:gd name="T1" fmla="*/ 3 h 75"/>
                <a:gd name="T2" fmla="*/ 65 w 65"/>
                <a:gd name="T3" fmla="*/ 1 h 75"/>
                <a:gd name="T4" fmla="*/ 64 w 65"/>
                <a:gd name="T5" fmla="*/ 0 h 75"/>
                <a:gd name="T6" fmla="*/ 1 w 65"/>
                <a:gd name="T7" fmla="*/ 0 h 75"/>
                <a:gd name="T8" fmla="*/ 0 w 65"/>
                <a:gd name="T9" fmla="*/ 1 h 75"/>
                <a:gd name="T10" fmla="*/ 0 w 65"/>
                <a:gd name="T11" fmla="*/ 3 h 75"/>
                <a:gd name="T12" fmla="*/ 1 w 65"/>
                <a:gd name="T13" fmla="*/ 4 h 75"/>
                <a:gd name="T14" fmla="*/ 1 w 65"/>
                <a:gd name="T15" fmla="*/ 48 h 75"/>
                <a:gd name="T16" fmla="*/ 0 w 65"/>
                <a:gd name="T17" fmla="*/ 49 h 75"/>
                <a:gd name="T18" fmla="*/ 0 w 65"/>
                <a:gd name="T19" fmla="*/ 52 h 75"/>
                <a:gd name="T20" fmla="*/ 1 w 65"/>
                <a:gd name="T21" fmla="*/ 53 h 75"/>
                <a:gd name="T22" fmla="*/ 26 w 65"/>
                <a:gd name="T23" fmla="*/ 53 h 75"/>
                <a:gd name="T24" fmla="*/ 16 w 65"/>
                <a:gd name="T25" fmla="*/ 73 h 75"/>
                <a:gd name="T26" fmla="*/ 17 w 65"/>
                <a:gd name="T27" fmla="*/ 75 h 75"/>
                <a:gd name="T28" fmla="*/ 18 w 65"/>
                <a:gd name="T29" fmla="*/ 75 h 75"/>
                <a:gd name="T30" fmla="*/ 19 w 65"/>
                <a:gd name="T31" fmla="*/ 74 h 75"/>
                <a:gd name="T32" fmla="*/ 29 w 65"/>
                <a:gd name="T33" fmla="*/ 53 h 75"/>
                <a:gd name="T34" fmla="*/ 37 w 65"/>
                <a:gd name="T35" fmla="*/ 53 h 75"/>
                <a:gd name="T36" fmla="*/ 46 w 65"/>
                <a:gd name="T37" fmla="*/ 74 h 75"/>
                <a:gd name="T38" fmla="*/ 48 w 65"/>
                <a:gd name="T39" fmla="*/ 75 h 75"/>
                <a:gd name="T40" fmla="*/ 48 w 65"/>
                <a:gd name="T41" fmla="*/ 75 h 75"/>
                <a:gd name="T42" fmla="*/ 49 w 65"/>
                <a:gd name="T43" fmla="*/ 73 h 75"/>
                <a:gd name="T44" fmla="*/ 40 w 65"/>
                <a:gd name="T45" fmla="*/ 53 h 75"/>
                <a:gd name="T46" fmla="*/ 64 w 65"/>
                <a:gd name="T47" fmla="*/ 53 h 75"/>
                <a:gd name="T48" fmla="*/ 65 w 65"/>
                <a:gd name="T49" fmla="*/ 52 h 75"/>
                <a:gd name="T50" fmla="*/ 65 w 65"/>
                <a:gd name="T51" fmla="*/ 49 h 75"/>
                <a:gd name="T52" fmla="*/ 65 w 65"/>
                <a:gd name="T53" fmla="*/ 48 h 75"/>
                <a:gd name="T54" fmla="*/ 65 w 65"/>
                <a:gd name="T55" fmla="*/ 4 h 75"/>
                <a:gd name="T56" fmla="*/ 65 w 65"/>
                <a:gd name="T57" fmla="*/ 3 h 75"/>
                <a:gd name="T58" fmla="*/ 62 w 65"/>
                <a:gd name="T59" fmla="*/ 48 h 75"/>
                <a:gd name="T60" fmla="*/ 4 w 65"/>
                <a:gd name="T61" fmla="*/ 48 h 75"/>
                <a:gd name="T62" fmla="*/ 4 w 65"/>
                <a:gd name="T63" fmla="*/ 5 h 75"/>
                <a:gd name="T64" fmla="*/ 62 w 65"/>
                <a:gd name="T65" fmla="*/ 5 h 75"/>
                <a:gd name="T66" fmla="*/ 62 w 65"/>
                <a:gd name="T67" fmla="*/ 48 h 75"/>
                <a:gd name="T68" fmla="*/ 46 w 65"/>
                <a:gd name="T69" fmla="*/ 42 h 75"/>
                <a:gd name="T70" fmla="*/ 46 w 65"/>
                <a:gd name="T71" fmla="*/ 13 h 75"/>
                <a:gd name="T72" fmla="*/ 46 w 65"/>
                <a:gd name="T73" fmla="*/ 12 h 75"/>
                <a:gd name="T74" fmla="*/ 56 w 65"/>
                <a:gd name="T75" fmla="*/ 12 h 75"/>
                <a:gd name="T76" fmla="*/ 56 w 65"/>
                <a:gd name="T77" fmla="*/ 13 h 75"/>
                <a:gd name="T78" fmla="*/ 56 w 65"/>
                <a:gd name="T79" fmla="*/ 42 h 75"/>
                <a:gd name="T80" fmla="*/ 56 w 65"/>
                <a:gd name="T81" fmla="*/ 42 h 75"/>
                <a:gd name="T82" fmla="*/ 46 w 65"/>
                <a:gd name="T83" fmla="*/ 42 h 75"/>
                <a:gd name="T84" fmla="*/ 46 w 65"/>
                <a:gd name="T85" fmla="*/ 42 h 75"/>
                <a:gd name="T86" fmla="*/ 27 w 65"/>
                <a:gd name="T87" fmla="*/ 42 h 75"/>
                <a:gd name="T88" fmla="*/ 27 w 65"/>
                <a:gd name="T89" fmla="*/ 21 h 75"/>
                <a:gd name="T90" fmla="*/ 28 w 65"/>
                <a:gd name="T91" fmla="*/ 20 h 75"/>
                <a:gd name="T92" fmla="*/ 38 w 65"/>
                <a:gd name="T93" fmla="*/ 20 h 75"/>
                <a:gd name="T94" fmla="*/ 38 w 65"/>
                <a:gd name="T95" fmla="*/ 21 h 75"/>
                <a:gd name="T96" fmla="*/ 38 w 65"/>
                <a:gd name="T97" fmla="*/ 42 h 75"/>
                <a:gd name="T98" fmla="*/ 38 w 65"/>
                <a:gd name="T99" fmla="*/ 42 h 75"/>
                <a:gd name="T100" fmla="*/ 28 w 65"/>
                <a:gd name="T101" fmla="*/ 42 h 75"/>
                <a:gd name="T102" fmla="*/ 27 w 65"/>
                <a:gd name="T103" fmla="*/ 42 h 75"/>
                <a:gd name="T104" fmla="*/ 9 w 65"/>
                <a:gd name="T105" fmla="*/ 42 h 75"/>
                <a:gd name="T106" fmla="*/ 9 w 65"/>
                <a:gd name="T107" fmla="*/ 28 h 75"/>
                <a:gd name="T108" fmla="*/ 10 w 65"/>
                <a:gd name="T109" fmla="*/ 28 h 75"/>
                <a:gd name="T110" fmla="*/ 20 w 65"/>
                <a:gd name="T111" fmla="*/ 28 h 75"/>
                <a:gd name="T112" fmla="*/ 20 w 65"/>
                <a:gd name="T113" fmla="*/ 28 h 75"/>
                <a:gd name="T114" fmla="*/ 20 w 65"/>
                <a:gd name="T115" fmla="*/ 42 h 75"/>
                <a:gd name="T116" fmla="*/ 20 w 65"/>
                <a:gd name="T117" fmla="*/ 42 h 75"/>
                <a:gd name="T118" fmla="*/ 10 w 65"/>
                <a:gd name="T119" fmla="*/ 42 h 75"/>
                <a:gd name="T120" fmla="*/ 9 w 65"/>
                <a:gd name="T121" fmla="*/ 4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" h="75">
                  <a:moveTo>
                    <a:pt x="65" y="3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0"/>
                    <a:pt x="6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" y="53"/>
                    <a:pt x="1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4"/>
                    <a:pt x="16" y="75"/>
                    <a:pt x="17" y="75"/>
                  </a:cubicBezTo>
                  <a:cubicBezTo>
                    <a:pt x="17" y="75"/>
                    <a:pt x="18" y="75"/>
                    <a:pt x="18" y="75"/>
                  </a:cubicBezTo>
                  <a:cubicBezTo>
                    <a:pt x="18" y="75"/>
                    <a:pt x="19" y="75"/>
                    <a:pt x="19" y="74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7" y="75"/>
                    <a:pt x="47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5"/>
                    <a:pt x="50" y="74"/>
                    <a:pt x="49" y="7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3"/>
                    <a:pt x="65" y="52"/>
                    <a:pt x="65" y="52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8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lose/>
                  <a:moveTo>
                    <a:pt x="6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62" y="48"/>
                  </a:lnTo>
                  <a:close/>
                  <a:moveTo>
                    <a:pt x="46" y="42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2"/>
                    <a:pt x="4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3"/>
                    <a:pt x="56" y="13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27" y="42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8" y="20"/>
                    <a:pt x="2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7" y="42"/>
                    <a:pt x="27" y="42"/>
                  </a:cubicBezTo>
                  <a:close/>
                  <a:moveTo>
                    <a:pt x="9" y="42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6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Business Actions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6F4B5-71FE-3C54-2F09-F531FD881751}"/>
              </a:ext>
            </a:extLst>
          </p:cNvPr>
          <p:cNvSpPr txBox="1"/>
          <p:nvPr/>
        </p:nvSpPr>
        <p:spPr>
          <a:xfrm>
            <a:off x="4211960" y="926886"/>
            <a:ext cx="4753448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Actions based on key drivers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 more varied in-flight entertainment programs and upgrading the entertainment system facilities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 items or services that help passengers sitting more comfortable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Upgrading and improving existing online booking systems and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C8085-A8D7-CC2B-8DCF-90C915B60169}"/>
              </a:ext>
            </a:extLst>
          </p:cNvPr>
          <p:cNvSpPr txBox="1"/>
          <p:nvPr/>
        </p:nvSpPr>
        <p:spPr>
          <a:xfrm>
            <a:off x="4211960" y="3067448"/>
            <a:ext cx="4392488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analysis for different customer groups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satisfaction of disloyal customers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satisfaction of customers in a personal travel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F5B522A-F72A-8192-6545-B55516312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7BF8B-C197-ADF6-AD60-628D699C4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3528" y="1446782"/>
            <a:ext cx="3401326" cy="2554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F3CCF-D44B-5AD1-3BC9-E3AAFD146888}"/>
              </a:ext>
            </a:extLst>
          </p:cNvPr>
          <p:cNvSpPr txBox="1"/>
          <p:nvPr/>
        </p:nvSpPr>
        <p:spPr>
          <a:xfrm>
            <a:off x="507785" y="4083918"/>
            <a:ext cx="3032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from: https://www.businessinsider.com/best-economy-airlines-in-the-world-according-to-youngest-man-to-visit-every-country-2019-1</a:t>
            </a:r>
          </a:p>
        </p:txBody>
      </p:sp>
    </p:spTree>
    <p:extLst>
      <p:ext uri="{BB962C8B-B14F-4D97-AF65-F5344CB8AC3E}">
        <p14:creationId xmlns:p14="http://schemas.microsoft.com/office/powerpoint/2010/main" val="8499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000" y="2168700"/>
            <a:ext cx="4752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spc="300" dirty="0">
                <a:solidFill>
                  <a:srgbClr val="39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r>
              <a:rPr lang="zh-CN" altLang="en-US" sz="4800" b="1" spc="300" dirty="0">
                <a:solidFill>
                  <a:srgbClr val="39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29F4C18-875E-4C73-BE45-50BA080D0931}"/>
              </a:ext>
            </a:extLst>
          </p:cNvPr>
          <p:cNvSpPr/>
          <p:nvPr/>
        </p:nvSpPr>
        <p:spPr>
          <a:xfrm rot="2675650">
            <a:off x="-2340070" y="-469111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E58C910-50C8-4CA0-860F-F78A1E4A7C29}"/>
              </a:ext>
            </a:extLst>
          </p:cNvPr>
          <p:cNvSpPr/>
          <p:nvPr/>
        </p:nvSpPr>
        <p:spPr>
          <a:xfrm rot="2675650">
            <a:off x="1572115" y="-3383776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72FCB09-0A61-4E2E-A769-A538367AA1D7}"/>
              </a:ext>
            </a:extLst>
          </p:cNvPr>
          <p:cNvSpPr/>
          <p:nvPr/>
        </p:nvSpPr>
        <p:spPr>
          <a:xfrm rot="2675650">
            <a:off x="2962965" y="3846937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D5676BD-BFEF-4019-AA6C-F5F15E0C1873}"/>
              </a:ext>
            </a:extLst>
          </p:cNvPr>
          <p:cNvSpPr/>
          <p:nvPr/>
        </p:nvSpPr>
        <p:spPr>
          <a:xfrm rot="2675650">
            <a:off x="5051196" y="4157398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D5AFC1-D1B3-4C0C-8145-1FA854F89340}"/>
              </a:ext>
            </a:extLst>
          </p:cNvPr>
          <p:cNvSpPr/>
          <p:nvPr/>
        </p:nvSpPr>
        <p:spPr>
          <a:xfrm rot="2554597">
            <a:off x="-1707549" y="1410768"/>
            <a:ext cx="2952328" cy="2808312"/>
          </a:xfrm>
          <a:prstGeom prst="roundRect">
            <a:avLst>
              <a:gd name="adj" fmla="val 15577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7AA868A-BD43-4C3F-A307-9E4FCBF46C19}"/>
              </a:ext>
            </a:extLst>
          </p:cNvPr>
          <p:cNvSpPr/>
          <p:nvPr/>
        </p:nvSpPr>
        <p:spPr>
          <a:xfrm rot="2753278">
            <a:off x="-3189303" y="-52164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5246A2C-D020-4915-BFD1-7FC3CBDF1785}"/>
              </a:ext>
            </a:extLst>
          </p:cNvPr>
          <p:cNvSpPr/>
          <p:nvPr/>
        </p:nvSpPr>
        <p:spPr>
          <a:xfrm rot="18846722" flipV="1">
            <a:off x="-3189303" y="4092900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23065" y="2287826"/>
            <a:ext cx="1156588" cy="2880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779697-99BF-CA5D-8C8F-76984708DF0F}"/>
              </a:ext>
            </a:extLst>
          </p:cNvPr>
          <p:cNvGrpSpPr/>
          <p:nvPr/>
        </p:nvGrpSpPr>
        <p:grpSpPr>
          <a:xfrm>
            <a:off x="1907704" y="291858"/>
            <a:ext cx="3285663" cy="739797"/>
            <a:chOff x="1879174" y="771550"/>
            <a:chExt cx="3285663" cy="739797"/>
          </a:xfrm>
        </p:grpSpPr>
        <p:sp>
          <p:nvSpPr>
            <p:cNvPr id="6" name="Diamond 11"/>
            <p:cNvSpPr/>
            <p:nvPr/>
          </p:nvSpPr>
          <p:spPr bwMode="auto">
            <a:xfrm>
              <a:off x="1879174" y="771550"/>
              <a:ext cx="739798" cy="739797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0" name="Group 21"/>
            <p:cNvGrpSpPr/>
            <p:nvPr/>
          </p:nvGrpSpPr>
          <p:grpSpPr>
            <a:xfrm>
              <a:off x="2618972" y="955184"/>
              <a:ext cx="2545865" cy="468177"/>
              <a:chOff x="3943834" y="704409"/>
              <a:chExt cx="3962574" cy="72870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7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A465C">
                        <a:lumMod val="100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Executive Summary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A465C">
                      <a:lumMod val="10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3943834" y="947273"/>
                <a:ext cx="3962574" cy="485841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900" dirty="0">
                    <a:solidFill>
                      <a:schemeClr val="accent5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Assumptions</a:t>
                </a:r>
              </a:p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Background and Problems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B91A99-FB6F-FE65-EC47-684F8786E8C1}"/>
              </a:ext>
            </a:extLst>
          </p:cNvPr>
          <p:cNvGrpSpPr/>
          <p:nvPr/>
        </p:nvGrpSpPr>
        <p:grpSpPr>
          <a:xfrm>
            <a:off x="2483768" y="1112222"/>
            <a:ext cx="3285663" cy="739797"/>
            <a:chOff x="2707062" y="1582508"/>
            <a:chExt cx="3285663" cy="739797"/>
          </a:xfrm>
        </p:grpSpPr>
        <p:sp>
          <p:nvSpPr>
            <p:cNvPr id="7" name="Diamond 12"/>
            <p:cNvSpPr/>
            <p:nvPr/>
          </p:nvSpPr>
          <p:spPr bwMode="auto">
            <a:xfrm>
              <a:off x="2707062" y="1582508"/>
              <a:ext cx="739798" cy="739797"/>
            </a:xfrm>
            <a:prstGeom prst="diamond">
              <a:avLst/>
            </a:prstGeom>
            <a:solidFill>
              <a:srgbClr val="39425D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1" name="Group 22"/>
            <p:cNvGrpSpPr/>
            <p:nvPr/>
          </p:nvGrpSpPr>
          <p:grpSpPr>
            <a:xfrm>
              <a:off x="3446860" y="1750126"/>
              <a:ext cx="2545865" cy="475895"/>
              <a:chOff x="3943834" y="704409"/>
              <a:chExt cx="3962574" cy="740718"/>
            </a:xfrm>
          </p:grpSpPr>
          <p:sp>
            <p:nvSpPr>
              <p:cNvPr id="18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pPr>
                  <a:defRPr/>
                </a:pPr>
                <a:r>
                  <a:rPr lang="en-US" altLang="zh-CN" sz="1200" b="1" dirty="0">
                    <a:solidFill>
                      <a:srgbClr val="838383">
                        <a:lumMod val="100000"/>
                      </a:srgbClr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Data Introduction and Assumptions</a:t>
                </a:r>
                <a:endParaRPr lang="zh-CN" altLang="en-US" sz="1200" b="1" dirty="0">
                  <a:solidFill>
                    <a:srgbClr val="838383">
                      <a:lumMod val="100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" name="TextBox 24"/>
              <p:cNvSpPr txBox="1">
                <a:spLocks/>
              </p:cNvSpPr>
              <p:nvPr/>
            </p:nvSpPr>
            <p:spPr>
              <a:xfrm>
                <a:off x="3943834" y="947272"/>
                <a:ext cx="3962574" cy="49785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marL="171450" marR="0" lvl="0" indent="-17145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900" dirty="0">
                    <a:solidFill>
                      <a:schemeClr val="accent5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Data Introduction </a:t>
                </a:r>
              </a:p>
              <a:p>
                <a:pPr marL="171450" marR="0" lvl="0" indent="-17145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900" dirty="0">
                    <a:solidFill>
                      <a:schemeClr val="accent5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Data Assumptions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C507F4-836F-267A-CABC-9538759BFAB5}"/>
              </a:ext>
            </a:extLst>
          </p:cNvPr>
          <p:cNvGrpSpPr/>
          <p:nvPr/>
        </p:nvGrpSpPr>
        <p:grpSpPr>
          <a:xfrm>
            <a:off x="2987824" y="2067877"/>
            <a:ext cx="3285663" cy="739797"/>
            <a:chOff x="2707062" y="2727520"/>
            <a:chExt cx="3285663" cy="739797"/>
          </a:xfrm>
        </p:grpSpPr>
        <p:sp>
          <p:nvSpPr>
            <p:cNvPr id="8" name="Diamond 13"/>
            <p:cNvSpPr/>
            <p:nvPr/>
          </p:nvSpPr>
          <p:spPr bwMode="auto">
            <a:xfrm>
              <a:off x="2707062" y="2727520"/>
              <a:ext cx="739798" cy="739797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6" name="TextBox 26"/>
            <p:cNvSpPr txBox="1"/>
            <p:nvPr/>
          </p:nvSpPr>
          <p:spPr>
            <a:xfrm>
              <a:off x="3446860" y="2968906"/>
              <a:ext cx="2545865" cy="1560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A465C">
                      <a:lumMod val="10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Data Exploration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EABDDB-0807-3EA0-4406-84EE37EC8081}"/>
              </a:ext>
            </a:extLst>
          </p:cNvPr>
          <p:cNvGrpSpPr/>
          <p:nvPr/>
        </p:nvGrpSpPr>
        <p:grpSpPr>
          <a:xfrm>
            <a:off x="2354671" y="2967696"/>
            <a:ext cx="3285663" cy="739797"/>
            <a:chOff x="1879174" y="3588307"/>
            <a:chExt cx="3285663" cy="739797"/>
          </a:xfrm>
        </p:grpSpPr>
        <p:sp>
          <p:nvSpPr>
            <p:cNvPr id="9" name="Diamond 14"/>
            <p:cNvSpPr/>
            <p:nvPr/>
          </p:nvSpPr>
          <p:spPr bwMode="auto">
            <a:xfrm>
              <a:off x="1879174" y="3588307"/>
              <a:ext cx="739798" cy="739797"/>
            </a:xfrm>
            <a:prstGeom prst="diamond">
              <a:avLst/>
            </a:prstGeom>
            <a:solidFill>
              <a:srgbClr val="39425D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3" name="Group 28"/>
            <p:cNvGrpSpPr/>
            <p:nvPr/>
          </p:nvGrpSpPr>
          <p:grpSpPr>
            <a:xfrm>
              <a:off x="2618972" y="3844429"/>
              <a:ext cx="2545865" cy="457242"/>
              <a:chOff x="3943834" y="704409"/>
              <a:chExt cx="3962574" cy="711686"/>
            </a:xfrm>
          </p:grpSpPr>
          <p:sp>
            <p:nvSpPr>
              <p:cNvPr id="14" name="TextBox 29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7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38383">
                        <a:lumMod val="100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Model Recommendation and Insights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38383">
                      <a:lumMod val="10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TextBox 30"/>
              <p:cNvSpPr txBox="1">
                <a:spLocks/>
              </p:cNvSpPr>
              <p:nvPr/>
            </p:nvSpPr>
            <p:spPr>
              <a:xfrm>
                <a:off x="3943834" y="947273"/>
                <a:ext cx="3962574" cy="468822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Model Comparison</a:t>
                </a:r>
              </a:p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Conclusions of Final Model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7EE8E3-1E66-B501-F77D-3399BF5F804A}"/>
              </a:ext>
            </a:extLst>
          </p:cNvPr>
          <p:cNvGrpSpPr/>
          <p:nvPr/>
        </p:nvGrpSpPr>
        <p:grpSpPr>
          <a:xfrm>
            <a:off x="1691680" y="3955574"/>
            <a:ext cx="3285663" cy="739797"/>
            <a:chOff x="1879174" y="771550"/>
            <a:chExt cx="3285663" cy="739797"/>
          </a:xfrm>
        </p:grpSpPr>
        <p:sp>
          <p:nvSpPr>
            <p:cNvPr id="4" name="Diamond 11">
              <a:extLst>
                <a:ext uri="{FF2B5EF4-FFF2-40B4-BE49-F238E27FC236}">
                  <a16:creationId xmlns:a16="http://schemas.microsoft.com/office/drawing/2014/main" id="{0B7AC5E8-52B9-0412-BEAE-D791E81C737F}"/>
                </a:ext>
              </a:extLst>
            </p:cNvPr>
            <p:cNvSpPr/>
            <p:nvPr/>
          </p:nvSpPr>
          <p:spPr bwMode="auto">
            <a:xfrm>
              <a:off x="1879174" y="771550"/>
              <a:ext cx="739798" cy="739797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05</a:t>
              </a:r>
            </a:p>
          </p:txBody>
        </p: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06E05938-B949-D43D-E0A5-DE305EED8BE2}"/>
                </a:ext>
              </a:extLst>
            </p:cNvPr>
            <p:cNvGrpSpPr/>
            <p:nvPr/>
          </p:nvGrpSpPr>
          <p:grpSpPr>
            <a:xfrm>
              <a:off x="2618972" y="955184"/>
              <a:ext cx="2545865" cy="457210"/>
              <a:chOff x="3943834" y="704409"/>
              <a:chExt cx="3962574" cy="71163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F25FB8-588A-EC36-C6AB-DC6FA59C48D2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7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A465C">
                        <a:lumMod val="100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Actions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A465C">
                      <a:lumMod val="10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2CFA87-0213-03D0-5447-B2DF497AF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468771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Risk Management</a:t>
                </a:r>
              </a:p>
              <a:p>
                <a:pPr marL="171450" marR="0" lvl="0" indent="-17145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Business Actions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Assumptions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3C88F27C-99DD-2FD8-CC2A-660304DB03CC}"/>
              </a:ext>
            </a:extLst>
          </p:cNvPr>
          <p:cNvGrpSpPr/>
          <p:nvPr/>
        </p:nvGrpSpPr>
        <p:grpSpPr>
          <a:xfrm>
            <a:off x="5364088" y="1495491"/>
            <a:ext cx="2701796" cy="710421"/>
            <a:chOff x="875420" y="2600908"/>
            <a:chExt cx="2376034" cy="615554"/>
          </a:xfrm>
        </p:grpSpPr>
        <p:sp>
          <p:nvSpPr>
            <p:cNvPr id="3" name="Shape 210">
              <a:extLst>
                <a:ext uri="{FF2B5EF4-FFF2-40B4-BE49-F238E27FC236}">
                  <a16:creationId xmlns:a16="http://schemas.microsoft.com/office/drawing/2014/main" id="{5EE2007D-F70F-DEAF-E09C-F99FF747F71E}"/>
                </a:ext>
              </a:extLst>
            </p:cNvPr>
            <p:cNvSpPr/>
            <p:nvPr/>
          </p:nvSpPr>
          <p:spPr>
            <a:xfrm>
              <a:off x="875420" y="2617148"/>
              <a:ext cx="218144" cy="21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TextBox 253">
              <a:extLst>
                <a:ext uri="{FF2B5EF4-FFF2-40B4-BE49-F238E27FC236}">
                  <a16:creationId xmlns:a16="http://schemas.microsoft.com/office/drawing/2014/main" id="{40F60A02-3407-80E9-CE9F-10A056B97974}"/>
                </a:ext>
              </a:extLst>
            </p:cNvPr>
            <p:cNvSpPr txBox="1"/>
            <p:nvPr/>
          </p:nvSpPr>
          <p:spPr>
            <a:xfrm>
              <a:off x="1339745" y="2908686"/>
              <a:ext cx="1911709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cs typeface="+mn-ea"/>
                  <a:sym typeface="+mn-lt"/>
                </a:rPr>
                <a:t>Air CC is a young Canadian airline company seeking long-term growth.</a:t>
              </a:r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4" name="Rectangle 254">
              <a:extLst>
                <a:ext uri="{FF2B5EF4-FFF2-40B4-BE49-F238E27FC236}">
                  <a16:creationId xmlns:a16="http://schemas.microsoft.com/office/drawing/2014/main" id="{B15F8335-2CAE-E59E-6465-0CAA5356F3C2}"/>
                </a:ext>
              </a:extLst>
            </p:cNvPr>
            <p:cNvSpPr/>
            <p:nvPr/>
          </p:nvSpPr>
          <p:spPr>
            <a:xfrm>
              <a:off x="1371496" y="2600908"/>
              <a:ext cx="1697631" cy="307777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Company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89EF151A-7B15-7F4E-1F90-843E92B03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9" y="1401977"/>
            <a:ext cx="4281362" cy="251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7" name="组合 6">
            <a:extLst>
              <a:ext uri="{FF2B5EF4-FFF2-40B4-BE49-F238E27FC236}">
                <a16:creationId xmlns:a16="http://schemas.microsoft.com/office/drawing/2014/main" id="{EA0C8CFA-1367-2870-6D35-84283E50E344}"/>
              </a:ext>
            </a:extLst>
          </p:cNvPr>
          <p:cNvGrpSpPr/>
          <p:nvPr/>
        </p:nvGrpSpPr>
        <p:grpSpPr>
          <a:xfrm>
            <a:off x="5364088" y="2937589"/>
            <a:ext cx="2701796" cy="710421"/>
            <a:chOff x="875420" y="2600908"/>
            <a:chExt cx="2376034" cy="615554"/>
          </a:xfrm>
        </p:grpSpPr>
        <p:sp>
          <p:nvSpPr>
            <p:cNvPr id="68" name="Shape 210">
              <a:extLst>
                <a:ext uri="{FF2B5EF4-FFF2-40B4-BE49-F238E27FC236}">
                  <a16:creationId xmlns:a16="http://schemas.microsoft.com/office/drawing/2014/main" id="{1E2833BB-A13A-3E8A-90DE-4D2CFC0E5147}"/>
                </a:ext>
              </a:extLst>
            </p:cNvPr>
            <p:cNvSpPr/>
            <p:nvPr/>
          </p:nvSpPr>
          <p:spPr>
            <a:xfrm>
              <a:off x="875420" y="2617148"/>
              <a:ext cx="218144" cy="21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69" name="TextBox 253">
              <a:extLst>
                <a:ext uri="{FF2B5EF4-FFF2-40B4-BE49-F238E27FC236}">
                  <a16:creationId xmlns:a16="http://schemas.microsoft.com/office/drawing/2014/main" id="{8DA43E3B-EE76-D984-65F8-F264AAE2A037}"/>
                </a:ext>
              </a:extLst>
            </p:cNvPr>
            <p:cNvSpPr txBox="1"/>
            <p:nvPr/>
          </p:nvSpPr>
          <p:spPr>
            <a:xfrm>
              <a:off x="1339745" y="2908686"/>
              <a:ext cx="1911709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cs typeface="+mn-ea"/>
                  <a:sym typeface="+mn-lt"/>
                </a:rPr>
                <a:t>Directors of Air CC</a:t>
              </a:r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70" name="Rectangle 254">
              <a:extLst>
                <a:ext uri="{FF2B5EF4-FFF2-40B4-BE49-F238E27FC236}">
                  <a16:creationId xmlns:a16="http://schemas.microsoft.com/office/drawing/2014/main" id="{C8D867B0-3C8E-BF5F-F19F-505137FD33D9}"/>
                </a:ext>
              </a:extLst>
            </p:cNvPr>
            <p:cNvSpPr/>
            <p:nvPr/>
          </p:nvSpPr>
          <p:spPr>
            <a:xfrm>
              <a:off x="1371496" y="2600908"/>
              <a:ext cx="1697631" cy="307777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Target Audience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1CE3142-EF3A-2266-3615-1679681B0180}"/>
              </a:ext>
            </a:extLst>
          </p:cNvPr>
          <p:cNvSpPr txBox="1"/>
          <p:nvPr/>
        </p:nvSpPr>
        <p:spPr>
          <a:xfrm>
            <a:off x="881198" y="3940554"/>
            <a:ext cx="30976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from: https://www.csair.com/ca/en/about/gongsijianjie/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8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611560" y="175643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Background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69B0CA-1FDD-C872-D811-F7E1C06E1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055775"/>
              </p:ext>
            </p:extLst>
          </p:nvPr>
        </p:nvGraphicFramePr>
        <p:xfrm>
          <a:off x="642814" y="1491630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2AB483-36F8-E259-756E-76FA75B7F272}"/>
              </a:ext>
            </a:extLst>
          </p:cNvPr>
          <p:cNvSpPr txBox="1"/>
          <p:nvPr/>
        </p:nvSpPr>
        <p:spPr>
          <a:xfrm>
            <a:off x="1002854" y="4011910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Intense Industry Competition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CADB4-CDA4-40A0-6FA3-87FD127BC282}"/>
              </a:ext>
            </a:extLst>
          </p:cNvPr>
          <p:cNvSpPr txBox="1"/>
          <p:nvPr/>
        </p:nvSpPr>
        <p:spPr>
          <a:xfrm>
            <a:off x="5404842" y="4011910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Opportunities after COVID-19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51CF2-8331-5AA0-D3E5-84D470B139B5}"/>
              </a:ext>
            </a:extLst>
          </p:cNvPr>
          <p:cNvSpPr txBox="1"/>
          <p:nvPr/>
        </p:nvSpPr>
        <p:spPr>
          <a:xfrm>
            <a:off x="609720" y="3694636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Source from: statista, </a:t>
            </a:r>
            <a:r>
              <a:rPr lang="en-US" sz="500" dirty="0">
                <a:effectLst/>
                <a:ea typeface="DengXian" panose="02010600030101010101" pitchFamily="2" charset="-122"/>
              </a:rPr>
              <a:t>https://www-statista-com.centennial.idm.oclc.org/statistics/545642/air-carrier-canada-domestic-market-share/</a:t>
            </a:r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CF4573-7516-2D74-D9E5-170D0D86F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2A465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91630"/>
            <a:ext cx="3594965" cy="216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62B23-996C-C5FE-A01A-097C2C216C12}"/>
              </a:ext>
            </a:extLst>
          </p:cNvPr>
          <p:cNvSpPr txBox="1"/>
          <p:nvPr/>
        </p:nvSpPr>
        <p:spPr>
          <a:xfrm>
            <a:off x="5080806" y="3671602"/>
            <a:ext cx="3384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Source from: https://publichealth.jhu.edu/2021/how-well-live-with-covid-after-the-pandemic</a:t>
            </a:r>
          </a:p>
        </p:txBody>
      </p:sp>
    </p:spTree>
    <p:extLst>
      <p:ext uri="{BB962C8B-B14F-4D97-AF65-F5344CB8AC3E}">
        <p14:creationId xmlns:p14="http://schemas.microsoft.com/office/powerpoint/2010/main" val="23483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611560" y="175643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Problem Statement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57EE-7D2B-702C-2DA6-94D55C11531F}"/>
              </a:ext>
            </a:extLst>
          </p:cNvPr>
          <p:cNvSpPr txBox="1"/>
          <p:nvPr/>
        </p:nvSpPr>
        <p:spPr>
          <a:xfrm>
            <a:off x="971601" y="1419622"/>
            <a:ext cx="3384376" cy="151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Churn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Intense Competition after Pandemic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Underutilization of Resources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Marketing 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8C95F-AC71-F7CF-9636-4775D56AD93F}"/>
              </a:ext>
            </a:extLst>
          </p:cNvPr>
          <p:cNvSpPr txBox="1"/>
          <p:nvPr/>
        </p:nvSpPr>
        <p:spPr>
          <a:xfrm>
            <a:off x="4788025" y="170765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 CC needs to acquire insights from analysis for improving customer experience and satisfaction to seek long-term growth.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230A6D-268E-6F1D-B2BF-5FF6EEC8A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442610"/>
            <a:ext cx="3240360" cy="15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9"/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493652" y="637227"/>
            <a:ext cx="2102433" cy="704984"/>
            <a:chOff x="4490991" y="1597071"/>
            <a:chExt cx="2102433" cy="704984"/>
          </a:xfrm>
        </p:grpSpPr>
        <p:sp>
          <p:nvSpPr>
            <p:cNvPr id="23" name="Oval 11"/>
            <p:cNvSpPr/>
            <p:nvPr/>
          </p:nvSpPr>
          <p:spPr bwMode="auto">
            <a:xfrm>
              <a:off x="4490991" y="1597071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9"/>
            <p:cNvGrpSpPr/>
            <p:nvPr/>
          </p:nvGrpSpPr>
          <p:grpSpPr>
            <a:xfrm>
              <a:off x="4653009" y="1597071"/>
              <a:ext cx="1940415" cy="704984"/>
              <a:chOff x="6204012" y="2167144"/>
              <a:chExt cx="2587220" cy="939978"/>
            </a:xfrm>
          </p:grpSpPr>
          <p:sp>
            <p:nvSpPr>
              <p:cNvPr id="25" name="Rectangle 1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Executive Summary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Rectangle 1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Assumptions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Background and Problems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93652" y="2427348"/>
            <a:ext cx="2102433" cy="184666"/>
            <a:chOff x="4490991" y="2826993"/>
            <a:chExt cx="2102433" cy="184666"/>
          </a:xfrm>
        </p:grpSpPr>
        <p:sp>
          <p:nvSpPr>
            <p:cNvPr id="28" name="Oval 13"/>
            <p:cNvSpPr/>
            <p:nvPr/>
          </p:nvSpPr>
          <p:spPr bwMode="auto">
            <a:xfrm>
              <a:off x="4490991" y="2826993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1"/>
            <p:cNvSpPr/>
            <p:nvPr/>
          </p:nvSpPr>
          <p:spPr>
            <a:xfrm>
              <a:off x="4653009" y="2826993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Data Exploration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0991" y="4241581"/>
            <a:ext cx="2102434" cy="704984"/>
            <a:chOff x="4490991" y="4056915"/>
            <a:chExt cx="2102434" cy="704984"/>
          </a:xfrm>
        </p:grpSpPr>
        <p:sp>
          <p:nvSpPr>
            <p:cNvPr id="33" name="Oval 15"/>
            <p:cNvSpPr/>
            <p:nvPr/>
          </p:nvSpPr>
          <p:spPr bwMode="auto">
            <a:xfrm>
              <a:off x="4490991" y="4056915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4653009" y="4056915"/>
              <a:ext cx="1940416" cy="704984"/>
              <a:chOff x="6204011" y="2167144"/>
              <a:chExt cx="2587221" cy="939978"/>
            </a:xfrm>
          </p:grpSpPr>
          <p:sp>
            <p:nvSpPr>
              <p:cNvPr id="35" name="Rectangle 24"/>
              <p:cNvSpPr/>
              <p:nvPr/>
            </p:nvSpPr>
            <p:spPr>
              <a:xfrm>
                <a:off x="6204011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Actions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Risk Management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Business Actions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50576" y="1515698"/>
            <a:ext cx="2102433" cy="704984"/>
            <a:chOff x="2550576" y="2183745"/>
            <a:chExt cx="2102433" cy="704984"/>
          </a:xfrm>
        </p:grpSpPr>
        <p:sp>
          <p:nvSpPr>
            <p:cNvPr id="38" name="Oval 12"/>
            <p:cNvSpPr/>
            <p:nvPr/>
          </p:nvSpPr>
          <p:spPr bwMode="auto">
            <a:xfrm>
              <a:off x="4490991" y="2212032"/>
              <a:ext cx="162018" cy="162018"/>
            </a:xfrm>
            <a:prstGeom prst="ellipse">
              <a:avLst/>
            </a:prstGeom>
            <a:solidFill>
              <a:srgbClr val="39425D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39425D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6"/>
            <p:cNvGrpSpPr/>
            <p:nvPr/>
          </p:nvGrpSpPr>
          <p:grpSpPr>
            <a:xfrm>
              <a:off x="2550576" y="2183745"/>
              <a:ext cx="1940415" cy="704984"/>
              <a:chOff x="6204012" y="2167144"/>
              <a:chExt cx="2587220" cy="939978"/>
            </a:xfrm>
          </p:grpSpPr>
          <p:sp>
            <p:nvSpPr>
              <p:cNvPr id="40" name="Rectangle 2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rgbClr val="39425D"/>
                    </a:solidFill>
                    <a:cs typeface="+mn-ea"/>
                    <a:sym typeface="+mn-lt"/>
                  </a:rPr>
                  <a:t>Data Introduction and Assumptions</a:t>
                </a:r>
                <a:endParaRPr lang="zh-CN" altLang="en-US" sz="1600" b="1" dirty="0">
                  <a:solidFill>
                    <a:srgbClr val="39425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ectangle 2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39425D"/>
                    </a:solidFill>
                    <a:cs typeface="+mn-ea"/>
                    <a:sym typeface="+mn-lt"/>
                  </a:rPr>
                  <a:t>Data Introduction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39425D"/>
                    </a:solidFill>
                    <a:cs typeface="+mn-ea"/>
                    <a:sym typeface="+mn-lt"/>
                  </a:rPr>
                  <a:t>Data Assumptions</a:t>
                </a:r>
                <a:endParaRPr lang="zh-CN" altLang="en-US" sz="1100" dirty="0">
                  <a:solidFill>
                    <a:srgbClr val="39425D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2D586A2-2F69-4045-AC9F-E890DB29EC1B}"/>
              </a:ext>
            </a:extLst>
          </p:cNvPr>
          <p:cNvSpPr/>
          <p:nvPr/>
        </p:nvSpPr>
        <p:spPr>
          <a:xfrm rot="2675650">
            <a:off x="-3422855" y="2090189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A03EC14-3C23-41B8-A19A-00625E850749}"/>
              </a:ext>
            </a:extLst>
          </p:cNvPr>
          <p:cNvSpPr/>
          <p:nvPr/>
        </p:nvSpPr>
        <p:spPr>
          <a:xfrm rot="2675650">
            <a:off x="8507581" y="277663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7442D2D3-86FF-471F-93C4-CB3CBCDD23D5}"/>
              </a:ext>
            </a:extLst>
          </p:cNvPr>
          <p:cNvSpPr/>
          <p:nvPr/>
        </p:nvSpPr>
        <p:spPr>
          <a:xfrm rot="2675650">
            <a:off x="8939627" y="-1684674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550576" y="3331645"/>
            <a:ext cx="2102433" cy="704985"/>
            <a:chOff x="2550576" y="3413667"/>
            <a:chExt cx="2102433" cy="704985"/>
          </a:xfrm>
        </p:grpSpPr>
        <p:sp>
          <p:nvSpPr>
            <p:cNvPr id="43" name="Oval 14"/>
            <p:cNvSpPr/>
            <p:nvPr/>
          </p:nvSpPr>
          <p:spPr bwMode="auto">
            <a:xfrm>
              <a:off x="4490991" y="3441954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2550576" y="3413667"/>
              <a:ext cx="1940415" cy="704985"/>
              <a:chOff x="6204012" y="2167143"/>
              <a:chExt cx="2587220" cy="939979"/>
            </a:xfrm>
          </p:grpSpPr>
          <p:sp>
            <p:nvSpPr>
              <p:cNvPr id="45" name="Rectangle 30"/>
              <p:cNvSpPr/>
              <p:nvPr/>
            </p:nvSpPr>
            <p:spPr>
              <a:xfrm>
                <a:off x="6204012" y="2167143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Recommendation and Insights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Comparison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Conclusions of Final Model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611560" y="175643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Data Introduction and Assumptions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E49AD851-E98D-2C9E-1098-50FA3484FA80}"/>
              </a:ext>
            </a:extLst>
          </p:cNvPr>
          <p:cNvGrpSpPr/>
          <p:nvPr/>
        </p:nvGrpSpPr>
        <p:grpSpPr>
          <a:xfrm>
            <a:off x="1115616" y="1496625"/>
            <a:ext cx="1100138" cy="2150250"/>
            <a:chOff x="5362575" y="1589918"/>
            <a:chExt cx="1466851" cy="2867000"/>
          </a:xfrm>
        </p:grpSpPr>
        <p:sp>
          <p:nvSpPr>
            <p:cNvPr id="5" name="Flowchart: Magnetic Disk 5">
              <a:extLst>
                <a:ext uri="{FF2B5EF4-FFF2-40B4-BE49-F238E27FC236}">
                  <a16:creationId xmlns:a16="http://schemas.microsoft.com/office/drawing/2014/main" id="{747B1E7B-98BF-10D7-A4FE-25FC8F82F190}"/>
                </a:ext>
              </a:extLst>
            </p:cNvPr>
            <p:cNvSpPr/>
            <p:nvPr/>
          </p:nvSpPr>
          <p:spPr>
            <a:xfrm>
              <a:off x="5362575" y="2821960"/>
              <a:ext cx="1466851" cy="1634958"/>
            </a:xfrm>
            <a:prstGeom prst="flowChartMagneticDisk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lowchart: Magnetic Disk 4">
              <a:extLst>
                <a:ext uri="{FF2B5EF4-FFF2-40B4-BE49-F238E27FC236}">
                  <a16:creationId xmlns:a16="http://schemas.microsoft.com/office/drawing/2014/main" id="{22922CBF-1CE4-55FF-2724-8C2056EC97CD}"/>
                </a:ext>
              </a:extLst>
            </p:cNvPr>
            <p:cNvSpPr/>
            <p:nvPr/>
          </p:nvSpPr>
          <p:spPr>
            <a:xfrm>
              <a:off x="5362575" y="2411279"/>
              <a:ext cx="1466851" cy="607040"/>
            </a:xfrm>
            <a:prstGeom prst="flowChartMagneticDisk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Flowchart: Magnetic Disk 3">
              <a:extLst>
                <a:ext uri="{FF2B5EF4-FFF2-40B4-BE49-F238E27FC236}">
                  <a16:creationId xmlns:a16="http://schemas.microsoft.com/office/drawing/2014/main" id="{F3534B9E-E687-80E9-447D-F5ED468555F1}"/>
                </a:ext>
              </a:extLst>
            </p:cNvPr>
            <p:cNvSpPr/>
            <p:nvPr/>
          </p:nvSpPr>
          <p:spPr>
            <a:xfrm>
              <a:off x="5362575" y="2000599"/>
              <a:ext cx="1466851" cy="607040"/>
            </a:xfrm>
            <a:prstGeom prst="flowChartMagneticDisk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lowchart: Magnetic Disk 2">
              <a:extLst>
                <a:ext uri="{FF2B5EF4-FFF2-40B4-BE49-F238E27FC236}">
                  <a16:creationId xmlns:a16="http://schemas.microsoft.com/office/drawing/2014/main" id="{2B258D81-76D8-9840-2374-492A94B28F4A}"/>
                </a:ext>
              </a:extLst>
            </p:cNvPr>
            <p:cNvSpPr/>
            <p:nvPr/>
          </p:nvSpPr>
          <p:spPr>
            <a:xfrm>
              <a:off x="5362575" y="1589918"/>
              <a:ext cx="1466851" cy="607040"/>
            </a:xfrm>
            <a:prstGeom prst="flowChartMagneticDisk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823380-F0F9-A636-8607-F0F83E09D527}"/>
              </a:ext>
            </a:extLst>
          </p:cNvPr>
          <p:cNvSpPr txBox="1"/>
          <p:nvPr/>
        </p:nvSpPr>
        <p:spPr>
          <a:xfrm>
            <a:off x="3275856" y="1343311"/>
            <a:ext cx="4968552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survey data contains </a:t>
            </a:r>
            <a:r>
              <a:rPr 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features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129,880 observations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profile variables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Airline service-related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1FF44-BB2E-6623-41C4-C30AD19566E2}"/>
              </a:ext>
            </a:extLst>
          </p:cNvPr>
          <p:cNvSpPr txBox="1"/>
          <p:nvPr/>
        </p:nvSpPr>
        <p:spPr>
          <a:xfrm>
            <a:off x="3275856" y="2909497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Assumptions: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dataset was built 2 years ago, which is representative.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customers are randomly selected.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2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9"/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493652" y="637227"/>
            <a:ext cx="2102433" cy="704984"/>
            <a:chOff x="4490991" y="1597071"/>
            <a:chExt cx="2102433" cy="704984"/>
          </a:xfrm>
        </p:grpSpPr>
        <p:sp>
          <p:nvSpPr>
            <p:cNvPr id="23" name="Oval 11"/>
            <p:cNvSpPr/>
            <p:nvPr/>
          </p:nvSpPr>
          <p:spPr bwMode="auto">
            <a:xfrm>
              <a:off x="4490991" y="1597071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9"/>
            <p:cNvGrpSpPr/>
            <p:nvPr/>
          </p:nvGrpSpPr>
          <p:grpSpPr>
            <a:xfrm>
              <a:off x="4653009" y="1597071"/>
              <a:ext cx="1940415" cy="704984"/>
              <a:chOff x="6204012" y="2167144"/>
              <a:chExt cx="2587220" cy="939978"/>
            </a:xfrm>
          </p:grpSpPr>
          <p:sp>
            <p:nvSpPr>
              <p:cNvPr id="25" name="Rectangle 1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Executive Summary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Rectangle 1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Assumptions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Background and Problems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93652" y="2427348"/>
            <a:ext cx="2102433" cy="184666"/>
            <a:chOff x="4490991" y="2826993"/>
            <a:chExt cx="2102433" cy="184666"/>
          </a:xfrm>
        </p:grpSpPr>
        <p:sp>
          <p:nvSpPr>
            <p:cNvPr id="28" name="Oval 13"/>
            <p:cNvSpPr/>
            <p:nvPr/>
          </p:nvSpPr>
          <p:spPr bwMode="auto">
            <a:xfrm>
              <a:off x="4490991" y="2826993"/>
              <a:ext cx="162018" cy="162018"/>
            </a:xfrm>
            <a:prstGeom prst="ellipse">
              <a:avLst/>
            </a:prstGeom>
            <a:solidFill>
              <a:srgbClr val="39425D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39425D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1"/>
            <p:cNvSpPr/>
            <p:nvPr/>
          </p:nvSpPr>
          <p:spPr>
            <a:xfrm>
              <a:off x="4653009" y="2826993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en-US" altLang="zh-CN" sz="1600" b="1" dirty="0">
                  <a:solidFill>
                    <a:srgbClr val="39425D"/>
                  </a:solidFill>
                  <a:cs typeface="+mn-ea"/>
                  <a:sym typeface="+mn-lt"/>
                </a:rPr>
                <a:t>Data Exploration</a:t>
              </a:r>
              <a:endParaRPr lang="zh-CN" altLang="en-US" sz="1600" b="1" dirty="0">
                <a:solidFill>
                  <a:srgbClr val="39425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0991" y="4241581"/>
            <a:ext cx="2102434" cy="704984"/>
            <a:chOff x="4490991" y="4056915"/>
            <a:chExt cx="2102434" cy="704984"/>
          </a:xfrm>
        </p:grpSpPr>
        <p:sp>
          <p:nvSpPr>
            <p:cNvPr id="33" name="Oval 15"/>
            <p:cNvSpPr/>
            <p:nvPr/>
          </p:nvSpPr>
          <p:spPr bwMode="auto">
            <a:xfrm>
              <a:off x="4490991" y="4056915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4653009" y="4056915"/>
              <a:ext cx="1940416" cy="704984"/>
              <a:chOff x="6204011" y="2167144"/>
              <a:chExt cx="2587221" cy="939978"/>
            </a:xfrm>
          </p:grpSpPr>
          <p:sp>
            <p:nvSpPr>
              <p:cNvPr id="35" name="Rectangle 24"/>
              <p:cNvSpPr/>
              <p:nvPr/>
            </p:nvSpPr>
            <p:spPr>
              <a:xfrm>
                <a:off x="6204011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Actions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Risk Management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Business Actions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50576" y="1515698"/>
            <a:ext cx="2102433" cy="704984"/>
            <a:chOff x="2550576" y="2183745"/>
            <a:chExt cx="2102433" cy="704984"/>
          </a:xfrm>
        </p:grpSpPr>
        <p:sp>
          <p:nvSpPr>
            <p:cNvPr id="38" name="Oval 12"/>
            <p:cNvSpPr/>
            <p:nvPr/>
          </p:nvSpPr>
          <p:spPr bwMode="auto">
            <a:xfrm>
              <a:off x="4490991" y="2212032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6"/>
            <p:cNvGrpSpPr/>
            <p:nvPr/>
          </p:nvGrpSpPr>
          <p:grpSpPr>
            <a:xfrm>
              <a:off x="2550576" y="2183745"/>
              <a:ext cx="1940415" cy="704984"/>
              <a:chOff x="6204012" y="2167144"/>
              <a:chExt cx="2587220" cy="939978"/>
            </a:xfrm>
          </p:grpSpPr>
          <p:sp>
            <p:nvSpPr>
              <p:cNvPr id="40" name="Rectangle 27"/>
              <p:cNvSpPr/>
              <p:nvPr/>
            </p:nvSpPr>
            <p:spPr>
              <a:xfrm>
                <a:off x="6204012" y="2167144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 and Assumptions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ectangle 28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Introduction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Data Assumptions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2D586A2-2F69-4045-AC9F-E890DB29EC1B}"/>
              </a:ext>
            </a:extLst>
          </p:cNvPr>
          <p:cNvSpPr/>
          <p:nvPr/>
        </p:nvSpPr>
        <p:spPr>
          <a:xfrm rot="2675650">
            <a:off x="-3422855" y="2090189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A03EC14-3C23-41B8-A19A-00625E850749}"/>
              </a:ext>
            </a:extLst>
          </p:cNvPr>
          <p:cNvSpPr/>
          <p:nvPr/>
        </p:nvSpPr>
        <p:spPr>
          <a:xfrm rot="2675650">
            <a:off x="8507581" y="277663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7442D2D3-86FF-471F-93C4-CB3CBCDD23D5}"/>
              </a:ext>
            </a:extLst>
          </p:cNvPr>
          <p:cNvSpPr/>
          <p:nvPr/>
        </p:nvSpPr>
        <p:spPr>
          <a:xfrm rot="2675650">
            <a:off x="8939627" y="-1684674"/>
            <a:ext cx="4559610" cy="6106620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550576" y="3331645"/>
            <a:ext cx="2102433" cy="704985"/>
            <a:chOff x="2550576" y="3413667"/>
            <a:chExt cx="2102433" cy="704985"/>
          </a:xfrm>
        </p:grpSpPr>
        <p:sp>
          <p:nvSpPr>
            <p:cNvPr id="43" name="Oval 14"/>
            <p:cNvSpPr/>
            <p:nvPr/>
          </p:nvSpPr>
          <p:spPr bwMode="auto">
            <a:xfrm>
              <a:off x="4490991" y="3441954"/>
              <a:ext cx="162018" cy="1620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2550576" y="3413667"/>
              <a:ext cx="1940415" cy="704985"/>
              <a:chOff x="6204012" y="2167143"/>
              <a:chExt cx="2587220" cy="939979"/>
            </a:xfrm>
          </p:grpSpPr>
          <p:sp>
            <p:nvSpPr>
              <p:cNvPr id="45" name="Rectangle 30"/>
              <p:cNvSpPr/>
              <p:nvPr/>
            </p:nvSpPr>
            <p:spPr>
              <a:xfrm>
                <a:off x="6204012" y="2167143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Recommendation and Insights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204012" y="2571111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Model Comparison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Conclusions of Final Model</a:t>
                </a: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63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Data Exploration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7FB2315-B0EC-1DBA-B136-B98A9B0DA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01923"/>
              </p:ext>
            </p:extLst>
          </p:nvPr>
        </p:nvGraphicFramePr>
        <p:xfrm>
          <a:off x="611560" y="951570"/>
          <a:ext cx="3744416" cy="32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93725B3-10A3-D985-8C94-F1EB9D492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66770"/>
              </p:ext>
            </p:extLst>
          </p:nvPr>
        </p:nvGraphicFramePr>
        <p:xfrm>
          <a:off x="4790010" y="993563"/>
          <a:ext cx="3628380" cy="315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88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A465C"/>
      </a:accent1>
      <a:accent2>
        <a:srgbClr val="838383"/>
      </a:accent2>
      <a:accent3>
        <a:srgbClr val="2A465C"/>
      </a:accent3>
      <a:accent4>
        <a:srgbClr val="838383"/>
      </a:accent4>
      <a:accent5>
        <a:srgbClr val="2A465C"/>
      </a:accent5>
      <a:accent6>
        <a:srgbClr val="838383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A465C"/>
    </a:accent1>
    <a:accent2>
      <a:srgbClr val="838383"/>
    </a:accent2>
    <a:accent3>
      <a:srgbClr val="2A465C"/>
    </a:accent3>
    <a:accent4>
      <a:srgbClr val="838383"/>
    </a:accent4>
    <a:accent5>
      <a:srgbClr val="2A465C"/>
    </a:accent5>
    <a:accent6>
      <a:srgbClr val="838383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581</Words>
  <Application>Microsoft Office PowerPoint</Application>
  <PresentationFormat>On-screen Show (16:9)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微软雅黑</vt:lpstr>
      <vt:lpstr>Agency FB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YIXUAN CHEN</cp:lastModifiedBy>
  <cp:revision>267</cp:revision>
  <dcterms:created xsi:type="dcterms:W3CDTF">2015-12-11T17:46:17Z</dcterms:created>
  <dcterms:modified xsi:type="dcterms:W3CDTF">2022-08-18T02:21:36Z</dcterms:modified>
</cp:coreProperties>
</file>