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293B-4AE9-459F-8FB8-16ED4467CB31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4983-1AD9-4238-ADFD-4D3E5C83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50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293B-4AE9-459F-8FB8-16ED4467CB31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4983-1AD9-4238-ADFD-4D3E5C83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5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293B-4AE9-459F-8FB8-16ED4467CB31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4983-1AD9-4238-ADFD-4D3E5C83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7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293B-4AE9-459F-8FB8-16ED4467CB31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4983-1AD9-4238-ADFD-4D3E5C83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29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293B-4AE9-459F-8FB8-16ED4467CB31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4983-1AD9-4238-ADFD-4D3E5C83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14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293B-4AE9-459F-8FB8-16ED4467CB31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4983-1AD9-4238-ADFD-4D3E5C83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41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293B-4AE9-459F-8FB8-16ED4467CB31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4983-1AD9-4238-ADFD-4D3E5C83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293B-4AE9-459F-8FB8-16ED4467CB31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4983-1AD9-4238-ADFD-4D3E5C83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49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293B-4AE9-459F-8FB8-16ED4467CB31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4983-1AD9-4238-ADFD-4D3E5C83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6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293B-4AE9-459F-8FB8-16ED4467CB31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4983-1AD9-4238-ADFD-4D3E5C83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43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293B-4AE9-459F-8FB8-16ED4467CB31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4983-1AD9-4238-ADFD-4D3E5C83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93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9293B-4AE9-459F-8FB8-16ED4467CB31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D4983-1AD9-4238-ADFD-4D3E5C83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55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x.jsp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9693" y="1808505"/>
            <a:ext cx="1978702" cy="2968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 dirty="0" smtClean="0"/>
              <a:t>MySQL DB</a:t>
            </a:r>
            <a:endParaRPr lang="zh-CN" altLang="en-US" b="1" dirty="0"/>
          </a:p>
        </p:txBody>
      </p:sp>
      <p:sp>
        <p:nvSpPr>
          <p:cNvPr id="3" name="圆角矩形 2"/>
          <p:cNvSpPr/>
          <p:nvPr/>
        </p:nvSpPr>
        <p:spPr>
          <a:xfrm>
            <a:off x="1179577" y="2310675"/>
            <a:ext cx="1678898" cy="577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共读主题表</a:t>
            </a:r>
            <a:endParaRPr lang="zh-CN" altLang="en-US" b="1" dirty="0"/>
          </a:p>
        </p:txBody>
      </p:sp>
      <p:sp>
        <p:nvSpPr>
          <p:cNvPr id="4" name="圆角矩形 3"/>
          <p:cNvSpPr/>
          <p:nvPr/>
        </p:nvSpPr>
        <p:spPr>
          <a:xfrm>
            <a:off x="1179577" y="3135135"/>
            <a:ext cx="1678898" cy="644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共</a:t>
            </a:r>
            <a:r>
              <a:rPr lang="zh-CN" altLang="en-US" b="1" dirty="0" smtClean="0"/>
              <a:t>读报名表</a:t>
            </a:r>
            <a:endParaRPr lang="zh-CN" altLang="en-US" b="1" dirty="0"/>
          </a:p>
        </p:txBody>
      </p:sp>
      <p:sp>
        <p:nvSpPr>
          <p:cNvPr id="5" name="圆角矩形 4"/>
          <p:cNvSpPr/>
          <p:nvPr/>
        </p:nvSpPr>
        <p:spPr>
          <a:xfrm>
            <a:off x="1179577" y="4019554"/>
            <a:ext cx="1678898" cy="644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…</a:t>
            </a:r>
            <a:r>
              <a:rPr lang="zh-CN" altLang="en-US" b="1" dirty="0" smtClean="0"/>
              <a:t>表</a:t>
            </a:r>
            <a:endParaRPr lang="zh-CN" altLang="en-US" b="1" dirty="0"/>
          </a:p>
        </p:txBody>
      </p:sp>
      <p:sp>
        <p:nvSpPr>
          <p:cNvPr id="6" name="圆角矩形标注 5"/>
          <p:cNvSpPr/>
          <p:nvPr/>
        </p:nvSpPr>
        <p:spPr>
          <a:xfrm>
            <a:off x="107778" y="470634"/>
            <a:ext cx="3222885" cy="809469"/>
          </a:xfrm>
          <a:prstGeom prst="wedgeRoundRectCallout">
            <a:avLst>
              <a:gd name="adj1" fmla="val -11317"/>
              <a:gd name="adj2" fmla="val 10694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测试：部署</a:t>
            </a:r>
            <a:r>
              <a:rPr lang="zh-CN" altLang="en-US" dirty="0"/>
              <a:t>百</a:t>
            </a:r>
            <a:r>
              <a:rPr lang="zh-CN" altLang="en-US" dirty="0" smtClean="0"/>
              <a:t>度云服务器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上线：部署到公司服务器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108549" y="436900"/>
            <a:ext cx="5321201" cy="41447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 dirty="0" smtClean="0"/>
              <a:t>Web</a:t>
            </a:r>
            <a:r>
              <a:rPr lang="zh-CN" altLang="en-US" b="1" dirty="0" smtClean="0"/>
              <a:t>管理</a:t>
            </a:r>
            <a:r>
              <a:rPr lang="en-US" altLang="zh-CN" b="1" dirty="0" smtClean="0"/>
              <a:t>&amp;</a:t>
            </a:r>
            <a:r>
              <a:rPr lang="zh-CN" altLang="en-US" b="1" dirty="0" smtClean="0"/>
              <a:t>服务端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（</a:t>
            </a:r>
            <a:r>
              <a:rPr lang="zh-CN" altLang="en-US" b="1" dirty="0"/>
              <a:t>响应</a:t>
            </a:r>
            <a:r>
              <a:rPr lang="zh-CN" altLang="en-US" b="1" dirty="0" smtClean="0"/>
              <a:t>式布局）</a:t>
            </a:r>
            <a:endParaRPr lang="zh-CN" altLang="en-US" b="1" dirty="0"/>
          </a:p>
        </p:txBody>
      </p:sp>
      <p:sp>
        <p:nvSpPr>
          <p:cNvPr id="8" name="圆角矩形 7"/>
          <p:cNvSpPr/>
          <p:nvPr/>
        </p:nvSpPr>
        <p:spPr>
          <a:xfrm>
            <a:off x="4543264" y="1306334"/>
            <a:ext cx="2278507" cy="13528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b="1" dirty="0" smtClean="0"/>
              <a:t>共读主题维护模块</a:t>
            </a:r>
            <a:endParaRPr lang="zh-CN" altLang="en-US" b="1" dirty="0"/>
          </a:p>
        </p:txBody>
      </p:sp>
      <p:sp>
        <p:nvSpPr>
          <p:cNvPr id="9" name="圆角矩形 8"/>
          <p:cNvSpPr/>
          <p:nvPr/>
        </p:nvSpPr>
        <p:spPr>
          <a:xfrm>
            <a:off x="4543264" y="2812846"/>
            <a:ext cx="2278507" cy="6895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共</a:t>
            </a:r>
            <a:r>
              <a:rPr lang="zh-CN" altLang="en-US" b="1" dirty="0" smtClean="0"/>
              <a:t>读信息统计分析模块</a:t>
            </a:r>
            <a:endParaRPr lang="zh-CN" altLang="en-US" b="1" dirty="0"/>
          </a:p>
        </p:txBody>
      </p:sp>
      <p:sp>
        <p:nvSpPr>
          <p:cNvPr id="10" name="圆角矩形 9"/>
          <p:cNvSpPr/>
          <p:nvPr/>
        </p:nvSpPr>
        <p:spPr>
          <a:xfrm>
            <a:off x="4760622" y="1808505"/>
            <a:ext cx="1843790" cy="7794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当期信息（周期、书刊等）维护</a:t>
            </a:r>
            <a:endParaRPr lang="zh-CN" altLang="en-US" b="1" dirty="0"/>
          </a:p>
        </p:txBody>
      </p:sp>
      <p:sp>
        <p:nvSpPr>
          <p:cNvPr id="12" name="圆角矩形 11"/>
          <p:cNvSpPr/>
          <p:nvPr/>
        </p:nvSpPr>
        <p:spPr>
          <a:xfrm>
            <a:off x="4543263" y="3667284"/>
            <a:ext cx="2278507" cy="6895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……</a:t>
            </a:r>
            <a:endParaRPr lang="zh-CN" altLang="en-US" b="1" dirty="0"/>
          </a:p>
        </p:txBody>
      </p:sp>
      <p:sp>
        <p:nvSpPr>
          <p:cNvPr id="13" name="圆角矩形 12"/>
          <p:cNvSpPr/>
          <p:nvPr/>
        </p:nvSpPr>
        <p:spPr>
          <a:xfrm>
            <a:off x="4108549" y="5017649"/>
            <a:ext cx="5321201" cy="16105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b="1" dirty="0" smtClean="0"/>
              <a:t>个人微信端</a:t>
            </a:r>
            <a:endParaRPr lang="en-US" altLang="zh-CN" b="1" dirty="0" smtClean="0"/>
          </a:p>
        </p:txBody>
      </p:sp>
      <p:sp>
        <p:nvSpPr>
          <p:cNvPr id="14" name="圆角矩形标注 13"/>
          <p:cNvSpPr/>
          <p:nvPr/>
        </p:nvSpPr>
        <p:spPr>
          <a:xfrm>
            <a:off x="8950689" y="151462"/>
            <a:ext cx="3022704" cy="809469"/>
          </a:xfrm>
          <a:prstGeom prst="wedgeRoundRectCallout">
            <a:avLst>
              <a:gd name="adj1" fmla="val -69675"/>
              <a:gd name="adj2" fmla="val 5011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测试：部署</a:t>
            </a:r>
            <a:r>
              <a:rPr lang="zh-CN" altLang="en-US" dirty="0"/>
              <a:t>百</a:t>
            </a:r>
            <a:r>
              <a:rPr lang="zh-CN" altLang="en-US" dirty="0" smtClean="0"/>
              <a:t>度云服务器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上线：部署到公司服务器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4692851" y="5549493"/>
            <a:ext cx="4257838" cy="8950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在“宇信大学”公众号的“宇信共读”链接到</a:t>
            </a:r>
            <a:r>
              <a:rPr lang="en-US" altLang="zh-CN" b="1" dirty="0" smtClean="0"/>
              <a:t>Web</a:t>
            </a:r>
            <a:r>
              <a:rPr lang="zh-CN" altLang="en-US" b="1" dirty="0" smtClean="0"/>
              <a:t>管理端的</a:t>
            </a:r>
            <a:r>
              <a:rPr lang="en-US" altLang="zh-CN" b="1" dirty="0" smtClean="0"/>
              <a:t>【</a:t>
            </a:r>
            <a:r>
              <a:rPr lang="zh-CN" altLang="en-US" b="1" dirty="0" smtClean="0"/>
              <a:t>宇信共读</a:t>
            </a:r>
            <a:r>
              <a:rPr lang="en-US" altLang="zh-CN" b="1" dirty="0" smtClean="0"/>
              <a:t>】</a:t>
            </a:r>
            <a:endParaRPr lang="zh-CN" altLang="en-US" b="1" dirty="0"/>
          </a:p>
        </p:txBody>
      </p:sp>
      <p:sp>
        <p:nvSpPr>
          <p:cNvPr id="16" name="圆角矩形 15"/>
          <p:cNvSpPr/>
          <p:nvPr/>
        </p:nvSpPr>
        <p:spPr>
          <a:xfrm>
            <a:off x="7467600" y="1306334"/>
            <a:ext cx="1733550" cy="30504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b="1" dirty="0"/>
              <a:t>宇</a:t>
            </a:r>
            <a:r>
              <a:rPr lang="zh-CN" altLang="en-US" b="1" dirty="0" smtClean="0"/>
              <a:t>信共读</a:t>
            </a:r>
            <a:endParaRPr lang="zh-CN" altLang="en-US" b="1" dirty="0"/>
          </a:p>
        </p:txBody>
      </p:sp>
      <p:sp>
        <p:nvSpPr>
          <p:cNvPr id="17" name="圆角矩形 16"/>
          <p:cNvSpPr/>
          <p:nvPr/>
        </p:nvSpPr>
        <p:spPr>
          <a:xfrm>
            <a:off x="7639050" y="1794761"/>
            <a:ext cx="1390650" cy="6520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共读报名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7639050" y="2509292"/>
            <a:ext cx="1390650" cy="6520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共</a:t>
            </a:r>
            <a:r>
              <a:rPr lang="zh-CN" altLang="en-US" dirty="0" smtClean="0"/>
              <a:t>读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签到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7639050" y="3236942"/>
            <a:ext cx="1390650" cy="6520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我的共读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7639050" y="3992067"/>
            <a:ext cx="1390650" cy="3647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…..</a:t>
            </a:r>
            <a:endParaRPr lang="zh-CN" altLang="en-US" dirty="0"/>
          </a:p>
        </p:txBody>
      </p:sp>
      <p:sp>
        <p:nvSpPr>
          <p:cNvPr id="25" name="左弧形箭头 24"/>
          <p:cNvSpPr/>
          <p:nvPr/>
        </p:nvSpPr>
        <p:spPr>
          <a:xfrm rot="10800000">
            <a:off x="8846517" y="2310674"/>
            <a:ext cx="1000462" cy="3834157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左右箭头 25"/>
          <p:cNvSpPr/>
          <p:nvPr/>
        </p:nvSpPr>
        <p:spPr>
          <a:xfrm>
            <a:off x="2858475" y="1835984"/>
            <a:ext cx="1467430" cy="4746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9963463" y="1380494"/>
            <a:ext cx="2073658" cy="261157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b="1" dirty="0" smtClean="0"/>
              <a:t>微信公众平台</a:t>
            </a:r>
            <a:endParaRPr lang="zh-CN" altLang="en-US" b="1" dirty="0"/>
          </a:p>
        </p:txBody>
      </p:sp>
      <p:sp>
        <p:nvSpPr>
          <p:cNvPr id="28" name="圆角矩形 27"/>
          <p:cNvSpPr/>
          <p:nvPr/>
        </p:nvSpPr>
        <p:spPr>
          <a:xfrm>
            <a:off x="10040447" y="1970893"/>
            <a:ext cx="1928398" cy="72139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个人微信信息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（用户名、头像）</a:t>
            </a:r>
            <a:endParaRPr lang="zh-CN" altLang="en-US" b="1" dirty="0"/>
          </a:p>
        </p:txBody>
      </p:sp>
      <p:sp>
        <p:nvSpPr>
          <p:cNvPr id="29" name="圆角矩形 28"/>
          <p:cNvSpPr/>
          <p:nvPr/>
        </p:nvSpPr>
        <p:spPr>
          <a:xfrm>
            <a:off x="10057020" y="2756057"/>
            <a:ext cx="1928398" cy="98241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各类宣传类文章直接在平台编辑、排版</a:t>
            </a:r>
            <a:endParaRPr lang="zh-CN" altLang="en-US" b="1" dirty="0"/>
          </a:p>
        </p:txBody>
      </p:sp>
      <p:sp>
        <p:nvSpPr>
          <p:cNvPr id="30" name="左箭头 29"/>
          <p:cNvSpPr/>
          <p:nvPr/>
        </p:nvSpPr>
        <p:spPr>
          <a:xfrm>
            <a:off x="9085424" y="1830365"/>
            <a:ext cx="1027320" cy="5905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获取</a:t>
            </a:r>
            <a:endParaRPr lang="zh-CN" altLang="en-US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9501421" y="42948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链接</a:t>
            </a:r>
          </a:p>
        </p:txBody>
      </p:sp>
    </p:spTree>
    <p:extLst>
      <p:ext uri="{BB962C8B-B14F-4D97-AF65-F5344CB8AC3E}">
        <p14:creationId xmlns:p14="http://schemas.microsoft.com/office/powerpoint/2010/main" val="332299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6877050" y="152400"/>
            <a:ext cx="4495800" cy="281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 dirty="0" smtClean="0"/>
              <a:t>Web</a:t>
            </a:r>
            <a:r>
              <a:rPr lang="zh-CN" altLang="en-US" b="1" dirty="0" smtClean="0"/>
              <a:t>端功能设计</a:t>
            </a:r>
            <a:endParaRPr lang="zh-CN" altLang="en-US" b="1" dirty="0"/>
          </a:p>
        </p:txBody>
      </p:sp>
      <p:sp>
        <p:nvSpPr>
          <p:cNvPr id="23" name="圆角矩形 22"/>
          <p:cNvSpPr/>
          <p:nvPr/>
        </p:nvSpPr>
        <p:spPr>
          <a:xfrm>
            <a:off x="7553325" y="771526"/>
            <a:ext cx="3143250" cy="952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r>
              <a:rPr lang="zh-CN" altLang="en-US" dirty="0" smtClean="0"/>
              <a:t>端管理功能模块设计</a:t>
            </a:r>
            <a:endParaRPr lang="en-US" altLang="zh-CN" dirty="0" smtClean="0"/>
          </a:p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页面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表）</a:t>
            </a:r>
            <a:endParaRPr lang="en-US" altLang="zh-CN" dirty="0" smtClean="0"/>
          </a:p>
        </p:txBody>
      </p:sp>
      <p:sp>
        <p:nvSpPr>
          <p:cNvPr id="30" name="圆角矩形 29"/>
          <p:cNvSpPr/>
          <p:nvPr/>
        </p:nvSpPr>
        <p:spPr>
          <a:xfrm>
            <a:off x="7553325" y="1871663"/>
            <a:ext cx="3143250" cy="952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r>
              <a:rPr lang="zh-CN" altLang="en-US" dirty="0" smtClean="0"/>
              <a:t>端“宇信共读”设计</a:t>
            </a:r>
            <a:endParaRPr lang="en-US" altLang="zh-CN" dirty="0" smtClean="0"/>
          </a:p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页面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表）</a:t>
            </a:r>
            <a:endParaRPr lang="en-US" altLang="zh-CN" dirty="0" smtClean="0"/>
          </a:p>
        </p:txBody>
      </p:sp>
      <p:sp>
        <p:nvSpPr>
          <p:cNvPr id="31" name="圆角矩形 30"/>
          <p:cNvSpPr/>
          <p:nvPr/>
        </p:nvSpPr>
        <p:spPr>
          <a:xfrm>
            <a:off x="3619499" y="419099"/>
            <a:ext cx="3076575" cy="58864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开发技术验证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722296" y="1038226"/>
            <a:ext cx="2907103" cy="2886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 dirty="0" smtClean="0"/>
              <a:t>Web</a:t>
            </a:r>
            <a:r>
              <a:rPr lang="zh-CN" altLang="en-US" b="1" dirty="0" smtClean="0"/>
              <a:t>端开发平台</a:t>
            </a:r>
            <a:endParaRPr lang="zh-CN" altLang="en-US" b="1" dirty="0"/>
          </a:p>
        </p:txBody>
      </p:sp>
      <p:sp>
        <p:nvSpPr>
          <p:cNvPr id="34" name="圆角矩形 33"/>
          <p:cNvSpPr/>
          <p:nvPr/>
        </p:nvSpPr>
        <p:spPr>
          <a:xfrm>
            <a:off x="3722296" y="1657347"/>
            <a:ext cx="2855134" cy="9106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各类模块（登陆、日志、公用类、前台展示用到的共用模块）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3969985" y="2966747"/>
            <a:ext cx="2411723" cy="9106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与微信对接的各类接口封装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877050" y="3364707"/>
            <a:ext cx="4495800" cy="31432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b="1" dirty="0" smtClean="0"/>
              <a:t>服务器部署</a:t>
            </a:r>
            <a:endParaRPr lang="zh-CN" altLang="en-US" b="1" dirty="0"/>
          </a:p>
        </p:txBody>
      </p:sp>
      <p:sp>
        <p:nvSpPr>
          <p:cNvPr id="38" name="圆角矩形 37"/>
          <p:cNvSpPr/>
          <p:nvPr/>
        </p:nvSpPr>
        <p:spPr>
          <a:xfrm>
            <a:off x="7148575" y="3936207"/>
            <a:ext cx="3790951" cy="647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DB:   </a:t>
            </a:r>
            <a:r>
              <a:rPr lang="zh-CN" altLang="en-US" dirty="0" smtClean="0"/>
              <a:t>百度云（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7148575" y="4702969"/>
            <a:ext cx="3790951" cy="904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r>
              <a:rPr lang="zh-CN" altLang="en-US" dirty="0" smtClean="0"/>
              <a:t>服务器： </a:t>
            </a:r>
            <a:r>
              <a:rPr lang="zh-CN" altLang="en-US" dirty="0"/>
              <a:t>百</a:t>
            </a:r>
            <a:r>
              <a:rPr lang="zh-CN" altLang="en-US" dirty="0" smtClean="0"/>
              <a:t>度云</a:t>
            </a:r>
            <a:r>
              <a:rPr lang="en-US" altLang="zh-CN" dirty="0" smtClean="0"/>
              <a:t>(BEA)  (</a:t>
            </a:r>
            <a:r>
              <a:rPr lang="zh-CN" altLang="en-US" dirty="0" smtClean="0"/>
              <a:t>已租，并已经验证）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http://yxgd2017.duapp.com/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7148575" y="5774532"/>
            <a:ext cx="3790951" cy="5619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版本管理服务器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圆角矩形标注 40"/>
          <p:cNvSpPr/>
          <p:nvPr/>
        </p:nvSpPr>
        <p:spPr>
          <a:xfrm>
            <a:off x="104876" y="1871663"/>
            <a:ext cx="2919412" cy="4564519"/>
          </a:xfrm>
          <a:prstGeom prst="wedgeRoundRectCallout">
            <a:avLst>
              <a:gd name="adj1" fmla="val 85706"/>
              <a:gd name="adj2" fmla="val -1735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</a:rPr>
              <a:t>难点二：</a:t>
            </a:r>
            <a:r>
              <a:rPr lang="zh-CN" altLang="en-US" sz="1600" dirty="0" smtClean="0">
                <a:solidFill>
                  <a:schemeClr val="tx1"/>
                </a:solidFill>
              </a:rPr>
              <a:t>用户在微信点“宇信共读”后，直接链接到我们</a:t>
            </a:r>
            <a:r>
              <a:rPr lang="en-US" altLang="zh-CN" sz="1600" dirty="0" smtClean="0">
                <a:solidFill>
                  <a:schemeClr val="tx1"/>
                </a:solidFill>
                <a:hlinkClick r:id="rId2"/>
              </a:rPr>
              <a:t>http://x.jsp</a:t>
            </a:r>
            <a:r>
              <a:rPr lang="zh-CN" altLang="en-US" sz="1600" dirty="0" smtClean="0">
                <a:solidFill>
                  <a:schemeClr val="tx1"/>
                </a:solidFill>
              </a:rPr>
              <a:t>页面后，在我们的</a:t>
            </a:r>
            <a:r>
              <a:rPr lang="zh-CN" altLang="en-US" sz="1600" dirty="0">
                <a:solidFill>
                  <a:schemeClr val="tx1"/>
                </a:solidFill>
              </a:rPr>
              <a:t>工程</a:t>
            </a:r>
            <a:r>
              <a:rPr lang="zh-CN" altLang="en-US" sz="1600" dirty="0" smtClean="0">
                <a:solidFill>
                  <a:schemeClr val="tx1"/>
                </a:solidFill>
              </a:rPr>
              <a:t>里能否得到用户的相关微信信息（如：用户</a:t>
            </a:r>
            <a:r>
              <a:rPr lang="en-US" altLang="zh-CN" sz="1600" dirty="0" smtClean="0">
                <a:solidFill>
                  <a:schemeClr val="tx1"/>
                </a:solidFill>
              </a:rPr>
              <a:t>ID</a:t>
            </a:r>
            <a:r>
              <a:rPr lang="zh-CN" altLang="en-US" sz="1600" dirty="0" smtClean="0">
                <a:solidFill>
                  <a:schemeClr val="tx1"/>
                </a:solidFill>
              </a:rPr>
              <a:t>、头像）？ 现在不知道，这类直接点链接，微信会不会把用户信息也发送到目标服务器。 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b="1" dirty="0" smtClean="0">
                <a:solidFill>
                  <a:schemeClr val="tx1"/>
                </a:solidFill>
              </a:rPr>
              <a:t>9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月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14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号，李海龙：可以通过微信授权登录的方式实现（已验证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API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）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,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但在公众号中使用，需要通过微信认证后才可以使用此类高级接口。</a:t>
            </a:r>
            <a:endParaRPr lang="en-US" altLang="zh-CN" sz="1600" b="1" dirty="0" smtClean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722296" y="4189896"/>
            <a:ext cx="2907103" cy="6607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微信测试公众号已申请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3722296" y="5048954"/>
            <a:ext cx="2907103" cy="6607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各类宣传类文章直接在平台编辑、排版已验证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圆角矩形标注 43"/>
          <p:cNvSpPr/>
          <p:nvPr/>
        </p:nvSpPr>
        <p:spPr>
          <a:xfrm>
            <a:off x="126609" y="152401"/>
            <a:ext cx="2919412" cy="1106774"/>
          </a:xfrm>
          <a:prstGeom prst="wedgeRoundRectCallout">
            <a:avLst>
              <a:gd name="adj1" fmla="val 81053"/>
              <a:gd name="adj2" fmla="val 4270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难点</a:t>
            </a:r>
            <a:r>
              <a:rPr lang="zh-CN" altLang="en-US" b="1" dirty="0">
                <a:solidFill>
                  <a:srgbClr val="FF0000"/>
                </a:solidFill>
              </a:rPr>
              <a:t>一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Web</a:t>
            </a:r>
            <a:r>
              <a:rPr lang="zh-CN" altLang="en-US" dirty="0" smtClean="0">
                <a:solidFill>
                  <a:srgbClr val="FF0000"/>
                </a:solidFill>
              </a:rPr>
              <a:t>能否做出如下一页的功能页面，这一部分页面要在手机端展示，要保证页面布局不乱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0149689" y="5716231"/>
            <a:ext cx="1329664" cy="678576"/>
            <a:chOff x="10149689" y="5716231"/>
            <a:chExt cx="1329664" cy="678576"/>
          </a:xfrm>
        </p:grpSpPr>
        <p:sp>
          <p:nvSpPr>
            <p:cNvPr id="46" name="文本框 45"/>
            <p:cNvSpPr txBox="1"/>
            <p:nvPr/>
          </p:nvSpPr>
          <p:spPr>
            <a:xfrm>
              <a:off x="10602190" y="5739966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FF0000"/>
                  </a:solidFill>
                </a:rPr>
                <a:t>谁主动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rgbClr val="FF0000"/>
                  </a:solidFill>
                </a:rPr>
                <a:t>请缨？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9689" y="5716231"/>
              <a:ext cx="568587" cy="678576"/>
            </a:xfrm>
            <a:prstGeom prst="rect">
              <a:avLst/>
            </a:prstGeom>
          </p:spPr>
        </p:pic>
      </p:grpSp>
      <p:grpSp>
        <p:nvGrpSpPr>
          <p:cNvPr id="49" name="组合 48"/>
          <p:cNvGrpSpPr/>
          <p:nvPr/>
        </p:nvGrpSpPr>
        <p:grpSpPr>
          <a:xfrm>
            <a:off x="10149689" y="935038"/>
            <a:ext cx="1329664" cy="678576"/>
            <a:chOff x="10149689" y="5716231"/>
            <a:chExt cx="1329664" cy="678576"/>
          </a:xfrm>
        </p:grpSpPr>
        <p:sp>
          <p:nvSpPr>
            <p:cNvPr id="50" name="文本框 49"/>
            <p:cNvSpPr txBox="1"/>
            <p:nvPr/>
          </p:nvSpPr>
          <p:spPr>
            <a:xfrm>
              <a:off x="10602190" y="5739966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FF0000"/>
                  </a:solidFill>
                </a:rPr>
                <a:t>谁主动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rgbClr val="FF0000"/>
                  </a:solidFill>
                </a:rPr>
                <a:t>请缨？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9689" y="5716231"/>
              <a:ext cx="568587" cy="678576"/>
            </a:xfrm>
            <a:prstGeom prst="rect">
              <a:avLst/>
            </a:prstGeom>
          </p:spPr>
        </p:pic>
      </p:grpSp>
      <p:grpSp>
        <p:nvGrpSpPr>
          <p:cNvPr id="52" name="组合 51"/>
          <p:cNvGrpSpPr/>
          <p:nvPr/>
        </p:nvGrpSpPr>
        <p:grpSpPr>
          <a:xfrm>
            <a:off x="9862271" y="2269746"/>
            <a:ext cx="1329664" cy="678576"/>
            <a:chOff x="10149689" y="5716231"/>
            <a:chExt cx="1329664" cy="678576"/>
          </a:xfrm>
        </p:grpSpPr>
        <p:sp>
          <p:nvSpPr>
            <p:cNvPr id="53" name="文本框 52"/>
            <p:cNvSpPr txBox="1"/>
            <p:nvPr/>
          </p:nvSpPr>
          <p:spPr>
            <a:xfrm>
              <a:off x="10602190" y="5739966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FF0000"/>
                  </a:solidFill>
                </a:rPr>
                <a:t>谁主动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rgbClr val="FF0000"/>
                  </a:solidFill>
                </a:rPr>
                <a:t>请缨？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9689" y="5716231"/>
              <a:ext cx="568587" cy="678576"/>
            </a:xfrm>
            <a:prstGeom prst="rect">
              <a:avLst/>
            </a:prstGeom>
          </p:spPr>
        </p:pic>
      </p:grpSp>
      <p:grpSp>
        <p:nvGrpSpPr>
          <p:cNvPr id="55" name="组合 54"/>
          <p:cNvGrpSpPr/>
          <p:nvPr/>
        </p:nvGrpSpPr>
        <p:grpSpPr>
          <a:xfrm>
            <a:off x="5413632" y="2232796"/>
            <a:ext cx="1329664" cy="678576"/>
            <a:chOff x="10149689" y="5716231"/>
            <a:chExt cx="1329664" cy="678576"/>
          </a:xfrm>
        </p:grpSpPr>
        <p:sp>
          <p:nvSpPr>
            <p:cNvPr id="56" name="文本框 55"/>
            <p:cNvSpPr txBox="1"/>
            <p:nvPr/>
          </p:nvSpPr>
          <p:spPr>
            <a:xfrm>
              <a:off x="10602190" y="5739966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FF0000"/>
                  </a:solidFill>
                </a:rPr>
                <a:t>谁主动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rgbClr val="FF0000"/>
                  </a:solidFill>
                </a:rPr>
                <a:t>请缨？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9689" y="5716231"/>
              <a:ext cx="568587" cy="678576"/>
            </a:xfrm>
            <a:prstGeom prst="rect">
              <a:avLst/>
            </a:prstGeom>
          </p:spPr>
        </p:pic>
      </p:grpSp>
      <p:pic>
        <p:nvPicPr>
          <p:cNvPr id="60" name="图片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624" y="3412147"/>
            <a:ext cx="568587" cy="6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8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50217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150" y="-1"/>
            <a:ext cx="3857625" cy="6475751"/>
          </a:xfrm>
          <a:prstGeom prst="rect">
            <a:avLst/>
          </a:prstGeom>
        </p:spPr>
      </p:pic>
      <p:sp>
        <p:nvSpPr>
          <p:cNvPr id="4" name="圆角矩形标注 3"/>
          <p:cNvSpPr/>
          <p:nvPr/>
        </p:nvSpPr>
        <p:spPr>
          <a:xfrm>
            <a:off x="929390" y="5531370"/>
            <a:ext cx="4392118" cy="1131757"/>
          </a:xfrm>
          <a:prstGeom prst="wedgeRoundRectCallout">
            <a:avLst>
              <a:gd name="adj1" fmla="val 9556"/>
              <a:gd name="adj2" fmla="val -1076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【</a:t>
            </a:r>
            <a:r>
              <a:rPr lang="zh-CN" altLang="en-US" dirty="0" smtClean="0"/>
              <a:t>计划、共读、我的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是三个功能链接，点击链接，上面页面内容跟着动态改变，三个链接始终保持不动。可以看一下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图一</a:t>
            </a:r>
            <a:r>
              <a:rPr lang="en-US" altLang="zh-CN" dirty="0" smtClean="0"/>
              <a:t>】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【</a:t>
            </a:r>
            <a:r>
              <a:rPr lang="zh-CN" altLang="en-US" dirty="0"/>
              <a:t>图二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的样例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0" y="22485"/>
            <a:ext cx="4130675" cy="5021705"/>
          </a:xfrm>
          <a:prstGeom prst="rect">
            <a:avLst/>
          </a:prstGeom>
        </p:spPr>
      </p:pic>
      <p:sp>
        <p:nvSpPr>
          <p:cNvPr id="21" name="圆角矩形标注 20"/>
          <p:cNvSpPr/>
          <p:nvPr/>
        </p:nvSpPr>
        <p:spPr>
          <a:xfrm>
            <a:off x="5735222" y="5531370"/>
            <a:ext cx="2495966" cy="1131757"/>
          </a:xfrm>
          <a:prstGeom prst="wedgeRoundRectCallout">
            <a:avLst>
              <a:gd name="adj1" fmla="val 62642"/>
              <a:gd name="adj2" fmla="val -2043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此页面布局能否通过目前的前段技术，在</a:t>
            </a:r>
            <a:r>
              <a:rPr lang="en-US" altLang="zh-CN" dirty="0" smtClean="0">
                <a:solidFill>
                  <a:srgbClr val="FF0000"/>
                </a:solidFill>
              </a:rPr>
              <a:t>web</a:t>
            </a:r>
            <a:r>
              <a:rPr lang="zh-CN" altLang="en-US" dirty="0" smtClean="0">
                <a:solidFill>
                  <a:srgbClr val="FF0000"/>
                </a:solidFill>
              </a:rPr>
              <a:t>端、手机端展示？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圆角矩形标注 24"/>
          <p:cNvSpPr/>
          <p:nvPr/>
        </p:nvSpPr>
        <p:spPr>
          <a:xfrm>
            <a:off x="5816184" y="2323476"/>
            <a:ext cx="2495966" cy="854440"/>
          </a:xfrm>
          <a:prstGeom prst="wedgeRoundRectCallout">
            <a:avLst>
              <a:gd name="adj1" fmla="val 103481"/>
              <a:gd name="adj2" fmla="val -2217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访问的京东页面，但是展示的头像是微信的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315374" y="4609204"/>
            <a:ext cx="1329664" cy="678576"/>
            <a:chOff x="10149689" y="5716231"/>
            <a:chExt cx="1329664" cy="678576"/>
          </a:xfrm>
        </p:grpSpPr>
        <p:sp>
          <p:nvSpPr>
            <p:cNvPr id="27" name="文本框 26"/>
            <p:cNvSpPr txBox="1"/>
            <p:nvPr/>
          </p:nvSpPr>
          <p:spPr>
            <a:xfrm>
              <a:off x="10602190" y="5739966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FF0000"/>
                  </a:solidFill>
                </a:rPr>
                <a:t>谁主动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rgbClr val="FF0000"/>
                  </a:solidFill>
                </a:rPr>
                <a:t>请缨？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9689" y="5716231"/>
              <a:ext cx="568587" cy="6785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048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723" y="-38100"/>
            <a:ext cx="12272723" cy="7018020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>
            <a:off x="3627120" y="4983480"/>
            <a:ext cx="2865120" cy="548640"/>
          </a:xfrm>
          <a:prstGeom prst="wedgeRoundRectCallout">
            <a:avLst>
              <a:gd name="adj1" fmla="val -115590"/>
              <a:gd name="adj2" fmla="val 541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李海龙</a:t>
            </a:r>
            <a:r>
              <a:rPr lang="zh-CN" altLang="en-US" dirty="0" smtClean="0"/>
              <a:t>的微信号相关信息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50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497</Words>
  <Application>Microsoft Office PowerPoint</Application>
  <PresentationFormat>宽屏</PresentationFormat>
  <Paragraphs>60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</dc:creator>
  <cp:lastModifiedBy>Windows</cp:lastModifiedBy>
  <cp:revision>62</cp:revision>
  <dcterms:created xsi:type="dcterms:W3CDTF">2017-09-09T23:51:16Z</dcterms:created>
  <dcterms:modified xsi:type="dcterms:W3CDTF">2017-09-14T15:14:22Z</dcterms:modified>
</cp:coreProperties>
</file>