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75DE4-0ACC-824A-A8C8-56805D23FBE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4D69611-C572-2B45-931F-17F1BFC07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1FB128B-AC19-A548-8B2B-C99FCD3DE550}"/>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5" name="页脚占位符 4">
            <a:extLst>
              <a:ext uri="{FF2B5EF4-FFF2-40B4-BE49-F238E27FC236}">
                <a16:creationId xmlns:a16="http://schemas.microsoft.com/office/drawing/2014/main" id="{447619E5-4C03-6D46-9C4F-92B5514052A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B88630-0FD9-4946-8B47-41E101A86D91}"/>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394175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BD7E8-7559-5D42-8F36-7FD9FE668E7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C76660D-DAF3-CD43-82F0-F6217A2CBE1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89325C9-67AF-734B-9F34-7C21CB358339}"/>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5" name="页脚占位符 4">
            <a:extLst>
              <a:ext uri="{FF2B5EF4-FFF2-40B4-BE49-F238E27FC236}">
                <a16:creationId xmlns:a16="http://schemas.microsoft.com/office/drawing/2014/main" id="{BAFFD2B3-69B0-ED40-B42F-0FF40217A6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616A89B-1DBC-F54F-913A-D4D10868FC1A}"/>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50250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22ADEC-7563-0B40-A5D7-0D69A0D6D9D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7041ADA-2316-9F49-A7DA-2F73BD649AF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E4A108-9C37-4542-B10A-A618DAE54ACC}"/>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5" name="页脚占位符 4">
            <a:extLst>
              <a:ext uri="{FF2B5EF4-FFF2-40B4-BE49-F238E27FC236}">
                <a16:creationId xmlns:a16="http://schemas.microsoft.com/office/drawing/2014/main" id="{DFE543DC-251A-BC4A-A2D1-8AB0002046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3F2FEEC-696A-3D4A-87C4-DD1917FE7136}"/>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217488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8E610-4011-984B-8087-6A9ACD156A5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2A3C9D0-7624-A243-BFF6-13CE359D837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06FAEB3-2B77-8C49-95CC-16A576DCDF24}"/>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5" name="页脚占位符 4">
            <a:extLst>
              <a:ext uri="{FF2B5EF4-FFF2-40B4-BE49-F238E27FC236}">
                <a16:creationId xmlns:a16="http://schemas.microsoft.com/office/drawing/2014/main" id="{38DD3475-FA5C-834D-86B4-B2EDFB6A33C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3BC35B6-6401-9145-A5ED-9367BBF3F773}"/>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16672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FD834-D1C0-8F47-80D0-28BD16DEE0A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BDBB321-D309-D045-9BA0-12DBD5D23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41374B9-D218-CD4F-A7E6-790DE8394F18}"/>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5" name="页脚占位符 4">
            <a:extLst>
              <a:ext uri="{FF2B5EF4-FFF2-40B4-BE49-F238E27FC236}">
                <a16:creationId xmlns:a16="http://schemas.microsoft.com/office/drawing/2014/main" id="{6FA0EDA8-2203-F440-9517-47FC3A8143F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09862A4-7CFF-4343-8DE2-B39DFCEDFB2B}"/>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204685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E84E7-3B28-C248-A41D-B48F6D706B6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7C601C4-5362-BE4B-B2B9-4667D1EE5A7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1B976D0-99D6-6C41-A0CC-3E6F1D676B8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B54383A-CC3A-9B4F-A32D-FAAEB777B36F}"/>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6" name="页脚占位符 5">
            <a:extLst>
              <a:ext uri="{FF2B5EF4-FFF2-40B4-BE49-F238E27FC236}">
                <a16:creationId xmlns:a16="http://schemas.microsoft.com/office/drawing/2014/main" id="{3A0A26A9-E9FE-9D45-9AA7-C5E61F8DDD1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B90590-1230-394D-80A1-F15B586F0CD1}"/>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188848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A5A4B-F1BC-FE48-993D-1241D6E202B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68FD02B-EA9F-FA48-AF25-0297E9B54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A2BD4B5-36C2-2448-9CF2-D37ADE37F3B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CD1C909-1C1F-7847-87C1-82047955B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58CEE0B-2187-CD4A-9D7B-10F9C4B9C3F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266A9F2-D1FD-B74E-959C-FB5199E0043F}"/>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8" name="页脚占位符 7">
            <a:extLst>
              <a:ext uri="{FF2B5EF4-FFF2-40B4-BE49-F238E27FC236}">
                <a16:creationId xmlns:a16="http://schemas.microsoft.com/office/drawing/2014/main" id="{D429676B-FCF1-A242-8C4A-8ADFAB10379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82E58F2-B162-1242-B18F-4B417507EE8A}"/>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416804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5F7BB-59FE-944B-82A9-D97C08948E3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452DBF5-6102-8545-996A-49FFE69A7924}"/>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4" name="页脚占位符 3">
            <a:extLst>
              <a:ext uri="{FF2B5EF4-FFF2-40B4-BE49-F238E27FC236}">
                <a16:creationId xmlns:a16="http://schemas.microsoft.com/office/drawing/2014/main" id="{0967BAF2-FA57-A84F-882C-0693E0D0E6F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C30D0DB-1785-1741-A207-AFA5DA92B7A8}"/>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295601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AC215D-F43D-3846-BCFF-8A70D780BB49}"/>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3" name="页脚占位符 2">
            <a:extLst>
              <a:ext uri="{FF2B5EF4-FFF2-40B4-BE49-F238E27FC236}">
                <a16:creationId xmlns:a16="http://schemas.microsoft.com/office/drawing/2014/main" id="{82DBCB4D-BFB8-554D-8AA7-6EC92294C62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085B7B6-AC99-974E-AE34-FE20C794A71D}"/>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2914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95414-5B13-1347-9CAF-F80A7F74D1B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B5034BD-F683-F74D-94B0-FC4698F716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5467C8F-844B-D44F-8FC4-731124FDA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B818F28-CC08-4841-8D17-31CCC3649F82}"/>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6" name="页脚占位符 5">
            <a:extLst>
              <a:ext uri="{FF2B5EF4-FFF2-40B4-BE49-F238E27FC236}">
                <a16:creationId xmlns:a16="http://schemas.microsoft.com/office/drawing/2014/main" id="{24AADAFC-1662-174A-B33F-F4834F01C9C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7643D25-9558-F247-9186-FB74766FF8D3}"/>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289751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13C77-82BA-A744-A612-3C7AECD6976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09F9930-FDA2-2C40-8398-3EBAFE1447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689275A-07DA-4541-ABC1-9DD984BFE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EB1DB7E-CE7C-2043-997B-19DA20193485}"/>
              </a:ext>
            </a:extLst>
          </p:cNvPr>
          <p:cNvSpPr>
            <a:spLocks noGrp="1"/>
          </p:cNvSpPr>
          <p:nvPr>
            <p:ph type="dt" sz="half" idx="10"/>
          </p:nvPr>
        </p:nvSpPr>
        <p:spPr/>
        <p:txBody>
          <a:bodyPr/>
          <a:lstStyle/>
          <a:p>
            <a:fld id="{46A69B02-E226-FA46-B24D-0EAA45AF0B9A}" type="datetimeFigureOut">
              <a:rPr kumimoji="1" lang="zh-CN" altLang="en-US" smtClean="0"/>
              <a:t>2022/3/3</a:t>
            </a:fld>
            <a:endParaRPr kumimoji="1" lang="zh-CN" altLang="en-US"/>
          </a:p>
        </p:txBody>
      </p:sp>
      <p:sp>
        <p:nvSpPr>
          <p:cNvPr id="6" name="页脚占位符 5">
            <a:extLst>
              <a:ext uri="{FF2B5EF4-FFF2-40B4-BE49-F238E27FC236}">
                <a16:creationId xmlns:a16="http://schemas.microsoft.com/office/drawing/2014/main" id="{43A1064E-31FA-F445-9B39-29A5C6CAA96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A21F4C-7FBB-C34C-89D7-2876DBA69D46}"/>
              </a:ext>
            </a:extLst>
          </p:cNvPr>
          <p:cNvSpPr>
            <a:spLocks noGrp="1"/>
          </p:cNvSpPr>
          <p:nvPr>
            <p:ph type="sldNum" sz="quarter" idx="12"/>
          </p:nvPr>
        </p:nvSpPr>
        <p:spPr/>
        <p:txBody>
          <a:body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410060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295F68-1D44-5D4F-9310-9AC586F55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1C64755-6512-6841-957A-A35B3DE0D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62E506F-9F8B-A842-A77D-8BAE4BEDF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69B02-E226-FA46-B24D-0EAA45AF0B9A}" type="datetimeFigureOut">
              <a:rPr kumimoji="1" lang="zh-CN" altLang="en-US" smtClean="0"/>
              <a:t>2022/3/3</a:t>
            </a:fld>
            <a:endParaRPr kumimoji="1" lang="zh-CN" altLang="en-US"/>
          </a:p>
        </p:txBody>
      </p:sp>
      <p:sp>
        <p:nvSpPr>
          <p:cNvPr id="5" name="页脚占位符 4">
            <a:extLst>
              <a:ext uri="{FF2B5EF4-FFF2-40B4-BE49-F238E27FC236}">
                <a16:creationId xmlns:a16="http://schemas.microsoft.com/office/drawing/2014/main" id="{A754F6D1-309D-7C41-B3EA-B235D3956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44FDDFF-2EF1-304C-9862-70FBBD74F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BE445-EC37-7D45-9C77-A458BD919CDF}" type="slidenum">
              <a:rPr kumimoji="1" lang="zh-CN" altLang="en-US" smtClean="0"/>
              <a:t>‹#›</a:t>
            </a:fld>
            <a:endParaRPr kumimoji="1" lang="zh-CN" altLang="en-US"/>
          </a:p>
        </p:txBody>
      </p:sp>
    </p:spTree>
    <p:extLst>
      <p:ext uri="{BB962C8B-B14F-4D97-AF65-F5344CB8AC3E}">
        <p14:creationId xmlns:p14="http://schemas.microsoft.com/office/powerpoint/2010/main" val="266274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EF601-D4A8-CF41-B678-C8E9019A14C9}"/>
              </a:ext>
            </a:extLst>
          </p:cNvPr>
          <p:cNvSpPr>
            <a:spLocks noGrp="1"/>
          </p:cNvSpPr>
          <p:nvPr>
            <p:ph type="title"/>
          </p:nvPr>
        </p:nvSpPr>
        <p:spPr/>
        <p:txBody>
          <a:bodyPr>
            <a:normAutofit/>
          </a:bodyPr>
          <a:lstStyle/>
          <a:p>
            <a:r>
              <a:rPr lang="en" altLang="zh-CN" sz="2800" dirty="0"/>
              <a:t>One Thing One Click: A Self-Training Approach for Weakly Supervised 3D Semantic Segmentation.</a:t>
            </a:r>
            <a:endParaRPr kumimoji="1" lang="zh-CN" altLang="en-US" sz="2800" dirty="0"/>
          </a:p>
        </p:txBody>
      </p:sp>
      <p:pic>
        <p:nvPicPr>
          <p:cNvPr id="4" name="内容占位符 3">
            <a:extLst>
              <a:ext uri="{FF2B5EF4-FFF2-40B4-BE49-F238E27FC236}">
                <a16:creationId xmlns:a16="http://schemas.microsoft.com/office/drawing/2014/main" id="{D8672196-140D-0949-B66D-45B5E76028FF}"/>
              </a:ext>
            </a:extLst>
          </p:cNvPr>
          <p:cNvPicPr>
            <a:picLocks noGrp="1" noChangeAspect="1"/>
          </p:cNvPicPr>
          <p:nvPr>
            <p:ph idx="1"/>
          </p:nvPr>
        </p:nvPicPr>
        <p:blipFill>
          <a:blip r:embed="rId2"/>
          <a:stretch>
            <a:fillRect/>
          </a:stretch>
        </p:blipFill>
        <p:spPr>
          <a:xfrm>
            <a:off x="1470991" y="1521723"/>
            <a:ext cx="9250017" cy="3367201"/>
          </a:xfrm>
          <a:prstGeom prst="rect">
            <a:avLst/>
          </a:prstGeom>
        </p:spPr>
      </p:pic>
      <p:sp>
        <p:nvSpPr>
          <p:cNvPr id="6" name="文本框 5">
            <a:extLst>
              <a:ext uri="{FF2B5EF4-FFF2-40B4-BE49-F238E27FC236}">
                <a16:creationId xmlns:a16="http://schemas.microsoft.com/office/drawing/2014/main" id="{17A5B059-F855-6C4F-A804-846D7524A0B9}"/>
              </a:ext>
            </a:extLst>
          </p:cNvPr>
          <p:cNvSpPr txBox="1"/>
          <p:nvPr/>
        </p:nvSpPr>
        <p:spPr>
          <a:xfrm>
            <a:off x="725557" y="4888924"/>
            <a:ext cx="11022495" cy="2031325"/>
          </a:xfrm>
          <a:prstGeom prst="rect">
            <a:avLst/>
          </a:prstGeom>
          <a:noFill/>
        </p:spPr>
        <p:txBody>
          <a:bodyPr wrap="square" rtlCol="0">
            <a:spAutoFit/>
          </a:bodyPr>
          <a:lstStyle/>
          <a:p>
            <a:r>
              <a:rPr lang="zh-CN" altLang="en-US" dirty="0"/>
              <a:t>模型使用</a:t>
            </a:r>
            <a:r>
              <a:rPr lang="en-US" altLang="zh-CN" dirty="0"/>
              <a:t>3</a:t>
            </a:r>
            <a:r>
              <a:rPr lang="en" altLang="zh-CN" dirty="0"/>
              <a:t>D U-Net</a:t>
            </a:r>
            <a:r>
              <a:rPr lang="zh-CN" altLang="en-US" dirty="0"/>
              <a:t>作为</a:t>
            </a:r>
            <a:r>
              <a:rPr lang="en" altLang="zh-CN" dirty="0"/>
              <a:t>backbone</a:t>
            </a:r>
            <a:r>
              <a:rPr lang="zh-CN" altLang="en" dirty="0"/>
              <a:t>，</a:t>
            </a:r>
            <a:r>
              <a:rPr lang="zh-CN" altLang="en-US" dirty="0"/>
              <a:t>主要的特点在于使用图传播和关系网络来实现对大规模稀疏点云数据的语义分割任务。</a:t>
            </a:r>
          </a:p>
          <a:p>
            <a:r>
              <a:rPr lang="en-US" altLang="zh-CN" dirty="0"/>
              <a:t>1.</a:t>
            </a:r>
            <a:r>
              <a:rPr lang="zh-CN" altLang="en-US" dirty="0"/>
              <a:t> </a:t>
            </a:r>
            <a:r>
              <a:rPr lang="en" altLang="zh-CN" b="1" dirty="0"/>
              <a:t>graph propagation</a:t>
            </a:r>
            <a:r>
              <a:rPr lang="en" altLang="zh-CN" dirty="0"/>
              <a:t> </a:t>
            </a:r>
            <a:r>
              <a:rPr lang="zh-CN" altLang="en-US" dirty="0"/>
              <a:t>在将点云分割为</a:t>
            </a:r>
            <a:r>
              <a:rPr lang="en" altLang="zh-CN" dirty="0"/>
              <a:t>super-voxel</a:t>
            </a:r>
            <a:r>
              <a:rPr lang="zh-CN" altLang="en-US" dirty="0"/>
              <a:t>后，使用迭代的图传播机制将稀疏的标签传播到各个</a:t>
            </a:r>
            <a:r>
              <a:rPr lang="en" altLang="zh-CN" dirty="0"/>
              <a:t>super-voxel</a:t>
            </a:r>
            <a:r>
              <a:rPr lang="zh-CN" altLang="en-US" dirty="0"/>
              <a:t>区域；</a:t>
            </a:r>
            <a:br>
              <a:rPr lang="zh-CN" altLang="en-US" dirty="0"/>
            </a:br>
            <a:r>
              <a:rPr lang="en-US" altLang="zh-CN" dirty="0"/>
              <a:t>2.</a:t>
            </a:r>
            <a:r>
              <a:rPr lang="zh-CN" altLang="en-US" dirty="0"/>
              <a:t> </a:t>
            </a:r>
            <a:r>
              <a:rPr lang="en" altLang="zh-CN" b="1" dirty="0"/>
              <a:t>relation network</a:t>
            </a:r>
            <a:r>
              <a:rPr lang="en" altLang="zh-CN" dirty="0"/>
              <a:t> </a:t>
            </a:r>
            <a:r>
              <a:rPr lang="zh-CN" altLang="en-US" dirty="0"/>
              <a:t>为了提升标签传播的性能，引入一个关系网络模型作为</a:t>
            </a:r>
            <a:r>
              <a:rPr lang="en-US" altLang="zh-CN" dirty="0"/>
              <a:t>3</a:t>
            </a:r>
            <a:r>
              <a:rPr lang="en" altLang="zh-CN" dirty="0"/>
              <a:t>D U-Net</a:t>
            </a:r>
            <a:r>
              <a:rPr lang="zh-CN" altLang="en-US" dirty="0"/>
              <a:t>的补充，对每个</a:t>
            </a:r>
            <a:r>
              <a:rPr lang="en" altLang="zh-CN" dirty="0"/>
              <a:t>super-voxel</a:t>
            </a:r>
            <a:r>
              <a:rPr lang="zh-CN" altLang="en-US" dirty="0"/>
              <a:t>进行</a:t>
            </a:r>
            <a:r>
              <a:rPr lang="en" altLang="zh-CN" dirty="0"/>
              <a:t>embedding</a:t>
            </a:r>
            <a:r>
              <a:rPr lang="zh-CN" altLang="en" dirty="0"/>
              <a:t>，</a:t>
            </a:r>
            <a:r>
              <a:rPr lang="zh-CN" altLang="en-US" dirty="0"/>
              <a:t>从而预测它们之间的相似性。</a:t>
            </a:r>
          </a:p>
          <a:p>
            <a:endParaRPr kumimoji="1" lang="zh-CN" altLang="en-US" dirty="0"/>
          </a:p>
        </p:txBody>
      </p:sp>
    </p:spTree>
    <p:extLst>
      <p:ext uri="{BB962C8B-B14F-4D97-AF65-F5344CB8AC3E}">
        <p14:creationId xmlns:p14="http://schemas.microsoft.com/office/powerpoint/2010/main" val="130215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2E7CE-D2B8-1A46-A5ED-9A8BC9B528C1}"/>
              </a:ext>
            </a:extLst>
          </p:cNvPr>
          <p:cNvSpPr>
            <a:spLocks noGrp="1"/>
          </p:cNvSpPr>
          <p:nvPr>
            <p:ph type="title"/>
          </p:nvPr>
        </p:nvSpPr>
        <p:spPr/>
        <p:txBody>
          <a:bodyPr>
            <a:normAutofit fontScale="90000"/>
          </a:bodyPr>
          <a:lstStyle/>
          <a:p>
            <a:r>
              <a:rPr lang="en" altLang="zh-CN" b="1" dirty="0" err="1"/>
              <a:t>AdaptLPS</a:t>
            </a:r>
            <a:r>
              <a:rPr lang="en-US" altLang="zh-CN" b="1" dirty="0"/>
              <a:t>: </a:t>
            </a:r>
            <a:r>
              <a:rPr lang="en" altLang="zh-CN" dirty="0"/>
              <a:t>Unsupervised Domain Adaptation for LiDAR Panoptic Segmentation.</a:t>
            </a:r>
            <a:endParaRPr kumimoji="1" lang="zh-CN" altLang="en-US" dirty="0"/>
          </a:p>
        </p:txBody>
      </p:sp>
      <p:pic>
        <p:nvPicPr>
          <p:cNvPr id="4" name="内容占位符 3">
            <a:extLst>
              <a:ext uri="{FF2B5EF4-FFF2-40B4-BE49-F238E27FC236}">
                <a16:creationId xmlns:a16="http://schemas.microsoft.com/office/drawing/2014/main" id="{0E42748A-785D-1844-8AD7-6CF47B236AC5}"/>
              </a:ext>
            </a:extLst>
          </p:cNvPr>
          <p:cNvPicPr>
            <a:picLocks noGrp="1" noChangeAspect="1"/>
          </p:cNvPicPr>
          <p:nvPr>
            <p:ph idx="1"/>
          </p:nvPr>
        </p:nvPicPr>
        <p:blipFill>
          <a:blip r:embed="rId2"/>
          <a:stretch>
            <a:fillRect/>
          </a:stretch>
        </p:blipFill>
        <p:spPr>
          <a:xfrm>
            <a:off x="2199861" y="1690688"/>
            <a:ext cx="7431158" cy="2905120"/>
          </a:xfrm>
          <a:prstGeom prst="rect">
            <a:avLst/>
          </a:prstGeom>
        </p:spPr>
      </p:pic>
      <p:sp>
        <p:nvSpPr>
          <p:cNvPr id="5" name="文本框 4">
            <a:extLst>
              <a:ext uri="{FF2B5EF4-FFF2-40B4-BE49-F238E27FC236}">
                <a16:creationId xmlns:a16="http://schemas.microsoft.com/office/drawing/2014/main" id="{4EEAF111-91BC-BF41-9055-3257C03E3FD3}"/>
              </a:ext>
            </a:extLst>
          </p:cNvPr>
          <p:cNvSpPr txBox="1"/>
          <p:nvPr/>
        </p:nvSpPr>
        <p:spPr>
          <a:xfrm>
            <a:off x="841513" y="4677757"/>
            <a:ext cx="10515600" cy="2308324"/>
          </a:xfrm>
          <a:prstGeom prst="rect">
            <a:avLst/>
          </a:prstGeom>
          <a:noFill/>
        </p:spPr>
        <p:txBody>
          <a:bodyPr wrap="square" rtlCol="0">
            <a:spAutoFit/>
          </a:bodyPr>
          <a:lstStyle/>
          <a:p>
            <a:r>
              <a:rPr lang="zh-CN" altLang="en-US" dirty="0"/>
              <a:t>模型使用两种策略来进行</a:t>
            </a:r>
            <a:r>
              <a:rPr lang="en" altLang="zh-CN" dirty="0"/>
              <a:t>domain adaptation: </a:t>
            </a:r>
            <a:r>
              <a:rPr lang="zh-CN" altLang="en-US" dirty="0">
                <a:solidFill>
                  <a:schemeClr val="accent1">
                    <a:lumMod val="75000"/>
                  </a:schemeClr>
                </a:solidFill>
              </a:rPr>
              <a:t>基于数据和基于模型</a:t>
            </a:r>
            <a:endParaRPr lang="en-US" altLang="zh-CN" dirty="0">
              <a:solidFill>
                <a:schemeClr val="accent1">
                  <a:lumMod val="75000"/>
                </a:schemeClr>
              </a:solidFill>
            </a:endParaRPr>
          </a:p>
          <a:p>
            <a:r>
              <a:rPr lang="en" altLang="zh-CN" b="1" dirty="0"/>
              <a:t>data-based</a:t>
            </a:r>
            <a:r>
              <a:rPr lang="en" altLang="zh-CN" dirty="0"/>
              <a:t> </a:t>
            </a:r>
            <a:r>
              <a:rPr lang="zh-CN" altLang="en-US" dirty="0"/>
              <a:t>基于数据的</a:t>
            </a:r>
            <a:r>
              <a:rPr lang="en" altLang="zh-CN" dirty="0"/>
              <a:t>adaptations</a:t>
            </a:r>
            <a:r>
              <a:rPr lang="zh-CN" altLang="en-US" dirty="0"/>
              <a:t>使用三种技术处理原始雷达点云数据，来减少</a:t>
            </a:r>
            <a:r>
              <a:rPr lang="en" altLang="zh-CN" dirty="0"/>
              <a:t>source domain</a:t>
            </a:r>
            <a:r>
              <a:rPr lang="zh-CN" altLang="en-US" dirty="0"/>
              <a:t>和</a:t>
            </a:r>
            <a:r>
              <a:rPr lang="en" altLang="zh-CN" dirty="0"/>
              <a:t>target domain</a:t>
            </a:r>
            <a:r>
              <a:rPr lang="zh-CN" altLang="en-US" dirty="0"/>
              <a:t>的差距：</a:t>
            </a:r>
            <a:endParaRPr lang="en-US" altLang="zh-CN" dirty="0"/>
          </a:p>
          <a:p>
            <a:r>
              <a:rPr lang="en-US" altLang="zh-CN" dirty="0"/>
              <a:t>1. </a:t>
            </a:r>
            <a:r>
              <a:rPr lang="zh-CN" altLang="en-US" dirty="0"/>
              <a:t>由于激光雷达安装位置不同而进行的位姿校正</a:t>
            </a:r>
            <a:r>
              <a:rPr lang="en-US" altLang="zh-CN" dirty="0"/>
              <a:t>;</a:t>
            </a:r>
          </a:p>
          <a:p>
            <a:r>
              <a:rPr lang="en-US" altLang="zh-CN" dirty="0"/>
              <a:t>2. </a:t>
            </a:r>
            <a:r>
              <a:rPr lang="zh-CN" altLang="en-US" dirty="0"/>
              <a:t>虚拟扫描生成，使用源域从目标域模拟点云</a:t>
            </a:r>
            <a:r>
              <a:rPr lang="en-US" altLang="zh-CN" dirty="0"/>
              <a:t>;</a:t>
            </a:r>
          </a:p>
          <a:p>
            <a:r>
              <a:rPr lang="en-US" altLang="zh-CN" dirty="0"/>
              <a:t>3. </a:t>
            </a:r>
            <a:r>
              <a:rPr lang="zh-CN" altLang="en-US" dirty="0"/>
              <a:t>强度映射，通过学习残差来映射源域和目标域之间的激光雷达强度。</a:t>
            </a:r>
          </a:p>
          <a:p>
            <a:br>
              <a:rPr lang="zh-CN" altLang="en-US" dirty="0"/>
            </a:br>
            <a:endParaRPr kumimoji="1" lang="zh-CN" altLang="en-US" dirty="0"/>
          </a:p>
        </p:txBody>
      </p:sp>
    </p:spTree>
    <p:extLst>
      <p:ext uri="{BB962C8B-B14F-4D97-AF65-F5344CB8AC3E}">
        <p14:creationId xmlns:p14="http://schemas.microsoft.com/office/powerpoint/2010/main" val="271026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2E7CE-D2B8-1A46-A5ED-9A8BC9B528C1}"/>
              </a:ext>
            </a:extLst>
          </p:cNvPr>
          <p:cNvSpPr>
            <a:spLocks noGrp="1"/>
          </p:cNvSpPr>
          <p:nvPr>
            <p:ph type="title"/>
          </p:nvPr>
        </p:nvSpPr>
        <p:spPr>
          <a:xfrm>
            <a:off x="838200" y="283176"/>
            <a:ext cx="10515600" cy="1325563"/>
          </a:xfrm>
        </p:spPr>
        <p:txBody>
          <a:bodyPr>
            <a:normAutofit fontScale="90000"/>
          </a:bodyPr>
          <a:lstStyle/>
          <a:p>
            <a:r>
              <a:rPr lang="en" altLang="zh-CN" b="1" dirty="0" err="1"/>
              <a:t>AdaptLPS</a:t>
            </a:r>
            <a:r>
              <a:rPr lang="en-US" altLang="zh-CN" b="1" dirty="0"/>
              <a:t>: </a:t>
            </a:r>
            <a:r>
              <a:rPr lang="en" altLang="zh-CN" dirty="0"/>
              <a:t>Unsupervised Domain Adaptation for LiDAR Panoptic Segmentation.</a:t>
            </a:r>
            <a:endParaRPr kumimoji="1" lang="zh-CN" altLang="en-US" dirty="0"/>
          </a:p>
        </p:txBody>
      </p:sp>
      <p:pic>
        <p:nvPicPr>
          <p:cNvPr id="4" name="内容占位符 3">
            <a:extLst>
              <a:ext uri="{FF2B5EF4-FFF2-40B4-BE49-F238E27FC236}">
                <a16:creationId xmlns:a16="http://schemas.microsoft.com/office/drawing/2014/main" id="{0E42748A-785D-1844-8AD7-6CF47B236AC5}"/>
              </a:ext>
            </a:extLst>
          </p:cNvPr>
          <p:cNvPicPr>
            <a:picLocks noGrp="1" noChangeAspect="1"/>
          </p:cNvPicPr>
          <p:nvPr>
            <p:ph idx="1"/>
          </p:nvPr>
        </p:nvPicPr>
        <p:blipFill>
          <a:blip r:embed="rId2"/>
          <a:stretch>
            <a:fillRect/>
          </a:stretch>
        </p:blipFill>
        <p:spPr>
          <a:xfrm>
            <a:off x="2249557" y="1501844"/>
            <a:ext cx="7431158" cy="2905120"/>
          </a:xfrm>
          <a:prstGeom prst="rect">
            <a:avLst/>
          </a:prstGeom>
        </p:spPr>
      </p:pic>
      <p:sp>
        <p:nvSpPr>
          <p:cNvPr id="5" name="文本框 4">
            <a:extLst>
              <a:ext uri="{FF2B5EF4-FFF2-40B4-BE49-F238E27FC236}">
                <a16:creationId xmlns:a16="http://schemas.microsoft.com/office/drawing/2014/main" id="{4EEAF111-91BC-BF41-9055-3257C03E3FD3}"/>
              </a:ext>
            </a:extLst>
          </p:cNvPr>
          <p:cNvSpPr txBox="1"/>
          <p:nvPr/>
        </p:nvSpPr>
        <p:spPr>
          <a:xfrm>
            <a:off x="838200" y="4471470"/>
            <a:ext cx="10515600" cy="2308324"/>
          </a:xfrm>
          <a:prstGeom prst="rect">
            <a:avLst/>
          </a:prstGeom>
          <a:noFill/>
        </p:spPr>
        <p:txBody>
          <a:bodyPr wrap="square" rtlCol="0">
            <a:spAutoFit/>
          </a:bodyPr>
          <a:lstStyle/>
          <a:p>
            <a:r>
              <a:rPr lang="zh-CN" altLang="en-US" dirty="0"/>
              <a:t>模型使用两种策略来进行</a:t>
            </a:r>
            <a:r>
              <a:rPr lang="en" altLang="zh-CN" dirty="0"/>
              <a:t>domain adaptation: </a:t>
            </a:r>
            <a:r>
              <a:rPr lang="zh-CN" altLang="en-US" dirty="0">
                <a:solidFill>
                  <a:schemeClr val="accent1">
                    <a:lumMod val="75000"/>
                  </a:schemeClr>
                </a:solidFill>
              </a:rPr>
              <a:t>基于数据和基于模型</a:t>
            </a:r>
            <a:endParaRPr lang="en-US" altLang="zh-CN" dirty="0">
              <a:solidFill>
                <a:schemeClr val="accent1">
                  <a:lumMod val="75000"/>
                </a:schemeClr>
              </a:solidFill>
            </a:endParaRPr>
          </a:p>
          <a:p>
            <a:r>
              <a:rPr lang="en" altLang="zh-CN" b="1" dirty="0"/>
              <a:t>model-based</a:t>
            </a:r>
            <a:r>
              <a:rPr lang="en" altLang="zh-CN" dirty="0"/>
              <a:t> </a:t>
            </a:r>
            <a:r>
              <a:rPr lang="zh-CN" altLang="en-US" dirty="0"/>
              <a:t>基于模型的</a:t>
            </a:r>
            <a:r>
              <a:rPr lang="en" altLang="zh-CN" dirty="0"/>
              <a:t>adaptations</a:t>
            </a:r>
            <a:r>
              <a:rPr lang="zh-CN" altLang="en-US" dirty="0"/>
              <a:t>应用</a:t>
            </a:r>
            <a:r>
              <a:rPr lang="en" altLang="zh-CN" dirty="0"/>
              <a:t>Multi-scale Feature-space Optimal Transport (MS-FSOT)</a:t>
            </a:r>
            <a:r>
              <a:rPr lang="zh-CN" altLang="en-US" dirty="0"/>
              <a:t>和</a:t>
            </a:r>
            <a:r>
              <a:rPr lang="en" altLang="zh-CN" dirty="0"/>
              <a:t>Instance-Aware Sampling (IAS)</a:t>
            </a:r>
            <a:r>
              <a:rPr lang="zh-CN" altLang="en-US" dirty="0"/>
              <a:t>两种方法来使网络在</a:t>
            </a:r>
            <a:r>
              <a:rPr lang="en" altLang="zh-CN" dirty="0"/>
              <a:t>source domain</a:t>
            </a:r>
            <a:r>
              <a:rPr lang="zh-CN" altLang="en-US" dirty="0"/>
              <a:t>和</a:t>
            </a:r>
            <a:r>
              <a:rPr lang="en" altLang="zh-CN" dirty="0"/>
              <a:t>target domain</a:t>
            </a:r>
            <a:r>
              <a:rPr lang="zh-CN" altLang="en-US" dirty="0"/>
              <a:t>上都能抓取到由代表性的特征。</a:t>
            </a:r>
          </a:p>
          <a:p>
            <a:r>
              <a:rPr lang="en" altLang="zh-CN" dirty="0"/>
              <a:t>MS-FSOT: </a:t>
            </a:r>
            <a:r>
              <a:rPr lang="zh-CN" altLang="en-US" dirty="0"/>
              <a:t>最优传输为比较两种概率度量建立了一个框架，并为质量从一种分布移动到另一种分布提供了一个解决方案。</a:t>
            </a:r>
            <a:endParaRPr lang="en-US" altLang="zh-CN" dirty="0"/>
          </a:p>
          <a:p>
            <a:r>
              <a:rPr kumimoji="1" lang="en-US" altLang="zh-CN" dirty="0"/>
              <a:t>IAS: </a:t>
            </a:r>
            <a:r>
              <a:rPr kumimoji="1" lang="zh-CN" altLang="en-US" dirty="0"/>
              <a:t>对每个</a:t>
            </a:r>
            <a:r>
              <a:rPr kumimoji="1" lang="en-US" altLang="zh-CN" dirty="0"/>
              <a:t>(</a:t>
            </a:r>
            <a:r>
              <a:rPr kumimoji="1" lang="zh-CN" altLang="en-US" dirty="0"/>
              <a:t>类，实例</a:t>
            </a:r>
            <a:r>
              <a:rPr kumimoji="1" lang="en-US" altLang="zh-CN" dirty="0"/>
              <a:t>)</a:t>
            </a:r>
            <a:r>
              <a:rPr kumimoji="1" lang="zh-CN" altLang="en-US" dirty="0"/>
              <a:t>对进行</a:t>
            </a:r>
            <a:r>
              <a:rPr kumimoji="1" lang="en-US" altLang="zh-CN" dirty="0"/>
              <a:t>MS- FSOT</a:t>
            </a:r>
            <a:r>
              <a:rPr kumimoji="1" lang="zh-CN" altLang="en-US" dirty="0"/>
              <a:t>对齐，采样固定数量的点。之后对</a:t>
            </a:r>
            <a:r>
              <a:rPr kumimoji="1" lang="en" altLang="zh-CN" dirty="0"/>
              <a:t>panoptic</a:t>
            </a:r>
            <a:r>
              <a:rPr kumimoji="1" lang="zh-CN" altLang="en-US" dirty="0"/>
              <a:t>标签下采样，以匹配</a:t>
            </a:r>
            <a:r>
              <a:rPr kumimoji="1" lang="en" altLang="zh-CN" dirty="0"/>
              <a:t>feature map</a:t>
            </a:r>
            <a:r>
              <a:rPr kumimoji="1" lang="zh-CN" altLang="en-US" dirty="0"/>
              <a:t>的高度和宽度。</a:t>
            </a:r>
          </a:p>
        </p:txBody>
      </p:sp>
    </p:spTree>
    <p:extLst>
      <p:ext uri="{BB962C8B-B14F-4D97-AF65-F5344CB8AC3E}">
        <p14:creationId xmlns:p14="http://schemas.microsoft.com/office/powerpoint/2010/main" val="28106945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360</Words>
  <Application>Microsoft Macintosh PowerPoint</Application>
  <PresentationFormat>宽屏</PresentationFormat>
  <Paragraphs>15</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One Thing One Click: A Self-Training Approach for Weakly Supervised 3D Semantic Segmentation.</vt:lpstr>
      <vt:lpstr>AdaptLPS: Unsupervised Domain Adaptation for LiDAR Panoptic Segmentation.</vt:lpstr>
      <vt:lpstr>AdaptLPS: Unsupervised Domain Adaptation for LiDAR Panoptic Segmentation.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Thing One Click: A Self-Training Approach for Weakly Supervised 3D Semantic Segmentation.</dc:title>
  <dc:creator>李 津晶</dc:creator>
  <cp:lastModifiedBy>李 津晶</cp:lastModifiedBy>
  <cp:revision>4</cp:revision>
  <dcterms:created xsi:type="dcterms:W3CDTF">2022-03-02T16:28:24Z</dcterms:created>
  <dcterms:modified xsi:type="dcterms:W3CDTF">2022-03-02T17:00:46Z</dcterms:modified>
</cp:coreProperties>
</file>