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3"/>
  </p:notesMasterIdLst>
  <p:sldIdLst>
    <p:sldId id="256" r:id="rId4"/>
    <p:sldId id="261" r:id="rId5"/>
    <p:sldId id="265" r:id="rId6"/>
    <p:sldId id="277" r:id="rId7"/>
    <p:sldId id="266" r:id="rId8"/>
    <p:sldId id="276" r:id="rId9"/>
    <p:sldId id="289" r:id="rId10"/>
    <p:sldId id="267" r:id="rId11"/>
    <p:sldId id="274" r:id="rId12"/>
    <p:sldId id="281" r:id="rId13"/>
    <p:sldId id="273" r:id="rId14"/>
    <p:sldId id="275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78" r:id="rId23"/>
    <p:sldId id="279" r:id="rId24"/>
    <p:sldId id="268" r:id="rId25"/>
    <p:sldId id="270" r:id="rId26"/>
    <p:sldId id="271" r:id="rId27"/>
    <p:sldId id="280" r:id="rId28"/>
    <p:sldId id="269" r:id="rId29"/>
    <p:sldId id="290" r:id="rId30"/>
    <p:sldId id="291" r:id="rId31"/>
    <p:sldId id="292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/>
    <p:restoredTop sz="94650"/>
  </p:normalViewPr>
  <p:slideViewPr>
    <p:cSldViewPr>
      <p:cViewPr varScale="1">
        <p:scale>
          <a:sx n="96" d="100"/>
          <a:sy n="96" d="100"/>
        </p:scale>
        <p:origin x="58" y="75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5T23:16:15.3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2731 841,'0'-1,"0"0,0 0,-1 0,1 0,-1 0,1 0,-1 0,1 0,-1 0,0 0,1 1,-1-1,0 0,0 0,0 0,-3-3,-13-18,-2 1,0 1,-2 1,0 1,-1 0,0 2,-2 1,-8-4,-33-16,-104-52,121 65,-1 2,-31-7,31 12,-85-26,101 29,1-1,0-1,0-3,-128-82,51 30,93 59,-70-40,66 40,0 1,0 1,-10-3,-86-25,99 32,0 0,0 1,-17 0,-52 1,41 2,-6-3,-73-4,107 5,0-1,-1-1,0 0,1 1,-3 0,-60-1,-27 5,29 0,62 0,-1 1,0 0,1 1,-3 2,-11 1,11-1,1 0,-17 8,3-1,1-1,1 2,0 2,1 0,1 2,0 1,-9 10,23-18,2-2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5T23:16:16.1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2608 427,'-3'-1,"1"1,0-1,-1 1,1-1,0 1,-1-1,1-1,-8-1,-160-47,-330-80,213 68,102 25,-4 0,-66-10,204 36,10 3,-23-2,-16 1,14 1,-56 0,102 8,-2 0,0 0,-12 3,27-2,1 0,-1 1,1 0,-1 0,1 0,0 1,0-1,0 2,0-1,-3 3,4-2,0 0,0 1,1-1,0 1,0 1,0-1,0 0,1 1,0 0,-2 4,-3 11,1 0,-3 12,-2 11,-26 55,-48 88,84-184,-20 46,-15 52,-10 55,45-148,-26 112,17-63,-4 11,4 0,2 1,3 13,5 299,2-191,-1-153,-1 4,5 29,-4-64,1 0,0 0,1 0,-1 0,1 0,0-1,1 1,1 3,8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6503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809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State%20Interactive.htm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hyperlink" Target="Flight%20Route.html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IST_687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G</a:t>
            </a:r>
            <a:r>
              <a:rPr lang="en-US" altLang="zh-CN" dirty="0"/>
              <a:t>roup 5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2E96CF-A12F-4739-9459-C11DD3491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25084" y="2571750"/>
            <a:ext cx="5018916" cy="576064"/>
          </a:xfrm>
        </p:spPr>
        <p:txBody>
          <a:bodyPr/>
          <a:lstStyle/>
          <a:p>
            <a:r>
              <a:rPr lang="en-US" sz="2300" dirty="0"/>
              <a:t>Visualization &amp; Descriptive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1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5B9E4600-39F4-4208-9462-453BE19B14EC}"/>
              </a:ext>
            </a:extLst>
          </p:cNvPr>
          <p:cNvSpPr/>
          <p:nvPr/>
        </p:nvSpPr>
        <p:spPr>
          <a:xfrm>
            <a:off x="683568" y="716441"/>
            <a:ext cx="7236804" cy="389601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1BE8D7-9A48-402C-A67F-A529A0408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08" y="115900"/>
            <a:ext cx="9144000" cy="576064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atisfaction(cont.)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F2786-E301-4636-BC99-E536CCEC5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88" y="1491630"/>
            <a:ext cx="2655436" cy="2520280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942E04-7A06-4257-83ED-2811DB6DC2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31590"/>
            <a:ext cx="2592288" cy="24482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28C612-1004-4191-96E1-D38E0B9D17E2}"/>
                  </a:ext>
                </a:extLst>
              </p14:cNvPr>
              <p14:cNvContentPartPr/>
              <p14:nvPr/>
            </p14:nvContentPartPr>
            <p14:xfrm>
              <a:off x="504054" y="171640"/>
              <a:ext cx="983520" cy="303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28C612-1004-4191-96E1-D38E0B9D17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054" y="63640"/>
                <a:ext cx="109116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844D4F-2703-4612-9AC3-B13C345083BE}"/>
                  </a:ext>
                </a:extLst>
              </p14:cNvPr>
              <p14:cNvContentPartPr/>
              <p14:nvPr/>
            </p14:nvContentPartPr>
            <p14:xfrm>
              <a:off x="-12546" y="266031"/>
              <a:ext cx="938880" cy="744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844D4F-2703-4612-9AC3-B13C345083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66186" y="158391"/>
                <a:ext cx="1046520" cy="9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76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4676E121-BE6B-4EA1-B1F2-8811F53A71AD}"/>
              </a:ext>
            </a:extLst>
          </p:cNvPr>
          <p:cNvSpPr/>
          <p:nvPr/>
        </p:nvSpPr>
        <p:spPr>
          <a:xfrm>
            <a:off x="-180528" y="699542"/>
            <a:ext cx="9433048" cy="410445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1BE8D7-9A48-402C-A67F-A529A0408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8676456" cy="50405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atisfaction: Southeast Airline Co.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96BD20-8325-4441-A8D6-FA634043C3C8}"/>
              </a:ext>
            </a:extLst>
          </p:cNvPr>
          <p:cNvSpPr/>
          <p:nvPr/>
        </p:nvSpPr>
        <p:spPr>
          <a:xfrm>
            <a:off x="4932040" y="1347614"/>
            <a:ext cx="41044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big difference between Industry &amp; Southeast Airline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baseline="30000" dirty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 : Satisfaction 4; 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: Satisfaction 3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&gt;3 </a:t>
            </a:r>
            <a:r>
              <a:rPr lang="en-US" dirty="0">
                <a:sym typeface="Wingdings" panose="05000000000000000000" pitchFamily="2" charset="2"/>
              </a:rPr>
              <a:t> High score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Customers more likely to offer a slightly higher than or around the average Satisfaction</a:t>
            </a:r>
          </a:p>
        </p:txBody>
      </p:sp>
      <p:pic>
        <p:nvPicPr>
          <p:cNvPr id="4" name="Picture 3" descr="https://lh5.googleusercontent.com/sSEPNVc7Yc0adXMen3J0XwrqRNHOfhdy_qFABOv5l8cr4rAKrYc81y8OfUJE76XOaHkA6mrj5hmlxE7yHv-ulvLUbM0xVFSjZeFv0RyeWggnkUdOLPL4HBtjE-owmS_sdpLJ4G3k">
            <a:extLst>
              <a:ext uri="{FF2B5EF4-FFF2-40B4-BE49-F238E27FC236}">
                <a16:creationId xmlns:a16="http://schemas.microsoft.com/office/drawing/2014/main" id="{FB24DA43-41B3-468B-AA6A-EAEF515617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9622"/>
            <a:ext cx="1872208" cy="26642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EE364B-B917-4CE0-B33F-CB230A038C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51269" y="967904"/>
          <a:ext cx="1872208" cy="3116014"/>
        </p:xfrm>
        <a:graphic>
          <a:graphicData uri="http://schemas.openxmlformats.org/drawingml/2006/table">
            <a:tbl>
              <a:tblPr firstRow="1" firstCol="1" bandRow="1">
                <a:tableStyleId>{E929F9F4-4A8F-4326-A1B4-22849713DDAB}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79427576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888282605"/>
                    </a:ext>
                  </a:extLst>
                </a:gridCol>
              </a:tblGrid>
              <a:tr h="2496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Statistics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/>
                </a:tc>
                <a:extLst>
                  <a:ext uri="{0D108BD9-81ED-4DB2-BD59-A6C34878D82A}">
                    <a16:rowId xmlns:a16="http://schemas.microsoft.com/office/drawing/2014/main" val="2912812870"/>
                  </a:ext>
                </a:extLst>
              </a:tr>
              <a:tr h="2496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Mean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extLst>
                  <a:ext uri="{0D108BD9-81ED-4DB2-BD59-A6C34878D82A}">
                    <a16:rowId xmlns:a16="http://schemas.microsoft.com/office/drawing/2014/main" val="3061487509"/>
                  </a:ext>
                </a:extLst>
              </a:tr>
              <a:tr h="2496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Variance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extLst>
                  <a:ext uri="{0D108BD9-81ED-4DB2-BD59-A6C34878D82A}">
                    <a16:rowId xmlns:a16="http://schemas.microsoft.com/office/drawing/2014/main" val="985646092"/>
                  </a:ext>
                </a:extLst>
              </a:tr>
              <a:tr h="2496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Std. Dev.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0.95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extLst>
                  <a:ext uri="{0D108BD9-81ED-4DB2-BD59-A6C34878D82A}">
                    <a16:rowId xmlns:a16="http://schemas.microsoft.com/office/drawing/2014/main" val="1145960923"/>
                  </a:ext>
                </a:extLst>
              </a:tr>
              <a:tr h="2496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Minimum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extLst>
                  <a:ext uri="{0D108BD9-81ED-4DB2-BD59-A6C34878D82A}">
                    <a16:rowId xmlns:a16="http://schemas.microsoft.com/office/drawing/2014/main" val="6737507"/>
                  </a:ext>
                </a:extLst>
              </a:tr>
              <a:tr h="2496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extLst>
                  <a:ext uri="{0D108BD9-81ED-4DB2-BD59-A6C34878D82A}">
                    <a16:rowId xmlns:a16="http://schemas.microsoft.com/office/drawing/2014/main" val="177646260"/>
                  </a:ext>
                </a:extLst>
              </a:tr>
              <a:tr h="2496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Range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extLst>
                  <a:ext uri="{0D108BD9-81ED-4DB2-BD59-A6C34878D82A}">
                    <a16:rowId xmlns:a16="http://schemas.microsoft.com/office/drawing/2014/main" val="1401702975"/>
                  </a:ext>
                </a:extLst>
              </a:tr>
              <a:tr h="2496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1st Quartile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extLst>
                  <a:ext uri="{0D108BD9-81ED-4DB2-BD59-A6C34878D82A}">
                    <a16:rowId xmlns:a16="http://schemas.microsoft.com/office/drawing/2014/main" val="2356460382"/>
                  </a:ext>
                </a:extLst>
              </a:tr>
              <a:tr h="2496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3rd Quartile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extLst>
                  <a:ext uri="{0D108BD9-81ED-4DB2-BD59-A6C34878D82A}">
                    <a16:rowId xmlns:a16="http://schemas.microsoft.com/office/drawing/2014/main" val="2763885622"/>
                  </a:ext>
                </a:extLst>
              </a:tr>
              <a:tr h="2496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IQR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extLst>
                  <a:ext uri="{0D108BD9-81ED-4DB2-BD59-A6C34878D82A}">
                    <a16:rowId xmlns:a16="http://schemas.microsoft.com/office/drawing/2014/main" val="4189731600"/>
                  </a:ext>
                </a:extLst>
              </a:tr>
              <a:tr h="2496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Median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5649" marR="65649" marT="0" marB="0" anchor="b"/>
                </a:tc>
                <a:extLst>
                  <a:ext uri="{0D108BD9-81ED-4DB2-BD59-A6C34878D82A}">
                    <a16:rowId xmlns:a16="http://schemas.microsoft.com/office/drawing/2014/main" val="1920482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1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71C7F2-1DB7-4BC8-A87F-DF4C0D19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2040" y="210138"/>
            <a:ext cx="3744416" cy="849444"/>
          </a:xfrm>
        </p:spPr>
        <p:txBody>
          <a:bodyPr/>
          <a:lstStyle/>
          <a:p>
            <a:r>
              <a:rPr lang="en-US" sz="2800" dirty="0"/>
              <a:t>Satisfaction vs. Airline Status </a:t>
            </a:r>
          </a:p>
        </p:txBody>
      </p:sp>
      <p:pic>
        <p:nvPicPr>
          <p:cNvPr id="4" name="image22.png">
            <a:extLst>
              <a:ext uri="{FF2B5EF4-FFF2-40B4-BE49-F238E27FC236}">
                <a16:creationId xmlns:a16="http://schemas.microsoft.com/office/drawing/2014/main" id="{31B3C6A2-4515-4992-B07A-A68EEEA3E43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15616" y="159482"/>
            <a:ext cx="3024336" cy="3096344"/>
          </a:xfrm>
          <a:prstGeom prst="rect">
            <a:avLst/>
          </a:prstGeom>
          <a:ln/>
        </p:spPr>
      </p:pic>
      <p:pic>
        <p:nvPicPr>
          <p:cNvPr id="5" name="image19.png">
            <a:extLst>
              <a:ext uri="{FF2B5EF4-FFF2-40B4-BE49-F238E27FC236}">
                <a16:creationId xmlns:a16="http://schemas.microsoft.com/office/drawing/2014/main" id="{396C4B1B-182B-488D-B726-C7332350EDC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72875" y="1276172"/>
            <a:ext cx="3024336" cy="3096344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4DDB2-255A-478A-A621-1B8DE70D42E6}"/>
              </a:ext>
            </a:extLst>
          </p:cNvPr>
          <p:cNvSpPr txBox="1"/>
          <p:nvPr/>
        </p:nvSpPr>
        <p:spPr>
          <a:xfrm>
            <a:off x="1043608" y="3435846"/>
            <a:ext cx="4032448" cy="144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Biggest number of group: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Silver: highest 4-Satisfcation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Platinum: highest 5-Satisfcation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Assumption: Silver &amp; Platinum are correlated to a higher Satisfaction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8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71C7F2-1DB7-4BC8-A87F-DF4C0D19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2080" y="122702"/>
            <a:ext cx="2835188" cy="1195499"/>
          </a:xfrm>
        </p:spPr>
        <p:txBody>
          <a:bodyPr/>
          <a:lstStyle/>
          <a:p>
            <a:r>
              <a:rPr lang="en-US" sz="2800" dirty="0"/>
              <a:t>Satisfaction vs. Gender</a:t>
            </a:r>
          </a:p>
        </p:txBody>
      </p:sp>
      <p:pic>
        <p:nvPicPr>
          <p:cNvPr id="3" name="image13.png">
            <a:extLst>
              <a:ext uri="{FF2B5EF4-FFF2-40B4-BE49-F238E27FC236}">
                <a16:creationId xmlns:a16="http://schemas.microsoft.com/office/drawing/2014/main" id="{001CD411-151D-430F-9152-43B1A3EB92F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71600" y="195486"/>
            <a:ext cx="3312368" cy="3222359"/>
          </a:xfrm>
          <a:prstGeom prst="rect">
            <a:avLst/>
          </a:prstGeom>
          <a:ln/>
        </p:spPr>
      </p:pic>
      <p:pic>
        <p:nvPicPr>
          <p:cNvPr id="5" name="image9.png">
            <a:extLst>
              <a:ext uri="{FF2B5EF4-FFF2-40B4-BE49-F238E27FC236}">
                <a16:creationId xmlns:a16="http://schemas.microsoft.com/office/drawing/2014/main" id="{106BD9C3-17E4-4831-A358-A370C4C353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088" y="1318201"/>
            <a:ext cx="3088640" cy="3166745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80DA0-045C-4772-BC34-5087A001F8D2}"/>
              </a:ext>
            </a:extLst>
          </p:cNvPr>
          <p:cNvSpPr txBox="1"/>
          <p:nvPr/>
        </p:nvSpPr>
        <p:spPr>
          <a:xfrm>
            <a:off x="899592" y="3579862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amount: female &gt;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Men: higher Satisfaction &amp; more 5 level Satisfaction; women: vice 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112916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C99905-08BC-412D-BECE-ABA9C388A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7235" y="123478"/>
            <a:ext cx="3240360" cy="1224136"/>
          </a:xfrm>
        </p:spPr>
        <p:txBody>
          <a:bodyPr/>
          <a:lstStyle/>
          <a:p>
            <a:r>
              <a:rPr lang="en-US" sz="2400" dirty="0"/>
              <a:t>Satisfaction </a:t>
            </a:r>
            <a:r>
              <a:rPr lang="en-US" sz="2800" dirty="0"/>
              <a:t>vs</a:t>
            </a:r>
            <a:r>
              <a:rPr lang="en-US" sz="2400" dirty="0"/>
              <a:t>. Price Sensitivity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F29216-5898-47F7-9A31-0F8DA555F1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00" y="1314056"/>
            <a:ext cx="3096344" cy="324036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B4E7B2B-10BE-4F7D-8599-11A1F0706A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5486"/>
            <a:ext cx="3312368" cy="3384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39484-A3D1-47E6-8DA5-BFA472428EB7}"/>
              </a:ext>
            </a:extLst>
          </p:cNvPr>
          <p:cNvSpPr txBox="1"/>
          <p:nvPr/>
        </p:nvSpPr>
        <p:spPr>
          <a:xfrm>
            <a:off x="666088" y="3596534"/>
            <a:ext cx="4608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 with Price Sensitivity 1 provide the largest amount of Satisfaction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 with Price Sensitivity 1 provide the highest Satisfaction score &amp; Price Sensitivity 4 provide the lo-west Satisfaction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12171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A28B81-F1AE-4D03-8D99-011F2105D8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38892" y="87474"/>
            <a:ext cx="2733508" cy="756084"/>
          </a:xfrm>
        </p:spPr>
        <p:txBody>
          <a:bodyPr/>
          <a:lstStyle/>
          <a:p>
            <a:r>
              <a:rPr lang="en-US" sz="2800" dirty="0"/>
              <a:t>Satisfaction vs. Travel Type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165662-8E64-49C9-BC44-01C326389D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059582"/>
            <a:ext cx="3240360" cy="345638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E3B8C2-94C6-4CE3-B17A-8189D2BCC3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7474"/>
            <a:ext cx="3384376" cy="3378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9C691B-11E7-4EBC-80EA-3C26BD3C5963}"/>
              </a:ext>
            </a:extLst>
          </p:cNvPr>
          <p:cNvSpPr txBox="1"/>
          <p:nvPr/>
        </p:nvSpPr>
        <p:spPr>
          <a:xfrm>
            <a:off x="323528" y="3579862"/>
            <a:ext cx="496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Type: the largest number of Satisfaction; Mileage tickets: the lowest number of Satisfaction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</a:t>
            </a:r>
            <a:r>
              <a:rPr lang="en-US" sz="1400" dirty="0">
                <a:sym typeface="Wingdings" panose="05000000000000000000" pitchFamily="2" charset="2"/>
              </a:rPr>
              <a:t> higher Satisfaction</a:t>
            </a:r>
          </a:p>
          <a:p>
            <a:r>
              <a:rPr lang="en-US" sz="1400" dirty="0">
                <a:sym typeface="Wingdings" panose="05000000000000000000" pitchFamily="2" charset="2"/>
              </a:rPr>
              <a:t>      Personal Travel lower Satisfaction  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54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09DCFE-426D-4EB2-8E5B-0514240FF183}"/>
              </a:ext>
            </a:extLst>
          </p:cNvPr>
          <p:cNvSpPr txBox="1"/>
          <p:nvPr/>
        </p:nvSpPr>
        <p:spPr>
          <a:xfrm>
            <a:off x="5652120" y="51470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Satisfaction vs. Flight Cancelled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B81AF9-1040-439D-B17F-3DF0A92B4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1470"/>
            <a:ext cx="3384376" cy="3312368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5CE9B7-3F74-446C-A7A4-E52A53DE72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275606"/>
            <a:ext cx="3528392" cy="3490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C4898-9342-41C8-8878-16CD0593DF07}"/>
              </a:ext>
            </a:extLst>
          </p:cNvPr>
          <p:cNvSpPr txBox="1"/>
          <p:nvPr/>
        </p:nvSpPr>
        <p:spPr>
          <a:xfrm>
            <a:off x="107504" y="3688993"/>
            <a:ext cx="5112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Dramatic difference between Flight Cancelled(Yes) &amp; Flight Cancelled(No);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with Flight Cancelled will provide much </a:t>
            </a:r>
            <a:r>
              <a:rPr lang="en-US" sz="1600" dirty="0" err="1"/>
              <a:t>wor</a:t>
            </a:r>
            <a:r>
              <a:rPr lang="en-US" sz="1600" dirty="0"/>
              <a:t>-se Satisfaction</a:t>
            </a:r>
          </a:p>
        </p:txBody>
      </p:sp>
    </p:spTree>
    <p:extLst>
      <p:ext uri="{BB962C8B-B14F-4D97-AF65-F5344CB8AC3E}">
        <p14:creationId xmlns:p14="http://schemas.microsoft.com/office/powerpoint/2010/main" val="126707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C2742-E1C3-4F73-B837-5AD201A60F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6136" y="0"/>
            <a:ext cx="2232248" cy="936104"/>
          </a:xfrm>
        </p:spPr>
        <p:txBody>
          <a:bodyPr/>
          <a:lstStyle/>
          <a:p>
            <a:r>
              <a:rPr lang="en-US" sz="2800" dirty="0"/>
              <a:t>Satisfaction vs. Class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BBBB6B-7D89-46FD-AE96-3CEE0B8DCA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123478"/>
            <a:ext cx="3255641" cy="3384376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10AE86A-43EA-44F0-A16A-A5B6BC2B2E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92" y="1400037"/>
            <a:ext cx="3384376" cy="3384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BA810-B23E-4BDF-9056-07DD8C3B9B19}"/>
              </a:ext>
            </a:extLst>
          </p:cNvPr>
          <p:cNvSpPr txBox="1"/>
          <p:nvPr/>
        </p:nvSpPr>
        <p:spPr>
          <a:xfrm>
            <a:off x="409210" y="3579862"/>
            <a:ext cx="466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Eco: largest amount of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higher Satisfaction: Business &amp; Eco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lower Satisfaction: Eco Plus</a:t>
            </a:r>
          </a:p>
        </p:txBody>
      </p:sp>
    </p:spTree>
    <p:extLst>
      <p:ext uri="{BB962C8B-B14F-4D97-AF65-F5344CB8AC3E}">
        <p14:creationId xmlns:p14="http://schemas.microsoft.com/office/powerpoint/2010/main" val="1667343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959B29-DA0D-4DAB-AED4-051BB0C61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4088" y="4376"/>
            <a:ext cx="3491880" cy="1296144"/>
          </a:xfrm>
        </p:spPr>
        <p:txBody>
          <a:bodyPr/>
          <a:lstStyle/>
          <a:p>
            <a:r>
              <a:rPr lang="en-US" sz="2800" dirty="0"/>
              <a:t>Satisfaction vs. Age</a:t>
            </a:r>
          </a:p>
        </p:txBody>
      </p:sp>
      <p:pic>
        <p:nvPicPr>
          <p:cNvPr id="4" name="Picture 3" descr="C:\Users\Mingy\AppData\Local\Temp\WeChat Files\270508739358190658.png">
            <a:extLst>
              <a:ext uri="{FF2B5EF4-FFF2-40B4-BE49-F238E27FC236}">
                <a16:creationId xmlns:a16="http://schemas.microsoft.com/office/drawing/2014/main" id="{ADEBAC98-9337-4FE2-B908-F30B16E6C0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1510"/>
            <a:ext cx="4381500" cy="3550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48A57-FA11-4BC2-A7F8-D574C21C0179}"/>
              </a:ext>
            </a:extLst>
          </p:cNvPr>
          <p:cNvSpPr txBox="1"/>
          <p:nvPr/>
        </p:nvSpPr>
        <p:spPr>
          <a:xfrm>
            <a:off x="5031934" y="1131590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Generally: the lower the age, the higher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Level 5 Satisfaction’s corresponded Age is slightly higher than Level 4 Satisfaction’s corresponded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104948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63981" y="1561169"/>
            <a:ext cx="5040560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Introduction</a:t>
            </a:r>
          </a:p>
        </p:txBody>
      </p: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1" y="2313572"/>
            <a:ext cx="5040560" cy="559668"/>
            <a:chOff x="2175371" y="1762964"/>
            <a:chExt cx="5040560" cy="559668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Data Process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Cleansing, Selection, Data Descriptive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59668"/>
            <a:chOff x="2175371" y="1762964"/>
            <a:chExt cx="5040560" cy="559668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Model Process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Linear Regression, Ordinal Regression, SVM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10"/>
          <p:cNvSpPr txBox="1"/>
          <p:nvPr/>
        </p:nvSpPr>
        <p:spPr bwMode="auto">
          <a:xfrm>
            <a:off x="3263981" y="4161494"/>
            <a:ext cx="5040560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Summary</a:t>
            </a:r>
          </a:p>
        </p:txBody>
      </p: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1BE8D7-9A48-402C-A67F-A529A0408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776B3-D171-4BCE-BCB9-F71513D76586}"/>
              </a:ext>
            </a:extLst>
          </p:cNvPr>
          <p:cNvSpPr txBox="1"/>
          <p:nvPr/>
        </p:nvSpPr>
        <p:spPr>
          <a:xfrm>
            <a:off x="323528" y="987574"/>
            <a:ext cx="70711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Dimension Explain Power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Variables R^2 and P-value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Reduced From 26 to 19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Association Rules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Preset satisfaction &gt; 3 as “y”, &lt;=3 as “n”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Prove the 19 variables from previous method are significant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Reduced the variables from 19 to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2FA41-61D8-704A-A107-E03E25EB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6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1BE8D7-9A48-402C-A67F-A529A0408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B96204D6-1C69-42FD-92AB-9629AA45511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9513" y="709175"/>
            <a:ext cx="2088232" cy="1944216"/>
          </a:xfrm>
          <a:prstGeom prst="rect">
            <a:avLst/>
          </a:prstGeom>
          <a:ln/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1BAAF3E8-077E-4EC6-AE22-FE2BF3EC092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3768" y="709175"/>
            <a:ext cx="1872207" cy="1944217"/>
          </a:xfrm>
          <a:prstGeom prst="rect">
            <a:avLst/>
          </a:prstGeom>
          <a:ln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0336D-EAAA-44ED-8376-51BCF114B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25" y="2859782"/>
            <a:ext cx="3058815" cy="1944216"/>
          </a:xfrm>
          <a:prstGeom prst="rect">
            <a:avLst/>
          </a:prstGeom>
        </p:spPr>
      </p:pic>
      <p:pic>
        <p:nvPicPr>
          <p:cNvPr id="7" name="image12.png">
            <a:extLst>
              <a:ext uri="{FF2B5EF4-FFF2-40B4-BE49-F238E27FC236}">
                <a16:creationId xmlns:a16="http://schemas.microsoft.com/office/drawing/2014/main" id="{640C1665-B5C1-4940-837D-2B3FAA0E5443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932040" y="699542"/>
            <a:ext cx="3213770" cy="1944216"/>
          </a:xfrm>
          <a:prstGeom prst="rect">
            <a:avLst/>
          </a:prstGeom>
          <a:ln/>
        </p:spPr>
      </p:pic>
      <p:pic>
        <p:nvPicPr>
          <p:cNvPr id="8" name="image3.png">
            <a:extLst>
              <a:ext uri="{FF2B5EF4-FFF2-40B4-BE49-F238E27FC236}">
                <a16:creationId xmlns:a16="http://schemas.microsoft.com/office/drawing/2014/main" id="{0A5C2D01-E6AB-43C1-A6FF-8740F306E09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211960" y="2789225"/>
            <a:ext cx="3731121" cy="208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98187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2E96CF-A12F-4739-9459-C11DD3491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483" y="2283718"/>
            <a:ext cx="5018916" cy="576064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590675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71C7F2-1DB7-4BC8-A87F-DF4C0D19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A919DB-3115-9D41-BC80-754F835A07C5}"/>
              </a:ext>
            </a:extLst>
          </p:cNvPr>
          <p:cNvSpPr txBox="1"/>
          <p:nvPr/>
        </p:nvSpPr>
        <p:spPr>
          <a:xfrm>
            <a:off x="3635896" y="84355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</a:t>
            </a:r>
          </a:p>
        </p:txBody>
      </p:sp>
      <p:pic>
        <p:nvPicPr>
          <p:cNvPr id="24" name="Graphic 23" descr="Sad Face with No Fill">
            <a:extLst>
              <a:ext uri="{FF2B5EF4-FFF2-40B4-BE49-F238E27FC236}">
                <a16:creationId xmlns:a16="http://schemas.microsoft.com/office/drawing/2014/main" id="{6C42840C-78AB-EC44-A534-8823335C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28" y="534886"/>
            <a:ext cx="1292442" cy="12924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D5F2BF-C0DF-284F-8489-38E311E9A60F}"/>
              </a:ext>
            </a:extLst>
          </p:cNvPr>
          <p:cNvSpPr txBox="1"/>
          <p:nvPr/>
        </p:nvSpPr>
        <p:spPr>
          <a:xfrm>
            <a:off x="2195736" y="798580"/>
            <a:ext cx="6192687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Travel Type: Personal Travel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898C3-602C-5C47-AC49-714B08A69161}"/>
              </a:ext>
            </a:extLst>
          </p:cNvPr>
          <p:cNvSpPr txBox="1"/>
          <p:nvPr/>
        </p:nvSpPr>
        <p:spPr>
          <a:xfrm>
            <a:off x="2195737" y="1281255"/>
            <a:ext cx="4248471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Gender: Female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6AD1C8-854B-4C48-A387-AE1E81645656}"/>
              </a:ext>
            </a:extLst>
          </p:cNvPr>
          <p:cNvSpPr txBox="1"/>
          <p:nvPr/>
        </p:nvSpPr>
        <p:spPr>
          <a:xfrm>
            <a:off x="2195033" y="1763930"/>
            <a:ext cx="5833351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Arrival Delay&gt;5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40FB93-0C6B-BE4C-91FF-CBE9FC554926}"/>
              </a:ext>
            </a:extLst>
          </p:cNvPr>
          <p:cNvSpPr txBox="1"/>
          <p:nvPr/>
        </p:nvSpPr>
        <p:spPr>
          <a:xfrm>
            <a:off x="2195737" y="2246606"/>
            <a:ext cx="3278098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Class Economy Plus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AB308E-74B9-0848-B0A5-09F511BD3A4D}"/>
              </a:ext>
            </a:extLst>
          </p:cNvPr>
          <p:cNvSpPr txBox="1"/>
          <p:nvPr/>
        </p:nvSpPr>
        <p:spPr>
          <a:xfrm>
            <a:off x="2187330" y="2729281"/>
            <a:ext cx="3434198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Airline Status Blue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C0899-14B5-CE48-A5D4-F28F6744B842}"/>
              </a:ext>
            </a:extLst>
          </p:cNvPr>
          <p:cNvSpPr txBox="1"/>
          <p:nvPr/>
        </p:nvSpPr>
        <p:spPr>
          <a:xfrm>
            <a:off x="2195033" y="3212610"/>
            <a:ext cx="3352135" cy="45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Flight Cancel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3BA2AA-EBA3-0449-8164-F817F0F6FFAC}"/>
              </a:ext>
            </a:extLst>
          </p:cNvPr>
          <p:cNvSpPr txBox="1"/>
          <p:nvPr/>
        </p:nvSpPr>
        <p:spPr>
          <a:xfrm>
            <a:off x="2195033" y="3716783"/>
            <a:ext cx="3047961" cy="45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Older People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B0EF92-2A30-6448-91EF-4811F6CE87DC}"/>
              </a:ext>
            </a:extLst>
          </p:cNvPr>
          <p:cNvSpPr txBox="1"/>
          <p:nvPr/>
        </p:nvSpPr>
        <p:spPr>
          <a:xfrm>
            <a:off x="2195033" y="4219645"/>
            <a:ext cx="3134082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Number of Flights in the Past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07BC21-65B0-5843-BBA0-96CB732543F1}"/>
              </a:ext>
            </a:extLst>
          </p:cNvPr>
          <p:cNvSpPr txBox="1"/>
          <p:nvPr/>
        </p:nvSpPr>
        <p:spPr>
          <a:xfrm>
            <a:off x="5796136" y="329183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Adjust R Square: </a:t>
            </a:r>
            <a:r>
              <a:rPr lang="en-US" dirty="0">
                <a:solidFill>
                  <a:srgbClr val="FF0000"/>
                </a:solidFill>
              </a:rPr>
              <a:t>0.4385</a:t>
            </a:r>
          </a:p>
          <a:p>
            <a:pPr algn="just"/>
            <a:r>
              <a:rPr lang="en-US" dirty="0"/>
              <a:t>Accuracy Rate: </a:t>
            </a:r>
            <a:r>
              <a:rPr lang="en-US" dirty="0">
                <a:solidFill>
                  <a:srgbClr val="FF0000"/>
                </a:solidFill>
              </a:rPr>
              <a:t>55.71%</a:t>
            </a:r>
          </a:p>
        </p:txBody>
      </p:sp>
    </p:spTree>
    <p:extLst>
      <p:ext uri="{BB962C8B-B14F-4D97-AF65-F5344CB8AC3E}">
        <p14:creationId xmlns:p14="http://schemas.microsoft.com/office/powerpoint/2010/main" val="11686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0000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2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 build="allAtOnce"/>
      <p:bldP spid="36" grpId="0"/>
      <p:bldP spid="38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71C7F2-1DB7-4BC8-A87F-DF4C0D19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Ordinal Logistic Regression</a:t>
            </a:r>
          </a:p>
        </p:txBody>
      </p:sp>
      <p:pic>
        <p:nvPicPr>
          <p:cNvPr id="16" name="Graphic 15" descr="Sad Face with No Fill">
            <a:extLst>
              <a:ext uri="{FF2B5EF4-FFF2-40B4-BE49-F238E27FC236}">
                <a16:creationId xmlns:a16="http://schemas.microsoft.com/office/drawing/2014/main" id="{318C4089-1FF8-9B41-96F2-4CAC77536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28" y="534886"/>
            <a:ext cx="1292442" cy="12924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357517-4D34-A349-840D-5A4FE7725A8F}"/>
              </a:ext>
            </a:extLst>
          </p:cNvPr>
          <p:cNvSpPr txBox="1"/>
          <p:nvPr/>
        </p:nvSpPr>
        <p:spPr>
          <a:xfrm>
            <a:off x="1769735" y="2538312"/>
            <a:ext cx="3096344" cy="741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Travel Type: Personal Travel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D9C9DC-FF7B-5F40-A882-6F7B9BEAA150}"/>
              </a:ext>
            </a:extLst>
          </p:cNvPr>
          <p:cNvSpPr txBox="1"/>
          <p:nvPr/>
        </p:nvSpPr>
        <p:spPr>
          <a:xfrm>
            <a:off x="1772338" y="766092"/>
            <a:ext cx="1876363" cy="741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Gender: Female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74E9E-201F-1B48-9821-6F8C14624A4D}"/>
              </a:ext>
            </a:extLst>
          </p:cNvPr>
          <p:cNvSpPr txBox="1"/>
          <p:nvPr/>
        </p:nvSpPr>
        <p:spPr>
          <a:xfrm>
            <a:off x="1769735" y="1357510"/>
            <a:ext cx="1732346" cy="741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Older People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A09AF4-CDC7-A247-BD5D-B31B7C793C81}"/>
              </a:ext>
            </a:extLst>
          </p:cNvPr>
          <p:cNvSpPr txBox="1"/>
          <p:nvPr/>
        </p:nvSpPr>
        <p:spPr>
          <a:xfrm>
            <a:off x="1769735" y="1948864"/>
            <a:ext cx="3096344" cy="741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Number of Flight in the Past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3627B5-701D-A844-A80D-370AE09CEED0}"/>
              </a:ext>
            </a:extLst>
          </p:cNvPr>
          <p:cNvSpPr txBox="1"/>
          <p:nvPr/>
        </p:nvSpPr>
        <p:spPr>
          <a:xfrm>
            <a:off x="1769735" y="3127760"/>
            <a:ext cx="3096344" cy="741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Departure Delay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31BB51-B36A-A741-9CCE-49F273DEA4EF}"/>
              </a:ext>
            </a:extLst>
          </p:cNvPr>
          <p:cNvSpPr txBox="1"/>
          <p:nvPr/>
        </p:nvSpPr>
        <p:spPr>
          <a:xfrm>
            <a:off x="1769735" y="3717208"/>
            <a:ext cx="3240360" cy="741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Arrival Delay &lt; 5mins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431E7B-BF65-BC47-8CC8-C2103FA9E051}"/>
              </a:ext>
            </a:extLst>
          </p:cNvPr>
          <p:cNvSpPr txBox="1"/>
          <p:nvPr/>
        </p:nvSpPr>
        <p:spPr>
          <a:xfrm>
            <a:off x="5220072" y="153214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 Economy Plus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4002F2-34DD-2245-9911-DED8CF55C350}"/>
              </a:ext>
            </a:extLst>
          </p:cNvPr>
          <p:cNvSpPr txBox="1"/>
          <p:nvPr/>
        </p:nvSpPr>
        <p:spPr>
          <a:xfrm>
            <a:off x="5194673" y="213494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 Cancel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2D62B-B784-1E4E-8178-4188617A4297}"/>
              </a:ext>
            </a:extLst>
          </p:cNvPr>
          <p:cNvSpPr txBox="1"/>
          <p:nvPr/>
        </p:nvSpPr>
        <p:spPr>
          <a:xfrm>
            <a:off x="5220072" y="272439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Airline Status Blue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CF85CB-FCF6-AC4B-BF94-9C1DB88BD084}"/>
              </a:ext>
            </a:extLst>
          </p:cNvPr>
          <p:cNvSpPr txBox="1"/>
          <p:nvPr/>
        </p:nvSpPr>
        <p:spPr>
          <a:xfrm>
            <a:off x="5220775" y="331384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Years of First Flight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A4A044-63CA-9345-BA91-E6B9EDA889EF}"/>
              </a:ext>
            </a:extLst>
          </p:cNvPr>
          <p:cNvSpPr txBox="1"/>
          <p:nvPr/>
        </p:nvSpPr>
        <p:spPr>
          <a:xfrm>
            <a:off x="5220176" y="99644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Arrival Delay &gt; 5mins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95A43-B7DF-9946-9DBE-8156B44C3C76}"/>
              </a:ext>
            </a:extLst>
          </p:cNvPr>
          <p:cNvSpPr txBox="1"/>
          <p:nvPr/>
        </p:nvSpPr>
        <p:spPr>
          <a:xfrm>
            <a:off x="4980545" y="3869259"/>
            <a:ext cx="311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Adjusted R Square: </a:t>
            </a:r>
            <a:r>
              <a:rPr lang="en-US" dirty="0">
                <a:solidFill>
                  <a:srgbClr val="FF0000"/>
                </a:solidFill>
              </a:rPr>
              <a:t>0.4338</a:t>
            </a:r>
          </a:p>
          <a:p>
            <a:r>
              <a:rPr lang="en-US" dirty="0"/>
              <a:t>Accuracy Rate: </a:t>
            </a:r>
            <a:r>
              <a:rPr lang="en-US" dirty="0">
                <a:solidFill>
                  <a:srgbClr val="FF0000"/>
                </a:solidFill>
              </a:rPr>
              <a:t>59.46%</a:t>
            </a:r>
          </a:p>
        </p:txBody>
      </p:sp>
    </p:spTree>
    <p:extLst>
      <p:ext uri="{BB962C8B-B14F-4D97-AF65-F5344CB8AC3E}">
        <p14:creationId xmlns:p14="http://schemas.microsoft.com/office/powerpoint/2010/main" val="304433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8E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8E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8E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8E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8E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8E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8E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8E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  <p:bldP spid="19" grpId="0" build="allAtOnce"/>
      <p:bldP spid="20" grpId="0" build="allAtOnce"/>
      <p:bldP spid="21" grpId="0" build="allAtOnce"/>
      <p:bldP spid="25" grpId="0" build="allAtOnce"/>
      <p:bldP spid="26" grpId="0" build="allAtOnce"/>
      <p:bldP spid="27" grpId="0" build="allAtOnce"/>
      <p:bldP spid="29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71C7F2-1DB7-4BC8-A87F-DF4C0D19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C8A2167-E147-49AC-84C6-C0285A6A39C0}"/>
              </a:ext>
            </a:extLst>
          </p:cNvPr>
          <p:cNvSpPr/>
          <p:nvPr/>
        </p:nvSpPr>
        <p:spPr>
          <a:xfrm>
            <a:off x="643758" y="1575104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93236D1-9FB9-4AEF-8A66-42B87ABBE037}"/>
              </a:ext>
            </a:extLst>
          </p:cNvPr>
          <p:cNvSpPr/>
          <p:nvPr/>
        </p:nvSpPr>
        <p:spPr>
          <a:xfrm>
            <a:off x="1472589" y="1791473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513E0D4-2463-4AC2-8CD7-979C520373A2}"/>
              </a:ext>
            </a:extLst>
          </p:cNvPr>
          <p:cNvSpPr/>
          <p:nvPr/>
        </p:nvSpPr>
        <p:spPr>
          <a:xfrm>
            <a:off x="1142806" y="2051301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C59A8FB-8DF0-4661-A43E-47B5D0FA3AA1}"/>
              </a:ext>
            </a:extLst>
          </p:cNvPr>
          <p:cNvSpPr/>
          <p:nvPr/>
        </p:nvSpPr>
        <p:spPr>
          <a:xfrm>
            <a:off x="1407633" y="1172800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AFAA7E7-F2FC-436B-B893-FBD7E48435B1}"/>
              </a:ext>
            </a:extLst>
          </p:cNvPr>
          <p:cNvSpPr/>
          <p:nvPr/>
        </p:nvSpPr>
        <p:spPr>
          <a:xfrm>
            <a:off x="2047212" y="1461988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3D7DD7A-864B-4323-AE51-3EA069413FC3}"/>
              </a:ext>
            </a:extLst>
          </p:cNvPr>
          <p:cNvSpPr/>
          <p:nvPr/>
        </p:nvSpPr>
        <p:spPr>
          <a:xfrm>
            <a:off x="538203" y="1957612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69B97BC-9D01-483C-81C0-EA2AD667C7C3}"/>
              </a:ext>
            </a:extLst>
          </p:cNvPr>
          <p:cNvSpPr/>
          <p:nvPr/>
        </p:nvSpPr>
        <p:spPr>
          <a:xfrm>
            <a:off x="728079" y="2313630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87B39C8-C51F-439D-96BE-11C6714ECE13}"/>
              </a:ext>
            </a:extLst>
          </p:cNvPr>
          <p:cNvSpPr/>
          <p:nvPr/>
        </p:nvSpPr>
        <p:spPr>
          <a:xfrm>
            <a:off x="1603753" y="936782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F0CBE1-A009-408B-8E8C-D0F6D4997FC2}"/>
              </a:ext>
            </a:extLst>
          </p:cNvPr>
          <p:cNvCxnSpPr/>
          <p:nvPr/>
        </p:nvCxnSpPr>
        <p:spPr>
          <a:xfrm flipV="1">
            <a:off x="245894" y="1462091"/>
            <a:ext cx="3425253" cy="1721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3485ECF-A0EB-4108-AA6B-070364D133AF}"/>
              </a:ext>
            </a:extLst>
          </p:cNvPr>
          <p:cNvSpPr/>
          <p:nvPr/>
        </p:nvSpPr>
        <p:spPr>
          <a:xfrm>
            <a:off x="1015390" y="1274611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CDB68BFA-07BE-4F6C-96BE-99C802301DB4}"/>
              </a:ext>
            </a:extLst>
          </p:cNvPr>
          <p:cNvSpPr/>
          <p:nvPr/>
        </p:nvSpPr>
        <p:spPr>
          <a:xfrm>
            <a:off x="2548121" y="1225418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26D44549-4C4D-41B5-9659-CD620185ADBE}"/>
              </a:ext>
            </a:extLst>
          </p:cNvPr>
          <p:cNvSpPr/>
          <p:nvPr/>
        </p:nvSpPr>
        <p:spPr>
          <a:xfrm>
            <a:off x="228015" y="1360177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91C1A21D-A772-4F8A-B9DA-891651914DAB}"/>
              </a:ext>
            </a:extLst>
          </p:cNvPr>
          <p:cNvSpPr/>
          <p:nvPr/>
        </p:nvSpPr>
        <p:spPr>
          <a:xfrm>
            <a:off x="872592" y="909225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CEFA3B0D-5D0A-43E3-B8F3-C0CD44952A1F}"/>
              </a:ext>
            </a:extLst>
          </p:cNvPr>
          <p:cNvSpPr/>
          <p:nvPr/>
        </p:nvSpPr>
        <p:spPr>
          <a:xfrm>
            <a:off x="1452602" y="1531641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AB15197-3772-42EE-AE04-CCFBEBB7440B}"/>
              </a:ext>
            </a:extLst>
          </p:cNvPr>
          <p:cNvSpPr/>
          <p:nvPr/>
        </p:nvSpPr>
        <p:spPr>
          <a:xfrm>
            <a:off x="910458" y="1727762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991F1600-7DD9-495B-9C88-1B3B8856A780}"/>
              </a:ext>
            </a:extLst>
          </p:cNvPr>
          <p:cNvSpPr/>
          <p:nvPr/>
        </p:nvSpPr>
        <p:spPr>
          <a:xfrm>
            <a:off x="773870" y="2053313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A0172D8-B3AD-41E4-8E95-A6FB3476788A}"/>
              </a:ext>
            </a:extLst>
          </p:cNvPr>
          <p:cNvSpPr/>
          <p:nvPr/>
        </p:nvSpPr>
        <p:spPr>
          <a:xfrm>
            <a:off x="1140308" y="1666551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54399DEF-EE96-4594-8FC4-897C2D50D567}"/>
              </a:ext>
            </a:extLst>
          </p:cNvPr>
          <p:cNvSpPr/>
          <p:nvPr/>
        </p:nvSpPr>
        <p:spPr>
          <a:xfrm>
            <a:off x="1230249" y="960150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849225A2-27EF-477C-BE51-865D0C698EEF}"/>
              </a:ext>
            </a:extLst>
          </p:cNvPr>
          <p:cNvSpPr/>
          <p:nvPr/>
        </p:nvSpPr>
        <p:spPr>
          <a:xfrm>
            <a:off x="2304557" y="1317236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F72D49B-9B51-466B-BCD7-1B2C063FFA97}"/>
              </a:ext>
            </a:extLst>
          </p:cNvPr>
          <p:cNvSpPr/>
          <p:nvPr/>
        </p:nvSpPr>
        <p:spPr>
          <a:xfrm>
            <a:off x="1693694" y="1552878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BF2C79B-A4FA-4D07-8E5E-869F1EE27DDB}"/>
              </a:ext>
            </a:extLst>
          </p:cNvPr>
          <p:cNvSpPr/>
          <p:nvPr/>
        </p:nvSpPr>
        <p:spPr>
          <a:xfrm>
            <a:off x="443265" y="1381412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3C18EF0D-9B7A-4F2F-A452-31E74AF9E705}"/>
              </a:ext>
            </a:extLst>
          </p:cNvPr>
          <p:cNvSpPr/>
          <p:nvPr/>
        </p:nvSpPr>
        <p:spPr>
          <a:xfrm>
            <a:off x="1762401" y="1235576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FE0C2B4-4B82-4A1D-A2CC-61BC2A95AD07}"/>
              </a:ext>
            </a:extLst>
          </p:cNvPr>
          <p:cNvSpPr/>
          <p:nvPr/>
        </p:nvSpPr>
        <p:spPr>
          <a:xfrm>
            <a:off x="723081" y="1266965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A209AB7-1609-41C2-B101-DEF9667E6431}"/>
              </a:ext>
            </a:extLst>
          </p:cNvPr>
          <p:cNvSpPr/>
          <p:nvPr/>
        </p:nvSpPr>
        <p:spPr>
          <a:xfrm>
            <a:off x="2061576" y="1062810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F5195242-4541-4175-9AAB-76A9CBCB3FC7}"/>
              </a:ext>
            </a:extLst>
          </p:cNvPr>
          <p:cNvSpPr/>
          <p:nvPr/>
        </p:nvSpPr>
        <p:spPr>
          <a:xfrm>
            <a:off x="1256735" y="1367926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D505365-7435-4F1B-848F-C5DBBE9F98FD}"/>
              </a:ext>
            </a:extLst>
          </p:cNvPr>
          <p:cNvSpPr/>
          <p:nvPr/>
        </p:nvSpPr>
        <p:spPr>
          <a:xfrm>
            <a:off x="835899" y="2769498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ECFC0BC4-6658-454F-9FF3-2A9F18A16F0B}"/>
              </a:ext>
            </a:extLst>
          </p:cNvPr>
          <p:cNvSpPr/>
          <p:nvPr/>
        </p:nvSpPr>
        <p:spPr>
          <a:xfrm>
            <a:off x="1161666" y="2446769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801E28F9-CA38-40A7-925B-4801453F8BA9}"/>
              </a:ext>
            </a:extLst>
          </p:cNvPr>
          <p:cNvSpPr/>
          <p:nvPr/>
        </p:nvSpPr>
        <p:spPr>
          <a:xfrm>
            <a:off x="1102379" y="3004267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0682B456-7ED9-4D80-A1E6-5E0E9B0A09B0}"/>
              </a:ext>
            </a:extLst>
          </p:cNvPr>
          <p:cNvSpPr/>
          <p:nvPr/>
        </p:nvSpPr>
        <p:spPr>
          <a:xfrm>
            <a:off x="1488159" y="2449469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025DBB7-FCD1-4B53-A8A9-A8435B172178}"/>
              </a:ext>
            </a:extLst>
          </p:cNvPr>
          <p:cNvSpPr/>
          <p:nvPr/>
        </p:nvSpPr>
        <p:spPr>
          <a:xfrm>
            <a:off x="1338515" y="2801416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C9995A15-E98B-4C61-A9A6-5D277F209CBB}"/>
              </a:ext>
            </a:extLst>
          </p:cNvPr>
          <p:cNvSpPr/>
          <p:nvPr/>
        </p:nvSpPr>
        <p:spPr>
          <a:xfrm>
            <a:off x="2427854" y="2076255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F5CB8E90-B8B1-45DF-8EDE-4A1D26CF3B51}"/>
              </a:ext>
            </a:extLst>
          </p:cNvPr>
          <p:cNvSpPr/>
          <p:nvPr/>
        </p:nvSpPr>
        <p:spPr>
          <a:xfrm>
            <a:off x="1798238" y="2512347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CCDEA5AC-A073-4589-98A8-9AB6DCBDC03A}"/>
              </a:ext>
            </a:extLst>
          </p:cNvPr>
          <p:cNvSpPr/>
          <p:nvPr/>
        </p:nvSpPr>
        <p:spPr>
          <a:xfrm>
            <a:off x="1586987" y="2125437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729E4936-2FE1-4A24-B7BA-A00B03C86B66}"/>
              </a:ext>
            </a:extLst>
          </p:cNvPr>
          <p:cNvSpPr/>
          <p:nvPr/>
        </p:nvSpPr>
        <p:spPr>
          <a:xfrm>
            <a:off x="2101365" y="2153002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ADCA0AE9-FAD7-40D3-B7B4-FD348DAC5AA8}"/>
              </a:ext>
            </a:extLst>
          </p:cNvPr>
          <p:cNvSpPr/>
          <p:nvPr/>
        </p:nvSpPr>
        <p:spPr>
          <a:xfrm>
            <a:off x="1479524" y="3132584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4D6796A5-394C-48FA-9AF4-B68B72EC6A30}"/>
              </a:ext>
            </a:extLst>
          </p:cNvPr>
          <p:cNvSpPr/>
          <p:nvPr/>
        </p:nvSpPr>
        <p:spPr>
          <a:xfrm>
            <a:off x="2787901" y="1798625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784FB115-7BA0-4DD5-9893-729B28EAEB72}"/>
              </a:ext>
            </a:extLst>
          </p:cNvPr>
          <p:cNvSpPr/>
          <p:nvPr/>
        </p:nvSpPr>
        <p:spPr>
          <a:xfrm>
            <a:off x="2674506" y="2172054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5BE7658-9890-4371-B8EC-FB0C51BB3E62}"/>
              </a:ext>
            </a:extLst>
          </p:cNvPr>
          <p:cNvSpPr/>
          <p:nvPr/>
        </p:nvSpPr>
        <p:spPr>
          <a:xfrm>
            <a:off x="1828244" y="2274013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25D82C95-F7E4-497D-9E0A-3C044B8FFE05}"/>
              </a:ext>
            </a:extLst>
          </p:cNvPr>
          <p:cNvSpPr/>
          <p:nvPr/>
        </p:nvSpPr>
        <p:spPr>
          <a:xfrm>
            <a:off x="2109044" y="2603033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C8964BF-D4FB-4558-9A60-533C437DFE19}"/>
              </a:ext>
            </a:extLst>
          </p:cNvPr>
          <p:cNvSpPr/>
          <p:nvPr/>
        </p:nvSpPr>
        <p:spPr>
          <a:xfrm>
            <a:off x="2181630" y="1856076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AC87561-C5CE-45BF-8954-62EA205CB268}"/>
              </a:ext>
            </a:extLst>
          </p:cNvPr>
          <p:cNvSpPr/>
          <p:nvPr/>
        </p:nvSpPr>
        <p:spPr>
          <a:xfrm>
            <a:off x="2815893" y="1339542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1BBA5D65-D330-4572-9F24-0AC1A812D579}"/>
              </a:ext>
            </a:extLst>
          </p:cNvPr>
          <p:cNvSpPr/>
          <p:nvPr/>
        </p:nvSpPr>
        <p:spPr>
          <a:xfrm>
            <a:off x="591298" y="3038896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148BCF5E-F655-445B-8E63-C5F3520841D6}"/>
              </a:ext>
            </a:extLst>
          </p:cNvPr>
          <p:cNvSpPr/>
          <p:nvPr/>
        </p:nvSpPr>
        <p:spPr>
          <a:xfrm>
            <a:off x="2061576" y="2898442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9BCF0AF5-5D10-4007-B154-713DD7E1CE6D}"/>
              </a:ext>
            </a:extLst>
          </p:cNvPr>
          <p:cNvSpPr/>
          <p:nvPr/>
        </p:nvSpPr>
        <p:spPr>
          <a:xfrm>
            <a:off x="2525613" y="1731490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99B4C0F3-9660-40C2-87C4-F19C4D29BB8F}"/>
              </a:ext>
            </a:extLst>
          </p:cNvPr>
          <p:cNvSpPr/>
          <p:nvPr/>
        </p:nvSpPr>
        <p:spPr>
          <a:xfrm>
            <a:off x="2337913" y="2437438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4FAD02CE-4E61-4194-86ED-3BCA80B14B74}"/>
              </a:ext>
            </a:extLst>
          </p:cNvPr>
          <p:cNvSpPr/>
          <p:nvPr/>
        </p:nvSpPr>
        <p:spPr>
          <a:xfrm>
            <a:off x="1701868" y="2801417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94F80A88-4577-4488-AB86-DF0D58462F7A}"/>
              </a:ext>
            </a:extLst>
          </p:cNvPr>
          <p:cNvSpPr/>
          <p:nvPr/>
        </p:nvSpPr>
        <p:spPr>
          <a:xfrm>
            <a:off x="2380636" y="2894499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280DBDAB-AA34-4782-A4E5-8E1CC4BF561C}"/>
              </a:ext>
            </a:extLst>
          </p:cNvPr>
          <p:cNvSpPr/>
          <p:nvPr/>
        </p:nvSpPr>
        <p:spPr>
          <a:xfrm>
            <a:off x="2674579" y="2512347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B4B773F1-5E51-4F44-B9C7-7D250EB22EF1}"/>
              </a:ext>
            </a:extLst>
          </p:cNvPr>
          <p:cNvSpPr/>
          <p:nvPr/>
        </p:nvSpPr>
        <p:spPr>
          <a:xfrm>
            <a:off x="1856669" y="3183809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D88DCDCE-F2C0-41F3-9BA7-642879F9D5EC}"/>
              </a:ext>
            </a:extLst>
          </p:cNvPr>
          <p:cNvSpPr/>
          <p:nvPr/>
        </p:nvSpPr>
        <p:spPr>
          <a:xfrm>
            <a:off x="1833053" y="1937320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FDA2970F-D92A-4282-93C0-4D91AFA54ABF}"/>
              </a:ext>
            </a:extLst>
          </p:cNvPr>
          <p:cNvSpPr/>
          <p:nvPr/>
        </p:nvSpPr>
        <p:spPr>
          <a:xfrm>
            <a:off x="488550" y="4467349"/>
            <a:ext cx="179882" cy="1873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5CD359B3-1214-4951-B049-0AA460E2D10E}"/>
              </a:ext>
            </a:extLst>
          </p:cNvPr>
          <p:cNvSpPr/>
          <p:nvPr/>
        </p:nvSpPr>
        <p:spPr>
          <a:xfrm>
            <a:off x="493387" y="3860529"/>
            <a:ext cx="179882" cy="1873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2C1C42-ADE8-4AF0-9C53-9B62D265CF2A}"/>
              </a:ext>
            </a:extLst>
          </p:cNvPr>
          <p:cNvSpPr txBox="1"/>
          <p:nvPr/>
        </p:nvSpPr>
        <p:spPr>
          <a:xfrm>
            <a:off x="835899" y="3802655"/>
            <a:ext cx="1733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(Satisfied)</a:t>
            </a:r>
          </a:p>
          <a:p>
            <a:endParaRPr lang="en-US" dirty="0"/>
          </a:p>
          <a:p>
            <a:r>
              <a:rPr lang="en-US" dirty="0"/>
              <a:t>N (Unsatisfied)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F94061-F74B-4BFF-AD95-8E0E23B5B3BC}"/>
              </a:ext>
            </a:extLst>
          </p:cNvPr>
          <p:cNvSpPr txBox="1"/>
          <p:nvPr/>
        </p:nvSpPr>
        <p:spPr>
          <a:xfrm>
            <a:off x="3358803" y="909225"/>
            <a:ext cx="576177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P</a:t>
            </a:r>
            <a:r>
              <a:rPr lang="en-US" altLang="zh-CN" dirty="0"/>
              <a:t>redictors</a:t>
            </a:r>
            <a:r>
              <a:rPr lang="zh-CN" altLang="en-US" dirty="0"/>
              <a:t>：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Airline Status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Gender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Flights in the Past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Type of Travel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Flight Cancelled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Arrival Delay is Greater than 5 minutes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Class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/>
            <a:r>
              <a:rPr lang="en-US" dirty="0"/>
              <a:t>Accuracy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</a:t>
            </a:r>
            <a:r>
              <a:rPr lang="en-US" altLang="zh-CN" sz="1600" b="1" dirty="0"/>
              <a:t>redicted Satisfaction </a:t>
            </a:r>
            <a:r>
              <a:rPr lang="en-US" altLang="zh-CN" sz="1600" dirty="0"/>
              <a:t>(Y or N) </a:t>
            </a:r>
            <a:r>
              <a:rPr lang="en-US" altLang="zh-CN" sz="1600" dirty="0" err="1"/>
              <a:t>v.s</a:t>
            </a:r>
            <a:r>
              <a:rPr lang="en-US" altLang="zh-CN" sz="1600" dirty="0"/>
              <a:t>. </a:t>
            </a:r>
            <a:r>
              <a:rPr lang="en-US" altLang="zh-CN" sz="1600" b="1" dirty="0"/>
              <a:t>Actual Satisfaction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Error rate: </a:t>
            </a:r>
            <a:r>
              <a:rPr lang="en-US" sz="1600" b="1" dirty="0"/>
              <a:t>19.97%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Accuracy rate</a:t>
            </a:r>
            <a:r>
              <a:rPr lang="en-US" sz="1600" b="1" dirty="0"/>
              <a:t>: 80.03%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/>
            <a:endParaRPr lang="en-US" sz="1600" dirty="0"/>
          </a:p>
          <a:p>
            <a:endParaRPr lang="en-US" dirty="0"/>
          </a:p>
        </p:txBody>
      </p:sp>
      <p:pic>
        <p:nvPicPr>
          <p:cNvPr id="4" name="Graphic 3" descr="Thumbs Up Sign">
            <a:extLst>
              <a:ext uri="{FF2B5EF4-FFF2-40B4-BE49-F238E27FC236}">
                <a16:creationId xmlns:a16="http://schemas.microsoft.com/office/drawing/2014/main" id="{97D4FE28-CB4B-439D-A295-BADA1553B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6136" y="3860529"/>
            <a:ext cx="709236" cy="709236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F20143-EF2E-4A97-925C-BC632E51759C}"/>
              </a:ext>
            </a:extLst>
          </p:cNvPr>
          <p:cNvSpPr/>
          <p:nvPr/>
        </p:nvSpPr>
        <p:spPr>
          <a:xfrm>
            <a:off x="483224" y="1097643"/>
            <a:ext cx="2369634" cy="1862254"/>
          </a:xfrm>
          <a:custGeom>
            <a:avLst/>
            <a:gdLst>
              <a:gd name="connsiteX0" fmla="*/ 0 w 2369634"/>
              <a:gd name="connsiteY0" fmla="*/ 1862254 h 1862254"/>
              <a:gd name="connsiteX1" fmla="*/ 5575 w 2369634"/>
              <a:gd name="connsiteY1" fmla="*/ 1828800 h 1862254"/>
              <a:gd name="connsiteX2" fmla="*/ 50180 w 2369634"/>
              <a:gd name="connsiteY2" fmla="*/ 1784195 h 1862254"/>
              <a:gd name="connsiteX3" fmla="*/ 72483 w 2369634"/>
              <a:gd name="connsiteY3" fmla="*/ 1756317 h 1862254"/>
              <a:gd name="connsiteX4" fmla="*/ 105936 w 2369634"/>
              <a:gd name="connsiteY4" fmla="*/ 1706137 h 1862254"/>
              <a:gd name="connsiteX5" fmla="*/ 133814 w 2369634"/>
              <a:gd name="connsiteY5" fmla="*/ 1678259 h 1862254"/>
              <a:gd name="connsiteX6" fmla="*/ 144965 w 2369634"/>
              <a:gd name="connsiteY6" fmla="*/ 1667107 h 1862254"/>
              <a:gd name="connsiteX7" fmla="*/ 161692 w 2369634"/>
              <a:gd name="connsiteY7" fmla="*/ 1650380 h 1862254"/>
              <a:gd name="connsiteX8" fmla="*/ 183995 w 2369634"/>
              <a:gd name="connsiteY8" fmla="*/ 1616927 h 1862254"/>
              <a:gd name="connsiteX9" fmla="*/ 195146 w 2369634"/>
              <a:gd name="connsiteY9" fmla="*/ 1594624 h 1862254"/>
              <a:gd name="connsiteX10" fmla="*/ 211873 w 2369634"/>
              <a:gd name="connsiteY10" fmla="*/ 1566746 h 1862254"/>
              <a:gd name="connsiteX11" fmla="*/ 239751 w 2369634"/>
              <a:gd name="connsiteY11" fmla="*/ 1527717 h 1862254"/>
              <a:gd name="connsiteX12" fmla="*/ 267629 w 2369634"/>
              <a:gd name="connsiteY12" fmla="*/ 1510990 h 1862254"/>
              <a:gd name="connsiteX13" fmla="*/ 301083 w 2369634"/>
              <a:gd name="connsiteY13" fmla="*/ 1488688 h 1862254"/>
              <a:gd name="connsiteX14" fmla="*/ 317809 w 2369634"/>
              <a:gd name="connsiteY14" fmla="*/ 1477537 h 1862254"/>
              <a:gd name="connsiteX15" fmla="*/ 345687 w 2369634"/>
              <a:gd name="connsiteY15" fmla="*/ 1455234 h 1862254"/>
              <a:gd name="connsiteX16" fmla="*/ 356839 w 2369634"/>
              <a:gd name="connsiteY16" fmla="*/ 1444083 h 1862254"/>
              <a:gd name="connsiteX17" fmla="*/ 373565 w 2369634"/>
              <a:gd name="connsiteY17" fmla="*/ 1438507 h 1862254"/>
              <a:gd name="connsiteX18" fmla="*/ 407019 w 2369634"/>
              <a:gd name="connsiteY18" fmla="*/ 1416205 h 1862254"/>
              <a:gd name="connsiteX19" fmla="*/ 418170 w 2369634"/>
              <a:gd name="connsiteY19" fmla="*/ 1399478 h 1862254"/>
              <a:gd name="connsiteX20" fmla="*/ 451624 w 2369634"/>
              <a:gd name="connsiteY20" fmla="*/ 1371600 h 1862254"/>
              <a:gd name="connsiteX21" fmla="*/ 473926 w 2369634"/>
              <a:gd name="connsiteY21" fmla="*/ 1360449 h 1862254"/>
              <a:gd name="connsiteX22" fmla="*/ 501804 w 2369634"/>
              <a:gd name="connsiteY22" fmla="*/ 1354873 h 1862254"/>
              <a:gd name="connsiteX23" fmla="*/ 551985 w 2369634"/>
              <a:gd name="connsiteY23" fmla="*/ 1338146 h 1862254"/>
              <a:gd name="connsiteX24" fmla="*/ 574287 w 2369634"/>
              <a:gd name="connsiteY24" fmla="*/ 1332571 h 1862254"/>
              <a:gd name="connsiteX25" fmla="*/ 607741 w 2369634"/>
              <a:gd name="connsiteY25" fmla="*/ 1321419 h 1862254"/>
              <a:gd name="connsiteX26" fmla="*/ 685800 w 2369634"/>
              <a:gd name="connsiteY26" fmla="*/ 1304693 h 1862254"/>
              <a:gd name="connsiteX27" fmla="*/ 702526 w 2369634"/>
              <a:gd name="connsiteY27" fmla="*/ 1299117 h 1862254"/>
              <a:gd name="connsiteX28" fmla="*/ 724829 w 2369634"/>
              <a:gd name="connsiteY28" fmla="*/ 1293541 h 1862254"/>
              <a:gd name="connsiteX29" fmla="*/ 752707 w 2369634"/>
              <a:gd name="connsiteY29" fmla="*/ 1276815 h 1862254"/>
              <a:gd name="connsiteX30" fmla="*/ 775009 w 2369634"/>
              <a:gd name="connsiteY30" fmla="*/ 1265663 h 1862254"/>
              <a:gd name="connsiteX31" fmla="*/ 791736 w 2369634"/>
              <a:gd name="connsiteY31" fmla="*/ 1260088 h 1862254"/>
              <a:gd name="connsiteX32" fmla="*/ 819614 w 2369634"/>
              <a:gd name="connsiteY32" fmla="*/ 1243361 h 1862254"/>
              <a:gd name="connsiteX33" fmla="*/ 841917 w 2369634"/>
              <a:gd name="connsiteY33" fmla="*/ 1237785 h 1862254"/>
              <a:gd name="connsiteX34" fmla="*/ 858643 w 2369634"/>
              <a:gd name="connsiteY34" fmla="*/ 1232210 h 1862254"/>
              <a:gd name="connsiteX35" fmla="*/ 886522 w 2369634"/>
              <a:gd name="connsiteY35" fmla="*/ 1198756 h 1862254"/>
              <a:gd name="connsiteX36" fmla="*/ 903248 w 2369634"/>
              <a:gd name="connsiteY36" fmla="*/ 1193180 h 1862254"/>
              <a:gd name="connsiteX37" fmla="*/ 925551 w 2369634"/>
              <a:gd name="connsiteY37" fmla="*/ 1176454 h 1862254"/>
              <a:gd name="connsiteX38" fmla="*/ 970156 w 2369634"/>
              <a:gd name="connsiteY38" fmla="*/ 1137424 h 1862254"/>
              <a:gd name="connsiteX39" fmla="*/ 986883 w 2369634"/>
              <a:gd name="connsiteY39" fmla="*/ 1131849 h 1862254"/>
              <a:gd name="connsiteX40" fmla="*/ 1003609 w 2369634"/>
              <a:gd name="connsiteY40" fmla="*/ 1120698 h 1862254"/>
              <a:gd name="connsiteX41" fmla="*/ 1014761 w 2369634"/>
              <a:gd name="connsiteY41" fmla="*/ 1109546 h 1862254"/>
              <a:gd name="connsiteX42" fmla="*/ 1048214 w 2369634"/>
              <a:gd name="connsiteY42" fmla="*/ 1087244 h 1862254"/>
              <a:gd name="connsiteX43" fmla="*/ 1070517 w 2369634"/>
              <a:gd name="connsiteY43" fmla="*/ 1053790 h 1862254"/>
              <a:gd name="connsiteX44" fmla="*/ 1081668 w 2369634"/>
              <a:gd name="connsiteY44" fmla="*/ 1031488 h 1862254"/>
              <a:gd name="connsiteX45" fmla="*/ 1098395 w 2369634"/>
              <a:gd name="connsiteY45" fmla="*/ 1014761 h 1862254"/>
              <a:gd name="connsiteX46" fmla="*/ 1115122 w 2369634"/>
              <a:gd name="connsiteY46" fmla="*/ 986883 h 1862254"/>
              <a:gd name="connsiteX47" fmla="*/ 1143000 w 2369634"/>
              <a:gd name="connsiteY47" fmla="*/ 947854 h 1862254"/>
              <a:gd name="connsiteX48" fmla="*/ 1159726 w 2369634"/>
              <a:gd name="connsiteY48" fmla="*/ 942278 h 1862254"/>
              <a:gd name="connsiteX49" fmla="*/ 1204331 w 2369634"/>
              <a:gd name="connsiteY49" fmla="*/ 903249 h 1862254"/>
              <a:gd name="connsiteX50" fmla="*/ 1221058 w 2369634"/>
              <a:gd name="connsiteY50" fmla="*/ 897673 h 1862254"/>
              <a:gd name="connsiteX51" fmla="*/ 1254512 w 2369634"/>
              <a:gd name="connsiteY51" fmla="*/ 869795 h 1862254"/>
              <a:gd name="connsiteX52" fmla="*/ 1276814 w 2369634"/>
              <a:gd name="connsiteY52" fmla="*/ 847493 h 1862254"/>
              <a:gd name="connsiteX53" fmla="*/ 1293541 w 2369634"/>
              <a:gd name="connsiteY53" fmla="*/ 836341 h 1862254"/>
              <a:gd name="connsiteX54" fmla="*/ 1321419 w 2369634"/>
              <a:gd name="connsiteY54" fmla="*/ 808463 h 1862254"/>
              <a:gd name="connsiteX55" fmla="*/ 1343722 w 2369634"/>
              <a:gd name="connsiteY55" fmla="*/ 791737 h 1862254"/>
              <a:gd name="connsiteX56" fmla="*/ 1354873 w 2369634"/>
              <a:gd name="connsiteY56" fmla="*/ 780585 h 1862254"/>
              <a:gd name="connsiteX57" fmla="*/ 1393902 w 2369634"/>
              <a:gd name="connsiteY57" fmla="*/ 752707 h 1862254"/>
              <a:gd name="connsiteX58" fmla="*/ 1438507 w 2369634"/>
              <a:gd name="connsiteY58" fmla="*/ 741556 h 1862254"/>
              <a:gd name="connsiteX59" fmla="*/ 1488687 w 2369634"/>
              <a:gd name="connsiteY59" fmla="*/ 730405 h 1862254"/>
              <a:gd name="connsiteX60" fmla="*/ 1510990 w 2369634"/>
              <a:gd name="connsiteY60" fmla="*/ 724829 h 1862254"/>
              <a:gd name="connsiteX61" fmla="*/ 1544443 w 2369634"/>
              <a:gd name="connsiteY61" fmla="*/ 719254 h 1862254"/>
              <a:gd name="connsiteX62" fmla="*/ 1605775 w 2369634"/>
              <a:gd name="connsiteY62" fmla="*/ 708102 h 1862254"/>
              <a:gd name="connsiteX63" fmla="*/ 1639229 w 2369634"/>
              <a:gd name="connsiteY63" fmla="*/ 696951 h 1862254"/>
              <a:gd name="connsiteX64" fmla="*/ 1661531 w 2369634"/>
              <a:gd name="connsiteY64" fmla="*/ 685800 h 1862254"/>
              <a:gd name="connsiteX65" fmla="*/ 1728439 w 2369634"/>
              <a:gd name="connsiteY65" fmla="*/ 680224 h 1862254"/>
              <a:gd name="connsiteX66" fmla="*/ 1756317 w 2369634"/>
              <a:gd name="connsiteY66" fmla="*/ 674649 h 1862254"/>
              <a:gd name="connsiteX67" fmla="*/ 1773043 w 2369634"/>
              <a:gd name="connsiteY67" fmla="*/ 663498 h 1862254"/>
              <a:gd name="connsiteX68" fmla="*/ 1873404 w 2369634"/>
              <a:gd name="connsiteY68" fmla="*/ 652346 h 1862254"/>
              <a:gd name="connsiteX69" fmla="*/ 1929161 w 2369634"/>
              <a:gd name="connsiteY69" fmla="*/ 618893 h 1862254"/>
              <a:gd name="connsiteX70" fmla="*/ 1945887 w 2369634"/>
              <a:gd name="connsiteY70" fmla="*/ 607741 h 1862254"/>
              <a:gd name="connsiteX71" fmla="*/ 1979341 w 2369634"/>
              <a:gd name="connsiteY71" fmla="*/ 591015 h 1862254"/>
              <a:gd name="connsiteX72" fmla="*/ 2007219 w 2369634"/>
              <a:gd name="connsiteY72" fmla="*/ 574288 h 1862254"/>
              <a:gd name="connsiteX73" fmla="*/ 2118731 w 2369634"/>
              <a:gd name="connsiteY73" fmla="*/ 524107 h 1862254"/>
              <a:gd name="connsiteX74" fmla="*/ 2157761 w 2369634"/>
              <a:gd name="connsiteY74" fmla="*/ 496229 h 1862254"/>
              <a:gd name="connsiteX75" fmla="*/ 2168912 w 2369634"/>
              <a:gd name="connsiteY75" fmla="*/ 479502 h 1862254"/>
              <a:gd name="connsiteX76" fmla="*/ 2174487 w 2369634"/>
              <a:gd name="connsiteY76" fmla="*/ 462776 h 1862254"/>
              <a:gd name="connsiteX77" fmla="*/ 2202365 w 2369634"/>
              <a:gd name="connsiteY77" fmla="*/ 434898 h 1862254"/>
              <a:gd name="connsiteX78" fmla="*/ 2213517 w 2369634"/>
              <a:gd name="connsiteY78" fmla="*/ 412595 h 1862254"/>
              <a:gd name="connsiteX79" fmla="*/ 2235819 w 2369634"/>
              <a:gd name="connsiteY79" fmla="*/ 401444 h 1862254"/>
              <a:gd name="connsiteX80" fmla="*/ 2263697 w 2369634"/>
              <a:gd name="connsiteY80" fmla="*/ 373566 h 1862254"/>
              <a:gd name="connsiteX81" fmla="*/ 2269273 w 2369634"/>
              <a:gd name="connsiteY81" fmla="*/ 356839 h 1862254"/>
              <a:gd name="connsiteX82" fmla="*/ 2280424 w 2369634"/>
              <a:gd name="connsiteY82" fmla="*/ 340112 h 1862254"/>
              <a:gd name="connsiteX83" fmla="*/ 2286000 w 2369634"/>
              <a:gd name="connsiteY83" fmla="*/ 312234 h 1862254"/>
              <a:gd name="connsiteX84" fmla="*/ 2291575 w 2369634"/>
              <a:gd name="connsiteY84" fmla="*/ 228600 h 1862254"/>
              <a:gd name="connsiteX85" fmla="*/ 2302726 w 2369634"/>
              <a:gd name="connsiteY85" fmla="*/ 211873 h 1862254"/>
              <a:gd name="connsiteX86" fmla="*/ 2313878 w 2369634"/>
              <a:gd name="connsiteY86" fmla="*/ 172844 h 1862254"/>
              <a:gd name="connsiteX87" fmla="*/ 2325029 w 2369634"/>
              <a:gd name="connsiteY87" fmla="*/ 156117 h 1862254"/>
              <a:gd name="connsiteX88" fmla="*/ 2341756 w 2369634"/>
              <a:gd name="connsiteY88" fmla="*/ 117088 h 1862254"/>
              <a:gd name="connsiteX89" fmla="*/ 2352907 w 2369634"/>
              <a:gd name="connsiteY89" fmla="*/ 83634 h 1862254"/>
              <a:gd name="connsiteX90" fmla="*/ 2358483 w 2369634"/>
              <a:gd name="connsiteY90" fmla="*/ 66907 h 1862254"/>
              <a:gd name="connsiteX91" fmla="*/ 2369634 w 2369634"/>
              <a:gd name="connsiteY91" fmla="*/ 0 h 186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369634" h="1862254">
                <a:moveTo>
                  <a:pt x="0" y="1862254"/>
                </a:moveTo>
                <a:cubicBezTo>
                  <a:pt x="1858" y="1851103"/>
                  <a:pt x="-538" y="1838310"/>
                  <a:pt x="5575" y="1828800"/>
                </a:cubicBezTo>
                <a:cubicBezTo>
                  <a:pt x="16945" y="1811112"/>
                  <a:pt x="37044" y="1800614"/>
                  <a:pt x="50180" y="1784195"/>
                </a:cubicBezTo>
                <a:cubicBezTo>
                  <a:pt x="57614" y="1774902"/>
                  <a:pt x="65659" y="1766066"/>
                  <a:pt x="72483" y="1756317"/>
                </a:cubicBezTo>
                <a:cubicBezTo>
                  <a:pt x="92275" y="1728043"/>
                  <a:pt x="84178" y="1730615"/>
                  <a:pt x="105936" y="1706137"/>
                </a:cubicBezTo>
                <a:cubicBezTo>
                  <a:pt x="114667" y="1696315"/>
                  <a:pt x="124521" y="1687552"/>
                  <a:pt x="133814" y="1678259"/>
                </a:cubicBezTo>
                <a:lnTo>
                  <a:pt x="144965" y="1667107"/>
                </a:lnTo>
                <a:lnTo>
                  <a:pt x="161692" y="1650380"/>
                </a:lnTo>
                <a:cubicBezTo>
                  <a:pt x="173654" y="1614498"/>
                  <a:pt x="157890" y="1653475"/>
                  <a:pt x="183995" y="1616927"/>
                </a:cubicBezTo>
                <a:cubicBezTo>
                  <a:pt x="188826" y="1610163"/>
                  <a:pt x="191109" y="1601890"/>
                  <a:pt x="195146" y="1594624"/>
                </a:cubicBezTo>
                <a:cubicBezTo>
                  <a:pt x="200409" y="1585151"/>
                  <a:pt x="206610" y="1576219"/>
                  <a:pt x="211873" y="1566746"/>
                </a:cubicBezTo>
                <a:cubicBezTo>
                  <a:pt x="223673" y="1545505"/>
                  <a:pt x="219876" y="1542623"/>
                  <a:pt x="239751" y="1527717"/>
                </a:cubicBezTo>
                <a:cubicBezTo>
                  <a:pt x="248421" y="1521215"/>
                  <a:pt x="258486" y="1516808"/>
                  <a:pt x="267629" y="1510990"/>
                </a:cubicBezTo>
                <a:cubicBezTo>
                  <a:pt x="278936" y="1503795"/>
                  <a:pt x="289932" y="1496122"/>
                  <a:pt x="301083" y="1488688"/>
                </a:cubicBezTo>
                <a:cubicBezTo>
                  <a:pt x="306658" y="1484971"/>
                  <a:pt x="313071" y="1482275"/>
                  <a:pt x="317809" y="1477537"/>
                </a:cubicBezTo>
                <a:cubicBezTo>
                  <a:pt x="344732" y="1450614"/>
                  <a:pt x="310525" y="1483363"/>
                  <a:pt x="345687" y="1455234"/>
                </a:cubicBezTo>
                <a:cubicBezTo>
                  <a:pt x="349792" y="1451950"/>
                  <a:pt x="352331" y="1446788"/>
                  <a:pt x="356839" y="1444083"/>
                </a:cubicBezTo>
                <a:cubicBezTo>
                  <a:pt x="361878" y="1441059"/>
                  <a:pt x="368428" y="1441361"/>
                  <a:pt x="373565" y="1438507"/>
                </a:cubicBezTo>
                <a:cubicBezTo>
                  <a:pt x="385281" y="1431998"/>
                  <a:pt x="407019" y="1416205"/>
                  <a:pt x="407019" y="1416205"/>
                </a:cubicBezTo>
                <a:cubicBezTo>
                  <a:pt x="410736" y="1410629"/>
                  <a:pt x="413984" y="1404711"/>
                  <a:pt x="418170" y="1399478"/>
                </a:cubicBezTo>
                <a:cubicBezTo>
                  <a:pt x="425802" y="1389938"/>
                  <a:pt x="442954" y="1377019"/>
                  <a:pt x="451624" y="1371600"/>
                </a:cubicBezTo>
                <a:cubicBezTo>
                  <a:pt x="458672" y="1367195"/>
                  <a:pt x="466041" y="1363077"/>
                  <a:pt x="473926" y="1360449"/>
                </a:cubicBezTo>
                <a:cubicBezTo>
                  <a:pt x="482916" y="1357452"/>
                  <a:pt x="492692" y="1357477"/>
                  <a:pt x="501804" y="1354873"/>
                </a:cubicBezTo>
                <a:cubicBezTo>
                  <a:pt x="518757" y="1350029"/>
                  <a:pt x="534880" y="1342422"/>
                  <a:pt x="551985" y="1338146"/>
                </a:cubicBezTo>
                <a:cubicBezTo>
                  <a:pt x="559419" y="1336288"/>
                  <a:pt x="566947" y="1334773"/>
                  <a:pt x="574287" y="1332571"/>
                </a:cubicBezTo>
                <a:cubicBezTo>
                  <a:pt x="585546" y="1329193"/>
                  <a:pt x="596337" y="1324270"/>
                  <a:pt x="607741" y="1321419"/>
                </a:cubicBezTo>
                <a:cubicBezTo>
                  <a:pt x="663314" y="1307526"/>
                  <a:pt x="637229" y="1312787"/>
                  <a:pt x="685800" y="1304693"/>
                </a:cubicBezTo>
                <a:cubicBezTo>
                  <a:pt x="691375" y="1302834"/>
                  <a:pt x="696875" y="1300732"/>
                  <a:pt x="702526" y="1299117"/>
                </a:cubicBezTo>
                <a:cubicBezTo>
                  <a:pt x="709894" y="1297012"/>
                  <a:pt x="717826" y="1296653"/>
                  <a:pt x="724829" y="1293541"/>
                </a:cubicBezTo>
                <a:cubicBezTo>
                  <a:pt x="734732" y="1289140"/>
                  <a:pt x="743234" y="1282078"/>
                  <a:pt x="752707" y="1276815"/>
                </a:cubicBezTo>
                <a:cubicBezTo>
                  <a:pt x="759973" y="1272778"/>
                  <a:pt x="767369" y="1268937"/>
                  <a:pt x="775009" y="1265663"/>
                </a:cubicBezTo>
                <a:cubicBezTo>
                  <a:pt x="780411" y="1263348"/>
                  <a:pt x="786479" y="1262716"/>
                  <a:pt x="791736" y="1260088"/>
                </a:cubicBezTo>
                <a:cubicBezTo>
                  <a:pt x="801429" y="1255242"/>
                  <a:pt x="809711" y="1247762"/>
                  <a:pt x="819614" y="1243361"/>
                </a:cubicBezTo>
                <a:cubicBezTo>
                  <a:pt x="826617" y="1240249"/>
                  <a:pt x="834549" y="1239890"/>
                  <a:pt x="841917" y="1237785"/>
                </a:cubicBezTo>
                <a:cubicBezTo>
                  <a:pt x="847568" y="1236171"/>
                  <a:pt x="853068" y="1234068"/>
                  <a:pt x="858643" y="1232210"/>
                </a:cubicBezTo>
                <a:cubicBezTo>
                  <a:pt x="866872" y="1219868"/>
                  <a:pt x="873643" y="1207342"/>
                  <a:pt x="886522" y="1198756"/>
                </a:cubicBezTo>
                <a:cubicBezTo>
                  <a:pt x="891412" y="1195496"/>
                  <a:pt x="897673" y="1195039"/>
                  <a:pt x="903248" y="1193180"/>
                </a:cubicBezTo>
                <a:cubicBezTo>
                  <a:pt x="910682" y="1187605"/>
                  <a:pt x="918605" y="1182628"/>
                  <a:pt x="925551" y="1176454"/>
                </a:cubicBezTo>
                <a:cubicBezTo>
                  <a:pt x="944234" y="1159848"/>
                  <a:pt x="949600" y="1147702"/>
                  <a:pt x="970156" y="1137424"/>
                </a:cubicBezTo>
                <a:cubicBezTo>
                  <a:pt x="975413" y="1134796"/>
                  <a:pt x="981307" y="1133707"/>
                  <a:pt x="986883" y="1131849"/>
                </a:cubicBezTo>
                <a:cubicBezTo>
                  <a:pt x="992458" y="1128132"/>
                  <a:pt x="998377" y="1124884"/>
                  <a:pt x="1003609" y="1120698"/>
                </a:cubicBezTo>
                <a:cubicBezTo>
                  <a:pt x="1007714" y="1117414"/>
                  <a:pt x="1010555" y="1112700"/>
                  <a:pt x="1014761" y="1109546"/>
                </a:cubicBezTo>
                <a:cubicBezTo>
                  <a:pt x="1025482" y="1101505"/>
                  <a:pt x="1048214" y="1087244"/>
                  <a:pt x="1048214" y="1087244"/>
                </a:cubicBezTo>
                <a:cubicBezTo>
                  <a:pt x="1055648" y="1076093"/>
                  <a:pt x="1064523" y="1065777"/>
                  <a:pt x="1070517" y="1053790"/>
                </a:cubicBezTo>
                <a:cubicBezTo>
                  <a:pt x="1074234" y="1046356"/>
                  <a:pt x="1076837" y="1038251"/>
                  <a:pt x="1081668" y="1031488"/>
                </a:cubicBezTo>
                <a:cubicBezTo>
                  <a:pt x="1086251" y="1025072"/>
                  <a:pt x="1092819" y="1020337"/>
                  <a:pt x="1098395" y="1014761"/>
                </a:cubicBezTo>
                <a:cubicBezTo>
                  <a:pt x="1111336" y="975932"/>
                  <a:pt x="1094712" y="1017498"/>
                  <a:pt x="1115122" y="986883"/>
                </a:cubicBezTo>
                <a:cubicBezTo>
                  <a:pt x="1129078" y="965950"/>
                  <a:pt x="1121080" y="962467"/>
                  <a:pt x="1143000" y="947854"/>
                </a:cubicBezTo>
                <a:cubicBezTo>
                  <a:pt x="1147890" y="944594"/>
                  <a:pt x="1154151" y="944137"/>
                  <a:pt x="1159726" y="942278"/>
                </a:cubicBezTo>
                <a:cubicBezTo>
                  <a:pt x="1174262" y="927742"/>
                  <a:pt x="1185889" y="912470"/>
                  <a:pt x="1204331" y="903249"/>
                </a:cubicBezTo>
                <a:cubicBezTo>
                  <a:pt x="1209588" y="900621"/>
                  <a:pt x="1215482" y="899532"/>
                  <a:pt x="1221058" y="897673"/>
                </a:cubicBezTo>
                <a:cubicBezTo>
                  <a:pt x="1279060" y="839671"/>
                  <a:pt x="1200174" y="916369"/>
                  <a:pt x="1254512" y="869795"/>
                </a:cubicBezTo>
                <a:cubicBezTo>
                  <a:pt x="1262494" y="862953"/>
                  <a:pt x="1268832" y="854335"/>
                  <a:pt x="1276814" y="847493"/>
                </a:cubicBezTo>
                <a:cubicBezTo>
                  <a:pt x="1281902" y="843132"/>
                  <a:pt x="1288498" y="840754"/>
                  <a:pt x="1293541" y="836341"/>
                </a:cubicBezTo>
                <a:cubicBezTo>
                  <a:pt x="1303431" y="827687"/>
                  <a:pt x="1310905" y="816348"/>
                  <a:pt x="1321419" y="808463"/>
                </a:cubicBezTo>
                <a:cubicBezTo>
                  <a:pt x="1328853" y="802888"/>
                  <a:pt x="1336583" y="797686"/>
                  <a:pt x="1343722" y="791737"/>
                </a:cubicBezTo>
                <a:cubicBezTo>
                  <a:pt x="1347760" y="788372"/>
                  <a:pt x="1350835" y="783950"/>
                  <a:pt x="1354873" y="780585"/>
                </a:cubicBezTo>
                <a:cubicBezTo>
                  <a:pt x="1358656" y="777432"/>
                  <a:pt x="1386664" y="756326"/>
                  <a:pt x="1393902" y="752707"/>
                </a:cubicBezTo>
                <a:cubicBezTo>
                  <a:pt x="1405656" y="746830"/>
                  <a:pt x="1427381" y="743940"/>
                  <a:pt x="1438507" y="741556"/>
                </a:cubicBezTo>
                <a:lnTo>
                  <a:pt x="1488687" y="730405"/>
                </a:lnTo>
                <a:cubicBezTo>
                  <a:pt x="1496154" y="728682"/>
                  <a:pt x="1503476" y="726332"/>
                  <a:pt x="1510990" y="724829"/>
                </a:cubicBezTo>
                <a:cubicBezTo>
                  <a:pt x="1522075" y="722612"/>
                  <a:pt x="1533358" y="721471"/>
                  <a:pt x="1544443" y="719254"/>
                </a:cubicBezTo>
                <a:cubicBezTo>
                  <a:pt x="1610183" y="706106"/>
                  <a:pt x="1506533" y="722281"/>
                  <a:pt x="1605775" y="708102"/>
                </a:cubicBezTo>
                <a:cubicBezTo>
                  <a:pt x="1616926" y="704385"/>
                  <a:pt x="1628715" y="702208"/>
                  <a:pt x="1639229" y="696951"/>
                </a:cubicBezTo>
                <a:cubicBezTo>
                  <a:pt x="1646663" y="693234"/>
                  <a:pt x="1653362" y="687332"/>
                  <a:pt x="1661531" y="685800"/>
                </a:cubicBezTo>
                <a:cubicBezTo>
                  <a:pt x="1683528" y="681676"/>
                  <a:pt x="1706136" y="682083"/>
                  <a:pt x="1728439" y="680224"/>
                </a:cubicBezTo>
                <a:cubicBezTo>
                  <a:pt x="1737732" y="678366"/>
                  <a:pt x="1747444" y="677976"/>
                  <a:pt x="1756317" y="674649"/>
                </a:cubicBezTo>
                <a:cubicBezTo>
                  <a:pt x="1762591" y="672296"/>
                  <a:pt x="1766625" y="665423"/>
                  <a:pt x="1773043" y="663498"/>
                </a:cubicBezTo>
                <a:cubicBezTo>
                  <a:pt x="1787789" y="659074"/>
                  <a:pt x="1868659" y="652777"/>
                  <a:pt x="1873404" y="652346"/>
                </a:cubicBezTo>
                <a:cubicBezTo>
                  <a:pt x="1914582" y="621463"/>
                  <a:pt x="1875454" y="648731"/>
                  <a:pt x="1929161" y="618893"/>
                </a:cubicBezTo>
                <a:cubicBezTo>
                  <a:pt x="1935019" y="615639"/>
                  <a:pt x="1940029" y="610995"/>
                  <a:pt x="1945887" y="607741"/>
                </a:cubicBezTo>
                <a:cubicBezTo>
                  <a:pt x="1956785" y="601686"/>
                  <a:pt x="1968396" y="596985"/>
                  <a:pt x="1979341" y="591015"/>
                </a:cubicBezTo>
                <a:cubicBezTo>
                  <a:pt x="1988855" y="585826"/>
                  <a:pt x="1997379" y="578829"/>
                  <a:pt x="2007219" y="574288"/>
                </a:cubicBezTo>
                <a:cubicBezTo>
                  <a:pt x="2050793" y="554177"/>
                  <a:pt x="2075902" y="556228"/>
                  <a:pt x="2118731" y="524107"/>
                </a:cubicBezTo>
                <a:cubicBezTo>
                  <a:pt x="2146395" y="503359"/>
                  <a:pt x="2133302" y="512535"/>
                  <a:pt x="2157761" y="496229"/>
                </a:cubicBezTo>
                <a:cubicBezTo>
                  <a:pt x="2161478" y="490653"/>
                  <a:pt x="2165915" y="485496"/>
                  <a:pt x="2168912" y="479502"/>
                </a:cubicBezTo>
                <a:cubicBezTo>
                  <a:pt x="2171540" y="474246"/>
                  <a:pt x="2170961" y="467478"/>
                  <a:pt x="2174487" y="462776"/>
                </a:cubicBezTo>
                <a:cubicBezTo>
                  <a:pt x="2182372" y="452263"/>
                  <a:pt x="2196488" y="446652"/>
                  <a:pt x="2202365" y="434898"/>
                </a:cubicBezTo>
                <a:cubicBezTo>
                  <a:pt x="2206082" y="427464"/>
                  <a:pt x="2207640" y="418472"/>
                  <a:pt x="2213517" y="412595"/>
                </a:cubicBezTo>
                <a:cubicBezTo>
                  <a:pt x="2219394" y="406718"/>
                  <a:pt x="2229258" y="406547"/>
                  <a:pt x="2235819" y="401444"/>
                </a:cubicBezTo>
                <a:cubicBezTo>
                  <a:pt x="2246193" y="393376"/>
                  <a:pt x="2254404" y="382859"/>
                  <a:pt x="2263697" y="373566"/>
                </a:cubicBezTo>
                <a:cubicBezTo>
                  <a:pt x="2265556" y="367990"/>
                  <a:pt x="2266645" y="362096"/>
                  <a:pt x="2269273" y="356839"/>
                </a:cubicBezTo>
                <a:cubicBezTo>
                  <a:pt x="2272270" y="350845"/>
                  <a:pt x="2278071" y="346386"/>
                  <a:pt x="2280424" y="340112"/>
                </a:cubicBezTo>
                <a:cubicBezTo>
                  <a:pt x="2283752" y="331239"/>
                  <a:pt x="2284141" y="321527"/>
                  <a:pt x="2286000" y="312234"/>
                </a:cubicBezTo>
                <a:cubicBezTo>
                  <a:pt x="2287858" y="284356"/>
                  <a:pt x="2286982" y="256160"/>
                  <a:pt x="2291575" y="228600"/>
                </a:cubicBezTo>
                <a:cubicBezTo>
                  <a:pt x="2292677" y="221990"/>
                  <a:pt x="2300086" y="218032"/>
                  <a:pt x="2302726" y="211873"/>
                </a:cubicBezTo>
                <a:cubicBezTo>
                  <a:pt x="2313446" y="186860"/>
                  <a:pt x="2303027" y="194547"/>
                  <a:pt x="2313878" y="172844"/>
                </a:cubicBezTo>
                <a:cubicBezTo>
                  <a:pt x="2316875" y="166850"/>
                  <a:pt x="2321312" y="161693"/>
                  <a:pt x="2325029" y="156117"/>
                </a:cubicBezTo>
                <a:cubicBezTo>
                  <a:pt x="2342970" y="102287"/>
                  <a:pt x="2314204" y="185967"/>
                  <a:pt x="2341756" y="117088"/>
                </a:cubicBezTo>
                <a:cubicBezTo>
                  <a:pt x="2346122" y="106174"/>
                  <a:pt x="2349190" y="94785"/>
                  <a:pt x="2352907" y="83634"/>
                </a:cubicBezTo>
                <a:lnTo>
                  <a:pt x="2358483" y="66907"/>
                </a:lnTo>
                <a:cubicBezTo>
                  <a:pt x="2364296" y="2958"/>
                  <a:pt x="2349543" y="20091"/>
                  <a:pt x="2369634" y="0"/>
                </a:cubicBezTo>
              </a:path>
            </a:pathLst>
          </a:cu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2E96CF-A12F-4739-9459-C11DD3491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483" y="2283718"/>
            <a:ext cx="5018916" cy="57606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62243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5D4FB8-840E-4F4C-A334-55118D4A0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2723F-CE2F-2045-8802-844B496009D4}"/>
              </a:ext>
            </a:extLst>
          </p:cNvPr>
          <p:cNvSpPr/>
          <p:nvPr/>
        </p:nvSpPr>
        <p:spPr>
          <a:xfrm>
            <a:off x="431540" y="1140589"/>
            <a:ext cx="8280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 hangingPunct="0">
              <a:buFont typeface="Arial" panose="020B0604020202020204" pitchFamily="34" charset="0"/>
              <a:buChar char="•"/>
            </a:pPr>
            <a:r>
              <a:rPr lang="en-US" dirty="0"/>
              <a:t>Type of Travel -Do a survey just based on these customers.</a:t>
            </a:r>
          </a:p>
          <a:p>
            <a:pPr latinLnBrk="0" hangingPunct="0"/>
            <a:endParaRPr lang="en-IN" dirty="0"/>
          </a:p>
          <a:p>
            <a:pPr marL="285750" indent="-285750" latinLnBrk="0" hangingPunct="0">
              <a:buFont typeface="Arial" panose="020B0604020202020204" pitchFamily="34" charset="0"/>
              <a:buChar char="•"/>
            </a:pPr>
            <a:r>
              <a:rPr lang="en-IN" dirty="0"/>
              <a:t>Gender - </a:t>
            </a:r>
            <a:r>
              <a:rPr lang="en-US" dirty="0"/>
              <a:t>Provide more feminine care to improve women’s satisfaction level. And more help to mothers who carry babies. For example, we can set some area for baby-carrying mothers. By doing this, these babies won’t influence other passengers and mothers won’t feel uncomfortable when they take care of babies. </a:t>
            </a:r>
          </a:p>
          <a:p>
            <a:pPr latinLnBrk="0" hangingPunct="0"/>
            <a:endParaRPr lang="en-IN" dirty="0"/>
          </a:p>
          <a:p>
            <a:pPr marL="285750" indent="-285750" latinLnBrk="0" hangingPunct="0">
              <a:buFont typeface="Arial" panose="020B0604020202020204" pitchFamily="34" charset="0"/>
              <a:buChar char="•"/>
            </a:pPr>
            <a:r>
              <a:rPr lang="en-IN" dirty="0"/>
              <a:t>Airline Status - Most people are under the Blue Status and they are the least satisfied. So Southeast should focus on improving the </a:t>
            </a:r>
            <a:r>
              <a:rPr lang="en-US" dirty="0"/>
              <a:t>policies for blue status or improve their service</a:t>
            </a:r>
          </a:p>
        </p:txBody>
      </p:sp>
    </p:spTree>
    <p:extLst>
      <p:ext uri="{BB962C8B-B14F-4D97-AF65-F5344CB8AC3E}">
        <p14:creationId xmlns:p14="http://schemas.microsoft.com/office/powerpoint/2010/main" val="319907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6C5C2B-057A-154B-8E5D-A589498B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F4639-49CB-F14C-913B-AD303E450287}"/>
              </a:ext>
            </a:extLst>
          </p:cNvPr>
          <p:cNvSpPr/>
          <p:nvPr/>
        </p:nvSpPr>
        <p:spPr>
          <a:xfrm>
            <a:off x="539552" y="1275606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 hangingPunct="0">
              <a:buFont typeface="Arial" panose="020B0604020202020204" pitchFamily="34" charset="0"/>
              <a:buChar char="•"/>
            </a:pPr>
            <a:r>
              <a:rPr lang="en-IN" dirty="0"/>
              <a:t>Class -</a:t>
            </a:r>
            <a:r>
              <a:rPr lang="en-US" dirty="0"/>
              <a:t>Southeast can investigate their Economy Plus services and management to find out what is making Economy Plus customers unhappy</a:t>
            </a:r>
            <a:endParaRPr lang="en-IN" dirty="0"/>
          </a:p>
          <a:p>
            <a:pPr latinLnBrk="0" hangingPunct="0"/>
            <a:endParaRPr lang="en-IN" dirty="0"/>
          </a:p>
          <a:p>
            <a:pPr marL="285750" indent="-285750" latinLnBrk="0" hangingPunct="0">
              <a:buFont typeface="Arial" panose="020B0604020202020204" pitchFamily="34" charset="0"/>
              <a:buChar char="•"/>
            </a:pPr>
            <a:r>
              <a:rPr lang="en-IN" dirty="0"/>
              <a:t>Age - </a:t>
            </a:r>
            <a:r>
              <a:rPr lang="en-US" dirty="0"/>
              <a:t>Southeast could provide wheelchairs and accompanies at the airports and emergency aid for </a:t>
            </a:r>
            <a:r>
              <a:rPr lang="en-US" dirty="0" err="1"/>
              <a:t>olds</a:t>
            </a:r>
            <a:r>
              <a:rPr lang="en-US" dirty="0"/>
              <a:t> at the planes. So that the old won’t feel lonely. The more reasons should be discussed by employees of Southeast.</a:t>
            </a:r>
          </a:p>
        </p:txBody>
      </p:sp>
    </p:spTree>
    <p:extLst>
      <p:ext uri="{BB962C8B-B14F-4D97-AF65-F5344CB8AC3E}">
        <p14:creationId xmlns:p14="http://schemas.microsoft.com/office/powerpoint/2010/main" val="479742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B60825-85C1-A946-B57E-78A559B686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532" y="3219822"/>
            <a:ext cx="3894936" cy="576063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73919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43808" y="3219822"/>
            <a:ext cx="3894936" cy="576063"/>
          </a:xfrm>
        </p:spPr>
        <p:txBody>
          <a:bodyPr/>
          <a:lstStyle/>
          <a:p>
            <a:r>
              <a:rPr lang="en-US" altLang="ko-KR" dirty="0"/>
              <a:t>Some Cool Stuff</a:t>
            </a:r>
            <a:r>
              <a:rPr lang="en-US" altLang="zh-CN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D2F8AA1F-ADBC-43D0-B30C-C7FD87212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8655" cy="5143500"/>
          </a:xfrm>
          <a:prstGeom prst="rect">
            <a:avLst/>
          </a:prstGeom>
        </p:spPr>
      </p:pic>
      <p:pic>
        <p:nvPicPr>
          <p:cNvPr id="4" name="Graphic 3" descr="Bar chart">
            <a:hlinkClick r:id="rId3" action="ppaction://hlinkfile"/>
            <a:extLst>
              <a:ext uri="{FF2B5EF4-FFF2-40B4-BE49-F238E27FC236}">
                <a16:creationId xmlns:a16="http://schemas.microsoft.com/office/drawing/2014/main" id="{3B1C6BAF-7C94-4761-8535-2F4910B55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6296" y="411510"/>
            <a:ext cx="914400" cy="914400"/>
          </a:xfrm>
          <a:prstGeom prst="rect">
            <a:avLst/>
          </a:prstGeom>
        </p:spPr>
      </p:pic>
      <p:pic>
        <p:nvPicPr>
          <p:cNvPr id="6" name="Graphic 5" descr="Earth Globe Americas">
            <a:hlinkClick r:id="rId6" action="ppaction://hlinkfile"/>
            <a:extLst>
              <a:ext uri="{FF2B5EF4-FFF2-40B4-BE49-F238E27FC236}">
                <a16:creationId xmlns:a16="http://schemas.microsoft.com/office/drawing/2014/main" id="{452E5A53-8B31-44CF-B6FE-186FDBF40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6296" y="2571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4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2E96CF-A12F-4739-9459-C11DD3491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483" y="2283718"/>
            <a:ext cx="5018916" cy="576064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3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1BE8D7-9A48-402C-A67F-A529A0408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2201C-6A88-E14E-9F95-D6F3CEB3E503}"/>
              </a:ext>
            </a:extLst>
          </p:cNvPr>
          <p:cNvSpPr/>
          <p:nvPr/>
        </p:nvSpPr>
        <p:spPr>
          <a:xfrm>
            <a:off x="395536" y="1002090"/>
            <a:ext cx="7704856" cy="397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</a:t>
            </a:r>
            <a:r>
              <a:rPr lang="en-US" altLang="zh-CN" sz="2000" dirty="0"/>
              <a:t>ataset: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130,000 Airline Customers’ Surveys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Satisfaction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28 Flights’ and Customers’ Attributes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Client: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Southeast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Target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Improve Satisfaction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5" name="Graphic 4" descr="Airplane">
            <a:extLst>
              <a:ext uri="{FF2B5EF4-FFF2-40B4-BE49-F238E27FC236}">
                <a16:creationId xmlns:a16="http://schemas.microsoft.com/office/drawing/2014/main" id="{1434FB6A-3543-4FB1-A86F-46D29B471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4" y="82687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1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611827-505E-604D-9847-6A988C5418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7616" y="195486"/>
            <a:ext cx="9144000" cy="5760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Business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92C94-32D2-3847-A790-7CEF6AB0F5A3}"/>
              </a:ext>
            </a:extLst>
          </p:cNvPr>
          <p:cNvSpPr/>
          <p:nvPr/>
        </p:nvSpPr>
        <p:spPr>
          <a:xfrm>
            <a:off x="377920" y="915566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 hangingPunct="0">
              <a:buFont typeface="Arial" panose="020B0604020202020204" pitchFamily="34" charset="0"/>
              <a:buChar char="•"/>
            </a:pPr>
            <a:r>
              <a:rPr lang="en-US" sz="1600" dirty="0"/>
              <a:t>Factors which tend to influence satisfaction, and which ones are the most effective?</a:t>
            </a:r>
          </a:p>
          <a:p>
            <a:pPr marL="285750" indent="-285750" latinLnBrk="0" hangingPunct="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latinLnBrk="0" hangingPunct="0">
              <a:buFont typeface="Arial" panose="020B0604020202020204" pitchFamily="34" charset="0"/>
              <a:buChar char="•"/>
            </a:pPr>
            <a:r>
              <a:rPr lang="en-US" sz="1600" dirty="0"/>
              <a:t>What are the current problems that the airline industry faced in improving customer satisfaction?</a:t>
            </a:r>
          </a:p>
          <a:p>
            <a:pPr marL="285750" indent="-285750" latinLnBrk="0" hangingPunct="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latinLnBrk="0" hangingPunct="0">
              <a:buFont typeface="Arial" panose="020B0604020202020204" pitchFamily="34" charset="0"/>
              <a:buChar char="•"/>
            </a:pPr>
            <a:r>
              <a:rPr lang="en-IN" sz="1700" dirty="0">
                <a:cs typeface="Calibri" panose="020F0502020204030204" pitchFamily="34" charset="0"/>
              </a:rPr>
              <a:t>Ways to improve to solve current problems for Southeast airlines customers?</a:t>
            </a:r>
          </a:p>
          <a:p>
            <a:pPr marL="285750" indent="-285750" latinLnBrk="0" hangingPunct="0">
              <a:buFont typeface="Arial" panose="020B0604020202020204" pitchFamily="34" charset="0"/>
              <a:buChar char="•"/>
            </a:pPr>
            <a:endParaRPr lang="en-IN" sz="1700" dirty="0">
              <a:cs typeface="Calibri" panose="020F0502020204030204" pitchFamily="34" charset="0"/>
            </a:endParaRPr>
          </a:p>
          <a:p>
            <a:pPr marL="342900" indent="-342900" latinLnBrk="0" hangingPunct="0">
              <a:buFont typeface="Arial" panose="020B0604020202020204" pitchFamily="34" charset="0"/>
              <a:buChar char="•"/>
            </a:pPr>
            <a:r>
              <a:rPr lang="en-US" sz="1700" dirty="0">
                <a:cs typeface="Calibri" panose="020F0502020204030204" pitchFamily="34" charset="0"/>
              </a:rPr>
              <a:t>How does the current satisfaction variable diverse through different Gender, Airline Status, Airline Class, Age, Price Sensitivity, Travel Type, and Flight Cancellation Status, etc.? </a:t>
            </a:r>
          </a:p>
          <a:p>
            <a:pPr marL="285750" indent="-285750" latinLnBrk="0" hangingPunct="0">
              <a:buFont typeface="Arial" panose="020B0604020202020204" pitchFamily="34" charset="0"/>
              <a:buChar char="•"/>
            </a:pPr>
            <a:endParaRPr lang="en-US" sz="1700" dirty="0">
              <a:cs typeface="Calibri" panose="020F0502020204030204" pitchFamily="34" charset="0"/>
            </a:endParaRPr>
          </a:p>
          <a:p>
            <a:pPr marL="342900" indent="-342900" latinLnBrk="0" hangingPunct="0">
              <a:buFont typeface="Arial" panose="020B0604020202020204" pitchFamily="34" charset="0"/>
              <a:buChar char="•"/>
            </a:pPr>
            <a:r>
              <a:rPr lang="en-US" sz="1700" dirty="0">
                <a:cs typeface="Calibri" panose="020F0502020204030204" pitchFamily="34" charset="0"/>
              </a:rPr>
              <a:t>Can we identify a trend or feature for people who are more likely to give higher satisfaction score as well as lower satisfaction score?</a:t>
            </a:r>
            <a:r>
              <a:rPr lang="en-IN" sz="1700" dirty="0"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020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2E96CF-A12F-4739-9459-C11DD3491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483" y="2283718"/>
            <a:ext cx="5018916" cy="576064"/>
          </a:xfrm>
        </p:spPr>
        <p:txBody>
          <a:bodyPr/>
          <a:lstStyle/>
          <a:p>
            <a:r>
              <a:rPr lang="en-US" dirty="0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07760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1BE8D7-9A48-402C-A67F-A529A0408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Cleansing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3A81C9-4399-BC47-A0E7-93DEB73263BA}"/>
              </a:ext>
            </a:extLst>
          </p:cNvPr>
          <p:cNvSpPr/>
          <p:nvPr/>
        </p:nvSpPr>
        <p:spPr>
          <a:xfrm>
            <a:off x="503548" y="915566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 hangingPunct="0">
              <a:buFont typeface="Arial" panose="020B0604020202020204" pitchFamily="34" charset="0"/>
              <a:buChar char="•"/>
            </a:pPr>
            <a:r>
              <a:rPr lang="en-IN" dirty="0"/>
              <a:t>NAs</a:t>
            </a:r>
          </a:p>
          <a:p>
            <a:pPr latinLnBrk="0" hangingPunct="0"/>
            <a:endParaRPr lang="en-IN" dirty="0"/>
          </a:p>
          <a:p>
            <a:pPr marL="285750" indent="-285750" latinLnBrk="0" hangingPunct="0">
              <a:buFont typeface="Arial" panose="020B0604020202020204" pitchFamily="34" charset="0"/>
              <a:buChar char="•"/>
            </a:pPr>
            <a:r>
              <a:rPr lang="en-IN" dirty="0"/>
              <a:t>Unusual Data</a:t>
            </a:r>
          </a:p>
          <a:p>
            <a:pPr latinLnBrk="0" hangingPunct="0"/>
            <a:endParaRPr lang="en-IN" dirty="0"/>
          </a:p>
          <a:p>
            <a:pPr marL="285750" indent="-285750" latinLnBrk="0" hangingPunct="0">
              <a:buFont typeface="Arial" panose="020B0604020202020204" pitchFamily="34" charset="0"/>
              <a:buChar char="•"/>
            </a:pPr>
            <a:r>
              <a:rPr lang="en-IN" dirty="0"/>
              <a:t>Rounding</a:t>
            </a:r>
          </a:p>
          <a:p>
            <a:pPr latinLnBrk="0" hangingPunct="0"/>
            <a:r>
              <a:rPr lang="en-IN" dirty="0"/>
              <a:t> </a:t>
            </a:r>
          </a:p>
          <a:p>
            <a:pPr marL="285750" indent="-285750" latinLnBrk="0" hangingPunct="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7091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825</Words>
  <Application>Microsoft Office PowerPoint</Application>
  <PresentationFormat>On-screen Show (16:9)</PresentationFormat>
  <Paragraphs>172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Yun Xiao</cp:lastModifiedBy>
  <cp:revision>136</cp:revision>
  <dcterms:created xsi:type="dcterms:W3CDTF">2016-12-05T23:26:54Z</dcterms:created>
  <dcterms:modified xsi:type="dcterms:W3CDTF">2018-12-06T18:51:00Z</dcterms:modified>
</cp:coreProperties>
</file>