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0B12F-262C-4FBE-BB54-F4D40130972C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0938C-1411-4FCE-A8E4-27CCED39ED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2EE2-8D71-4ECA-AF35-AEC7726AE292}" type="datetime1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BA34-CCF8-4EBD-8BB7-FCD352941058}" type="datetime1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E885-E96F-4B14-9CF9-EC21BCAD226E}" type="datetime1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5BC1-BB6E-4203-8A23-15535FE33CFD}" type="datetime1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6004-A6C2-4249-8899-08B0DF236D14}" type="datetime1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0F53-1021-47C7-BC9F-0094BDA3DB48}" type="datetime1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D8C1-9D41-4215-AE07-32BC1BE5BCF6}" type="datetime1">
              <a:rPr lang="en-US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F7-A0C5-4BA4-9615-8BDA8EF48682}" type="datetime1">
              <a:rPr lang="en-US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CAAF-5752-4DFA-A148-119B83790A23}" type="datetime1">
              <a:rPr lang="en-US" smtClean="0"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A768-5D1A-441F-A998-90CA87F37134}" type="datetime1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4FD2-B08F-4AF6-9DF9-1B63E9D216A8}" type="datetime1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CA5F-05D6-449C-A65C-562527924ED1}" type="datetime1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Event Summarization for System Logs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Yexi</a:t>
            </a:r>
            <a:r>
              <a:rPr lang="en-US" dirty="0" smtClean="0"/>
              <a:t> Jiang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Why summarize?</a:t>
            </a:r>
          </a:p>
          <a:p>
            <a:pPr marL="548640" lvl="2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dirty="0" smtClean="0"/>
              <a:t>Traditional data mining algorithm output too many patterns that may be overwhelming for user to analysis.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Properties of event summarization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Brevity </a:t>
            </a:r>
            <a:r>
              <a:rPr lang="en-US" altLang="zh-CN" b="1" dirty="0" smtClean="0"/>
              <a:t>and</a:t>
            </a:r>
            <a:r>
              <a:rPr lang="en-US" altLang="zh-CN" dirty="0" smtClean="0"/>
              <a:t> accuracy.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Global data description.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Local pattern identification.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Parameter free.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AC62E-F331-405E-9275-B4DF256E69A3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717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752600"/>
            <a:ext cx="28098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962400"/>
            <a:ext cx="21145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3" descr="C:\Documents and Settings\yjian004.AD.030\Application Data\Tencent\Users\17498382\QQ\WinTemp\RichOle\O68]JTPQ~%FNU][A]3E19V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2388" y="4572000"/>
            <a:ext cx="1090612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6705600" y="48006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Summarization Solutions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534400" cy="1981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Capture the periodic pattern and correlation pattern simultaneously.</a:t>
            </a:r>
          </a:p>
          <a:p>
            <a:pPr eaLnBrk="1" hangingPunct="1"/>
            <a:r>
              <a:rPr lang="en-US" sz="2000" dirty="0" smtClean="0"/>
              <a:t>Contains more temporal details.</a:t>
            </a:r>
          </a:p>
          <a:p>
            <a:pPr eaLnBrk="1" hangingPunct="1"/>
            <a:r>
              <a:rPr lang="en-US" sz="2000" dirty="0" smtClean="0"/>
              <a:t>Different event types can have different pattern boundaries.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80FD0-0D17-4CC0-8A12-669F6B1925D0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9223" name="Picture 1" descr="C:\Documents and Settings\yjian004.AD.030\Application Data\Tencent\Users\17498382\QQ\WinTemp\RichOle\])CV1BNI(LL9UB)AT5{2JI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62125"/>
            <a:ext cx="54006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Existing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</a:t>
            </a:r>
            <a:r>
              <a:rPr lang="en-US" dirty="0" smtClean="0"/>
              <a:t>scalability</a:t>
            </a:r>
          </a:p>
          <a:p>
            <a:pPr lvl="1"/>
            <a:r>
              <a:rPr lang="en-US" sz="2400" dirty="0" smtClean="0"/>
              <a:t>Unable to handle tens of thousand or more records</a:t>
            </a:r>
            <a:endParaRPr lang="en-US" sz="2400" dirty="0" smtClean="0"/>
          </a:p>
          <a:p>
            <a:r>
              <a:rPr lang="en-US" dirty="0" smtClean="0"/>
              <a:t>No support for further mining </a:t>
            </a:r>
            <a:r>
              <a:rPr lang="en-US" dirty="0" smtClean="0"/>
              <a:t>tasks</a:t>
            </a:r>
          </a:p>
          <a:p>
            <a:pPr lvl="1"/>
            <a:r>
              <a:rPr lang="en-US" sz="2400" dirty="0" smtClean="0"/>
              <a:t>Query </a:t>
            </a:r>
          </a:p>
          <a:p>
            <a:pPr lvl="1"/>
            <a:r>
              <a:rPr lang="en-US" sz="2400" dirty="0" smtClean="0"/>
              <a:t>Visualization</a:t>
            </a:r>
          </a:p>
          <a:p>
            <a:pPr lvl="1"/>
            <a:r>
              <a:rPr lang="en-US" sz="2400" dirty="0" smtClean="0"/>
              <a:t>Compression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sz="2400" dirty="0" smtClean="0"/>
              <a:t>More efficient</a:t>
            </a:r>
          </a:p>
          <a:p>
            <a:pPr lvl="1"/>
            <a:r>
              <a:rPr lang="en-US" sz="2400" dirty="0" smtClean="0"/>
              <a:t>Support multiple analysis functionality</a:t>
            </a:r>
            <a:endParaRPr lang="en-US" sz="2400" dirty="0" smtClean="0"/>
          </a:p>
          <a:p>
            <a:pPr lvl="1"/>
            <a:r>
              <a:rPr lang="en-US" sz="2400" dirty="0" smtClean="0"/>
              <a:t>More intuitive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sz="2400" dirty="0" smtClean="0"/>
              <a:t>Dependency Identification</a:t>
            </a:r>
          </a:p>
          <a:p>
            <a:pPr lvl="1"/>
            <a:r>
              <a:rPr lang="en-US" sz="2400" dirty="0" smtClean="0"/>
              <a:t>Dependency </a:t>
            </a:r>
            <a:r>
              <a:rPr lang="en-US" sz="2400" dirty="0" smtClean="0"/>
              <a:t>Graph Generation</a:t>
            </a:r>
            <a:endParaRPr lang="en-US" sz="2400" dirty="0" smtClean="0"/>
          </a:p>
          <a:p>
            <a:pPr lvl="1"/>
            <a:r>
              <a:rPr lang="en-US" sz="2400" dirty="0" smtClean="0"/>
              <a:t>Dependency Query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Identification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identify dependency?</a:t>
            </a:r>
          </a:p>
          <a:p>
            <a:pPr lvl="1"/>
            <a:r>
              <a:rPr lang="en-US" sz="2400" dirty="0" smtClean="0"/>
              <a:t>Interval distribution: The interval of two dependent events should be constant.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Independent                     Dependent</a:t>
            </a:r>
          </a:p>
          <a:p>
            <a:r>
              <a:rPr lang="en-US" dirty="0" smtClean="0"/>
              <a:t>Requirement for algorithm: Simple and Fast.</a:t>
            </a:r>
          </a:p>
        </p:txBody>
      </p:sp>
      <p:pic>
        <p:nvPicPr>
          <p:cNvPr id="3073" name="Picture 1" descr="C:\Documents and Settings\yxjiang\Application Data\Tencent\Users\17498382\QQ\WinTemp\RichOle\WQDYTN0MKK5EL@6[I82~O(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771287"/>
            <a:ext cx="2590800" cy="2029313"/>
          </a:xfrm>
          <a:prstGeom prst="rect">
            <a:avLst/>
          </a:prstGeom>
          <a:noFill/>
        </p:spPr>
      </p:pic>
      <p:pic>
        <p:nvPicPr>
          <p:cNvPr id="3074" name="Picture 2" descr="C:\Documents and Settings\yxjiang\Application Data\Tencent\Users\17498382\QQ\WinTemp\RichOle\8R7~7)}C$J]8Y@PFF}(~TW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1" y="2819400"/>
            <a:ext cx="2421192" cy="1904999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event logs with graph.</a:t>
            </a:r>
          </a:p>
          <a:p>
            <a:pPr lvl="1"/>
            <a:r>
              <a:rPr lang="en-US" dirty="0" smtClean="0"/>
              <a:t>Node: Event type.</a:t>
            </a:r>
          </a:p>
          <a:p>
            <a:pPr lvl="1"/>
            <a:r>
              <a:rPr lang="en-US" dirty="0" smtClean="0"/>
              <a:t>Edge:  Dependency.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4343400" y="356808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43400" y="4647406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4000" y="433008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248400" y="3352006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48400" y="4876006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 flipV="1">
            <a:off x="4724400" y="3542506"/>
            <a:ext cx="1524000" cy="21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7"/>
            <a:endCxn id="7" idx="3"/>
          </p:cNvCxnSpPr>
          <p:nvPr/>
        </p:nvCxnSpPr>
        <p:spPr>
          <a:xfrm rot="5400000" flipH="1" flipV="1">
            <a:off x="5627367" y="3709047"/>
            <a:ext cx="708666" cy="64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8" idx="2"/>
          </p:cNvCxnSpPr>
          <p:nvPr/>
        </p:nvCxnSpPr>
        <p:spPr>
          <a:xfrm>
            <a:off x="4724400" y="4837906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0"/>
            <a:endCxn id="5" idx="4"/>
          </p:cNvCxnSpPr>
          <p:nvPr/>
        </p:nvCxnSpPr>
        <p:spPr>
          <a:xfrm rot="16200000" flipH="1">
            <a:off x="4343400" y="4837906"/>
            <a:ext cx="381000" cy="1588"/>
          </a:xfrm>
          <a:prstGeom prst="curvedConnector5">
            <a:avLst>
              <a:gd name="adj1" fmla="val -60000"/>
              <a:gd name="adj2" fmla="val -40655743"/>
              <a:gd name="adj3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  <a:endCxn id="8" idx="4"/>
          </p:cNvCxnSpPr>
          <p:nvPr/>
        </p:nvCxnSpPr>
        <p:spPr>
          <a:xfrm rot="16200000" flipH="1">
            <a:off x="6248400" y="5066506"/>
            <a:ext cx="381000" cy="1588"/>
          </a:xfrm>
          <a:prstGeom prst="curvedConnector5">
            <a:avLst>
              <a:gd name="adj1" fmla="val -60000"/>
              <a:gd name="adj2" fmla="val 42956311"/>
              <a:gd name="adj3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Query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dependency query, return all the dependencies that satisfy the query.</a:t>
            </a:r>
          </a:p>
          <a:p>
            <a:pPr lvl="1"/>
            <a:r>
              <a:rPr lang="en-US" dirty="0" smtClean="0"/>
              <a:t>Concrete relationship query.</a:t>
            </a:r>
          </a:p>
          <a:p>
            <a:pPr lvl="1"/>
            <a:r>
              <a:rPr lang="en-US" dirty="0" smtClean="0"/>
              <a:t>Fuzzy relationship query.</a:t>
            </a:r>
          </a:p>
          <a:p>
            <a:pPr lvl="1"/>
            <a:r>
              <a:rPr lang="en-US" dirty="0" smtClean="0"/>
              <a:t>Structure-based query.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533400" y="4648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33600" y="4648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914400" y="4838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33400" y="5257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33600" y="5257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6"/>
            <a:endCxn id="9" idx="2"/>
          </p:cNvCxnSpPr>
          <p:nvPr/>
        </p:nvCxnSpPr>
        <p:spPr>
          <a:xfrm>
            <a:off x="914400" y="5448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334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336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6"/>
            <a:endCxn id="12" idx="2"/>
          </p:cNvCxnSpPr>
          <p:nvPr/>
        </p:nvCxnSpPr>
        <p:spPr>
          <a:xfrm>
            <a:off x="914400" y="5981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791200" y="2654474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67400" y="3798268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81800" y="3416474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96200" y="24384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72400" y="4026868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4" idx="6"/>
            <a:endCxn id="17" idx="2"/>
          </p:cNvCxnSpPr>
          <p:nvPr/>
        </p:nvCxnSpPr>
        <p:spPr>
          <a:xfrm flipV="1">
            <a:off x="6172200" y="2628900"/>
            <a:ext cx="1524000" cy="21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7"/>
            <a:endCxn id="17" idx="3"/>
          </p:cNvCxnSpPr>
          <p:nvPr/>
        </p:nvCxnSpPr>
        <p:spPr>
          <a:xfrm rot="5400000" flipH="1" flipV="1">
            <a:off x="7075167" y="2795441"/>
            <a:ext cx="708666" cy="64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6"/>
            <a:endCxn id="18" idx="2"/>
          </p:cNvCxnSpPr>
          <p:nvPr/>
        </p:nvCxnSpPr>
        <p:spPr>
          <a:xfrm>
            <a:off x="6248400" y="3988768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5"/>
          <p:cNvCxnSpPr>
            <a:stCxn id="15" idx="0"/>
            <a:endCxn id="15" idx="4"/>
          </p:cNvCxnSpPr>
          <p:nvPr/>
        </p:nvCxnSpPr>
        <p:spPr>
          <a:xfrm rot="16200000" flipH="1">
            <a:off x="5867400" y="3988768"/>
            <a:ext cx="381000" cy="1588"/>
          </a:xfrm>
          <a:prstGeom prst="curvedConnector5">
            <a:avLst>
              <a:gd name="adj1" fmla="val -60000"/>
              <a:gd name="adj2" fmla="val -40655743"/>
              <a:gd name="adj3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8"/>
          <p:cNvCxnSpPr>
            <a:stCxn id="18" idx="0"/>
            <a:endCxn id="18" idx="4"/>
          </p:cNvCxnSpPr>
          <p:nvPr/>
        </p:nvCxnSpPr>
        <p:spPr>
          <a:xfrm rot="16200000" flipH="1">
            <a:off x="7772400" y="4217368"/>
            <a:ext cx="381000" cy="1588"/>
          </a:xfrm>
          <a:prstGeom prst="curvedConnector5">
            <a:avLst>
              <a:gd name="adj1" fmla="val -60000"/>
              <a:gd name="adj2" fmla="val 42956311"/>
              <a:gd name="adj3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419600" y="4648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19800" y="4648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6"/>
            <a:endCxn id="25" idx="2"/>
          </p:cNvCxnSpPr>
          <p:nvPr/>
        </p:nvCxnSpPr>
        <p:spPr>
          <a:xfrm>
            <a:off x="4800600" y="4838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53000" y="5257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6"/>
            <a:endCxn id="28" idx="2"/>
          </p:cNvCxnSpPr>
          <p:nvPr/>
        </p:nvCxnSpPr>
        <p:spPr>
          <a:xfrm>
            <a:off x="3733800" y="5448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867400" y="5257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467600" y="5257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30" idx="6"/>
            <a:endCxn id="31" idx="2"/>
          </p:cNvCxnSpPr>
          <p:nvPr/>
        </p:nvCxnSpPr>
        <p:spPr>
          <a:xfrm>
            <a:off x="6248400" y="5448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8956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4958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6"/>
            <a:endCxn id="34" idx="2"/>
          </p:cNvCxnSpPr>
          <p:nvPr/>
        </p:nvCxnSpPr>
        <p:spPr>
          <a:xfrm>
            <a:off x="3276600" y="5981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0292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6294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6" idx="6"/>
            <a:endCxn id="37" idx="2"/>
          </p:cNvCxnSpPr>
          <p:nvPr/>
        </p:nvCxnSpPr>
        <p:spPr>
          <a:xfrm>
            <a:off x="5410200" y="5981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0866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686800" y="5791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9" idx="6"/>
            <a:endCxn id="40" idx="2"/>
          </p:cNvCxnSpPr>
          <p:nvPr/>
        </p:nvCxnSpPr>
        <p:spPr>
          <a:xfrm>
            <a:off x="7467600" y="5981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Visualization…</a:t>
            </a:r>
          </a:p>
          <a:p>
            <a:r>
              <a:rPr lang="en-US" dirty="0" smtClean="0"/>
              <a:t>Data Compression…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|3.3|5|20.3|3.7|11.1|8.5|10.9|10|9.3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224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Event Summarization for System Logs</vt:lpstr>
      <vt:lpstr>Introduction</vt:lpstr>
      <vt:lpstr>Existing Summarization Solutions</vt:lpstr>
      <vt:lpstr>Disadvantage of Existing Solution</vt:lpstr>
      <vt:lpstr>New Solution</vt:lpstr>
      <vt:lpstr>Dependency Identification</vt:lpstr>
      <vt:lpstr>Dependency Graph</vt:lpstr>
      <vt:lpstr>Dependency Query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Summarization for System Logs</dc:title>
  <dc:creator/>
  <cp:lastModifiedBy>yjian004</cp:lastModifiedBy>
  <cp:revision>20</cp:revision>
  <dcterms:created xsi:type="dcterms:W3CDTF">2006-08-16T00:00:00Z</dcterms:created>
  <dcterms:modified xsi:type="dcterms:W3CDTF">2011-11-28T15:49:15Z</dcterms:modified>
</cp:coreProperties>
</file>