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1" r:id="rId4"/>
    <p:sldId id="258" r:id="rId5"/>
    <p:sldId id="259" r:id="rId6"/>
    <p:sldId id="273" r:id="rId7"/>
    <p:sldId id="281" r:id="rId8"/>
    <p:sldId id="289" r:id="rId9"/>
    <p:sldId id="260" r:id="rId10"/>
    <p:sldId id="282" r:id="rId11"/>
    <p:sldId id="290" r:id="rId12"/>
    <p:sldId id="280" r:id="rId13"/>
    <p:sldId id="264" r:id="rId14"/>
    <p:sldId id="274" r:id="rId15"/>
    <p:sldId id="265" r:id="rId16"/>
    <p:sldId id="275" r:id="rId17"/>
    <p:sldId id="266" r:id="rId18"/>
    <p:sldId id="276" r:id="rId19"/>
    <p:sldId id="277" r:id="rId20"/>
    <p:sldId id="291" r:id="rId21"/>
    <p:sldId id="271" r:id="rId22"/>
    <p:sldId id="267" r:id="rId23"/>
    <p:sldId id="268" r:id="rId24"/>
    <p:sldId id="283" r:id="rId25"/>
    <p:sldId id="269" r:id="rId26"/>
    <p:sldId id="284" r:id="rId27"/>
    <p:sldId id="270" r:id="rId28"/>
    <p:sldId id="285" r:id="rId29"/>
    <p:sldId id="286" r:id="rId30"/>
    <p:sldId id="287" r:id="rId31"/>
    <p:sldId id="288" r:id="rId32"/>
    <p:sldId id="272" r:id="rId33"/>
    <p:sldId id="29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A15A-90FB-4B09-BFF2-7A6D176D0981}" type="datetimeFigureOut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856EA-B4E3-4EB1-BF74-B507A1E430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0541-2ACF-46CD-B82B-AE6C8EA74F3D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B68-720F-49DC-80BE-2C84BBE8C457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3D3E-07A5-49AF-A01C-111BF917AAF7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6882-F5A4-48FE-BDA1-EA5D1B4895C5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D65-74D1-4A01-A5F6-A7323ED1A645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5F32-739F-418F-8FA7-DACD481FF115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647-43BE-4BD9-96E1-7DD1C0B929B0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FBC-32A0-48B4-88CB-985173F6013E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28F7-F623-4D8A-9017-89A583B70E37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F8B4-E2A5-4918-9F31-9E74A60B9D65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3DAB-5939-4AF9-844B-74928B96269E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80897A-C0A1-4274-A77C-092B0C0E90FE}" type="datetime1">
              <a:rPr lang="zh-CN" altLang="en-US" smtClean="0"/>
              <a:pPr/>
              <a:t>2010-11-30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ople.ku.edu/~nkinners/LangList/Extras/search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nba.com/statis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Dynamic Query Form system for Document-based 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Yexi</a:t>
            </a:r>
            <a:r>
              <a:rPr lang="en-US" altLang="zh-CN" dirty="0" smtClean="0"/>
              <a:t> Jiang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Background-Query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query form is good, but it cannot satisfy the requirement of NBA fans.</a:t>
            </a:r>
          </a:p>
          <a:p>
            <a:r>
              <a:rPr lang="en-US" altLang="zh-CN" dirty="0" smtClean="0"/>
              <a:t>I want to know:</a:t>
            </a:r>
          </a:p>
          <a:p>
            <a:pPr lvl="1"/>
            <a:r>
              <a:rPr lang="en-US" altLang="zh-CN" dirty="0" smtClean="0"/>
              <a:t>Who are the players that got triple-double in average for a whole season?</a:t>
            </a:r>
          </a:p>
          <a:p>
            <a:pPr lvl="1"/>
            <a:r>
              <a:rPr lang="en-US" altLang="zh-CN" dirty="0" smtClean="0"/>
              <a:t>Who are the players got 20-5-5 in a season?</a:t>
            </a:r>
          </a:p>
          <a:p>
            <a:pPr lvl="1"/>
            <a:r>
              <a:rPr lang="en-US" altLang="zh-CN" dirty="0" smtClean="0"/>
              <a:t>Who achieves the highest assists/turnover rate?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Storage</a:t>
            </a:r>
          </a:p>
          <a:p>
            <a:pPr lvl="1"/>
            <a:r>
              <a:rPr lang="en-US" altLang="zh-CN" dirty="0" smtClean="0"/>
              <a:t>Query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Document-based Data Dynamic Query Form System</a:t>
            </a:r>
          </a:p>
          <a:p>
            <a:pPr lvl="1"/>
            <a:r>
              <a:rPr lang="en-US" altLang="zh-CN" dirty="0" smtClean="0"/>
              <a:t>Storage Strategy</a:t>
            </a:r>
          </a:p>
          <a:p>
            <a:pPr lvl="1"/>
            <a:r>
              <a:rPr lang="en-US" altLang="zh-CN" dirty="0" smtClean="0"/>
              <a:t>Query Strategy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46504" y="6356350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Rectangle 10"/>
          <p:cNvSpPr/>
          <p:nvPr/>
        </p:nvSpPr>
        <p:spPr>
          <a:xfrm>
            <a:off x="5292080" y="2215480"/>
            <a:ext cx="3352800" cy="373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Can 4"/>
          <p:cNvSpPr/>
          <p:nvPr/>
        </p:nvSpPr>
        <p:spPr>
          <a:xfrm>
            <a:off x="5977880" y="4272880"/>
            <a:ext cx="24384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RDBMS</a:t>
            </a:r>
            <a:endParaRPr lang="en-US" dirty="0"/>
          </a:p>
        </p:txBody>
      </p:sp>
      <p:sp>
        <p:nvSpPr>
          <p:cNvPr id="7" name="Flowchart: Multidocument 5"/>
          <p:cNvSpPr/>
          <p:nvPr/>
        </p:nvSpPr>
        <p:spPr>
          <a:xfrm>
            <a:off x="7197080" y="4730080"/>
            <a:ext cx="11430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Vertical Partitioning Tables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6"/>
          <p:cNvSpPr/>
          <p:nvPr/>
        </p:nvSpPr>
        <p:spPr>
          <a:xfrm>
            <a:off x="5977880" y="267268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Retrieve Algorithm</a:t>
            </a:r>
            <a:endParaRPr lang="en-US" dirty="0"/>
          </a:p>
        </p:txBody>
      </p:sp>
      <p:sp>
        <p:nvSpPr>
          <p:cNvPr id="9" name="Up Arrow 9"/>
          <p:cNvSpPr/>
          <p:nvPr/>
        </p:nvSpPr>
        <p:spPr>
          <a:xfrm>
            <a:off x="6816080" y="3968080"/>
            <a:ext cx="685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1835696" y="2215480"/>
            <a:ext cx="2448272" cy="373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Snip and Round Single Corner Rectangle 14"/>
          <p:cNvSpPr/>
          <p:nvPr/>
        </p:nvSpPr>
        <p:spPr>
          <a:xfrm>
            <a:off x="2226568" y="2825080"/>
            <a:ext cx="1752600" cy="914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Form GUI</a:t>
            </a:r>
            <a:endParaRPr lang="en-US" dirty="0"/>
          </a:p>
        </p:txBody>
      </p:sp>
      <p:sp>
        <p:nvSpPr>
          <p:cNvPr id="12" name="Rounded Rectangle 15"/>
          <p:cNvSpPr/>
          <p:nvPr/>
        </p:nvSpPr>
        <p:spPr>
          <a:xfrm>
            <a:off x="2150368" y="473008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Component Ranking Mechanism</a:t>
            </a:r>
            <a:endParaRPr lang="en-US" dirty="0"/>
          </a:p>
        </p:txBody>
      </p:sp>
      <p:sp>
        <p:nvSpPr>
          <p:cNvPr id="13" name="Smiley Face 20"/>
          <p:cNvSpPr/>
          <p:nvPr/>
        </p:nvSpPr>
        <p:spPr>
          <a:xfrm>
            <a:off x="107504" y="343468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21"/>
          <p:cNvSpPr/>
          <p:nvPr/>
        </p:nvSpPr>
        <p:spPr>
          <a:xfrm>
            <a:off x="2455168" y="3968080"/>
            <a:ext cx="1295400" cy="60960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Iteratively Update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22"/>
          <p:cNvSpPr/>
          <p:nvPr/>
        </p:nvSpPr>
        <p:spPr>
          <a:xfrm>
            <a:off x="4233664" y="3068960"/>
            <a:ext cx="113042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16" name="Left Arrow 23"/>
          <p:cNvSpPr/>
          <p:nvPr/>
        </p:nvSpPr>
        <p:spPr>
          <a:xfrm>
            <a:off x="4211960" y="4437112"/>
            <a:ext cx="1152128" cy="673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7" name="Rectangle 25"/>
          <p:cNvSpPr/>
          <p:nvPr/>
        </p:nvSpPr>
        <p:spPr>
          <a:xfrm>
            <a:off x="1921768" y="2291680"/>
            <a:ext cx="2286000" cy="417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Form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5368280" y="2291680"/>
            <a:ext cx="22860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28"/>
          <p:cNvSpPr/>
          <p:nvPr/>
        </p:nvSpPr>
        <p:spPr>
          <a:xfrm>
            <a:off x="793304" y="343468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Actions</a:t>
            </a:r>
            <a:endParaRPr lang="en-US" sz="1600" dirty="0"/>
          </a:p>
        </p:txBody>
      </p:sp>
      <p:sp>
        <p:nvSpPr>
          <p:cNvPr id="20" name="Flowchart: Multidocument 29"/>
          <p:cNvSpPr/>
          <p:nvPr/>
        </p:nvSpPr>
        <p:spPr>
          <a:xfrm>
            <a:off x="6026968" y="4730080"/>
            <a:ext cx="1159024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Auxiliary Information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Straightforward way: 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Use a wide table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b="1" dirty="0" smtClean="0"/>
              <a:t>n</a:t>
            </a:r>
            <a:r>
              <a:rPr lang="en-US" altLang="zh-CN" dirty="0" smtClean="0"/>
              <a:t> x </a:t>
            </a:r>
            <a:r>
              <a:rPr lang="en-US" altLang="zh-CN" b="1" dirty="0" smtClean="0"/>
              <a:t>2500</a:t>
            </a:r>
            <a:r>
              <a:rPr lang="en-US" altLang="zh-CN" dirty="0" smtClean="0"/>
              <a:t> table, with most of the entry NULL (99%).</a:t>
            </a:r>
          </a:p>
          <a:p>
            <a:pPr lvl="1"/>
            <a:r>
              <a:rPr lang="en-US" altLang="zh-CN" dirty="0" smtClean="0"/>
              <a:t>Even we only store popular programming languages (30 of them, there are around 90% of NULL).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3645024"/>
          <a:ext cx="8496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5"/>
                <a:gridCol w="849695"/>
                <a:gridCol w="849695"/>
                <a:gridCol w="849695"/>
                <a:gridCol w="849695"/>
                <a:gridCol w="849695"/>
                <a:gridCol w="849695"/>
                <a:gridCol w="849695"/>
                <a:gridCol w="849695"/>
                <a:gridCol w="84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C++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Java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Python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Perl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Fortran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C#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Prolog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...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Straightforward and easy to understand.</a:t>
            </a:r>
          </a:p>
          <a:p>
            <a:pPr lvl="1"/>
            <a:r>
              <a:rPr lang="en-US" altLang="zh-CN" dirty="0" smtClean="0"/>
              <a:t>No join operation required.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Waste a lot of space.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Table is very wide and sparse.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Not flexible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alternative way: </a:t>
            </a:r>
            <a:r>
              <a:rPr lang="en-US" altLang="zh-CN" b="1" dirty="0" smtClean="0"/>
              <a:t>Triple Table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9249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Save space. No Null value.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Requires self-join and the cost is high.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Want to query the people who know C,C++ and Java. Self-join 3 tables. What if the user want to query more?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Table is very long. E.g. 50 properties, 10,000 records, average record length 5, length of table is 2,500,000 .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way: </a:t>
            </a:r>
            <a:r>
              <a:rPr lang="en-US" altLang="zh-CN" b="1" dirty="0" smtClean="0"/>
              <a:t>Vertical partitioning table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2924944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83768" y="2924944"/>
          <a:ext cx="1512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355976" y="2924944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228184" y="2924944"/>
          <a:ext cx="1512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Save space. No NULL value.</a:t>
            </a:r>
          </a:p>
          <a:p>
            <a:pPr lvl="1"/>
            <a:r>
              <a:rPr lang="en-US" altLang="zh-CN" dirty="0" smtClean="0"/>
              <a:t>No self-join and join cost is low. Join-chain can be optimized.</a:t>
            </a:r>
          </a:p>
          <a:p>
            <a:pPr lvl="1"/>
            <a:r>
              <a:rPr lang="en-US" altLang="zh-CN" dirty="0" smtClean="0"/>
              <a:t>Storage structure is easy to implement.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Storage cost is little higher than triple tables.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Strategy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Plain 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Triple 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VPT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Storage 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Query efficiency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Easy to implement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Flexibility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Understandable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Storage</a:t>
            </a:r>
          </a:p>
          <a:p>
            <a:pPr lvl="1"/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Document-based Data Dynamic Query Form System</a:t>
            </a:r>
          </a:p>
          <a:p>
            <a:pPr lvl="1"/>
            <a:r>
              <a:rPr lang="en-US" altLang="zh-CN" dirty="0" smtClean="0"/>
              <a:t>Storage Strategy</a:t>
            </a:r>
          </a:p>
          <a:p>
            <a:pPr lvl="1"/>
            <a:r>
              <a:rPr lang="en-US" altLang="zh-CN" dirty="0" smtClean="0"/>
              <a:t>Query Strategy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Vertical Partitioning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to efficiently retrieve data based on query?</a:t>
            </a:r>
          </a:p>
          <a:p>
            <a:r>
              <a:rPr lang="en-US" altLang="zh-CN" dirty="0" smtClean="0"/>
              <a:t>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Parse query.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For each property mentioned in query condition, query corresponding table and get qualified IDs.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Get final qualified IDs by intersect all the IDs from different table.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For each property mentioned in query filter, query corresponding table for property value 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 smtClean="0"/>
              <a:t>Assemble property value into records and return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Vertical Partitioning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step 4, if there is a large number of property tables, does the system has to scan all the tables to assemble the record?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Solution:</a:t>
            </a:r>
          </a:p>
          <a:p>
            <a:pPr lvl="1"/>
            <a:r>
              <a:rPr lang="en-US" altLang="zh-CN" dirty="0" smtClean="0"/>
              <a:t>Maintain a </a:t>
            </a:r>
            <a:r>
              <a:rPr lang="en-US" altLang="zh-CN" b="1" dirty="0" smtClean="0"/>
              <a:t>metadata table </a:t>
            </a:r>
            <a:r>
              <a:rPr lang="en-US" altLang="zh-CN" dirty="0" smtClean="0"/>
              <a:t>that describe the relationship between an entity and its related properties, and only scan the related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Traditional way.</a:t>
            </a:r>
          </a:p>
          <a:p>
            <a:pPr lvl="1"/>
            <a:r>
              <a:rPr lang="en-US" altLang="zh-CN" dirty="0" smtClean="0"/>
              <a:t>Design a single and complex query form beforehand.</a:t>
            </a:r>
          </a:p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Easy and straightforward.</a:t>
            </a:r>
          </a:p>
          <a:p>
            <a:pPr lvl="1"/>
            <a:r>
              <a:rPr lang="en-US" altLang="zh-CN" dirty="0" smtClean="0"/>
              <a:t>Convenient  if the form can satisfy user’s requirement.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Does not make good use of all the data.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Cannot satisfy all user’s requirement.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If requirement changes, form should be design again.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906888" cy="438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Automatically design query forms.</a:t>
            </a:r>
          </a:p>
          <a:p>
            <a:r>
              <a:rPr lang="en-US" altLang="zh-CN" dirty="0" smtClean="0"/>
              <a:t>Generate query according to query history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Cluster query.</a:t>
            </a:r>
          </a:p>
          <a:p>
            <a:pPr lvl="1"/>
            <a:r>
              <a:rPr lang="en-US" altLang="zh-CN" dirty="0" smtClean="0"/>
              <a:t>Generate a query form for each cluster.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[1]</a:t>
            </a:r>
            <a:r>
              <a:rPr lang="en-US" altLang="zh-CN" dirty="0" err="1" smtClean="0"/>
              <a:t>Magesh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Jayapandian</a:t>
            </a:r>
            <a:r>
              <a:rPr lang="en-US" altLang="zh-CN" dirty="0" smtClean="0"/>
              <a:t>, H.V. </a:t>
            </a:r>
            <a:r>
              <a:rPr lang="en-US" altLang="zh-CN" dirty="0" err="1" smtClean="0"/>
              <a:t>Jagadish</a:t>
            </a:r>
            <a:r>
              <a:rPr lang="en-US" altLang="zh-CN" dirty="0" smtClean="0"/>
              <a:t>. VLDB2008, EDBT2008, TKDE2009.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12289" name="Picture 1" descr="C:\DOCUME~1\harrison\LOCALS~1\Temp\%R$T}OT6{L7XS5E9L8CD5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7325" y="1916832"/>
            <a:ext cx="3876675" cy="3314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Can capture most user’s requirement.</a:t>
            </a:r>
          </a:p>
          <a:p>
            <a:pPr lvl="1"/>
            <a:r>
              <a:rPr lang="en-US" altLang="zh-CN" dirty="0" smtClean="0"/>
              <a:t>Automatically and efficiently design forms.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Hard for user to find a correct form.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Cannot satisfy all user’s requirement.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Documents and Settings\yjian004.AD.005\Application Data\Tencent\Users\17498382\QQ\WinTemp\RichOle\HINW%VHT@DHCGHMM_P]_Q~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4968552" cy="307156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Query Form.</a:t>
            </a:r>
          </a:p>
          <a:p>
            <a:pPr lvl="1"/>
            <a:r>
              <a:rPr lang="en-US" altLang="zh-CN" dirty="0" smtClean="0"/>
              <a:t>Put query component (filter component and condition component) dynamically into query form as user’s wish.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51720" y="3789040"/>
            <a:ext cx="165618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Recommended Filter 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51720" y="5301208"/>
            <a:ext cx="165618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Recommended Condition 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7904" y="3717032"/>
            <a:ext cx="331236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Selected Condition components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07904" y="4869160"/>
            <a:ext cx="3312368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Selected Filter components and result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Easy to use.</a:t>
            </a:r>
          </a:p>
          <a:p>
            <a:pPr lvl="1"/>
            <a:r>
              <a:rPr lang="en-US" altLang="zh-CN" dirty="0" smtClean="0"/>
              <a:t>Can satisfy all user’s requirement.</a:t>
            </a:r>
          </a:p>
          <a:p>
            <a:pPr lvl="1"/>
            <a:r>
              <a:rPr lang="en-US" altLang="zh-CN" dirty="0" smtClean="0"/>
              <a:t>Help user to generate form that can satisfy the requirement.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help user to generate suitable form?</a:t>
            </a:r>
          </a:p>
          <a:p>
            <a:pPr lvl="1"/>
            <a:r>
              <a:rPr lang="en-US" altLang="zh-CN" dirty="0" smtClean="0"/>
              <a:t>Interact with user by recommending query components to users based on query history and user’s current action.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5842992" cy="4389120"/>
          </a:xfrm>
        </p:spPr>
        <p:txBody>
          <a:bodyPr/>
          <a:lstStyle/>
          <a:p>
            <a:r>
              <a:rPr lang="en-US" altLang="zh-CN" dirty="0" smtClean="0"/>
              <a:t>Co-occurrence graph.</a:t>
            </a:r>
          </a:p>
          <a:p>
            <a:pPr lvl="1"/>
            <a:r>
              <a:rPr lang="en-US" altLang="zh-CN" dirty="0" smtClean="0"/>
              <a:t>Vertex: Property.</a:t>
            </a:r>
          </a:p>
          <a:p>
            <a:pPr lvl="1"/>
            <a:r>
              <a:rPr lang="en-US" altLang="zh-CN" dirty="0" smtClean="0"/>
              <a:t>Edge: Co-occurrence of property pair.</a:t>
            </a:r>
          </a:p>
          <a:p>
            <a:pPr lvl="1"/>
            <a:r>
              <a:rPr lang="en-US" altLang="zh-CN" dirty="0" smtClean="0"/>
              <a:t>Edge weight: Co-occurrence time of property pair. Each edge may have two weight: the weight for filter component co-occurrence and the weight for condition component co-occurrence.</a:t>
            </a:r>
          </a:p>
          <a:p>
            <a:pPr lvl="1"/>
            <a:r>
              <a:rPr lang="en-US" altLang="zh-CN" dirty="0" err="1" smtClean="0"/>
              <a:t>vol</a:t>
            </a:r>
            <a:r>
              <a:rPr lang="en-US" altLang="zh-CN" dirty="0" smtClean="0"/>
              <a:t>(V) = sum of edge weight.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164288" y="321297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316416" y="378904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</a:t>
            </a:r>
            <a:endParaRPr lang="zh-CN" alt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6444208" y="40770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Ada</a:t>
            </a:r>
            <a:endParaRPr lang="zh-CN" alt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7380312" y="44371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6660232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Perl</a:t>
            </a:r>
            <a:endParaRPr lang="zh-CN" alt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7956376" y="515719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C++</a:t>
            </a:r>
            <a:endParaRPr lang="zh-CN" altLang="en-US" sz="1200" dirty="0"/>
          </a:p>
        </p:txBody>
      </p:sp>
      <p:cxnSp>
        <p:nvCxnSpPr>
          <p:cNvPr id="12" name="直接连接符 11"/>
          <p:cNvCxnSpPr>
            <a:stCxn id="5" idx="3"/>
            <a:endCxn id="7" idx="7"/>
          </p:cNvCxnSpPr>
          <p:nvPr/>
        </p:nvCxnSpPr>
        <p:spPr>
          <a:xfrm rot="5400000">
            <a:off x="6956096" y="3868879"/>
            <a:ext cx="344377" cy="26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>
          <a:xfrm rot="16200000" flipH="1">
            <a:off x="7344308" y="4077072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6" idx="1"/>
          </p:cNvCxnSpPr>
          <p:nvPr/>
        </p:nvCxnSpPr>
        <p:spPr>
          <a:xfrm>
            <a:off x="7812360" y="3573016"/>
            <a:ext cx="598964" cy="31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8" idx="1"/>
          </p:cNvCxnSpPr>
          <p:nvPr/>
        </p:nvCxnSpPr>
        <p:spPr>
          <a:xfrm>
            <a:off x="7092280" y="4401108"/>
            <a:ext cx="382940" cy="13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4"/>
            <a:endCxn id="9" idx="0"/>
          </p:cNvCxnSpPr>
          <p:nvPr/>
        </p:nvCxnSpPr>
        <p:spPr>
          <a:xfrm rot="16200000" flipH="1">
            <a:off x="6588224" y="4905164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7"/>
            <a:endCxn id="6" idx="2"/>
          </p:cNvCxnSpPr>
          <p:nvPr/>
        </p:nvCxnSpPr>
        <p:spPr>
          <a:xfrm rot="5400000" flipH="1" flipV="1">
            <a:off x="7915474" y="4131078"/>
            <a:ext cx="418944" cy="38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7"/>
            <a:endCxn id="8" idx="3"/>
          </p:cNvCxnSpPr>
          <p:nvPr/>
        </p:nvCxnSpPr>
        <p:spPr>
          <a:xfrm rot="5400000" flipH="1" flipV="1">
            <a:off x="7141388" y="5062284"/>
            <a:ext cx="405840" cy="26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6" idx="4"/>
          </p:cNvCxnSpPr>
          <p:nvPr/>
        </p:nvCxnSpPr>
        <p:spPr>
          <a:xfrm rot="5400000" flipH="1" flipV="1">
            <a:off x="8167502" y="4779150"/>
            <a:ext cx="814988" cy="13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5"/>
            <a:endCxn id="10" idx="1"/>
          </p:cNvCxnSpPr>
          <p:nvPr/>
        </p:nvCxnSpPr>
        <p:spPr>
          <a:xfrm rot="16200000" flipH="1">
            <a:off x="7861468" y="5062284"/>
            <a:ext cx="261824" cy="11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 flipV="1">
            <a:off x="7308304" y="5481228"/>
            <a:ext cx="6480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Ranking recommended components.</a:t>
            </a:r>
          </a:p>
          <a:p>
            <a:r>
              <a:rPr lang="en-US" altLang="zh-CN" dirty="0" smtClean="0"/>
              <a:t>If the user’s current chosen query components are C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={c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}. Then the score of all candidate recommended components are: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39939" name="Picture 3" descr="C:\DOCUME~1\harrison\LOCALS~1\Temp\G(FT5U1_72)_1R[JC5D8L~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4798225" cy="25922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979712" y="3717032"/>
            <a:ext cx="30243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156176" y="3212976"/>
            <a:ext cx="1944216" cy="936104"/>
          </a:xfrm>
          <a:prstGeom prst="wedgeRectCallout">
            <a:avLst>
              <a:gd name="adj1" fmla="val -108004"/>
              <a:gd name="adj2" fmla="val 21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probability of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would appear if all </a:t>
            </a:r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t</a:t>
            </a:r>
            <a:r>
              <a:rPr lang="en-US" altLang="zh-CN" dirty="0" smtClean="0"/>
              <a:t> appear.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Two aspects.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 Storage</a:t>
            </a:r>
          </a:p>
          <a:p>
            <a:r>
              <a:rPr lang="en-US" altLang="zh-CN" dirty="0" smtClean="0"/>
              <a:t>Data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store the edge information of graph into a table ‘*’.</a:t>
            </a:r>
          </a:p>
          <a:p>
            <a:r>
              <a:rPr lang="en-US" altLang="zh-CN" i="1" dirty="0" smtClean="0"/>
              <a:t>n(</a:t>
            </a:r>
            <a:r>
              <a:rPr lang="en-US" altLang="zh-CN" i="1" dirty="0" err="1" smtClean="0"/>
              <a:t>c,c</a:t>
            </a:r>
            <a:r>
              <a:rPr lang="en-US" altLang="zh-CN" i="1" baseline="-25000" dirty="0" err="1" smtClean="0"/>
              <a:t>t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vol</a:t>
            </a:r>
            <a:r>
              <a:rPr lang="en-US" altLang="zh-CN" i="1" dirty="0" smtClean="0"/>
              <a:t>(c</a:t>
            </a:r>
            <a:r>
              <a:rPr lang="en-US" altLang="zh-CN" i="1" baseline="-25000" dirty="0" smtClean="0"/>
              <a:t>t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can be easily got by simple SQL statement.</a:t>
            </a:r>
          </a:p>
          <a:p>
            <a:pPr lvl="1"/>
            <a:r>
              <a:rPr lang="en-US" altLang="zh-CN" i="1" dirty="0" smtClean="0"/>
              <a:t>n(</a:t>
            </a:r>
            <a:r>
              <a:rPr lang="en-US" altLang="zh-CN" i="1" dirty="0" err="1" smtClean="0"/>
              <a:t>c,c</a:t>
            </a:r>
            <a:r>
              <a:rPr lang="en-US" altLang="zh-CN" i="1" baseline="-25000" dirty="0" err="1" smtClean="0"/>
              <a:t>t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: </a:t>
            </a:r>
            <a:r>
              <a:rPr lang="en-US" altLang="zh-CN" sz="1800" b="1" dirty="0" smtClean="0"/>
              <a:t>SELECT</a:t>
            </a:r>
            <a:r>
              <a:rPr lang="en-US" altLang="zh-CN" sz="1800" dirty="0" smtClean="0"/>
              <a:t> weight </a:t>
            </a:r>
            <a:r>
              <a:rPr lang="en-US" altLang="zh-CN" sz="1800" b="1" dirty="0" smtClean="0"/>
              <a:t>FROM</a:t>
            </a:r>
            <a:r>
              <a:rPr lang="en-US" altLang="zh-CN" sz="1800" dirty="0" smtClean="0"/>
              <a:t>`*` </a:t>
            </a:r>
            <a:r>
              <a:rPr lang="en-US" altLang="zh-CN" sz="1800" b="1" dirty="0" smtClean="0"/>
              <a:t>WHERE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firstProp</a:t>
            </a:r>
            <a:r>
              <a:rPr lang="en-US" altLang="zh-CN" sz="1800" dirty="0" smtClean="0"/>
              <a:t>=‘c’ </a:t>
            </a:r>
            <a:r>
              <a:rPr lang="en-US" altLang="zh-CN" sz="1800" b="1" dirty="0" smtClean="0"/>
              <a:t>AND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secondProp</a:t>
            </a:r>
            <a:r>
              <a:rPr lang="en-US" altLang="zh-CN" sz="1800" dirty="0" smtClean="0"/>
              <a:t>=‘c</a:t>
            </a:r>
            <a:r>
              <a:rPr lang="en-US" altLang="zh-CN" sz="1800" baseline="-25000" dirty="0" smtClean="0"/>
              <a:t>t</a:t>
            </a:r>
            <a:r>
              <a:rPr lang="en-US" altLang="zh-CN" sz="1800" dirty="0" smtClean="0"/>
              <a:t>’.</a:t>
            </a:r>
          </a:p>
          <a:p>
            <a:pPr lvl="1"/>
            <a:r>
              <a:rPr lang="en-US" altLang="zh-CN" i="1" dirty="0" err="1" smtClean="0"/>
              <a:t>vol</a:t>
            </a:r>
            <a:r>
              <a:rPr lang="en-US" altLang="zh-CN" i="1" dirty="0" smtClean="0"/>
              <a:t>(ct)</a:t>
            </a:r>
            <a:r>
              <a:rPr lang="en-US" altLang="zh-CN" sz="1800" dirty="0" smtClean="0"/>
              <a:t>:  </a:t>
            </a:r>
            <a:r>
              <a:rPr lang="en-US" altLang="zh-CN" sz="1800" b="1" dirty="0" smtClean="0"/>
              <a:t>SELECT</a:t>
            </a:r>
            <a:r>
              <a:rPr lang="en-US" altLang="zh-CN" sz="1800" dirty="0" smtClean="0"/>
              <a:t> sum(*) </a:t>
            </a:r>
            <a:r>
              <a:rPr lang="en-US" altLang="zh-CN" sz="1800" b="1" dirty="0" smtClean="0"/>
              <a:t>FROM</a:t>
            </a:r>
            <a:r>
              <a:rPr lang="en-US" altLang="zh-CN" sz="1800" dirty="0" smtClean="0"/>
              <a:t> `*` </a:t>
            </a:r>
            <a:r>
              <a:rPr lang="en-US" altLang="zh-CN" sz="1800" b="1" dirty="0" smtClean="0"/>
              <a:t>WHERE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firstProp</a:t>
            </a:r>
            <a:r>
              <a:rPr lang="en-US" altLang="zh-CN" sz="1800" dirty="0" smtClean="0"/>
              <a:t>=‘c</a:t>
            </a:r>
            <a:r>
              <a:rPr lang="en-US" altLang="zh-CN" sz="1800" baseline="-25000" dirty="0" smtClean="0"/>
              <a:t>t</a:t>
            </a:r>
            <a:r>
              <a:rPr lang="en-US" altLang="zh-CN" sz="1800" dirty="0" smtClean="0"/>
              <a:t>’.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graph:</a:t>
            </a:r>
          </a:p>
          <a:p>
            <a:pPr lvl="1"/>
            <a:r>
              <a:rPr lang="en-US" altLang="zh-CN" dirty="0" smtClean="0"/>
              <a:t>For each submitted query Q={f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,…,f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}, insert edge e(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,f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 for every filter component pair, insert edge for every condition component pair.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More efficient storage strategy.</a:t>
            </a:r>
          </a:p>
          <a:p>
            <a:pPr lvl="1"/>
            <a:r>
              <a:rPr lang="en-US" altLang="zh-CN" dirty="0" smtClean="0"/>
              <a:t>Bit vector.</a:t>
            </a:r>
          </a:p>
          <a:p>
            <a:pPr lvl="1"/>
            <a:r>
              <a:rPr lang="en-US" altLang="zh-CN" dirty="0" smtClean="0"/>
              <a:t>Use specific document database.</a:t>
            </a:r>
          </a:p>
          <a:p>
            <a:r>
              <a:rPr lang="en-US" altLang="zh-CN" dirty="0" smtClean="0"/>
              <a:t>More sophisticated recommendation model.</a:t>
            </a:r>
          </a:p>
          <a:p>
            <a:pPr lvl="1"/>
            <a:r>
              <a:rPr lang="en-US" altLang="zh-CN" dirty="0" err="1" smtClean="0"/>
              <a:t>Pagerank</a:t>
            </a:r>
            <a:r>
              <a:rPr lang="en-US" altLang="zh-CN" dirty="0" smtClean="0"/>
              <a:t>: Vertex as query component, edge as co-occurrence.</a:t>
            </a:r>
          </a:p>
          <a:p>
            <a:pPr lvl="1"/>
            <a:r>
              <a:rPr lang="en-US" altLang="zh-CN" dirty="0" err="1" smtClean="0"/>
              <a:t>Hypergraph</a:t>
            </a:r>
            <a:r>
              <a:rPr lang="en-US" altLang="zh-CN" dirty="0" smtClean="0"/>
              <a:t>: Edges link all query components that are co-occurrence.</a:t>
            </a:r>
          </a:p>
          <a:p>
            <a:pPr lvl="1"/>
            <a:r>
              <a:rPr lang="en-US" altLang="zh-CN" dirty="0" smtClean="0"/>
              <a:t>Clustering recommended query components.</a:t>
            </a:r>
          </a:p>
          <a:p>
            <a:pPr lvl="1"/>
            <a:r>
              <a:rPr lang="en-US" altLang="zh-CN" dirty="0" smtClean="0"/>
              <a:t>Faceted query.</a:t>
            </a:r>
          </a:p>
          <a:p>
            <a:r>
              <a:rPr lang="en-US" altLang="zh-CN" dirty="0" smtClean="0"/>
              <a:t>More scalable recommend strategy.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dirty="0" smtClean="0"/>
              <a:t>Rank recommended query component based on approximation algorithm. </a:t>
            </a:r>
          </a:p>
          <a:p>
            <a:r>
              <a:rPr lang="en-US" altLang="zh-CN" dirty="0" smtClean="0"/>
              <a:t>More powerful query criteria.</a:t>
            </a:r>
          </a:p>
          <a:p>
            <a:pPr lvl="1"/>
            <a:r>
              <a:rPr lang="en-US" altLang="zh-CN" dirty="0" smtClean="0"/>
              <a:t>Query function support.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131.94.130.81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Background-Storage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 everything into one? One size doesn’t fit all.</a:t>
            </a:r>
          </a:p>
          <a:p>
            <a:pPr lvl="1"/>
            <a:r>
              <a:rPr lang="en-US" altLang="zh-CN" dirty="0" smtClean="0"/>
              <a:t>Transaction data.</a:t>
            </a:r>
          </a:p>
          <a:p>
            <a:pPr lvl="1"/>
            <a:r>
              <a:rPr lang="en-US" altLang="zh-CN" dirty="0" smtClean="0"/>
              <a:t>DNA Sequence data.</a:t>
            </a:r>
          </a:p>
          <a:p>
            <a:pPr lvl="1"/>
            <a:r>
              <a:rPr lang="en-US" altLang="zh-CN" dirty="0" smtClean="0"/>
              <a:t>Image data.</a:t>
            </a:r>
          </a:p>
          <a:p>
            <a:pPr lvl="1"/>
            <a:r>
              <a:rPr lang="en-US" altLang="zh-CN" dirty="0" smtClean="0"/>
              <a:t>Unstructured data.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Background-Storage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 data</a:t>
            </a:r>
          </a:p>
          <a:p>
            <a:pPr lvl="1"/>
            <a:r>
              <a:rPr lang="en-US" altLang="zh-CN" dirty="0" smtClean="0"/>
              <a:t>Property set P = {p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Record = {p</a:t>
            </a:r>
            <a:r>
              <a:rPr lang="en-US" altLang="zh-CN" baseline="-25000" dirty="0" smtClean="0"/>
              <a:t>(1)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(2)</a:t>
            </a:r>
            <a:r>
              <a:rPr lang="en-US" altLang="zh-CN" dirty="0" smtClean="0"/>
              <a:t>,…p</a:t>
            </a:r>
            <a:r>
              <a:rPr lang="en-US" altLang="zh-CN" baseline="-25000" dirty="0" smtClean="0"/>
              <a:t>(k)</a:t>
            </a:r>
            <a:r>
              <a:rPr lang="en-US" altLang="zh-CN" dirty="0" smtClean="0"/>
              <a:t>}, 0&lt; k &lt;= n.</a:t>
            </a:r>
          </a:p>
          <a:p>
            <a:pPr lvl="1"/>
            <a:r>
              <a:rPr lang="en-US" altLang="zh-CN" dirty="0" smtClean="0"/>
              <a:t>For different records, the appearance of properties is not the same. </a:t>
            </a:r>
            <a:r>
              <a:rPr lang="en-US" dirty="0" smtClean="0"/>
              <a:t>Unlike a relational database where each record would have the same set of fields and unused fields might be kept empty, there are no empty 'fields' in either record(document) in this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example.</a:t>
            </a:r>
          </a:p>
          <a:p>
            <a:pPr lvl="1"/>
            <a:r>
              <a:rPr lang="en-US" altLang="zh-CN" b="1" dirty="0" smtClean="0"/>
              <a:t>Data</a:t>
            </a:r>
            <a:r>
              <a:rPr lang="en-US" altLang="zh-CN" dirty="0" smtClean="0"/>
              <a:t>: A large number of people, each of them may know several programming language: C, C++, Java etc. Compare to the whole set of programming language</a:t>
            </a:r>
            <a:r>
              <a:rPr lang="en-US" altLang="zh-CN" baseline="30000" dirty="0" smtClean="0"/>
              <a:t>[1] </a:t>
            </a:r>
            <a:r>
              <a:rPr lang="en-US" altLang="zh-CN" dirty="0" smtClean="0"/>
              <a:t>each one only know a little part. 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[1] more than 2500 different programming languages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http://www.people.ku.edu/~nkinners/LangList/Extras/search.htm</a:t>
            </a:r>
            <a:r>
              <a:rPr lang="en-US" sz="2000" dirty="0" smtClean="0"/>
              <a:t>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Background-Storage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can store the document data in transaction data way, but not efficient.</a:t>
            </a:r>
          </a:p>
          <a:p>
            <a:r>
              <a:rPr lang="en-US" altLang="zh-CN" dirty="0" smtClean="0"/>
              <a:t>Is there a better way? Yes.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Two aspects.</a:t>
            </a:r>
          </a:p>
          <a:p>
            <a:r>
              <a:rPr lang="en-US" altLang="zh-CN" dirty="0" smtClean="0"/>
              <a:t>Data Storage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 Query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Background-Query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form beforehand (Query form)</a:t>
            </a:r>
          </a:p>
          <a:p>
            <a:r>
              <a:rPr lang="en-US" altLang="zh-CN" dirty="0" smtClean="0"/>
              <a:t>E.g. NBA stat: </a:t>
            </a:r>
            <a:r>
              <a:rPr lang="en-US" dirty="0" smtClean="0">
                <a:hlinkClick r:id="rId2"/>
              </a:rPr>
              <a:t>http://www.nba.com/statistics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8433" name="Picture 1" descr="C:\DOCUME~1\harrison\LOCALS~1\Temp\FSYNZQQX~RHG(8J%9VR``Y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3140968"/>
            <a:ext cx="8886825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1358</Words>
  <Application>Microsoft Office PowerPoint</Application>
  <PresentationFormat>On-screen Show (4:3)</PresentationFormat>
  <Paragraphs>388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流畅</vt:lpstr>
      <vt:lpstr>Dynamic Query Form system for Document-based Data</vt:lpstr>
      <vt:lpstr>Outline</vt:lpstr>
      <vt:lpstr>Background</vt:lpstr>
      <vt:lpstr>Background-Storage</vt:lpstr>
      <vt:lpstr>Background-Storage</vt:lpstr>
      <vt:lpstr>Background Storage</vt:lpstr>
      <vt:lpstr>Background-Storage</vt:lpstr>
      <vt:lpstr>Background</vt:lpstr>
      <vt:lpstr>Background-Query</vt:lpstr>
      <vt:lpstr>Background-Query</vt:lpstr>
      <vt:lpstr>Outline</vt:lpstr>
      <vt:lpstr>System Structure</vt:lpstr>
      <vt:lpstr>Storage Strategy</vt:lpstr>
      <vt:lpstr>Storage Strategy</vt:lpstr>
      <vt:lpstr>Storage Strategy</vt:lpstr>
      <vt:lpstr>Storage Strategy</vt:lpstr>
      <vt:lpstr>Storage Strategy</vt:lpstr>
      <vt:lpstr>Storage Strategy</vt:lpstr>
      <vt:lpstr>Storage Strategy</vt:lpstr>
      <vt:lpstr>Vertical Partitioning Table</vt:lpstr>
      <vt:lpstr>Vertical Partitioning Table</vt:lpstr>
      <vt:lpstr>Query strategy</vt:lpstr>
      <vt:lpstr>Query strategy</vt:lpstr>
      <vt:lpstr>Query strategy</vt:lpstr>
      <vt:lpstr>Query strategy</vt:lpstr>
      <vt:lpstr>Query Strategy</vt:lpstr>
      <vt:lpstr>Query Strategy</vt:lpstr>
      <vt:lpstr>Recommendation model</vt:lpstr>
      <vt:lpstr>Recommendation model</vt:lpstr>
      <vt:lpstr>Recommendation model</vt:lpstr>
      <vt:lpstr>Recommendation model</vt:lpstr>
      <vt:lpstr>Future work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Query Form system for Document-based Data</dc:title>
  <cp:lastModifiedBy>yjian004</cp:lastModifiedBy>
  <cp:revision>58</cp:revision>
  <dcterms:modified xsi:type="dcterms:W3CDTF">2010-11-30T14:43:16Z</dcterms:modified>
</cp:coreProperties>
</file>