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24" r:id="rId3"/>
    <p:sldId id="257" r:id="rId4"/>
    <p:sldId id="258" r:id="rId5"/>
    <p:sldId id="339" r:id="rId6"/>
    <p:sldId id="338" r:id="rId7"/>
    <p:sldId id="267" r:id="rId8"/>
    <p:sldId id="275" r:id="rId9"/>
    <p:sldId id="278" r:id="rId10"/>
    <p:sldId id="276" r:id="rId11"/>
    <p:sldId id="269" r:id="rId12"/>
    <p:sldId id="279" r:id="rId13"/>
    <p:sldId id="280" r:id="rId14"/>
    <p:sldId id="332" r:id="rId15"/>
    <p:sldId id="259" r:id="rId16"/>
    <p:sldId id="271" r:id="rId17"/>
    <p:sldId id="273" r:id="rId18"/>
    <p:sldId id="333" r:id="rId19"/>
    <p:sldId id="260" r:id="rId20"/>
    <p:sldId id="359" r:id="rId21"/>
    <p:sldId id="289" r:id="rId22"/>
    <p:sldId id="290" r:id="rId23"/>
    <p:sldId id="334" r:id="rId24"/>
    <p:sldId id="274" r:id="rId25"/>
    <p:sldId id="284" r:id="rId26"/>
    <p:sldId id="285" r:id="rId27"/>
    <p:sldId id="360" r:id="rId28"/>
    <p:sldId id="361" r:id="rId29"/>
    <p:sldId id="362" r:id="rId30"/>
    <p:sldId id="363" r:id="rId31"/>
    <p:sldId id="364" r:id="rId32"/>
    <p:sldId id="365" r:id="rId33"/>
    <p:sldId id="366" r:id="rId34"/>
    <p:sldId id="367" r:id="rId35"/>
    <p:sldId id="368" r:id="rId36"/>
    <p:sldId id="369" r:id="rId37"/>
    <p:sldId id="370" r:id="rId38"/>
    <p:sldId id="385"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56" r:id="rId54"/>
    <p:sldId id="386" r:id="rId55"/>
    <p:sldId id="340" r:id="rId56"/>
    <p:sldId id="341" r:id="rId57"/>
    <p:sldId id="342" r:id="rId58"/>
    <p:sldId id="387" r:id="rId59"/>
    <p:sldId id="343" r:id="rId60"/>
    <p:sldId id="388" r:id="rId61"/>
    <p:sldId id="344" r:id="rId62"/>
    <p:sldId id="357" r:id="rId63"/>
    <p:sldId id="389" r:id="rId64"/>
    <p:sldId id="345" r:id="rId65"/>
    <p:sldId id="346" r:id="rId66"/>
    <p:sldId id="347" r:id="rId67"/>
    <p:sldId id="348" r:id="rId68"/>
    <p:sldId id="349" r:id="rId69"/>
    <p:sldId id="350" r:id="rId70"/>
    <p:sldId id="351" r:id="rId71"/>
    <p:sldId id="352" r:id="rId72"/>
    <p:sldId id="358" r:id="rId73"/>
    <p:sldId id="353" r:id="rId74"/>
    <p:sldId id="354" r:id="rId75"/>
    <p:sldId id="35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11" autoAdjust="0"/>
  </p:normalViewPr>
  <p:slideViewPr>
    <p:cSldViewPr>
      <p:cViewPr varScale="1">
        <p:scale>
          <a:sx n="72" d="100"/>
          <a:sy n="72" d="100"/>
        </p:scale>
        <p:origin x="-13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2B0BA-B205-4D23-AD34-BB40987AC176}" type="datetimeFigureOut">
              <a:rPr lang="en-US" smtClean="0"/>
              <a:pPr/>
              <a:t>3/28/2012</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E9527-EBCE-41BE-9CE2-2B40287F65AB}" type="slidenum">
              <a:rPr lang="en-US" smtClean="0"/>
              <a:pPr/>
              <a:t>‹#›</a:t>
            </a:fld>
            <a:endParaRPr lang="en-US"/>
          </a:p>
        </p:txBody>
      </p:sp>
    </p:spTree>
    <p:extLst>
      <p:ext uri="{BB962C8B-B14F-4D97-AF65-F5344CB8AC3E}">
        <p14:creationId xmlns:p14="http://schemas.microsoft.com/office/powerpoint/2010/main" xmlns="" val="378854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Conducting multi-tasks simultaneously</a:t>
            </a:r>
          </a:p>
          <a:p>
            <a:pPr lvl="1"/>
            <a:r>
              <a:rPr lang="en-US" dirty="0" smtClean="0"/>
              <a:t>Increase CPU usage</a:t>
            </a:r>
          </a:p>
          <a:p>
            <a:pPr lvl="1"/>
            <a:r>
              <a:rPr lang="en-US" dirty="0" smtClean="0"/>
              <a:t>Increase interactive</a:t>
            </a:r>
          </a:p>
          <a:p>
            <a:endParaRPr lang="zh-CN" alt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Thread:</a:t>
            </a:r>
            <a:r>
              <a:rPr lang="en-US" sz="1200" b="0" i="0" kern="1200" dirty="0" smtClean="0">
                <a:solidFill>
                  <a:schemeClr val="tx1"/>
                </a:solidFill>
                <a:latin typeface="+mn-lt"/>
                <a:ea typeface="+mn-ea"/>
                <a:cs typeface="+mn-cs"/>
              </a:rPr>
              <a:t>  Each thread is represented simply by a PC, registers, stack and a small control block, all stored in the user process address space.</a:t>
            </a:r>
          </a:p>
          <a:p>
            <a:r>
              <a:rPr lang="en-US" sz="1200" b="1" i="0" kern="1200" dirty="0" smtClean="0">
                <a:solidFill>
                  <a:schemeClr val="tx1"/>
                </a:solidFill>
                <a:latin typeface="+mn-lt"/>
                <a:ea typeface="+mn-ea"/>
                <a:cs typeface="+mn-cs"/>
              </a:rPr>
              <a:t>Action of Kernel to Context Switch Among Threads</a:t>
            </a:r>
          </a:p>
          <a:p>
            <a:r>
              <a:rPr lang="en-US" sz="1200" b="0" i="0" kern="1200" dirty="0" smtClean="0">
                <a:solidFill>
                  <a:schemeClr val="tx1"/>
                </a:solidFill>
                <a:latin typeface="+mn-lt"/>
                <a:ea typeface="+mn-ea"/>
                <a:cs typeface="+mn-cs"/>
              </a:rPr>
              <a:t>The threads share a lot of resources with other peer threads belonging to the same process. So a context switch among threads for the same process is easy. It involves switch of register set, the program counter and the stack. It is relatively easy for the kernel to accomplished this task.</a:t>
            </a:r>
          </a:p>
          <a:p>
            <a:r>
              <a:rPr lang="en-US" sz="1200" b="1" i="0" kern="1200" dirty="0" smtClean="0">
                <a:solidFill>
                  <a:schemeClr val="tx1"/>
                </a:solidFill>
                <a:latin typeface="+mn-lt"/>
                <a:ea typeface="+mn-ea"/>
                <a:cs typeface="+mn-cs"/>
              </a:rPr>
              <a:t>Action of kernel to Context Switch Among Processes</a:t>
            </a:r>
          </a:p>
          <a:p>
            <a:r>
              <a:rPr lang="en-US" sz="1200" b="0" i="0" kern="1200" dirty="0" smtClean="0">
                <a:solidFill>
                  <a:schemeClr val="tx1"/>
                </a:solidFill>
                <a:latin typeface="+mn-lt"/>
                <a:ea typeface="+mn-ea"/>
                <a:cs typeface="+mn-cs"/>
              </a:rPr>
              <a:t>Context switches among processes are expensive. Before a process can be switched its process control block (PCB) must be saved by the operating system. The PCB consists of the following information:</a:t>
            </a:r>
          </a:p>
          <a:p>
            <a:r>
              <a:rPr lang="en-US" sz="1200" b="0" i="0" kern="1200" dirty="0" smtClean="0">
                <a:solidFill>
                  <a:schemeClr val="tx1"/>
                </a:solidFill>
                <a:latin typeface="+mn-lt"/>
                <a:ea typeface="+mn-ea"/>
                <a:cs typeface="+mn-cs"/>
              </a:rPr>
              <a:t>The process state.</a:t>
            </a:r>
          </a:p>
          <a:p>
            <a:r>
              <a:rPr lang="en-US" sz="1200" b="0" i="0" kern="1200" dirty="0" smtClean="0">
                <a:solidFill>
                  <a:schemeClr val="tx1"/>
                </a:solidFill>
                <a:latin typeface="+mn-lt"/>
                <a:ea typeface="+mn-ea"/>
                <a:cs typeface="+mn-cs"/>
              </a:rPr>
              <a:t>The program counter, PC.</a:t>
            </a:r>
          </a:p>
          <a:p>
            <a:r>
              <a:rPr lang="en-US" sz="1200" b="0" i="0" kern="1200" dirty="0" smtClean="0">
                <a:solidFill>
                  <a:schemeClr val="tx1"/>
                </a:solidFill>
                <a:latin typeface="+mn-lt"/>
                <a:ea typeface="+mn-ea"/>
                <a:cs typeface="+mn-cs"/>
              </a:rPr>
              <a:t>The values of the different registers.</a:t>
            </a:r>
          </a:p>
          <a:p>
            <a:r>
              <a:rPr lang="en-US" sz="1200" b="0" i="0" kern="1200" dirty="0" smtClean="0">
                <a:solidFill>
                  <a:schemeClr val="tx1"/>
                </a:solidFill>
                <a:latin typeface="+mn-lt"/>
                <a:ea typeface="+mn-ea"/>
                <a:cs typeface="+mn-cs"/>
              </a:rPr>
              <a:t>The CPU scheduling information for the process.</a:t>
            </a:r>
          </a:p>
          <a:p>
            <a:r>
              <a:rPr lang="en-US" sz="1200" b="0" i="0" kern="1200" dirty="0" smtClean="0">
                <a:solidFill>
                  <a:schemeClr val="tx1"/>
                </a:solidFill>
                <a:latin typeface="+mn-lt"/>
                <a:ea typeface="+mn-ea"/>
                <a:cs typeface="+mn-cs"/>
              </a:rPr>
              <a:t>Memory management information regarding the process.</a:t>
            </a:r>
          </a:p>
          <a:p>
            <a:r>
              <a:rPr lang="en-US" sz="1200" b="0" i="0" kern="1200" dirty="0" smtClean="0">
                <a:solidFill>
                  <a:schemeClr val="tx1"/>
                </a:solidFill>
                <a:latin typeface="+mn-lt"/>
                <a:ea typeface="+mn-ea"/>
                <a:cs typeface="+mn-cs"/>
              </a:rPr>
              <a:t>Possible accounting information for this process.</a:t>
            </a:r>
          </a:p>
          <a:p>
            <a:r>
              <a:rPr lang="en-US" sz="1200" b="0" i="0" kern="1200" dirty="0" smtClean="0">
                <a:solidFill>
                  <a:schemeClr val="tx1"/>
                </a:solidFill>
                <a:latin typeface="+mn-lt"/>
                <a:ea typeface="+mn-ea"/>
                <a:cs typeface="+mn-cs"/>
              </a:rPr>
              <a:t>I/O status information of the process.</a:t>
            </a:r>
          </a:p>
          <a:p>
            <a:endParaRPr 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Program</a:t>
            </a:r>
            <a:r>
              <a:rPr lang="en-US" baseline="0" dirty="0" smtClean="0"/>
              <a:t> in kernel mode</a:t>
            </a:r>
            <a:r>
              <a:rPr lang="en-US" dirty="0" smtClean="0"/>
              <a:t> can execute any CPU instruction and reference any memory address. Kernel mode is generally reserved for the lowest-level, most trusted functions of the operating system. Crashes in kernel mode are catastrophic; they will halt the entire PC.</a:t>
            </a:r>
          </a:p>
          <a:p>
            <a:endParaRPr lang="en-US" dirty="0" smtClean="0"/>
          </a:p>
          <a:p>
            <a:r>
              <a:rPr lang="en-US" dirty="0" smtClean="0"/>
              <a:t>Due to the protection afforded by this sort of isolation, crashes in user mode are always recoverable. Most of the code running on your computer will execute in user mode.</a:t>
            </a:r>
            <a:endParaRPr 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User-level:</a:t>
            </a:r>
            <a:r>
              <a:rPr lang="en-US" baseline="0" dirty="0" smtClean="0"/>
              <a:t> Threads switch does not interrupt the system.</a:t>
            </a:r>
          </a:p>
          <a:p>
            <a:r>
              <a:rPr lang="en-US" baseline="0" dirty="0" smtClean="0"/>
              <a:t>	Cons: </a:t>
            </a:r>
            <a:r>
              <a:rPr lang="en-US" sz="1200" b="0" i="0" kern="1200" dirty="0" smtClean="0">
                <a:solidFill>
                  <a:schemeClr val="tx1"/>
                </a:solidFill>
                <a:latin typeface="+mn-lt"/>
                <a:ea typeface="+mn-ea"/>
                <a:cs typeface="+mn-cs"/>
              </a:rPr>
              <a:t>There is a lack of coordination between threads and operating system kernel. Therefore, process as whole gets one time slice </a:t>
            </a:r>
            <a:r>
              <a:rPr lang="en-US" sz="1200" b="0" i="0" kern="1200" dirty="0" err="1" smtClean="0">
                <a:solidFill>
                  <a:schemeClr val="tx1"/>
                </a:solidFill>
                <a:latin typeface="+mn-lt"/>
                <a:ea typeface="+mn-ea"/>
                <a:cs typeface="+mn-cs"/>
              </a:rPr>
              <a:t>irrespect</a:t>
            </a:r>
            <a:r>
              <a:rPr lang="en-US" sz="1200" b="0" i="0" kern="1200" dirty="0" smtClean="0">
                <a:solidFill>
                  <a:schemeClr val="tx1"/>
                </a:solidFill>
                <a:latin typeface="+mn-lt"/>
                <a:ea typeface="+mn-ea"/>
                <a:cs typeface="+mn-cs"/>
              </a:rPr>
              <a:t> of whether process has one thread or 1000 threads within. It is up to each thread to relinquish control to other threads.</a:t>
            </a:r>
            <a:endParaRPr lang="en-US" baseline="0" dirty="0" smtClean="0"/>
          </a:p>
        </p:txBody>
      </p:sp>
      <p:sp>
        <p:nvSpPr>
          <p:cNvPr id="4" name="灯片编号占位符 3"/>
          <p:cNvSpPr>
            <a:spLocks noGrp="1"/>
          </p:cNvSpPr>
          <p:nvPr>
            <p:ph type="sldNum" sz="quarter" idx="10"/>
          </p:nvPr>
        </p:nvSpPr>
        <p:spPr/>
        <p:txBody>
          <a:bodyPr/>
          <a:lstStyle/>
          <a:p>
            <a:fld id="{89FE9527-EBCE-41BE-9CE2-2B40287F65AB}"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Functionality: mimic</a:t>
            </a:r>
            <a:r>
              <a:rPr lang="en-US" baseline="0" dirty="0" smtClean="0"/>
              <a:t> the behavior of a kernel thread management system in the presence of multiprogramming, I/O, and the page faults.</a:t>
            </a:r>
            <a:endParaRPr 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Wingdings" pitchFamily="2" charset="2"/>
              <a:buChar char="Ø"/>
            </a:pPr>
            <a:r>
              <a:rPr lang="en-US" dirty="0" smtClean="0"/>
              <a:t>Supply application with knowledge about the available processors.</a:t>
            </a:r>
          </a:p>
          <a:p>
            <a:pPr lvl="1">
              <a:buFont typeface="Arial" pitchFamily="34" charset="0"/>
              <a:buChar char="•"/>
            </a:pPr>
            <a:r>
              <a:rPr lang="en-US" sz="2400" dirty="0" smtClean="0"/>
              <a:t>See the processor in form of virtual multiprocessor.</a:t>
            </a:r>
          </a:p>
          <a:p>
            <a:pPr lvl="1">
              <a:buFont typeface="Arial" pitchFamily="34" charset="0"/>
              <a:buChar char="•"/>
            </a:pPr>
            <a:r>
              <a:rPr lang="en-US" sz="2400" dirty="0" smtClean="0"/>
              <a:t>Assign thread to any processor it owns.</a:t>
            </a:r>
          </a:p>
          <a:p>
            <a:pPr>
              <a:buFont typeface="Wingdings" pitchFamily="2" charset="2"/>
              <a:buChar char="Ø"/>
            </a:pPr>
            <a:r>
              <a:rPr lang="en-US" dirty="0" smtClean="0"/>
              <a:t>The kernel has control over the processor allocation among address spaces.</a:t>
            </a:r>
          </a:p>
          <a:p>
            <a:pPr lvl="1">
              <a:buFont typeface="Arial" pitchFamily="34" charset="0"/>
              <a:buChar char="•"/>
            </a:pPr>
            <a:r>
              <a:rPr lang="en-US" dirty="0" smtClean="0"/>
              <a:t>Dynamically change number of processors assigned to an application.</a:t>
            </a:r>
          </a:p>
          <a:p>
            <a:endParaRPr 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Upward: application has complete knowledge of its scheduling state</a:t>
            </a:r>
          </a:p>
          <a:p>
            <a:r>
              <a:rPr lang="en-US" dirty="0" smtClean="0"/>
              <a:t>Downward: most events do not need to be reflected to the kernel</a:t>
            </a:r>
            <a:endParaRPr 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Communicating upward all events</a:t>
            </a:r>
          </a:p>
          <a:p>
            <a:pPr lvl="1"/>
            <a:r>
              <a:rPr lang="en-US" dirty="0" smtClean="0"/>
              <a:t>Improve functionality</a:t>
            </a:r>
          </a:p>
          <a:p>
            <a:r>
              <a:rPr lang="en-US" dirty="0" smtClean="0"/>
              <a:t>Communicating downward </a:t>
            </a:r>
            <a:r>
              <a:rPr lang="en-US" b="1" i="1" dirty="0" smtClean="0">
                <a:solidFill>
                  <a:srgbClr val="FF0000"/>
                </a:solidFill>
              </a:rPr>
              <a:t>necessary </a:t>
            </a:r>
            <a:r>
              <a:rPr lang="en-US" dirty="0" smtClean="0"/>
              <a:t>events</a:t>
            </a:r>
          </a:p>
          <a:p>
            <a:pPr lvl="1"/>
            <a:r>
              <a:rPr lang="en-US" dirty="0" smtClean="0"/>
              <a:t>Preserve performance </a:t>
            </a:r>
          </a:p>
          <a:p>
            <a:pPr>
              <a:buNone/>
            </a:pPr>
            <a:r>
              <a:rPr lang="en-US" b="1" dirty="0" smtClean="0"/>
              <a:t>	Scheduler activation</a:t>
            </a:r>
            <a:r>
              <a:rPr lang="en-US" dirty="0" smtClean="0"/>
              <a:t>: The execution context for an event vectored from the kernel to an address space.</a:t>
            </a:r>
          </a:p>
        </p:txBody>
      </p:sp>
      <p:sp>
        <p:nvSpPr>
          <p:cNvPr id="4" name="灯片编号占位符 3"/>
          <p:cNvSpPr>
            <a:spLocks noGrp="1"/>
          </p:cNvSpPr>
          <p:nvPr>
            <p:ph type="sldNum" sz="quarter" idx="10"/>
          </p:nvPr>
        </p:nvSpPr>
        <p:spPr/>
        <p:txBody>
          <a:bodyPr/>
          <a:lstStyle/>
          <a:p>
            <a:fld id="{89FE9527-EBCE-41BE-9CE2-2B40287F65AB}"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FE9527-EBCE-41BE-9CE2-2B40287F65AB}"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1295400"/>
          </a:xfrm>
          <a:prstGeom prst="rect">
            <a:avLst/>
          </a:prstGeom>
          <a:solidFill>
            <a:schemeClr val="bg1"/>
          </a:solidFill>
          <a:ln w="9525">
            <a:solidFill>
              <a:schemeClr val="tx1"/>
            </a:solidFill>
            <a:miter lim="800000"/>
            <a:headEnd/>
            <a:tailEnd/>
          </a:ln>
          <a:effectLst/>
        </p:spPr>
        <p:txBody>
          <a:bodyPr wrap="none" anchor="ctr"/>
          <a:lstStyle/>
          <a:p>
            <a:endParaRPr lang="en-US" altLang="zh-CN">
              <a:ea typeface="宋体" charset="-122"/>
            </a:endParaRPr>
          </a:p>
        </p:txBody>
      </p:sp>
      <p:pic>
        <p:nvPicPr>
          <p:cNvPr id="5" name="Picture 3" descr="FIU blue_gold4c_tag"/>
          <p:cNvPicPr>
            <a:picLocks noChangeAspect="1" noChangeArrowheads="1"/>
          </p:cNvPicPr>
          <p:nvPr/>
        </p:nvPicPr>
        <p:blipFill>
          <a:blip r:embed="rId2" cstate="print"/>
          <a:srcRect/>
          <a:stretch>
            <a:fillRect/>
          </a:stretch>
        </p:blipFill>
        <p:spPr bwMode="auto">
          <a:xfrm>
            <a:off x="3352800" y="28575"/>
            <a:ext cx="2286000" cy="1190625"/>
          </a:xfrm>
          <a:prstGeom prst="rect">
            <a:avLst/>
          </a:prstGeom>
          <a:noFill/>
          <a:ln w="9525">
            <a:noFill/>
            <a:miter lim="800000"/>
            <a:headEnd/>
            <a:tailEnd/>
          </a:ln>
        </p:spPr>
      </p:pic>
      <p:sp>
        <p:nvSpPr>
          <p:cNvPr id="69636" name="Rectangle 4"/>
          <p:cNvSpPr>
            <a:spLocks noGrp="1" noChangeArrowheads="1"/>
          </p:cNvSpPr>
          <p:nvPr>
            <p:ph type="ctrTitle"/>
          </p:nvPr>
        </p:nvSpPr>
        <p:spPr>
          <a:xfrm>
            <a:off x="685800" y="2209800"/>
            <a:ext cx="7924800" cy="1143000"/>
          </a:xfrm>
        </p:spPr>
        <p:txBody>
          <a:bodyPr/>
          <a:lstStyle>
            <a:lvl1pPr algn="ctr">
              <a:defRPr sz="4400"/>
            </a:lvl1pPr>
          </a:lstStyle>
          <a:p>
            <a:r>
              <a:rPr lang="zh-CN" altLang="en-US" smtClean="0"/>
              <a:t>单击此处编辑母版标题样式</a:t>
            </a:r>
            <a:endParaRPr lang="en-US"/>
          </a:p>
        </p:txBody>
      </p:sp>
      <p:sp>
        <p:nvSpPr>
          <p:cNvPr id="69637" name="Rectangle 5"/>
          <p:cNvSpPr>
            <a:spLocks noGrp="1" noChangeArrowheads="1"/>
          </p:cNvSpPr>
          <p:nvPr>
            <p:ph type="subTitle" idx="1"/>
          </p:nvPr>
        </p:nvSpPr>
        <p:spPr>
          <a:xfrm>
            <a:off x="1371600" y="3581400"/>
            <a:ext cx="6400800" cy="1752600"/>
          </a:xfrm>
        </p:spPr>
        <p:txBody>
          <a:bodyPr anchor="t"/>
          <a:lstStyle>
            <a:lvl1pPr marL="0" indent="0" algn="ctr">
              <a:buFontTx/>
              <a:buNone/>
              <a:defRPr/>
            </a:lvl1pPr>
          </a:lstStyle>
          <a:p>
            <a:r>
              <a:rPr lang="zh-CN" altLang="en-US" smtClean="0"/>
              <a:t>单击此处编辑母版副标题样式</a:t>
            </a:r>
            <a:endParaRPr lang="en-US"/>
          </a:p>
        </p:txBody>
      </p:sp>
      <p:sp>
        <p:nvSpPr>
          <p:cNvPr id="6" name="Rectangle 6"/>
          <p:cNvSpPr>
            <a:spLocks noGrp="1" noChangeArrowheads="1"/>
          </p:cNvSpPr>
          <p:nvPr>
            <p:ph type="ftr" sz="quarter" idx="10"/>
          </p:nvPr>
        </p:nvSpPr>
        <p:spPr>
          <a:xfrm>
            <a:off x="228600" y="6172200"/>
            <a:ext cx="2895600" cy="457200"/>
          </a:xfrm>
        </p:spPr>
        <p:txBody>
          <a:bodyPr/>
          <a:lstStyle>
            <a:lvl1pPr>
              <a:defRPr/>
            </a:lvl1pPr>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304800"/>
            <a:ext cx="2057400" cy="52578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762000" y="304800"/>
            <a:ext cx="601980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6629400" cy="838200"/>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762000" y="1600200"/>
            <a:ext cx="40005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914900" y="1600200"/>
            <a:ext cx="4000500" cy="396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6629400" cy="838200"/>
          </a:xfrm>
        </p:spPr>
        <p:txBody>
          <a:bodyPr/>
          <a:lstStyle/>
          <a:p>
            <a:r>
              <a:rPr lang="zh-CN" altLang="en-US" smtClean="0"/>
              <a:t>单击此处编辑母版标题样式</a:t>
            </a:r>
            <a:endParaRPr lang="en-US"/>
          </a:p>
        </p:txBody>
      </p:sp>
      <p:sp>
        <p:nvSpPr>
          <p:cNvPr id="3" name="Chart Placeholder 2"/>
          <p:cNvSpPr>
            <a:spLocks noGrp="1"/>
          </p:cNvSpPr>
          <p:nvPr>
            <p:ph type="chart" idx="1"/>
          </p:nvPr>
        </p:nvSpPr>
        <p:spPr>
          <a:xfrm>
            <a:off x="762000" y="1600200"/>
            <a:ext cx="8153400" cy="3962400"/>
          </a:xfrm>
        </p:spPr>
        <p:txBody>
          <a:bodyPr/>
          <a:lstStyle/>
          <a:p>
            <a:pPr lvl="0"/>
            <a:r>
              <a:rPr lang="zh-CN" altLang="en-US" noProof="0" smtClean="0"/>
              <a:t>单击图标添加图表</a:t>
            </a:r>
            <a:endParaRPr lang="en-US" noProof="0" dirty="0" smtClean="0"/>
          </a:p>
        </p:txBody>
      </p:sp>
      <p:sp>
        <p:nvSpPr>
          <p:cNvPr id="4"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62000" y="1600200"/>
            <a:ext cx="4000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914900" y="1600200"/>
            <a:ext cx="4000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4000" cy="1295400"/>
          </a:xfrm>
          <a:prstGeom prst="rect">
            <a:avLst/>
          </a:prstGeom>
          <a:solidFill>
            <a:schemeClr val="bg1"/>
          </a:solidFill>
          <a:ln w="9525">
            <a:solidFill>
              <a:schemeClr val="tx1"/>
            </a:solidFill>
            <a:miter lim="800000"/>
            <a:headEnd/>
            <a:tailEnd/>
          </a:ln>
          <a:effectLst/>
        </p:spPr>
        <p:txBody>
          <a:bodyPr wrap="none" anchor="ctr"/>
          <a:lstStyle/>
          <a:p>
            <a:endParaRPr lang="en-US" altLang="zh-CN">
              <a:ea typeface="宋体" charset="-122"/>
            </a:endParaRPr>
          </a:p>
        </p:txBody>
      </p:sp>
      <p:sp>
        <p:nvSpPr>
          <p:cNvPr id="68612" name="Rectangle 4"/>
          <p:cNvSpPr>
            <a:spLocks noGrp="1" noChangeArrowheads="1"/>
          </p:cNvSpPr>
          <p:nvPr>
            <p:ph type="title"/>
          </p:nvPr>
        </p:nvSpPr>
        <p:spPr bwMode="auto">
          <a:xfrm>
            <a:off x="2362200" y="304800"/>
            <a:ext cx="6629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8" name="Rectangle 5"/>
          <p:cNvSpPr>
            <a:spLocks noGrp="1" noChangeArrowheads="1"/>
          </p:cNvSpPr>
          <p:nvPr>
            <p:ph type="body" idx="1"/>
          </p:nvPr>
        </p:nvSpPr>
        <p:spPr bwMode="auto">
          <a:xfrm>
            <a:off x="762000" y="1600200"/>
            <a:ext cx="8153400" cy="3962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68614" name="Rectangle 6"/>
          <p:cNvSpPr>
            <a:spLocks noGrp="1" noChangeArrowheads="1"/>
          </p:cNvSpPr>
          <p:nvPr>
            <p:ph type="ftr" sz="quarter" idx="3"/>
          </p:nvPr>
        </p:nvSpPr>
        <p:spPr bwMode="auto">
          <a:xfrm>
            <a:off x="304800" y="61722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bg1"/>
                </a:solidFill>
                <a:latin typeface="Arial Narrow" pitchFamily="34" charset="0"/>
                <a:ea typeface="宋体" charset="-122"/>
              </a:defRPr>
            </a:lvl1pPr>
          </a:lstStyle>
          <a:p>
            <a:endParaRPr lang="en-US"/>
          </a:p>
        </p:txBody>
      </p:sp>
      <p:pic>
        <p:nvPicPr>
          <p:cNvPr id="1030" name="Picture 6"/>
          <p:cNvPicPr>
            <a:picLocks noChangeAspect="1" noChangeArrowheads="1"/>
          </p:cNvPicPr>
          <p:nvPr/>
        </p:nvPicPr>
        <p:blipFill>
          <a:blip r:embed="rId16" cstate="print"/>
          <a:srcRect/>
          <a:stretch>
            <a:fillRect/>
          </a:stretch>
        </p:blipFill>
        <p:spPr bwMode="auto">
          <a:xfrm>
            <a:off x="152400" y="381000"/>
            <a:ext cx="3429000" cy="620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p:transition>
  <p:txStyles>
    <p:titleStyle>
      <a:lvl1pPr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mj-lt"/>
          <a:ea typeface="+mj-ea"/>
          <a:cs typeface="+mj-cs"/>
        </a:defRPr>
      </a:lvl1pPr>
      <a:lvl2pPr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2pPr>
      <a:lvl3pPr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3pPr>
      <a:lvl4pPr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4pPr>
      <a:lvl5pPr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5pPr>
      <a:lvl6pPr marL="457200"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6pPr>
      <a:lvl7pPr marL="914400"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7pPr>
      <a:lvl8pPr marL="1371600"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8pPr>
      <a:lvl9pPr marL="1828800" algn="r" rtl="0" eaLnBrk="1" fontAlgn="base" hangingPunct="1">
        <a:spcBef>
          <a:spcPct val="0"/>
        </a:spcBef>
        <a:spcAft>
          <a:spcPct val="0"/>
        </a:spcAft>
        <a:defRPr sz="3600" b="1">
          <a:solidFill>
            <a:srgbClr val="918427"/>
          </a:solidFill>
          <a:effectLst>
            <a:outerShdw blurRad="38100" dist="38100" dir="2700000" algn="tl">
              <a:srgbClr val="C0C0C0"/>
            </a:outerShdw>
          </a:effectLst>
          <a:latin typeface="Times New Roman" pitchFamily="18" charset="0"/>
        </a:defRPr>
      </a:lvl9pPr>
    </p:titleStyle>
    <p:bodyStyle>
      <a:lvl1pPr marL="342900" indent="-342900" algn="l" rtl="0" eaLnBrk="1" fontAlgn="base" hangingPunct="1">
        <a:spcBef>
          <a:spcPct val="20000"/>
        </a:spcBef>
        <a:spcAft>
          <a:spcPct val="0"/>
        </a:spcAft>
        <a:buChar char="•"/>
        <a:defRPr sz="3200">
          <a:solidFill>
            <a:srgbClr val="050769"/>
          </a:solidFill>
          <a:latin typeface="+mn-lt"/>
          <a:ea typeface="+mn-ea"/>
          <a:cs typeface="+mn-cs"/>
        </a:defRPr>
      </a:lvl1pPr>
      <a:lvl2pPr marL="742950" indent="-285750" algn="l" rtl="0" eaLnBrk="1" fontAlgn="base" hangingPunct="1">
        <a:spcBef>
          <a:spcPct val="20000"/>
        </a:spcBef>
        <a:spcAft>
          <a:spcPct val="0"/>
        </a:spcAft>
        <a:buChar char="–"/>
        <a:defRPr sz="2800">
          <a:solidFill>
            <a:srgbClr val="050769"/>
          </a:solidFill>
          <a:latin typeface="+mn-lt"/>
        </a:defRPr>
      </a:lvl2pPr>
      <a:lvl3pPr marL="1143000" indent="-228600" algn="l" rtl="0" eaLnBrk="1" fontAlgn="base" hangingPunct="1">
        <a:spcBef>
          <a:spcPct val="20000"/>
        </a:spcBef>
        <a:spcAft>
          <a:spcPct val="0"/>
        </a:spcAft>
        <a:buChar char="•"/>
        <a:defRPr sz="2400">
          <a:solidFill>
            <a:srgbClr val="050769"/>
          </a:solidFill>
          <a:latin typeface="+mn-lt"/>
        </a:defRPr>
      </a:lvl3pPr>
      <a:lvl4pPr marL="1600200" indent="-228600" algn="l" rtl="0" eaLnBrk="1" fontAlgn="base" hangingPunct="1">
        <a:spcBef>
          <a:spcPct val="20000"/>
        </a:spcBef>
        <a:spcAft>
          <a:spcPct val="0"/>
        </a:spcAft>
        <a:buChar char="–"/>
        <a:defRPr sz="2000">
          <a:solidFill>
            <a:srgbClr val="050769"/>
          </a:solidFill>
          <a:latin typeface="+mn-lt"/>
        </a:defRPr>
      </a:lvl4pPr>
      <a:lvl5pPr marL="2057400" indent="-228600" algn="l" rtl="0" eaLnBrk="1" fontAlgn="base" hangingPunct="1">
        <a:spcBef>
          <a:spcPct val="20000"/>
        </a:spcBef>
        <a:spcAft>
          <a:spcPct val="0"/>
        </a:spcAft>
        <a:buChar char="»"/>
        <a:defRPr sz="2000">
          <a:solidFill>
            <a:srgbClr val="050769"/>
          </a:solidFill>
          <a:latin typeface="+mn-lt"/>
        </a:defRPr>
      </a:lvl5pPr>
      <a:lvl6pPr marL="2514600" indent="-228600" algn="l" rtl="0" eaLnBrk="1" fontAlgn="base" hangingPunct="1">
        <a:spcBef>
          <a:spcPct val="20000"/>
        </a:spcBef>
        <a:spcAft>
          <a:spcPct val="0"/>
        </a:spcAft>
        <a:buChar char="»"/>
        <a:defRPr sz="2000">
          <a:solidFill>
            <a:srgbClr val="050769"/>
          </a:solidFill>
          <a:latin typeface="+mn-lt"/>
        </a:defRPr>
      </a:lvl6pPr>
      <a:lvl7pPr marL="2971800" indent="-228600" algn="l" rtl="0" eaLnBrk="1" fontAlgn="base" hangingPunct="1">
        <a:spcBef>
          <a:spcPct val="20000"/>
        </a:spcBef>
        <a:spcAft>
          <a:spcPct val="0"/>
        </a:spcAft>
        <a:buChar char="»"/>
        <a:defRPr sz="2000">
          <a:solidFill>
            <a:srgbClr val="050769"/>
          </a:solidFill>
          <a:latin typeface="+mn-lt"/>
        </a:defRPr>
      </a:lvl7pPr>
      <a:lvl8pPr marL="3429000" indent="-228600" algn="l" rtl="0" eaLnBrk="1" fontAlgn="base" hangingPunct="1">
        <a:spcBef>
          <a:spcPct val="20000"/>
        </a:spcBef>
        <a:spcAft>
          <a:spcPct val="0"/>
        </a:spcAft>
        <a:buChar char="»"/>
        <a:defRPr sz="2000">
          <a:solidFill>
            <a:srgbClr val="050769"/>
          </a:solidFill>
          <a:latin typeface="+mn-lt"/>
        </a:defRPr>
      </a:lvl8pPr>
      <a:lvl9pPr marL="3886200" indent="-228600" algn="l" rtl="0" eaLnBrk="1" fontAlgn="base" hangingPunct="1">
        <a:spcBef>
          <a:spcPct val="20000"/>
        </a:spcBef>
        <a:spcAft>
          <a:spcPct val="0"/>
        </a:spcAft>
        <a:buChar char="»"/>
        <a:defRPr sz="2000">
          <a:solidFill>
            <a:srgbClr val="05076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Scheduler Activations: Effective Kernel Support for the User-Level Management of Parallelism</a:t>
            </a:r>
            <a:endParaRPr lang="en-US" dirty="0"/>
          </a:p>
        </p:txBody>
      </p:sp>
      <p:sp>
        <p:nvSpPr>
          <p:cNvPr id="3" name="Subtitle 2"/>
          <p:cNvSpPr>
            <a:spLocks noGrp="1"/>
          </p:cNvSpPr>
          <p:nvPr>
            <p:ph type="subTitle" idx="1"/>
          </p:nvPr>
        </p:nvSpPr>
        <p:spPr>
          <a:xfrm>
            <a:off x="1371600" y="3581400"/>
            <a:ext cx="6400800" cy="1905000"/>
          </a:xfrm>
        </p:spPr>
        <p:txBody>
          <a:bodyPr>
            <a:normAutofit fontScale="92500" lnSpcReduction="10000"/>
          </a:bodyPr>
          <a:lstStyle/>
          <a:p>
            <a:endParaRPr lang="en-US" sz="2400" dirty="0" smtClean="0"/>
          </a:p>
          <a:p>
            <a:r>
              <a:rPr lang="en-US" sz="2400" dirty="0" smtClean="0"/>
              <a:t>Thomas E. Anderson, Brian N. </a:t>
            </a:r>
            <a:r>
              <a:rPr lang="en-US" sz="2400" dirty="0" err="1" smtClean="0"/>
              <a:t>Bershad</a:t>
            </a:r>
            <a:r>
              <a:rPr lang="en-US" sz="2400" dirty="0" smtClean="0"/>
              <a:t>, Edward D. </a:t>
            </a:r>
            <a:r>
              <a:rPr lang="en-US" sz="2400" dirty="0" err="1" smtClean="0"/>
              <a:t>Lazowska</a:t>
            </a:r>
            <a:r>
              <a:rPr lang="en-US" sz="2400" dirty="0" smtClean="0"/>
              <a:t>, Henry M. Levy</a:t>
            </a:r>
          </a:p>
          <a:p>
            <a:endParaRPr lang="en-US" sz="2400" dirty="0"/>
          </a:p>
          <a:p>
            <a:r>
              <a:rPr lang="en-US" sz="2400" dirty="0" smtClean="0"/>
              <a:t>Presenters: </a:t>
            </a:r>
            <a:r>
              <a:rPr lang="en-US" sz="2400" dirty="0" err="1" smtClean="0"/>
              <a:t>Yexi</a:t>
            </a:r>
            <a:r>
              <a:rPr lang="en-US" sz="2400" dirty="0" smtClean="0"/>
              <a:t> Jiang, Jorge Arenas, </a:t>
            </a:r>
            <a:r>
              <a:rPr lang="en-US" sz="2400" dirty="0" err="1" smtClean="0"/>
              <a:t>Hao</a:t>
            </a:r>
            <a:r>
              <a:rPr lang="en-US" sz="2400" dirty="0" smtClean="0"/>
              <a:t> Jiang</a:t>
            </a:r>
            <a:endParaRPr lang="en-US" sz="2400" dirty="0"/>
          </a:p>
        </p:txBody>
      </p:sp>
    </p:spTree>
    <p:extLst>
      <p:ext uri="{BB962C8B-B14F-4D97-AF65-F5344CB8AC3E}">
        <p14:creationId xmlns:p14="http://schemas.microsoft.com/office/powerpoint/2010/main" xmlns="" val="2959926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dinghorror.typepad.com/.a/6a0120a85dcdae970b0120a86db3ea970b-pi"/>
          <p:cNvPicPr>
            <a:picLocks noChangeAspect="1" noChangeArrowheads="1"/>
          </p:cNvPicPr>
          <p:nvPr/>
        </p:nvPicPr>
        <p:blipFill>
          <a:blip r:embed="rId2" cstate="print"/>
          <a:srcRect/>
          <a:stretch>
            <a:fillRect/>
          </a:stretch>
        </p:blipFill>
        <p:spPr bwMode="auto">
          <a:xfrm>
            <a:off x="4191000" y="1981200"/>
            <a:ext cx="4526682" cy="3352800"/>
          </a:xfrm>
          <a:prstGeom prst="rect">
            <a:avLst/>
          </a:prstGeom>
          <a:noFill/>
        </p:spPr>
      </p:pic>
      <p:sp>
        <p:nvSpPr>
          <p:cNvPr id="2" name="标题 1"/>
          <p:cNvSpPr>
            <a:spLocks noGrp="1"/>
          </p:cNvSpPr>
          <p:nvPr>
            <p:ph type="title"/>
          </p:nvPr>
        </p:nvSpPr>
        <p:spPr/>
        <p:txBody>
          <a:bodyPr/>
          <a:lstStyle/>
          <a:p>
            <a:r>
              <a:rPr lang="en-US" dirty="0" smtClean="0"/>
              <a:t>User Mode vs. Kernel Mode</a:t>
            </a:r>
            <a:endParaRPr lang="en-US" dirty="0"/>
          </a:p>
        </p:txBody>
      </p:sp>
      <p:sp>
        <p:nvSpPr>
          <p:cNvPr id="3" name="内容占位符 2"/>
          <p:cNvSpPr>
            <a:spLocks noGrp="1"/>
          </p:cNvSpPr>
          <p:nvPr>
            <p:ph idx="1"/>
          </p:nvPr>
        </p:nvSpPr>
        <p:spPr/>
        <p:txBody>
          <a:bodyPr/>
          <a:lstStyle/>
          <a:p>
            <a:r>
              <a:rPr lang="en-US" dirty="0" smtClean="0"/>
              <a:t>X86 architecture</a:t>
            </a:r>
          </a:p>
          <a:p>
            <a:pPr lvl="1"/>
            <a:r>
              <a:rPr lang="en-US" dirty="0" smtClean="0"/>
              <a:t>Ring 0: kernel mode</a:t>
            </a:r>
          </a:p>
          <a:p>
            <a:pPr lvl="1"/>
            <a:r>
              <a:rPr lang="en-US" dirty="0" smtClean="0"/>
              <a:t>Ring 3: user mode</a:t>
            </a:r>
          </a:p>
          <a:p>
            <a:pPr lvl="1"/>
            <a:r>
              <a:rPr lang="en-US" dirty="0" smtClean="0"/>
              <a:t>Ring 1,2: driver?</a:t>
            </a:r>
          </a:p>
          <a:p>
            <a:endParaRPr lang="en-US" dirty="0" smtClean="0"/>
          </a:p>
          <a:p>
            <a:endParaRPr lang="en-US" dirty="0" smtClean="0"/>
          </a:p>
          <a:p>
            <a:pPr>
              <a:buNone/>
            </a:pP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User-Level Threads </a:t>
            </a:r>
            <a:br>
              <a:rPr lang="en-US" dirty="0" smtClean="0"/>
            </a:br>
            <a:r>
              <a:rPr lang="en-US" dirty="0" smtClean="0"/>
              <a:t>vs. Kernel-Level Threads</a:t>
            </a:r>
            <a:endParaRPr lang="en-US" dirty="0"/>
          </a:p>
        </p:txBody>
      </p:sp>
      <p:sp>
        <p:nvSpPr>
          <p:cNvPr id="3" name="内容占位符 2"/>
          <p:cNvSpPr>
            <a:spLocks noGrp="1"/>
          </p:cNvSpPr>
          <p:nvPr>
            <p:ph idx="1"/>
          </p:nvPr>
        </p:nvSpPr>
        <p:spPr/>
        <p:txBody>
          <a:bodyPr/>
          <a:lstStyle/>
          <a:p>
            <a:r>
              <a:rPr lang="en-US" b="1" dirty="0" smtClean="0"/>
              <a:t>User-level threads:</a:t>
            </a:r>
            <a:r>
              <a:rPr lang="en-US" dirty="0" smtClean="0"/>
              <a:t> Build without any modifications to the underlying OS.</a:t>
            </a:r>
            <a:r>
              <a:rPr lang="en-US" b="1" dirty="0" smtClean="0"/>
              <a:t> </a:t>
            </a:r>
            <a:r>
              <a:rPr lang="en-US" dirty="0" smtClean="0"/>
              <a:t>Running on top of the system in user mode.</a:t>
            </a:r>
          </a:p>
          <a:p>
            <a:r>
              <a:rPr lang="en-US" b="1" dirty="0" smtClean="0"/>
              <a:t>Kernel-level threads: </a:t>
            </a:r>
            <a:r>
              <a:rPr lang="en-US" dirty="0" smtClean="0"/>
              <a:t>Build in kernel.</a:t>
            </a:r>
            <a:r>
              <a:rPr lang="en-US" b="1" dirty="0" smtClean="0"/>
              <a:t> </a:t>
            </a:r>
            <a:r>
              <a:rPr lang="en-US" dirty="0" smtClean="0"/>
              <a:t>Running directly in kernel mode.</a:t>
            </a:r>
          </a:p>
          <a:p>
            <a:endParaRPr lang="en-US" sz="240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User-Level Threads </a:t>
            </a:r>
            <a:br>
              <a:rPr lang="en-US" dirty="0" smtClean="0"/>
            </a:br>
            <a:r>
              <a:rPr lang="en-US" dirty="0" smtClean="0"/>
              <a:t>vs. Kernel-Level Threads</a:t>
            </a:r>
            <a:endParaRPr lang="en-US" dirty="0"/>
          </a:p>
        </p:txBody>
      </p:sp>
      <p:graphicFrame>
        <p:nvGraphicFramePr>
          <p:cNvPr id="4" name="内容占位符 3"/>
          <p:cNvGraphicFramePr>
            <a:graphicFrameLocks noGrp="1"/>
          </p:cNvGraphicFramePr>
          <p:nvPr>
            <p:ph idx="1"/>
          </p:nvPr>
        </p:nvGraphicFramePr>
        <p:xfrm>
          <a:off x="533400" y="1508761"/>
          <a:ext cx="8153400" cy="3991923"/>
        </p:xfrm>
        <a:graphic>
          <a:graphicData uri="http://schemas.openxmlformats.org/drawingml/2006/table">
            <a:tbl>
              <a:tblPr firstRow="1" bandRow="1">
                <a:tableStyleId>{5C22544A-7EE6-4342-B048-85BDC9FD1C3A}</a:tableStyleId>
              </a:tblPr>
              <a:tblGrid>
                <a:gridCol w="838200"/>
                <a:gridCol w="3886200"/>
                <a:gridCol w="3429000"/>
              </a:tblGrid>
              <a:tr h="380049">
                <a:tc>
                  <a:txBody>
                    <a:bodyPr/>
                    <a:lstStyle/>
                    <a:p>
                      <a:pPr algn="ctr"/>
                      <a:endParaRPr lang="en-US" sz="2200" dirty="0">
                        <a:solidFill>
                          <a:schemeClr val="tx1"/>
                        </a:solidFill>
                      </a:endParaRPr>
                    </a:p>
                  </a:txBody>
                  <a:tcPr/>
                </a:tc>
                <a:tc>
                  <a:txBody>
                    <a:bodyPr/>
                    <a:lstStyle/>
                    <a:p>
                      <a:pPr algn="ctr"/>
                      <a:r>
                        <a:rPr lang="en-US" sz="2200" dirty="0" smtClean="0">
                          <a:solidFill>
                            <a:schemeClr val="tx1"/>
                          </a:solidFill>
                        </a:rPr>
                        <a:t>User</a:t>
                      </a:r>
                      <a:r>
                        <a:rPr lang="en-US" sz="2200" baseline="0" dirty="0" smtClean="0">
                          <a:solidFill>
                            <a:schemeClr val="tx1"/>
                          </a:solidFill>
                        </a:rPr>
                        <a:t>-level threads</a:t>
                      </a:r>
                      <a:endParaRPr lang="en-US" sz="2200" dirty="0">
                        <a:solidFill>
                          <a:schemeClr val="tx1"/>
                        </a:solidFill>
                      </a:endParaRPr>
                    </a:p>
                  </a:txBody>
                  <a:tcPr/>
                </a:tc>
                <a:tc>
                  <a:txBody>
                    <a:bodyPr/>
                    <a:lstStyle/>
                    <a:p>
                      <a:pPr algn="ctr"/>
                      <a:r>
                        <a:rPr lang="en-US" sz="2200" dirty="0" smtClean="0">
                          <a:solidFill>
                            <a:schemeClr val="tx1"/>
                          </a:solidFill>
                        </a:rPr>
                        <a:t>Kernel-level threads</a:t>
                      </a:r>
                      <a:endParaRPr lang="en-US" sz="2200" dirty="0">
                        <a:solidFill>
                          <a:schemeClr val="tx1"/>
                        </a:solidFill>
                      </a:endParaRPr>
                    </a:p>
                  </a:txBody>
                  <a:tcPr/>
                </a:tc>
              </a:tr>
              <a:tr h="977268">
                <a:tc>
                  <a:txBody>
                    <a:bodyPr/>
                    <a:lstStyle/>
                    <a:p>
                      <a:pPr algn="ctr"/>
                      <a:r>
                        <a:rPr lang="en-US" sz="2200" dirty="0" smtClean="0">
                          <a:solidFill>
                            <a:schemeClr val="tx1"/>
                          </a:solidFill>
                        </a:rPr>
                        <a:t>Pros</a:t>
                      </a:r>
                      <a:endParaRPr lang="en-US" sz="2200" dirty="0">
                        <a:solidFill>
                          <a:schemeClr val="tx1"/>
                        </a:solidFill>
                      </a:endParaRPr>
                    </a:p>
                  </a:txBody>
                  <a:tcPr/>
                </a:tc>
                <a:tc>
                  <a:txBody>
                    <a:bodyPr/>
                    <a:lstStyle/>
                    <a:p>
                      <a:pPr algn="l"/>
                      <a:r>
                        <a:rPr lang="en-US" sz="2200" dirty="0" smtClean="0">
                          <a:solidFill>
                            <a:schemeClr val="tx1"/>
                          </a:solidFill>
                        </a:rPr>
                        <a:t>1.</a:t>
                      </a:r>
                      <a:r>
                        <a:rPr lang="en-US" sz="2200" baseline="0" dirty="0" smtClean="0">
                          <a:solidFill>
                            <a:schemeClr val="tx1"/>
                          </a:solidFill>
                        </a:rPr>
                        <a:t> </a:t>
                      </a:r>
                      <a:r>
                        <a:rPr lang="en-US" sz="2200" dirty="0" smtClean="0">
                          <a:solidFill>
                            <a:schemeClr val="tx1"/>
                          </a:solidFill>
                        </a:rPr>
                        <a:t>No modification for kernel</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solidFill>
                            <a:schemeClr val="tx1"/>
                          </a:solidFill>
                        </a:rPr>
                        <a:t>2. Low overhead</a:t>
                      </a:r>
                    </a:p>
                    <a:p>
                      <a:pPr algn="l"/>
                      <a:endParaRPr lang="en-US" sz="2200" dirty="0">
                        <a:solidFill>
                          <a:schemeClr val="tx1"/>
                        </a:solidFill>
                      </a:endParaRPr>
                    </a:p>
                  </a:txBody>
                  <a:tcPr/>
                </a:tc>
                <a:tc>
                  <a:txBody>
                    <a:bodyPr/>
                    <a:lstStyle/>
                    <a:p>
                      <a:pPr algn="l"/>
                      <a:r>
                        <a:rPr lang="en-US" sz="2200" dirty="0" smtClean="0">
                          <a:solidFill>
                            <a:schemeClr val="tx1"/>
                          </a:solidFill>
                        </a:rPr>
                        <a:t>Full-knowledge of all threads.</a:t>
                      </a:r>
                      <a:endParaRPr lang="en-US" sz="2200" dirty="0">
                        <a:solidFill>
                          <a:schemeClr val="tx1"/>
                        </a:solidFill>
                      </a:endParaRPr>
                    </a:p>
                  </a:txBody>
                  <a:tcPr/>
                </a:tc>
              </a:tr>
              <a:tr h="2467923">
                <a:tc>
                  <a:txBody>
                    <a:bodyPr/>
                    <a:lstStyle/>
                    <a:p>
                      <a:pPr algn="ctr"/>
                      <a:r>
                        <a:rPr lang="en-US" sz="2200" dirty="0" smtClean="0">
                          <a:solidFill>
                            <a:schemeClr val="tx1"/>
                          </a:solidFill>
                        </a:rPr>
                        <a:t>Cons</a:t>
                      </a:r>
                      <a:endParaRPr lang="en-US" sz="2200" dirty="0">
                        <a:solidFill>
                          <a:schemeClr val="tx1"/>
                        </a:solidFill>
                      </a:endParaRPr>
                    </a:p>
                  </a:txBody>
                  <a:tcPr/>
                </a:tc>
                <a:tc>
                  <a:txBody>
                    <a:bodyPr/>
                    <a:lstStyle/>
                    <a:p>
                      <a:pPr marL="342900" indent="-342900" algn="l">
                        <a:buAutoNum type="arabicPeriod"/>
                      </a:pPr>
                      <a:r>
                        <a:rPr lang="en-US" sz="2200" dirty="0" smtClean="0">
                          <a:solidFill>
                            <a:schemeClr val="tx1"/>
                          </a:solidFill>
                        </a:rPr>
                        <a:t>Threads in a process</a:t>
                      </a:r>
                      <a:r>
                        <a:rPr lang="en-US" sz="2200" baseline="0" dirty="0" smtClean="0">
                          <a:solidFill>
                            <a:schemeClr val="tx1"/>
                          </a:solidFill>
                        </a:rPr>
                        <a:t> is invisible to the OS.</a:t>
                      </a:r>
                    </a:p>
                    <a:p>
                      <a:pPr marL="342900" indent="-342900" algn="l">
                        <a:buAutoNum type="arabicPeriod"/>
                      </a:pPr>
                      <a:r>
                        <a:rPr lang="en-US" sz="2200" baseline="0" dirty="0" smtClean="0">
                          <a:solidFill>
                            <a:schemeClr val="tx1"/>
                          </a:solidFill>
                        </a:rPr>
                        <a:t>Block one thread would block whole process.</a:t>
                      </a:r>
                    </a:p>
                    <a:p>
                      <a:pPr marL="342900" indent="-342900" algn="l">
                        <a:buAutoNum type="arabicPeriod"/>
                      </a:pPr>
                      <a:r>
                        <a:rPr lang="en-US" sz="2200" baseline="0" dirty="0" smtClean="0">
                          <a:solidFill>
                            <a:schemeClr val="tx1"/>
                          </a:solidFill>
                        </a:rPr>
                        <a:t>Access to multiple processors is not guaranteed.</a:t>
                      </a:r>
                    </a:p>
                    <a:p>
                      <a:pPr algn="l"/>
                      <a:endParaRPr lang="en-US" sz="2200" dirty="0">
                        <a:solidFill>
                          <a:schemeClr val="tx1"/>
                        </a:solidFill>
                      </a:endParaRPr>
                    </a:p>
                  </a:txBody>
                  <a:tcPr/>
                </a:tc>
                <a:tc>
                  <a:txBody>
                    <a:bodyPr/>
                    <a:lstStyle/>
                    <a:p>
                      <a:pPr marL="342900" indent="-342900" algn="l">
                        <a:buAutoNum type="arabicPeriod"/>
                      </a:pPr>
                      <a:r>
                        <a:rPr lang="en-US" sz="2200" dirty="0" smtClean="0">
                          <a:solidFill>
                            <a:schemeClr val="tx1"/>
                          </a:solidFill>
                        </a:rPr>
                        <a:t>High overhead. </a:t>
                      </a:r>
                    </a:p>
                    <a:p>
                      <a:pPr marL="342900" indent="-342900" algn="l">
                        <a:buAutoNum type="arabicPeriod"/>
                      </a:pPr>
                      <a:r>
                        <a:rPr lang="en-US" sz="2200" dirty="0" smtClean="0">
                          <a:solidFill>
                            <a:schemeClr val="tx1"/>
                          </a:solidFill>
                        </a:rPr>
                        <a:t>Synchronization is more expensive.</a:t>
                      </a:r>
                    </a:p>
                    <a:p>
                      <a:pPr marL="342900" indent="-342900" algn="l">
                        <a:buAutoNum type="arabicPeriod"/>
                      </a:pPr>
                      <a:endParaRPr lang="en-US" sz="2200" dirty="0">
                        <a:solidFill>
                          <a:schemeClr val="tx1"/>
                        </a:solidFill>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User-Level Threads </a:t>
            </a:r>
            <a:br>
              <a:rPr lang="en-US" dirty="0" smtClean="0"/>
            </a:br>
            <a:r>
              <a:rPr lang="en-US" dirty="0" smtClean="0"/>
              <a:t>vs. Kernel-Level Threads</a:t>
            </a:r>
            <a:endParaRPr lang="en-US" dirty="0"/>
          </a:p>
        </p:txBody>
      </p:sp>
      <p:sp>
        <p:nvSpPr>
          <p:cNvPr id="3" name="内容占位符 2"/>
          <p:cNvSpPr>
            <a:spLocks noGrp="1"/>
          </p:cNvSpPr>
          <p:nvPr>
            <p:ph idx="1"/>
          </p:nvPr>
        </p:nvSpPr>
        <p:spPr/>
        <p:txBody>
          <a:bodyPr/>
          <a:lstStyle/>
          <a:p>
            <a:r>
              <a:rPr lang="en-US" dirty="0" smtClean="0"/>
              <a:t>This paper is one of the pioneers that takes advantages from both user-level and kernel-level threads.</a:t>
            </a:r>
          </a:p>
          <a:p>
            <a:endParaRPr lang="en-US" dirty="0" smtClean="0"/>
          </a:p>
          <a:p>
            <a:r>
              <a:rPr lang="en-US" dirty="0" smtClean="0"/>
              <a:t>Models: One-to-one, many-to-one, many-to-many, two-level. (See details later)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solidFill>
                  <a:srgbClr val="FF0000"/>
                </a:solidFill>
              </a:rPr>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22874027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Existing implementations</a:t>
            </a:r>
          </a:p>
          <a:p>
            <a:pPr lvl="1"/>
            <a:r>
              <a:rPr lang="en-US" dirty="0" smtClean="0"/>
              <a:t>User-level choices: </a:t>
            </a:r>
            <a:r>
              <a:rPr lang="en-US" i="1" dirty="0" smtClean="0"/>
              <a:t>PCR</a:t>
            </a:r>
            <a:r>
              <a:rPr lang="en-US" dirty="0" smtClean="0"/>
              <a:t>, </a:t>
            </a:r>
            <a:r>
              <a:rPr lang="en-US" i="1" dirty="0" err="1" smtClean="0"/>
              <a:t>FastThreads</a:t>
            </a:r>
            <a:endParaRPr lang="en-US" i="1" dirty="0" smtClean="0"/>
          </a:p>
          <a:p>
            <a:pPr lvl="1"/>
            <a:r>
              <a:rPr lang="en-US" dirty="0" smtClean="0"/>
              <a:t>Kernel-level choices: threads support in </a:t>
            </a:r>
            <a:r>
              <a:rPr lang="en-US" i="1" dirty="0" smtClean="0"/>
              <a:t>Mach</a:t>
            </a:r>
            <a:r>
              <a:rPr lang="en-US" dirty="0" smtClean="0"/>
              <a:t>, </a:t>
            </a:r>
            <a:r>
              <a:rPr lang="en-US" i="1" dirty="0" smtClean="0"/>
              <a:t>Topaz</a:t>
            </a:r>
            <a:r>
              <a:rPr lang="en-US" dirty="0" smtClean="0"/>
              <a:t>, </a:t>
            </a:r>
            <a:r>
              <a:rPr lang="en-US" i="1" dirty="0" smtClean="0"/>
              <a:t>V</a:t>
            </a:r>
          </a:p>
        </p:txBody>
      </p:sp>
    </p:spTree>
    <p:extLst>
      <p:ext uri="{BB962C8B-B14F-4D97-AF65-F5344CB8AC3E}">
        <p14:creationId xmlns:p14="http://schemas.microsoft.com/office/powerpoint/2010/main" xmlns="" val="233188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Dilemma of programmer</a:t>
            </a:r>
            <a:endParaRPr lang="en-US" dirty="0"/>
          </a:p>
        </p:txBody>
      </p:sp>
      <p:sp>
        <p:nvSpPr>
          <p:cNvPr id="3" name="内容占位符 2"/>
          <p:cNvSpPr>
            <a:spLocks noGrp="1"/>
          </p:cNvSpPr>
          <p:nvPr>
            <p:ph idx="1"/>
          </p:nvPr>
        </p:nvSpPr>
        <p:spPr/>
        <p:txBody>
          <a:bodyPr/>
          <a:lstStyle/>
          <a:p>
            <a:r>
              <a:rPr lang="en-US" dirty="0" smtClean="0"/>
              <a:t>Choose user-level threads</a:t>
            </a:r>
          </a:p>
          <a:p>
            <a:pPr lvl="1"/>
            <a:r>
              <a:rPr lang="en-US" sz="2400" dirty="0" smtClean="0"/>
              <a:t>High performance.</a:t>
            </a:r>
          </a:p>
          <a:p>
            <a:pPr lvl="1"/>
            <a:r>
              <a:rPr lang="en-US" sz="2400" dirty="0" smtClean="0"/>
              <a:t>Exhibit poor performance or incorrect behavior in presence of I/O, page faults, preemption.</a:t>
            </a:r>
          </a:p>
          <a:p>
            <a:r>
              <a:rPr lang="en-US" dirty="0" smtClean="0"/>
              <a:t>Choose kernel-level threads</a:t>
            </a:r>
          </a:p>
          <a:p>
            <a:pPr lvl="1"/>
            <a:r>
              <a:rPr lang="en-US" sz="2400" dirty="0" smtClean="0"/>
              <a:t>No system integration problem. Threads are directly scheduled by kernel.</a:t>
            </a:r>
          </a:p>
          <a:p>
            <a:pPr lvl="1"/>
            <a:r>
              <a:rPr lang="en-US" sz="2400" dirty="0" smtClean="0"/>
              <a:t>Low performance.</a:t>
            </a:r>
            <a:endParaRPr lang="en-US" dirty="0" smtClean="0"/>
          </a:p>
          <a:p>
            <a:pPr>
              <a:buNone/>
            </a:pPr>
            <a:r>
              <a:rPr lang="en-US" dirty="0" smtClean="0">
                <a:solidFill>
                  <a:srgbClr val="FF0000"/>
                </a:solidFill>
              </a:rPr>
              <a:t>Neither is good enough!</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a:t>
            </a:r>
            <a:r>
              <a:rPr lang="en-US" smtClean="0"/>
              <a:t>is an </a:t>
            </a:r>
            <a:r>
              <a:rPr lang="en-US" dirty="0" smtClean="0"/>
              <a:t>ideal design?</a:t>
            </a:r>
            <a:endParaRPr lang="en-US" dirty="0"/>
          </a:p>
        </p:txBody>
      </p:sp>
      <p:sp>
        <p:nvSpPr>
          <p:cNvPr id="3" name="内容占位符 2"/>
          <p:cNvSpPr>
            <a:spLocks noGrp="1"/>
          </p:cNvSpPr>
          <p:nvPr>
            <p:ph idx="1"/>
          </p:nvPr>
        </p:nvSpPr>
        <p:spPr/>
        <p:txBody>
          <a:bodyPr/>
          <a:lstStyle/>
          <a:p>
            <a:endParaRPr lang="en-US" dirty="0" smtClean="0"/>
          </a:p>
          <a:p>
            <a:r>
              <a:rPr lang="en-US" dirty="0" smtClean="0"/>
              <a:t>Functionality</a:t>
            </a:r>
          </a:p>
          <a:p>
            <a:pPr lvl="1"/>
            <a:r>
              <a:rPr lang="en-US" sz="2400" dirty="0" smtClean="0"/>
              <a:t>No idled process when ready threads exist.</a:t>
            </a:r>
          </a:p>
          <a:p>
            <a:pPr lvl="1"/>
            <a:r>
              <a:rPr lang="en-US" sz="2400" dirty="0" smtClean="0"/>
              <a:t>No high-priority threads wait for low-priority threads.</a:t>
            </a:r>
          </a:p>
          <a:p>
            <a:pPr lvl="1"/>
            <a:r>
              <a:rPr lang="en-US" sz="2400" dirty="0" smtClean="0"/>
              <a:t>Block a thread would not block whole process</a:t>
            </a:r>
          </a:p>
          <a:p>
            <a:r>
              <a:rPr lang="en-US" dirty="0" smtClean="0"/>
              <a:t>Performance </a:t>
            </a:r>
          </a:p>
          <a:p>
            <a:pPr lvl="1"/>
            <a:r>
              <a:rPr lang="en-US" dirty="0" smtClean="0"/>
              <a:t>As fast as user-level threads</a:t>
            </a:r>
          </a:p>
          <a:p>
            <a:r>
              <a:rPr lang="en-US" dirty="0" smtClean="0"/>
              <a:t>Flexibility </a:t>
            </a:r>
          </a:p>
          <a:p>
            <a:pPr lvl="1"/>
            <a:r>
              <a:rPr lang="en-US" dirty="0" smtClean="0"/>
              <a:t>User-level part enables application-specific customization.</a:t>
            </a:r>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solidFill>
                  <a:srgbClr val="FF0000"/>
                </a:solidFill>
              </a:rPr>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22874027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Approach</a:t>
            </a:r>
            <a:endParaRPr lang="en-US" dirty="0"/>
          </a:p>
        </p:txBody>
      </p:sp>
      <p:sp>
        <p:nvSpPr>
          <p:cNvPr id="3" name="Content Placeholder 2"/>
          <p:cNvSpPr>
            <a:spLocks noGrp="1"/>
          </p:cNvSpPr>
          <p:nvPr>
            <p:ph idx="1"/>
          </p:nvPr>
        </p:nvSpPr>
        <p:spPr/>
        <p:txBody>
          <a:bodyPr/>
          <a:lstStyle/>
          <a:p>
            <a:r>
              <a:rPr lang="en-US" dirty="0" smtClean="0"/>
              <a:t>A hybrid threads design.</a:t>
            </a:r>
            <a:endParaRPr lang="en-US" dirty="0"/>
          </a:p>
          <a:p>
            <a:pPr lvl="1"/>
            <a:r>
              <a:rPr lang="en-US" dirty="0" smtClean="0"/>
              <a:t>Threads are implemented in both user-level and kernel-level . Only transmit necessary information between user-level and kernel-level.</a:t>
            </a:r>
          </a:p>
          <a:p>
            <a:r>
              <a:rPr lang="en-US" dirty="0" smtClean="0"/>
              <a:t>Each application:</a:t>
            </a:r>
          </a:p>
          <a:p>
            <a:pPr lvl="1"/>
            <a:r>
              <a:rPr lang="en-US" sz="2400" dirty="0" smtClean="0"/>
              <a:t>Provided with a virtual multiprocessor. </a:t>
            </a:r>
          </a:p>
          <a:p>
            <a:pPr lvl="1"/>
            <a:r>
              <a:rPr lang="en-US" sz="2400" dirty="0" smtClean="0"/>
              <a:t>Has full knowledge about the allocated processors.</a:t>
            </a:r>
          </a:p>
          <a:p>
            <a:pPr lvl="1"/>
            <a:r>
              <a:rPr lang="en-US" sz="2400" dirty="0" smtClean="0"/>
              <a:t>Can control which threads run on which processor.</a:t>
            </a:r>
          </a:p>
        </p:txBody>
      </p:sp>
    </p:spTree>
    <p:extLst>
      <p:ext uri="{BB962C8B-B14F-4D97-AF65-F5344CB8AC3E}">
        <p14:creationId xmlns:p14="http://schemas.microsoft.com/office/powerpoint/2010/main" xmlns="" val="201502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Authors</a:t>
            </a:r>
            <a:endParaRPr lang="en-US" dirty="0"/>
          </a:p>
        </p:txBody>
      </p:sp>
      <p:sp>
        <p:nvSpPr>
          <p:cNvPr id="3" name="内容占位符 2"/>
          <p:cNvSpPr>
            <a:spLocks noGrp="1"/>
          </p:cNvSpPr>
          <p:nvPr>
            <p:ph idx="1"/>
          </p:nvPr>
        </p:nvSpPr>
        <p:spPr>
          <a:xfrm>
            <a:off x="152400" y="2514600"/>
            <a:ext cx="8839200" cy="3505200"/>
          </a:xfrm>
        </p:spPr>
        <p:txBody>
          <a:bodyPr/>
          <a:lstStyle/>
          <a:p>
            <a:r>
              <a:rPr lang="en-US" sz="1800" dirty="0" smtClean="0"/>
              <a:t>Thomas E. Anderson . Robert E. Dinning Professor.</a:t>
            </a:r>
          </a:p>
          <a:p>
            <a:pPr lvl="1"/>
            <a:r>
              <a:rPr lang="en-US" sz="1800" dirty="0" smtClean="0"/>
              <a:t>constructing robust, secure, and efficient computer systems</a:t>
            </a:r>
          </a:p>
          <a:p>
            <a:r>
              <a:rPr lang="en-US" sz="1800" dirty="0" smtClean="0"/>
              <a:t>Brian N. </a:t>
            </a:r>
            <a:r>
              <a:rPr lang="en-US" sz="1800" dirty="0" err="1" smtClean="0"/>
              <a:t>Bershad</a:t>
            </a:r>
            <a:r>
              <a:rPr lang="en-US" sz="1800" dirty="0" smtClean="0"/>
              <a:t>. Professor.</a:t>
            </a:r>
          </a:p>
          <a:p>
            <a:pPr lvl="1"/>
            <a:r>
              <a:rPr lang="en-US" sz="1800" dirty="0" smtClean="0"/>
              <a:t>computer operating systems, distributed systems and architecture</a:t>
            </a:r>
          </a:p>
          <a:p>
            <a:r>
              <a:rPr lang="en-US" sz="1800" dirty="0" smtClean="0"/>
              <a:t>Edward D. </a:t>
            </a:r>
            <a:r>
              <a:rPr lang="en-US" sz="1800" dirty="0" err="1" smtClean="0"/>
              <a:t>Lazowska</a:t>
            </a:r>
            <a:r>
              <a:rPr lang="en-US" sz="1800" dirty="0" smtClean="0"/>
              <a:t>. Bill &amp; Melinda Gates Chair in Computer Science &amp; Engineering.</a:t>
            </a:r>
          </a:p>
          <a:p>
            <a:pPr lvl="1"/>
            <a:r>
              <a:rPr lang="en-US" sz="1800" dirty="0" smtClean="0"/>
              <a:t>the design, implementation, and analysis of high performance computing and communication systems</a:t>
            </a:r>
          </a:p>
          <a:p>
            <a:r>
              <a:rPr lang="en-US" sz="1800" dirty="0" smtClean="0"/>
              <a:t>Henry M. Levy. Chairman and </a:t>
            </a:r>
            <a:r>
              <a:rPr lang="en-US" sz="1800" dirty="0" err="1" smtClean="0"/>
              <a:t>Wissner-Slivka</a:t>
            </a:r>
            <a:r>
              <a:rPr lang="en-US" sz="1800" dirty="0" smtClean="0"/>
              <a:t> Chair</a:t>
            </a:r>
          </a:p>
          <a:p>
            <a:pPr lvl="1"/>
            <a:r>
              <a:rPr lang="en-US" sz="1800" dirty="0" smtClean="0"/>
              <a:t>operating systems, distributed systems, security, the world-wide web, and computer architecture</a:t>
            </a:r>
          </a:p>
        </p:txBody>
      </p:sp>
      <p:pic>
        <p:nvPicPr>
          <p:cNvPr id="1026" name="Picture 2" descr="http://www.cs.washington.edu/homes/tom/support/tom.jpg"/>
          <p:cNvPicPr>
            <a:picLocks noChangeAspect="1" noChangeArrowheads="1"/>
          </p:cNvPicPr>
          <p:nvPr/>
        </p:nvPicPr>
        <p:blipFill>
          <a:blip r:embed="rId2" cstate="print"/>
          <a:srcRect/>
          <a:stretch>
            <a:fillRect/>
          </a:stretch>
        </p:blipFill>
        <p:spPr bwMode="auto">
          <a:xfrm>
            <a:off x="973582" y="1447800"/>
            <a:ext cx="1083818" cy="1295400"/>
          </a:xfrm>
          <a:prstGeom prst="rect">
            <a:avLst/>
          </a:prstGeom>
          <a:noFill/>
        </p:spPr>
      </p:pic>
      <p:pic>
        <p:nvPicPr>
          <p:cNvPr id="1028" name="Picture 4" descr="http://lazowska.cs.washington.edu/EDL.cropped.160.jpg"/>
          <p:cNvPicPr>
            <a:picLocks noChangeAspect="1" noChangeArrowheads="1"/>
          </p:cNvPicPr>
          <p:nvPr/>
        </p:nvPicPr>
        <p:blipFill>
          <a:blip r:embed="rId3" cstate="print"/>
          <a:srcRect/>
          <a:stretch>
            <a:fillRect/>
          </a:stretch>
        </p:blipFill>
        <p:spPr bwMode="auto">
          <a:xfrm>
            <a:off x="5257800" y="1447800"/>
            <a:ext cx="1036320" cy="1295400"/>
          </a:xfrm>
          <a:prstGeom prst="rect">
            <a:avLst/>
          </a:prstGeom>
          <a:noFill/>
        </p:spPr>
      </p:pic>
      <p:pic>
        <p:nvPicPr>
          <p:cNvPr id="1030" name="Picture 6" descr="http://www.cs.washington.edu/homes/levy/levy6.jpg"/>
          <p:cNvPicPr>
            <a:picLocks noChangeAspect="1" noChangeArrowheads="1"/>
          </p:cNvPicPr>
          <p:nvPr/>
        </p:nvPicPr>
        <p:blipFill>
          <a:blip r:embed="rId4" cstate="print"/>
          <a:srcRect/>
          <a:stretch>
            <a:fillRect/>
          </a:stretch>
        </p:blipFill>
        <p:spPr bwMode="auto">
          <a:xfrm>
            <a:off x="7211259" y="1447800"/>
            <a:ext cx="1047505" cy="1295400"/>
          </a:xfrm>
          <a:prstGeom prst="rect">
            <a:avLst/>
          </a:prstGeom>
          <a:noFill/>
        </p:spPr>
      </p:pic>
      <p:pic>
        <p:nvPicPr>
          <p:cNvPr id="1032" name="Picture 8" descr="B. Bershad"/>
          <p:cNvPicPr>
            <a:picLocks noChangeAspect="1" noChangeArrowheads="1"/>
          </p:cNvPicPr>
          <p:nvPr/>
        </p:nvPicPr>
        <p:blipFill>
          <a:blip r:embed="rId5" cstate="print"/>
          <a:srcRect/>
          <a:stretch>
            <a:fillRect/>
          </a:stretch>
        </p:blipFill>
        <p:spPr bwMode="auto">
          <a:xfrm>
            <a:off x="2971799" y="1447800"/>
            <a:ext cx="1295401" cy="1295402"/>
          </a:xfrm>
          <a:prstGeom prst="rect">
            <a:avLst/>
          </a:prstGeom>
          <a:noFill/>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Approach</a:t>
            </a:r>
            <a:endParaRPr lang="en-US" dirty="0"/>
          </a:p>
        </p:txBody>
      </p:sp>
      <p:sp>
        <p:nvSpPr>
          <p:cNvPr id="3" name="内容占位符 2"/>
          <p:cNvSpPr>
            <a:spLocks noGrp="1"/>
          </p:cNvSpPr>
          <p:nvPr>
            <p:ph idx="1"/>
          </p:nvPr>
        </p:nvSpPr>
        <p:spPr/>
        <p:txBody>
          <a:bodyPr/>
          <a:lstStyle/>
          <a:p>
            <a:r>
              <a:rPr lang="en-US" dirty="0" smtClean="0"/>
              <a:t>Communicating upward</a:t>
            </a:r>
          </a:p>
          <a:p>
            <a:pPr lvl="1"/>
            <a:r>
              <a:rPr lang="en-US" dirty="0" smtClean="0"/>
              <a:t>Improve functionality</a:t>
            </a:r>
          </a:p>
          <a:p>
            <a:r>
              <a:rPr lang="en-US" dirty="0" smtClean="0"/>
              <a:t>Communicating downward</a:t>
            </a:r>
          </a:p>
          <a:p>
            <a:pPr lvl="1"/>
            <a:r>
              <a:rPr lang="en-US" dirty="0" smtClean="0"/>
              <a:t>Preserve performance </a:t>
            </a:r>
          </a:p>
          <a:p>
            <a:pPr>
              <a:buNone/>
            </a:pPr>
            <a:r>
              <a:rPr lang="en-US" b="1" dirty="0" smtClean="0"/>
              <a:t>	Scheduler activations</a:t>
            </a:r>
            <a:r>
              <a:rPr lang="en-US" dirty="0" smtClean="0"/>
              <a:t>: The execution context for an event vectored from the kernel to an address space.</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Approach</a:t>
            </a:r>
            <a:endParaRPr lang="en-US" dirty="0"/>
          </a:p>
        </p:txBody>
      </p:sp>
      <p:sp>
        <p:nvSpPr>
          <p:cNvPr id="6" name="矩形 5"/>
          <p:cNvSpPr/>
          <p:nvPr/>
        </p:nvSpPr>
        <p:spPr bwMode="auto">
          <a:xfrm>
            <a:off x="22098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7" name="矩形 6"/>
          <p:cNvSpPr/>
          <p:nvPr/>
        </p:nvSpPr>
        <p:spPr bwMode="auto">
          <a:xfrm>
            <a:off x="2286000" y="5181600"/>
            <a:ext cx="5029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305486"/>
                </a:solidFill>
                <a:latin typeface="AGaramond" pitchFamily="18" charset="0"/>
              </a:rPr>
              <a:t>Kernel Level Thread</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8" name="上箭头 7"/>
          <p:cNvSpPr/>
          <p:nvPr/>
        </p:nvSpPr>
        <p:spPr bwMode="auto">
          <a:xfrm>
            <a:off x="3886200" y="2362200"/>
            <a:ext cx="381000" cy="2743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305486"/>
              </a:solidFill>
              <a:effectLst/>
              <a:latin typeface="AGaramond" pitchFamily="18" charset="0"/>
            </a:endParaRPr>
          </a:p>
        </p:txBody>
      </p:sp>
      <p:sp>
        <p:nvSpPr>
          <p:cNvPr id="9" name="下箭头 8"/>
          <p:cNvSpPr/>
          <p:nvPr/>
        </p:nvSpPr>
        <p:spPr bwMode="auto">
          <a:xfrm>
            <a:off x="4724400" y="2362200"/>
            <a:ext cx="381000" cy="2743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305486"/>
              </a:solidFill>
              <a:effectLst/>
              <a:latin typeface="AGaramond" pitchFamily="18" charset="0"/>
            </a:endParaRPr>
          </a:p>
        </p:txBody>
      </p:sp>
      <p:cxnSp>
        <p:nvCxnSpPr>
          <p:cNvPr id="12" name="直接连接符 11"/>
          <p:cNvCxnSpPr/>
          <p:nvPr/>
        </p:nvCxnSpPr>
        <p:spPr bwMode="auto">
          <a:xfrm>
            <a:off x="0" y="3657600"/>
            <a:ext cx="9144000" cy="0"/>
          </a:xfrm>
          <a:prstGeom prst="line">
            <a:avLst/>
          </a:prstGeom>
          <a:solidFill>
            <a:schemeClr val="accent1"/>
          </a:solidFill>
          <a:ln w="38100" cap="flat" cmpd="sng" algn="ctr">
            <a:solidFill>
              <a:schemeClr val="tx1"/>
            </a:solidFill>
            <a:prstDash val="lgDashDot"/>
            <a:round/>
            <a:headEnd type="none" w="med" len="med"/>
            <a:tailEnd type="none" w="med" len="med"/>
          </a:ln>
          <a:effectLst/>
        </p:spPr>
      </p:cxnSp>
      <p:sp>
        <p:nvSpPr>
          <p:cNvPr id="13" name="矩形 12"/>
          <p:cNvSpPr/>
          <p:nvPr/>
        </p:nvSpPr>
        <p:spPr bwMode="auto">
          <a:xfrm>
            <a:off x="228600" y="5105400"/>
            <a:ext cx="1905000" cy="45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Garamond" pitchFamily="18" charset="0"/>
              </a:rPr>
              <a:t>Kernel Level</a:t>
            </a:r>
          </a:p>
        </p:txBody>
      </p:sp>
      <p:sp>
        <p:nvSpPr>
          <p:cNvPr id="14" name="矩形 13"/>
          <p:cNvSpPr/>
          <p:nvPr/>
        </p:nvSpPr>
        <p:spPr bwMode="auto">
          <a:xfrm>
            <a:off x="152400" y="1752600"/>
            <a:ext cx="1905000" cy="45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Garamond" pitchFamily="18" charset="0"/>
              </a:rPr>
              <a:t>User Level</a:t>
            </a:r>
          </a:p>
        </p:txBody>
      </p:sp>
      <p:sp>
        <p:nvSpPr>
          <p:cNvPr id="15" name="矩形 14"/>
          <p:cNvSpPr/>
          <p:nvPr/>
        </p:nvSpPr>
        <p:spPr bwMode="auto">
          <a:xfrm>
            <a:off x="40386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16" name="矩形 15"/>
          <p:cNvSpPr/>
          <p:nvPr/>
        </p:nvSpPr>
        <p:spPr bwMode="auto">
          <a:xfrm>
            <a:off x="58674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18" name="流程图: 多文档 17"/>
          <p:cNvSpPr/>
          <p:nvPr/>
        </p:nvSpPr>
        <p:spPr bwMode="auto">
          <a:xfrm>
            <a:off x="5181600" y="2514600"/>
            <a:ext cx="990600" cy="533400"/>
          </a:xfrm>
          <a:prstGeom prst="flowChartMulti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305486"/>
                </a:solidFill>
                <a:effectLst/>
                <a:latin typeface="AGaramond" pitchFamily="18" charset="0"/>
              </a:rPr>
              <a:t>events</a:t>
            </a:r>
          </a:p>
        </p:txBody>
      </p:sp>
      <p:sp>
        <p:nvSpPr>
          <p:cNvPr id="19" name="流程图: 多文档 18"/>
          <p:cNvSpPr/>
          <p:nvPr/>
        </p:nvSpPr>
        <p:spPr bwMode="auto">
          <a:xfrm>
            <a:off x="2819400" y="4191000"/>
            <a:ext cx="990600" cy="533400"/>
          </a:xfrm>
          <a:prstGeom prst="flowChartMulti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305486"/>
                </a:solidFill>
                <a:effectLst/>
                <a:latin typeface="AGaramond" pitchFamily="18" charset="0"/>
              </a:rPr>
              <a:t>events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Approach</a:t>
            </a:r>
            <a:endParaRPr lang="en-US" dirty="0"/>
          </a:p>
        </p:txBody>
      </p:sp>
      <p:sp>
        <p:nvSpPr>
          <p:cNvPr id="6" name="矩形 5"/>
          <p:cNvSpPr/>
          <p:nvPr/>
        </p:nvSpPr>
        <p:spPr bwMode="auto">
          <a:xfrm>
            <a:off x="22098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7" name="矩形 6"/>
          <p:cNvSpPr/>
          <p:nvPr/>
        </p:nvSpPr>
        <p:spPr bwMode="auto">
          <a:xfrm>
            <a:off x="2286000" y="5181600"/>
            <a:ext cx="5029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smtClean="0">
                <a:solidFill>
                  <a:srgbClr val="305486"/>
                </a:solidFill>
                <a:latin typeface="AGaramond" pitchFamily="18" charset="0"/>
              </a:rPr>
              <a:t>Kernel Level Thread</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8" name="上箭头 7"/>
          <p:cNvSpPr/>
          <p:nvPr/>
        </p:nvSpPr>
        <p:spPr bwMode="auto">
          <a:xfrm>
            <a:off x="3886200" y="2362200"/>
            <a:ext cx="381000" cy="27432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305486"/>
              </a:solidFill>
              <a:effectLst/>
              <a:latin typeface="AGaramond" pitchFamily="18" charset="0"/>
            </a:endParaRPr>
          </a:p>
        </p:txBody>
      </p:sp>
      <p:sp>
        <p:nvSpPr>
          <p:cNvPr id="9" name="下箭头 8"/>
          <p:cNvSpPr/>
          <p:nvPr/>
        </p:nvSpPr>
        <p:spPr bwMode="auto">
          <a:xfrm>
            <a:off x="4724400" y="2362200"/>
            <a:ext cx="381000" cy="2743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305486"/>
              </a:solidFill>
              <a:effectLst/>
              <a:latin typeface="AGaramond" pitchFamily="18" charset="0"/>
            </a:endParaRPr>
          </a:p>
        </p:txBody>
      </p:sp>
      <p:cxnSp>
        <p:nvCxnSpPr>
          <p:cNvPr id="12" name="直接连接符 11"/>
          <p:cNvCxnSpPr/>
          <p:nvPr/>
        </p:nvCxnSpPr>
        <p:spPr bwMode="auto">
          <a:xfrm>
            <a:off x="0" y="3657600"/>
            <a:ext cx="9144000" cy="0"/>
          </a:xfrm>
          <a:prstGeom prst="line">
            <a:avLst/>
          </a:prstGeom>
          <a:solidFill>
            <a:schemeClr val="accent1"/>
          </a:solidFill>
          <a:ln w="38100" cap="flat" cmpd="sng" algn="ctr">
            <a:solidFill>
              <a:schemeClr val="tx1"/>
            </a:solidFill>
            <a:prstDash val="lgDashDot"/>
            <a:round/>
            <a:headEnd type="none" w="med" len="med"/>
            <a:tailEnd type="none" w="med" len="med"/>
          </a:ln>
          <a:effectLst/>
        </p:spPr>
      </p:cxnSp>
      <p:sp>
        <p:nvSpPr>
          <p:cNvPr id="13" name="矩形 12"/>
          <p:cNvSpPr/>
          <p:nvPr/>
        </p:nvSpPr>
        <p:spPr bwMode="auto">
          <a:xfrm>
            <a:off x="228600" y="5105400"/>
            <a:ext cx="1905000" cy="45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Garamond" pitchFamily="18" charset="0"/>
              </a:rPr>
              <a:t>Kernel Level</a:t>
            </a:r>
          </a:p>
        </p:txBody>
      </p:sp>
      <p:sp>
        <p:nvSpPr>
          <p:cNvPr id="14" name="矩形 13"/>
          <p:cNvSpPr/>
          <p:nvPr/>
        </p:nvSpPr>
        <p:spPr bwMode="auto">
          <a:xfrm>
            <a:off x="152400" y="1752600"/>
            <a:ext cx="1905000" cy="45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Garamond" pitchFamily="18" charset="0"/>
              </a:rPr>
              <a:t>User Level</a:t>
            </a:r>
          </a:p>
        </p:txBody>
      </p:sp>
      <p:sp>
        <p:nvSpPr>
          <p:cNvPr id="15" name="矩形 14"/>
          <p:cNvSpPr/>
          <p:nvPr/>
        </p:nvSpPr>
        <p:spPr bwMode="auto">
          <a:xfrm>
            <a:off x="40386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16" name="矩形 15"/>
          <p:cNvSpPr/>
          <p:nvPr/>
        </p:nvSpPr>
        <p:spPr bwMode="auto">
          <a:xfrm>
            <a:off x="5867400" y="1524000"/>
            <a:ext cx="1524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05486"/>
                </a:solidFill>
                <a:effectLst/>
                <a:latin typeface="AGaramond" pitchFamily="18" charset="0"/>
              </a:rPr>
              <a:t>thread</a:t>
            </a:r>
            <a:r>
              <a:rPr kumimoji="0" lang="en-US" sz="2000" b="1" i="0" u="none" strike="noStrike" cap="none" normalizeH="0" dirty="0" smtClean="0">
                <a:ln>
                  <a:noFill/>
                </a:ln>
                <a:solidFill>
                  <a:srgbClr val="305486"/>
                </a:solidFill>
                <a:effectLst/>
                <a:latin typeface="AGaramond" pitchFamily="18" charset="0"/>
              </a:rPr>
              <a:t> system</a:t>
            </a:r>
            <a:endParaRPr kumimoji="0" lang="en-US" sz="2000" b="1" i="0" u="none" strike="noStrike" cap="none" normalizeH="0" baseline="0" dirty="0" smtClean="0">
              <a:ln>
                <a:noFill/>
              </a:ln>
              <a:solidFill>
                <a:srgbClr val="305486"/>
              </a:solidFill>
              <a:effectLst/>
              <a:latin typeface="AGaramond" pitchFamily="18" charset="0"/>
            </a:endParaRPr>
          </a:p>
        </p:txBody>
      </p:sp>
      <p:sp>
        <p:nvSpPr>
          <p:cNvPr id="18" name="流程图: 多文档 17"/>
          <p:cNvSpPr/>
          <p:nvPr/>
        </p:nvSpPr>
        <p:spPr bwMode="auto">
          <a:xfrm>
            <a:off x="5181600" y="2514600"/>
            <a:ext cx="990600" cy="533400"/>
          </a:xfrm>
          <a:prstGeom prst="flowChartMulti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305486"/>
                </a:solidFill>
                <a:effectLst/>
                <a:latin typeface="AGaramond" pitchFamily="18" charset="0"/>
              </a:rPr>
              <a:t>events</a:t>
            </a:r>
          </a:p>
        </p:txBody>
      </p:sp>
      <p:sp>
        <p:nvSpPr>
          <p:cNvPr id="19" name="流程图: 多文档 18"/>
          <p:cNvSpPr/>
          <p:nvPr/>
        </p:nvSpPr>
        <p:spPr bwMode="auto">
          <a:xfrm>
            <a:off x="2819400" y="4191000"/>
            <a:ext cx="990600" cy="533400"/>
          </a:xfrm>
          <a:prstGeom prst="flowChartMultidocumen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305486"/>
                </a:solidFill>
                <a:effectLst/>
                <a:latin typeface="AGaramond" pitchFamily="18" charset="0"/>
              </a:rPr>
              <a:t>events</a:t>
            </a:r>
          </a:p>
        </p:txBody>
      </p:sp>
      <p:sp>
        <p:nvSpPr>
          <p:cNvPr id="17" name="矩形标注 16"/>
          <p:cNvSpPr/>
          <p:nvPr/>
        </p:nvSpPr>
        <p:spPr bwMode="auto">
          <a:xfrm>
            <a:off x="152400" y="3733800"/>
            <a:ext cx="2209800" cy="1219200"/>
          </a:xfrm>
          <a:prstGeom prst="wedgeRectCallout">
            <a:avLst>
              <a:gd name="adj1" fmla="val 69422"/>
              <a:gd name="adj2" fmla="val 308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smtClean="0"/>
              <a:t>Notify the address space thread scheduler of every event affecting the address space</a:t>
            </a:r>
            <a:endParaRPr kumimoji="0" lang="en-US" sz="1500" b="0" i="0" u="none" strike="noStrike" cap="none" normalizeH="0" baseline="0" dirty="0" smtClean="0">
              <a:ln>
                <a:noFill/>
              </a:ln>
              <a:solidFill>
                <a:srgbClr val="305486"/>
              </a:solidFill>
              <a:effectLst/>
              <a:latin typeface="AGaramond" pitchFamily="18" charset="0"/>
            </a:endParaRPr>
          </a:p>
        </p:txBody>
      </p:sp>
      <p:sp>
        <p:nvSpPr>
          <p:cNvPr id="20" name="矩形标注 19"/>
          <p:cNvSpPr/>
          <p:nvPr/>
        </p:nvSpPr>
        <p:spPr bwMode="auto">
          <a:xfrm>
            <a:off x="6705600" y="2362200"/>
            <a:ext cx="2362200" cy="1219200"/>
          </a:xfrm>
          <a:prstGeom prst="wedgeRectCallout">
            <a:avLst>
              <a:gd name="adj1" fmla="val -68519"/>
              <a:gd name="adj2" fmla="val -1032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600" dirty="0" smtClean="0"/>
              <a:t>Notify the kernel of the subset of user-level events that can affect processor allocation decisions</a:t>
            </a:r>
            <a:endParaRPr kumimoji="0" lang="en-US" sz="1500" b="0" i="0" u="none" strike="noStrike" cap="none" normalizeH="0" baseline="0" dirty="0" smtClean="0">
              <a:ln>
                <a:noFill/>
              </a:ln>
              <a:solidFill>
                <a:srgbClr val="305486"/>
              </a:solidFill>
              <a:effectLst/>
              <a:latin typeface="AGaramond" pitchFamily="18"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solidFill>
                  <a:srgbClr val="FF0000"/>
                </a:solidFill>
              </a:rPr>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228740279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Related Works</a:t>
            </a:r>
            <a:endParaRPr lang="en-US" dirty="0"/>
          </a:p>
        </p:txBody>
      </p:sp>
      <p:sp>
        <p:nvSpPr>
          <p:cNvPr id="3" name="内容占位符 2"/>
          <p:cNvSpPr>
            <a:spLocks noGrp="1"/>
          </p:cNvSpPr>
          <p:nvPr>
            <p:ph idx="1"/>
          </p:nvPr>
        </p:nvSpPr>
        <p:spPr/>
        <p:txBody>
          <a:bodyPr/>
          <a:lstStyle/>
          <a:p>
            <a:r>
              <a:rPr lang="en-US" dirty="0" smtClean="0"/>
              <a:t>Psyche and </a:t>
            </a:r>
            <a:r>
              <a:rPr lang="en-US" dirty="0" err="1" smtClean="0"/>
              <a:t>Symunix</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5" name="表格 4"/>
          <p:cNvGraphicFramePr>
            <a:graphicFrameLocks noGrp="1"/>
          </p:cNvGraphicFramePr>
          <p:nvPr/>
        </p:nvGraphicFramePr>
        <p:xfrm>
          <a:off x="152400" y="2006600"/>
          <a:ext cx="8839200" cy="2839720"/>
        </p:xfrm>
        <a:graphic>
          <a:graphicData uri="http://schemas.openxmlformats.org/drawingml/2006/table">
            <a:tbl>
              <a:tblPr firstRow="1" bandRow="1">
                <a:tableStyleId>{5C22544A-7EE6-4342-B048-85BDC9FD1C3A}</a:tableStyleId>
              </a:tblPr>
              <a:tblGrid>
                <a:gridCol w="2057400"/>
                <a:gridCol w="3835400"/>
                <a:gridCol w="2946400"/>
              </a:tblGrid>
              <a:tr h="370840">
                <a:tc>
                  <a:txBody>
                    <a:bodyPr/>
                    <a:lstStyle/>
                    <a:p>
                      <a:pPr algn="ctr"/>
                      <a:endParaRPr lang="en-US" dirty="0">
                        <a:solidFill>
                          <a:schemeClr val="tx1"/>
                        </a:solidFill>
                      </a:endParaRPr>
                    </a:p>
                  </a:txBody>
                  <a:tcPr/>
                </a:tc>
                <a:tc>
                  <a:txBody>
                    <a:bodyPr/>
                    <a:lstStyle/>
                    <a:p>
                      <a:pPr algn="ctr"/>
                      <a:r>
                        <a:rPr lang="en-US" dirty="0" smtClean="0">
                          <a:solidFill>
                            <a:schemeClr val="tx1"/>
                          </a:solidFill>
                        </a:rPr>
                        <a:t>Scheduler</a:t>
                      </a:r>
                      <a:r>
                        <a:rPr lang="en-US" baseline="0" dirty="0" smtClean="0">
                          <a:solidFill>
                            <a:schemeClr val="tx1"/>
                          </a:solidFill>
                        </a:rPr>
                        <a:t> Activations</a:t>
                      </a:r>
                      <a:endParaRPr lang="en-US" dirty="0">
                        <a:solidFill>
                          <a:schemeClr val="tx1"/>
                        </a:solidFill>
                      </a:endParaRPr>
                    </a:p>
                  </a:txBody>
                  <a:tcPr/>
                </a:tc>
                <a:tc>
                  <a:txBody>
                    <a:bodyPr/>
                    <a:lstStyle/>
                    <a:p>
                      <a:pPr algn="ctr"/>
                      <a:r>
                        <a:rPr lang="en-US" dirty="0" smtClean="0">
                          <a:solidFill>
                            <a:schemeClr val="tx1"/>
                          </a:solidFill>
                        </a:rPr>
                        <a:t>Psyche and </a:t>
                      </a:r>
                      <a:r>
                        <a:rPr lang="en-US" dirty="0" err="1" smtClean="0">
                          <a:solidFill>
                            <a:schemeClr val="tx1"/>
                          </a:solidFill>
                        </a:rPr>
                        <a:t>Symunix</a:t>
                      </a:r>
                      <a:endParaRPr lang="en-US" dirty="0">
                        <a:solidFill>
                          <a:schemeClr val="tx1"/>
                        </a:solidFill>
                      </a:endParaRPr>
                    </a:p>
                  </a:txBody>
                  <a:tcPr/>
                </a:tc>
              </a:tr>
              <a:tr h="370840">
                <a:tc>
                  <a:txBody>
                    <a:bodyPr/>
                    <a:lstStyle/>
                    <a:p>
                      <a:pPr algn="ctr"/>
                      <a:r>
                        <a:rPr lang="en-US" dirty="0" smtClean="0">
                          <a:solidFill>
                            <a:schemeClr val="tx1"/>
                          </a:solidFill>
                        </a:rPr>
                        <a:t>Platform</a:t>
                      </a:r>
                      <a:endParaRPr lang="en-US" dirty="0">
                        <a:solidFill>
                          <a:schemeClr val="tx1"/>
                        </a:solidFill>
                      </a:endParaRPr>
                    </a:p>
                  </a:txBody>
                  <a:tcPr anchor="ctr"/>
                </a:tc>
                <a:tc>
                  <a:txBody>
                    <a:bodyPr/>
                    <a:lstStyle/>
                    <a:p>
                      <a:pPr algn="ctr"/>
                      <a:r>
                        <a:rPr lang="en-US" dirty="0" smtClean="0">
                          <a:solidFill>
                            <a:schemeClr val="tx1"/>
                          </a:solidFill>
                        </a:rPr>
                        <a:t>Topaz (UNIX)</a:t>
                      </a:r>
                      <a:endParaRPr lang="en-US" dirty="0">
                        <a:solidFill>
                          <a:schemeClr val="tx1"/>
                        </a:solidFill>
                      </a:endParaRPr>
                    </a:p>
                  </a:txBody>
                  <a:tcPr anchor="ctr"/>
                </a:tc>
                <a:tc>
                  <a:txBody>
                    <a:bodyPr/>
                    <a:lstStyle/>
                    <a:p>
                      <a:pPr algn="ctr"/>
                      <a:r>
                        <a:rPr lang="en-US" dirty="0" smtClean="0">
                          <a:solidFill>
                            <a:schemeClr val="tx1"/>
                          </a:solidFill>
                        </a:rPr>
                        <a:t>Psyche: UNIX</a:t>
                      </a:r>
                    </a:p>
                    <a:p>
                      <a:pPr algn="ctr"/>
                      <a:r>
                        <a:rPr lang="en-US" dirty="0" err="1" smtClean="0">
                          <a:solidFill>
                            <a:schemeClr val="tx1"/>
                          </a:solidFill>
                        </a:rPr>
                        <a:t>Symunix</a:t>
                      </a:r>
                      <a:r>
                        <a:rPr lang="en-US" dirty="0" smtClean="0">
                          <a:solidFill>
                            <a:schemeClr val="tx1"/>
                          </a:solidFill>
                        </a:rPr>
                        <a:t>: New OS</a:t>
                      </a:r>
                      <a:endParaRPr lang="en-US" dirty="0">
                        <a:solidFill>
                          <a:schemeClr val="tx1"/>
                        </a:solidFill>
                      </a:endParaRPr>
                    </a:p>
                  </a:txBody>
                  <a:tcPr anchor="ctr"/>
                </a:tc>
              </a:tr>
              <a:tr h="370840">
                <a:tc>
                  <a:txBody>
                    <a:bodyPr/>
                    <a:lstStyle/>
                    <a:p>
                      <a:pPr algn="ctr"/>
                      <a:r>
                        <a:rPr lang="en-US" dirty="0" smtClean="0">
                          <a:solidFill>
                            <a:schemeClr val="tx1"/>
                          </a:solidFill>
                        </a:rPr>
                        <a:t>Communication</a:t>
                      </a:r>
                      <a:endParaRPr lang="en-US" dirty="0">
                        <a:solidFill>
                          <a:schemeClr val="tx1"/>
                        </a:solidFill>
                      </a:endParaRPr>
                    </a:p>
                  </a:txBody>
                  <a:tcPr anchor="ctr"/>
                </a:tc>
                <a:tc>
                  <a:txBody>
                    <a:bodyPr/>
                    <a:lstStyle/>
                    <a:p>
                      <a:pPr algn="ctr"/>
                      <a:r>
                        <a:rPr lang="en-US" dirty="0" smtClean="0">
                          <a:solidFill>
                            <a:schemeClr val="tx1"/>
                          </a:solidFill>
                        </a:rPr>
                        <a:t>Between user-level and kernel-level</a:t>
                      </a:r>
                      <a:endParaRPr lang="en-US"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Between kernel and application</a:t>
                      </a:r>
                    </a:p>
                    <a:p>
                      <a:pPr algn="ctr"/>
                      <a:endParaRPr lang="en-US" dirty="0">
                        <a:solidFill>
                          <a:schemeClr val="tx1"/>
                        </a:solidFill>
                      </a:endParaRPr>
                    </a:p>
                  </a:txBody>
                  <a:tcPr anchor="ctr"/>
                </a:tc>
              </a:tr>
              <a:tr h="370840">
                <a:tc>
                  <a:txBody>
                    <a:bodyPr/>
                    <a:lstStyle/>
                    <a:p>
                      <a:pPr algn="ctr"/>
                      <a:r>
                        <a:rPr lang="en-US" dirty="0" smtClean="0">
                          <a:solidFill>
                            <a:schemeClr val="tx1"/>
                          </a:solidFill>
                        </a:rPr>
                        <a:t>Synchronization</a:t>
                      </a:r>
                      <a:endParaRPr lang="en-US" dirty="0">
                        <a:solidFill>
                          <a:schemeClr val="tx1"/>
                        </a:solidFill>
                      </a:endParaRPr>
                    </a:p>
                  </a:txBody>
                  <a:tcPr anchor="ctr"/>
                </a:tc>
                <a:tc>
                  <a:txBody>
                    <a:bodyPr/>
                    <a:lstStyle/>
                    <a:p>
                      <a:pPr algn="ctr"/>
                      <a:r>
                        <a:rPr lang="en-US" dirty="0" smtClean="0">
                          <a:solidFill>
                            <a:schemeClr val="tx1"/>
                          </a:solidFill>
                        </a:rPr>
                        <a:t>Low overhead</a:t>
                      </a:r>
                      <a:endParaRPr lang="en-US" dirty="0">
                        <a:solidFill>
                          <a:schemeClr val="tx1"/>
                        </a:solidFill>
                      </a:endParaRPr>
                    </a:p>
                  </a:txBody>
                  <a:tcPr anchor="ctr"/>
                </a:tc>
                <a:tc>
                  <a:txBody>
                    <a:bodyPr/>
                    <a:lstStyle/>
                    <a:p>
                      <a:pPr algn="ctr"/>
                      <a:r>
                        <a:rPr lang="en-US" dirty="0" smtClean="0">
                          <a:solidFill>
                            <a:schemeClr val="tx1"/>
                          </a:solidFill>
                        </a:rPr>
                        <a:t>High overhead,</a:t>
                      </a:r>
                    </a:p>
                    <a:p>
                      <a:pPr algn="ctr"/>
                      <a:r>
                        <a:rPr lang="en-US" dirty="0" smtClean="0">
                          <a:solidFill>
                            <a:schemeClr val="tx1"/>
                          </a:solidFill>
                        </a:rPr>
                        <a:t>Should</a:t>
                      </a:r>
                      <a:r>
                        <a:rPr lang="en-US" baseline="0" dirty="0" smtClean="0">
                          <a:solidFill>
                            <a:schemeClr val="tx1"/>
                          </a:solidFill>
                        </a:rPr>
                        <a:t> be handled between applications and kernel</a:t>
                      </a:r>
                      <a:endParaRPr lang="en-US" dirty="0">
                        <a:solidFill>
                          <a:schemeClr val="tx1"/>
                        </a:solidFill>
                      </a:endParaRPr>
                    </a:p>
                  </a:txBody>
                  <a:tcPr anchor="ctr"/>
                </a:tc>
              </a:tr>
            </a:tbl>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Related Works</a:t>
            </a:r>
            <a:endParaRPr lang="en-US" dirty="0"/>
          </a:p>
        </p:txBody>
      </p:sp>
      <p:sp>
        <p:nvSpPr>
          <p:cNvPr id="3" name="内容占位符 2"/>
          <p:cNvSpPr>
            <a:spLocks noGrp="1"/>
          </p:cNvSpPr>
          <p:nvPr>
            <p:ph idx="1"/>
          </p:nvPr>
        </p:nvSpPr>
        <p:spPr/>
        <p:txBody>
          <a:bodyPr/>
          <a:lstStyle/>
          <a:p>
            <a:r>
              <a:rPr lang="en-US" dirty="0" smtClean="0"/>
              <a:t>Compare with traditional asynchronous I/O system.</a:t>
            </a:r>
          </a:p>
          <a:p>
            <a:pPr lvl="1"/>
            <a:r>
              <a:rPr lang="en-US" dirty="0" smtClean="0"/>
              <a:t>Uniformly addresses preemption, I/O, and page faults.</a:t>
            </a:r>
          </a:p>
          <a:p>
            <a:pPr lvl="1"/>
            <a:r>
              <a:rPr lang="en-US" dirty="0" smtClean="0"/>
              <a:t>No need to major change the structure for application and kernel code.</a:t>
            </a:r>
          </a:p>
          <a:p>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Related Works</a:t>
            </a:r>
            <a:endParaRPr lang="en-US" dirty="0"/>
          </a:p>
        </p:txBody>
      </p:sp>
      <p:sp>
        <p:nvSpPr>
          <p:cNvPr id="3" name="内容占位符 2"/>
          <p:cNvSpPr>
            <a:spLocks noGrp="1"/>
          </p:cNvSpPr>
          <p:nvPr>
            <p:ph idx="1"/>
          </p:nvPr>
        </p:nvSpPr>
        <p:spPr/>
        <p:txBody>
          <a:bodyPr/>
          <a:lstStyle/>
          <a:p>
            <a:r>
              <a:rPr lang="en-US" dirty="0" smtClean="0"/>
              <a:t>Compare with Hydra </a:t>
            </a:r>
          </a:p>
          <a:p>
            <a:pPr lvl="1"/>
            <a:r>
              <a:rPr lang="en-US" dirty="0" smtClean="0"/>
              <a:t>Both implement scheduling policy out of kernel.</a:t>
            </a:r>
          </a:p>
          <a:p>
            <a:pPr lvl="1"/>
            <a:r>
              <a:rPr lang="en-US" dirty="0" smtClean="0"/>
              <a:t>Hydra: scheduling requires coordinating between scheduler server and kernel. Scheduler Activation: Scheduling is autonomic.</a:t>
            </a:r>
          </a:p>
          <a:p>
            <a:pPr lvl="1"/>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solidFill>
                  <a:srgbClr val="FF0000"/>
                </a:solidFill>
              </a:rPr>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22874027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User-level Thread</a:t>
            </a:r>
            <a:endParaRPr lang="en-US" dirty="0"/>
          </a:p>
        </p:txBody>
      </p:sp>
      <p:grpSp>
        <p:nvGrpSpPr>
          <p:cNvPr id="3" name="Group 3"/>
          <p:cNvGrpSpPr>
            <a:grpSpLocks/>
          </p:cNvGrpSpPr>
          <p:nvPr/>
        </p:nvGrpSpPr>
        <p:grpSpPr bwMode="auto">
          <a:xfrm>
            <a:off x="685800" y="1828800"/>
            <a:ext cx="6781800" cy="3810000"/>
            <a:chOff x="44" y="1192"/>
            <a:chExt cx="2452" cy="1241"/>
          </a:xfrm>
        </p:grpSpPr>
        <p:sp>
          <p:nvSpPr>
            <p:cNvPr id="5" name="Rectangle 4"/>
            <p:cNvSpPr>
              <a:spLocks noChangeArrowheads="1"/>
            </p:cNvSpPr>
            <p:nvPr/>
          </p:nvSpPr>
          <p:spPr bwMode="auto">
            <a:xfrm>
              <a:off x="736" y="1192"/>
              <a:ext cx="1758" cy="1241"/>
            </a:xfrm>
            <a:prstGeom prst="rect">
              <a:avLst/>
            </a:prstGeom>
            <a:noFill/>
            <a:ln w="9525">
              <a:solidFill>
                <a:schemeClr val="tx1"/>
              </a:solidFill>
              <a:miter lim="800000"/>
              <a:headEnd/>
              <a:tailEnd/>
            </a:ln>
            <a:effectLst/>
          </p:spPr>
          <p:txBody>
            <a:bodyPr wrap="none" anchor="ctr"/>
            <a:lstStyle/>
            <a:p>
              <a:endParaRPr lang="zh-CN" altLang="en-US"/>
            </a:p>
          </p:txBody>
        </p:sp>
        <p:sp>
          <p:nvSpPr>
            <p:cNvPr id="6" name="Line 5"/>
            <p:cNvSpPr>
              <a:spLocks noChangeShapeType="1"/>
            </p:cNvSpPr>
            <p:nvPr/>
          </p:nvSpPr>
          <p:spPr bwMode="auto">
            <a:xfrm>
              <a:off x="741" y="1864"/>
              <a:ext cx="1755" cy="0"/>
            </a:xfrm>
            <a:prstGeom prst="line">
              <a:avLst/>
            </a:prstGeom>
            <a:noFill/>
            <a:ln w="9525">
              <a:solidFill>
                <a:schemeClr val="tx1"/>
              </a:solidFill>
              <a:round/>
              <a:headEnd/>
              <a:tailEnd/>
            </a:ln>
            <a:effectLst/>
          </p:spPr>
          <p:txBody>
            <a:bodyPr/>
            <a:lstStyle/>
            <a:p>
              <a:endParaRPr lang="zh-CN" altLang="en-US"/>
            </a:p>
          </p:txBody>
        </p:sp>
        <p:sp>
          <p:nvSpPr>
            <p:cNvPr id="7" name="Text Box 6"/>
            <p:cNvSpPr txBox="1">
              <a:spLocks noChangeArrowheads="1"/>
            </p:cNvSpPr>
            <p:nvPr/>
          </p:nvSpPr>
          <p:spPr bwMode="auto">
            <a:xfrm>
              <a:off x="1561" y="1425"/>
              <a:ext cx="218" cy="120"/>
            </a:xfrm>
            <a:prstGeom prst="rect">
              <a:avLst/>
            </a:prstGeom>
            <a:noFill/>
            <a:ln w="9525">
              <a:noFill/>
              <a:miter lim="800000"/>
              <a:headEnd/>
              <a:tailEnd/>
            </a:ln>
            <a:effectLst/>
          </p:spPr>
          <p:txBody>
            <a:bodyPr wrap="square">
              <a:spAutoFit/>
            </a:bodyPr>
            <a:lstStyle/>
            <a:p>
              <a:r>
                <a:rPr lang="en-US" altLang="zh-CN" b="1" dirty="0">
                  <a:latin typeface="Times New Roman" pitchFamily="18" charset="0"/>
                </a:rPr>
                <a:t>. . .</a:t>
              </a:r>
            </a:p>
          </p:txBody>
        </p:sp>
        <p:sp>
          <p:nvSpPr>
            <p:cNvPr id="8" name="Text Box 7"/>
            <p:cNvSpPr txBox="1">
              <a:spLocks noChangeArrowheads="1"/>
            </p:cNvSpPr>
            <p:nvPr/>
          </p:nvSpPr>
          <p:spPr bwMode="auto">
            <a:xfrm>
              <a:off x="113" y="1491"/>
              <a:ext cx="577" cy="166"/>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user space</a:t>
              </a:r>
              <a:endParaRPr lang="en-US" altLang="zh-CN" sz="1600" b="1" dirty="0">
                <a:latin typeface="Times New Roman" pitchFamily="18" charset="0"/>
              </a:endParaRPr>
            </a:p>
          </p:txBody>
        </p:sp>
        <p:sp>
          <p:nvSpPr>
            <p:cNvPr id="9" name="Text Box 8"/>
            <p:cNvSpPr txBox="1">
              <a:spLocks noChangeArrowheads="1"/>
            </p:cNvSpPr>
            <p:nvPr/>
          </p:nvSpPr>
          <p:spPr bwMode="auto">
            <a:xfrm>
              <a:off x="44" y="2127"/>
              <a:ext cx="676" cy="166"/>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kernel space</a:t>
              </a:r>
              <a:endParaRPr lang="en-US" altLang="zh-CN" sz="1600" b="1" dirty="0">
                <a:latin typeface="Times New Roman" pitchFamily="18" charset="0"/>
              </a:endParaRPr>
            </a:p>
          </p:txBody>
        </p:sp>
        <p:sp>
          <p:nvSpPr>
            <p:cNvPr id="10" name="Oval 9"/>
            <p:cNvSpPr>
              <a:spLocks noChangeArrowheads="1"/>
            </p:cNvSpPr>
            <p:nvPr/>
          </p:nvSpPr>
          <p:spPr bwMode="auto">
            <a:xfrm>
              <a:off x="897" y="1251"/>
              <a:ext cx="488" cy="474"/>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11" name="Oval 10"/>
            <p:cNvSpPr>
              <a:spLocks noChangeArrowheads="1"/>
            </p:cNvSpPr>
            <p:nvPr/>
          </p:nvSpPr>
          <p:spPr bwMode="auto">
            <a:xfrm>
              <a:off x="1859" y="1238"/>
              <a:ext cx="488" cy="474"/>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12" name="Line 11"/>
            <p:cNvSpPr>
              <a:spLocks noChangeShapeType="1"/>
            </p:cNvSpPr>
            <p:nvPr/>
          </p:nvSpPr>
          <p:spPr bwMode="auto">
            <a:xfrm>
              <a:off x="1150" y="1765"/>
              <a:ext cx="0" cy="256"/>
            </a:xfrm>
            <a:prstGeom prst="line">
              <a:avLst/>
            </a:prstGeom>
            <a:noFill/>
            <a:ln w="9525">
              <a:solidFill>
                <a:srgbClr val="0066FF"/>
              </a:solidFill>
              <a:round/>
              <a:headEnd/>
              <a:tailEnd type="triangle" w="med" len="med"/>
            </a:ln>
            <a:effectLst/>
          </p:spPr>
          <p:txBody>
            <a:bodyPr/>
            <a:lstStyle/>
            <a:p>
              <a:endParaRPr lang="zh-CN" altLang="en-US"/>
            </a:p>
          </p:txBody>
        </p:sp>
        <p:sp>
          <p:nvSpPr>
            <p:cNvPr id="13" name="Line 12"/>
            <p:cNvSpPr>
              <a:spLocks noChangeShapeType="1"/>
            </p:cNvSpPr>
            <p:nvPr/>
          </p:nvSpPr>
          <p:spPr bwMode="auto">
            <a:xfrm flipH="1">
              <a:off x="2085" y="1759"/>
              <a:ext cx="2" cy="261"/>
            </a:xfrm>
            <a:prstGeom prst="line">
              <a:avLst/>
            </a:prstGeom>
            <a:noFill/>
            <a:ln w="9525">
              <a:solidFill>
                <a:srgbClr val="0066FF"/>
              </a:solidFill>
              <a:round/>
              <a:headEnd/>
              <a:tailEnd type="triangle" w="med" len="med"/>
            </a:ln>
            <a:effectLst/>
          </p:spPr>
          <p:txBody>
            <a:bodyPr/>
            <a:lstStyle/>
            <a:p>
              <a:endParaRPr lang="zh-CN" altLang="en-US"/>
            </a:p>
          </p:txBody>
        </p:sp>
        <p:grpSp>
          <p:nvGrpSpPr>
            <p:cNvPr id="4" name="Group 13"/>
            <p:cNvGrpSpPr>
              <a:grpSpLocks/>
            </p:cNvGrpSpPr>
            <p:nvPr/>
          </p:nvGrpSpPr>
          <p:grpSpPr bwMode="auto">
            <a:xfrm>
              <a:off x="2139" y="1328"/>
              <a:ext cx="120" cy="338"/>
              <a:chOff x="2247" y="1294"/>
              <a:chExt cx="210" cy="956"/>
            </a:xfrm>
          </p:grpSpPr>
          <p:sp>
            <p:nvSpPr>
              <p:cNvPr id="33" name="Freeform 14"/>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34" name="AutoShape 15"/>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4" name="Group 16"/>
            <p:cNvGrpSpPr>
              <a:grpSpLocks/>
            </p:cNvGrpSpPr>
            <p:nvPr/>
          </p:nvGrpSpPr>
          <p:grpSpPr bwMode="auto">
            <a:xfrm>
              <a:off x="1211" y="1336"/>
              <a:ext cx="120" cy="338"/>
              <a:chOff x="2247" y="1294"/>
              <a:chExt cx="210" cy="956"/>
            </a:xfrm>
          </p:grpSpPr>
          <p:sp>
            <p:nvSpPr>
              <p:cNvPr id="31" name="Freeform 17"/>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32" name="AutoShape 18"/>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5" name="Group 19"/>
            <p:cNvGrpSpPr>
              <a:grpSpLocks/>
            </p:cNvGrpSpPr>
            <p:nvPr/>
          </p:nvGrpSpPr>
          <p:grpSpPr bwMode="auto">
            <a:xfrm>
              <a:off x="1131" y="1336"/>
              <a:ext cx="120" cy="338"/>
              <a:chOff x="2247" y="1294"/>
              <a:chExt cx="210" cy="956"/>
            </a:xfrm>
          </p:grpSpPr>
          <p:sp>
            <p:nvSpPr>
              <p:cNvPr id="29" name="Freeform 20"/>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30" name="AutoShape 21"/>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6" name="Group 22"/>
            <p:cNvGrpSpPr>
              <a:grpSpLocks/>
            </p:cNvGrpSpPr>
            <p:nvPr/>
          </p:nvGrpSpPr>
          <p:grpSpPr bwMode="auto">
            <a:xfrm>
              <a:off x="2051" y="2056"/>
              <a:ext cx="120" cy="338"/>
              <a:chOff x="2247" y="1294"/>
              <a:chExt cx="210" cy="956"/>
            </a:xfrm>
          </p:grpSpPr>
          <p:sp>
            <p:nvSpPr>
              <p:cNvPr id="27" name="Freeform 23"/>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8" name="AutoShape 24"/>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7" name="Group 25"/>
            <p:cNvGrpSpPr>
              <a:grpSpLocks/>
            </p:cNvGrpSpPr>
            <p:nvPr/>
          </p:nvGrpSpPr>
          <p:grpSpPr bwMode="auto">
            <a:xfrm>
              <a:off x="1075" y="2072"/>
              <a:ext cx="120" cy="338"/>
              <a:chOff x="2247" y="1294"/>
              <a:chExt cx="210" cy="956"/>
            </a:xfrm>
          </p:grpSpPr>
          <p:sp>
            <p:nvSpPr>
              <p:cNvPr id="25" name="Freeform 26"/>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6" name="AutoShape 27"/>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8" name="Group 28"/>
            <p:cNvGrpSpPr>
              <a:grpSpLocks/>
            </p:cNvGrpSpPr>
            <p:nvPr/>
          </p:nvGrpSpPr>
          <p:grpSpPr bwMode="auto">
            <a:xfrm>
              <a:off x="1019" y="1336"/>
              <a:ext cx="120" cy="338"/>
              <a:chOff x="2247" y="1294"/>
              <a:chExt cx="210" cy="956"/>
            </a:xfrm>
          </p:grpSpPr>
          <p:sp>
            <p:nvSpPr>
              <p:cNvPr id="23" name="Freeform 29"/>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4" name="AutoShape 30"/>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9" name="Group 31"/>
            <p:cNvGrpSpPr>
              <a:grpSpLocks/>
            </p:cNvGrpSpPr>
            <p:nvPr/>
          </p:nvGrpSpPr>
          <p:grpSpPr bwMode="auto">
            <a:xfrm>
              <a:off x="2011" y="1328"/>
              <a:ext cx="120" cy="338"/>
              <a:chOff x="2247" y="1294"/>
              <a:chExt cx="210" cy="956"/>
            </a:xfrm>
          </p:grpSpPr>
          <p:sp>
            <p:nvSpPr>
              <p:cNvPr id="21" name="Freeform 32"/>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 name="AutoShape 33"/>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sp>
        <p:nvSpPr>
          <p:cNvPr id="35" name="Text Box 7"/>
          <p:cNvSpPr txBox="1">
            <a:spLocks noChangeArrowheads="1"/>
          </p:cNvSpPr>
          <p:nvPr/>
        </p:nvSpPr>
        <p:spPr bwMode="auto">
          <a:xfrm>
            <a:off x="4038600" y="4572000"/>
            <a:ext cx="1424877" cy="338554"/>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kernel  thread</a:t>
            </a:r>
            <a:endParaRPr lang="en-US" altLang="zh-CN" sz="1600" b="1" dirty="0">
              <a:latin typeface="Times New Roman" pitchFamily="18" charset="0"/>
            </a:endParaRPr>
          </a:p>
        </p:txBody>
      </p:sp>
      <p:sp>
        <p:nvSpPr>
          <p:cNvPr id="36" name="Text Box 7"/>
          <p:cNvSpPr txBox="1">
            <a:spLocks noChangeArrowheads="1"/>
          </p:cNvSpPr>
          <p:nvPr/>
        </p:nvSpPr>
        <p:spPr bwMode="auto">
          <a:xfrm>
            <a:off x="4197434" y="1905000"/>
            <a:ext cx="2014782" cy="830997"/>
          </a:xfrm>
          <a:prstGeom prst="rect">
            <a:avLst/>
          </a:prstGeom>
          <a:noFill/>
          <a:ln w="9525">
            <a:noFill/>
            <a:miter lim="800000"/>
            <a:headEnd/>
            <a:tailEnd/>
          </a:ln>
          <a:effectLst/>
        </p:spPr>
        <p:txBody>
          <a:bodyPr wrap="none">
            <a:spAutoFit/>
          </a:bodyPr>
          <a:lstStyle/>
          <a:p>
            <a:pPr>
              <a:spcBef>
                <a:spcPct val="0"/>
              </a:spcBef>
            </a:pPr>
            <a:r>
              <a:rPr lang="en-US" altLang="zh-CN" sz="1600" b="1" dirty="0" smtClean="0">
                <a:latin typeface="Times New Roman" pitchFamily="18" charset="0"/>
              </a:rPr>
              <a:t>process</a:t>
            </a:r>
          </a:p>
          <a:p>
            <a:pPr>
              <a:spcBef>
                <a:spcPct val="0"/>
              </a:spcBef>
            </a:pPr>
            <a:r>
              <a:rPr lang="en-US" altLang="zh-CN" sz="1600" b="1" dirty="0" smtClean="0">
                <a:latin typeface="Times New Roman" pitchFamily="18" charset="0"/>
              </a:rPr>
              <a:t>(“virtual processor”)</a:t>
            </a:r>
          </a:p>
          <a:p>
            <a:endParaRPr lang="en-US" altLang="zh-CN" sz="1600" b="1" dirty="0">
              <a:latin typeface="Times New Roman" pitchFamily="18" charset="0"/>
            </a:endParaRPr>
          </a:p>
        </p:txBody>
      </p:sp>
      <p:sp>
        <p:nvSpPr>
          <p:cNvPr id="38" name="Text Box 7"/>
          <p:cNvSpPr txBox="1">
            <a:spLocks noChangeArrowheads="1"/>
          </p:cNvSpPr>
          <p:nvPr/>
        </p:nvSpPr>
        <p:spPr bwMode="auto">
          <a:xfrm>
            <a:off x="4191000" y="3429000"/>
            <a:ext cx="1187120" cy="338554"/>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user thread</a:t>
            </a:r>
            <a:endParaRPr lang="en-US" altLang="zh-CN" sz="1600" b="1" dirty="0">
              <a:latin typeface="Times New Roman" pitchFamily="18" charset="0"/>
            </a:endParaRPr>
          </a:p>
        </p:txBody>
      </p:sp>
    </p:spTree>
    <p:extLst>
      <p:ext uri="{BB962C8B-B14F-4D97-AF65-F5344CB8AC3E}">
        <p14:creationId xmlns:p14="http://schemas.microsoft.com/office/powerpoint/2010/main" xmlns="" val="26882954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User-level Thread </a:t>
            </a:r>
            <a:endParaRPr lang="zh-CN" altLang="en-US" dirty="0"/>
          </a:p>
        </p:txBody>
      </p:sp>
      <p:sp>
        <p:nvSpPr>
          <p:cNvPr id="4" name="Content Placeholder 2"/>
          <p:cNvSpPr>
            <a:spLocks noGrp="1"/>
          </p:cNvSpPr>
          <p:nvPr>
            <p:ph idx="1"/>
          </p:nvPr>
        </p:nvSpPr>
        <p:spPr>
          <a:xfrm>
            <a:off x="381000" y="2895600"/>
            <a:ext cx="8229600" cy="1371600"/>
          </a:xfrm>
        </p:spPr>
        <p:txBody>
          <a:bodyPr/>
          <a:lstStyle/>
          <a:p>
            <a:pPr>
              <a:lnSpc>
                <a:spcPct val="90000"/>
              </a:lnSpc>
            </a:pPr>
            <a:r>
              <a:rPr lang="en-US" altLang="zh-CN" sz="2800" b="1" dirty="0" smtClean="0">
                <a:ea typeface="宋体" charset="-122"/>
              </a:rPr>
              <a:t>Divide up the process resources between threads.</a:t>
            </a:r>
          </a:p>
          <a:p>
            <a:pPr lvl="1">
              <a:lnSpc>
                <a:spcPct val="90000"/>
              </a:lnSpc>
            </a:pPr>
            <a:r>
              <a:rPr lang="en-US" altLang="zh-CN" sz="2000" dirty="0" smtClean="0">
                <a:ea typeface="宋体" charset="-122"/>
              </a:rPr>
              <a:t>N:1 arrangement, with N user threads sharing one kernel thread.</a:t>
            </a:r>
          </a:p>
          <a:p>
            <a:pPr lvl="1">
              <a:lnSpc>
                <a:spcPct val="90000"/>
              </a:lnSpc>
            </a:pPr>
            <a:r>
              <a:rPr lang="en-US" altLang="zh-CN" sz="2000" dirty="0" smtClean="0">
                <a:ea typeface="宋体" charset="-122"/>
              </a:rPr>
              <a:t>Managed by runtime library routines.</a:t>
            </a:r>
          </a:p>
          <a:p>
            <a:pPr lvl="1">
              <a:lnSpc>
                <a:spcPct val="90000"/>
              </a:lnSpc>
            </a:pPr>
            <a:r>
              <a:rPr lang="en-US" altLang="zh-CN" sz="2000" dirty="0" smtClean="0">
                <a:ea typeface="宋体" charset="-122"/>
              </a:rPr>
              <a:t>Require no kernel intervention.</a:t>
            </a:r>
            <a:endParaRPr lang="en-US" altLang="zh-CN" sz="2800" b="1" dirty="0" smtClean="0">
              <a:ea typeface="宋体" charset="-122"/>
            </a:endParaRPr>
          </a:p>
          <a:p>
            <a:pPr>
              <a:lnSpc>
                <a:spcPct val="90000"/>
              </a:lnSpc>
            </a:pPr>
            <a:r>
              <a:rPr lang="en-US" altLang="zh-CN" sz="2800" b="1" dirty="0" smtClean="0">
                <a:ea typeface="宋体" charset="-122"/>
              </a:rPr>
              <a:t>E.g.: GNU PTH Thread Library, FSU Threads.</a:t>
            </a:r>
          </a:p>
          <a:p>
            <a:pPr>
              <a:lnSpc>
                <a:spcPct val="90000"/>
              </a:lnSpc>
            </a:pPr>
            <a:r>
              <a:rPr lang="en-US" altLang="zh-CN" sz="2800" b="1" dirty="0" smtClean="0">
                <a:ea typeface="宋体" charset="-122"/>
              </a:rPr>
              <a:t>The thread package views each process as a virtual processor. </a:t>
            </a:r>
          </a:p>
          <a:p>
            <a:pPr lvl="1">
              <a:lnSpc>
                <a:spcPct val="90000"/>
              </a:lnSpc>
            </a:pPr>
            <a:r>
              <a:rPr lang="en-US" altLang="zh-CN" sz="2000" dirty="0" smtClean="0">
                <a:ea typeface="宋体" charset="-122"/>
              </a:rPr>
              <a:t>Each virtual processor runs user-level code that pulls threads off the ready queue and runs them.      </a:t>
            </a:r>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down)">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down)">
                                      <p:cBhvr>
                                        <p:cTn id="12" dur="500"/>
                                        <p:tgtEl>
                                          <p:spTgt spid="4">
                                            <p:txEl>
                                              <p:pRg st="5" end="5"/>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wipe(down)">
                                      <p:cBhvr>
                                        <p:cTn id="1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solidFill>
                  <a:srgbClr val="FF0000"/>
                </a:solidFill>
              </a:rPr>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401949246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Advantages of User-level Threads</a:t>
            </a:r>
            <a:endParaRPr lang="zh-CN" altLang="en-US" dirty="0"/>
          </a:p>
        </p:txBody>
      </p:sp>
      <p:sp>
        <p:nvSpPr>
          <p:cNvPr id="3" name="内容占位符 2"/>
          <p:cNvSpPr>
            <a:spLocks noGrp="1"/>
          </p:cNvSpPr>
          <p:nvPr>
            <p:ph idx="1"/>
          </p:nvPr>
        </p:nvSpPr>
        <p:spPr/>
        <p:txBody>
          <a:bodyPr/>
          <a:lstStyle/>
          <a:p>
            <a:pPr>
              <a:lnSpc>
                <a:spcPct val="90000"/>
              </a:lnSpc>
            </a:pPr>
            <a:r>
              <a:rPr lang="en-US" altLang="zh-CN" sz="2800" b="1" dirty="0" smtClean="0">
                <a:ea typeface="宋体" charset="-122"/>
              </a:rPr>
              <a:t>Occupy the user address space of the process.</a:t>
            </a:r>
          </a:p>
          <a:p>
            <a:pPr lvl="1">
              <a:lnSpc>
                <a:spcPct val="90000"/>
              </a:lnSpc>
            </a:pPr>
            <a:r>
              <a:rPr lang="en-US" altLang="zh-CN" sz="2000" dirty="0" smtClean="0">
                <a:ea typeface="宋体" charset="-122"/>
              </a:rPr>
              <a:t>No overhead of kernel intervention when switching between threads.</a:t>
            </a:r>
          </a:p>
          <a:p>
            <a:pPr lvl="1">
              <a:lnSpc>
                <a:spcPct val="90000"/>
              </a:lnSpc>
            </a:pPr>
            <a:r>
              <a:rPr lang="en-US" altLang="zh-CN" sz="2000" dirty="0" smtClean="0">
                <a:ea typeface="宋体" charset="-122"/>
              </a:rPr>
              <a:t>Not much more expensive than a regular procedure call.</a:t>
            </a:r>
          </a:p>
          <a:p>
            <a:pPr>
              <a:lnSpc>
                <a:spcPct val="90000"/>
              </a:lnSpc>
            </a:pPr>
            <a:r>
              <a:rPr lang="en-US" altLang="zh-CN" sz="2800" b="1" dirty="0" smtClean="0">
                <a:ea typeface="宋体" charset="-122"/>
              </a:rPr>
              <a:t>Flexible and amenable to specialization.</a:t>
            </a:r>
          </a:p>
          <a:p>
            <a:pPr lvl="1">
              <a:lnSpc>
                <a:spcPct val="90000"/>
              </a:lnSpc>
            </a:pPr>
            <a:r>
              <a:rPr lang="en-US" altLang="zh-CN" sz="2000" dirty="0" smtClean="0">
                <a:ea typeface="宋体" charset="-122"/>
              </a:rPr>
              <a:t>Only need to meet the requirements of the specific applications that will use them.</a:t>
            </a:r>
          </a:p>
          <a:p>
            <a:pPr lvl="2">
              <a:lnSpc>
                <a:spcPct val="90000"/>
              </a:lnSpc>
            </a:pPr>
            <a:r>
              <a:rPr lang="en-US" altLang="zh-CN" sz="2000" dirty="0" smtClean="0">
                <a:ea typeface="宋体" charset="-122"/>
              </a:rPr>
              <a:t>If priority scheduling is not needed, for example, leave it out.</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Disadvantages of User-level Threads</a:t>
            </a:r>
            <a:endParaRPr lang="zh-CN" altLang="en-US" dirty="0"/>
          </a:p>
        </p:txBody>
      </p:sp>
      <p:sp>
        <p:nvSpPr>
          <p:cNvPr id="3" name="内容占位符 2"/>
          <p:cNvSpPr>
            <a:spLocks noGrp="1"/>
          </p:cNvSpPr>
          <p:nvPr>
            <p:ph idx="1"/>
          </p:nvPr>
        </p:nvSpPr>
        <p:spPr/>
        <p:txBody>
          <a:bodyPr/>
          <a:lstStyle/>
          <a:p>
            <a:pPr>
              <a:lnSpc>
                <a:spcPct val="80000"/>
              </a:lnSpc>
            </a:pPr>
            <a:r>
              <a:rPr lang="en-US" altLang="zh-CN" sz="2400" b="1" dirty="0" smtClean="0">
                <a:ea typeface="宋体" charset="-122"/>
              </a:rPr>
              <a:t>There is a lack of kernel support in existing systems.</a:t>
            </a:r>
          </a:p>
          <a:p>
            <a:pPr lvl="1">
              <a:lnSpc>
                <a:spcPct val="80000"/>
              </a:lnSpc>
            </a:pPr>
            <a:r>
              <a:rPr lang="en-US" altLang="zh-CN" sz="1800" dirty="0" smtClean="0">
                <a:ea typeface="宋体" charset="-122"/>
              </a:rPr>
              <a:t>A process gets the same amount of time regardless of how many threads it is running.</a:t>
            </a:r>
          </a:p>
          <a:p>
            <a:pPr lvl="1">
              <a:lnSpc>
                <a:spcPct val="80000"/>
              </a:lnSpc>
            </a:pPr>
            <a:r>
              <a:rPr lang="en-US" altLang="zh-CN" sz="1800" dirty="0" smtClean="0">
                <a:ea typeface="宋体" charset="-122"/>
              </a:rPr>
              <a:t>System is not able to make use of multiprocessors.</a:t>
            </a:r>
          </a:p>
          <a:p>
            <a:pPr>
              <a:lnSpc>
                <a:spcPct val="80000"/>
              </a:lnSpc>
            </a:pPr>
            <a:r>
              <a:rPr lang="en-US" altLang="zh-CN" sz="2400" b="1" dirty="0" smtClean="0">
                <a:ea typeface="宋体" charset="-122"/>
              </a:rPr>
              <a:t>Kernel threads block, resume, and are preempted without the user level threads being notified.</a:t>
            </a:r>
          </a:p>
          <a:p>
            <a:pPr lvl="1">
              <a:lnSpc>
                <a:spcPct val="80000"/>
              </a:lnSpc>
            </a:pPr>
            <a:r>
              <a:rPr lang="en-US" altLang="zh-CN" sz="1800" dirty="0" smtClean="0">
                <a:ea typeface="宋体" charset="-122"/>
              </a:rPr>
              <a:t>Page faults, I/O can block the whole process.</a:t>
            </a:r>
          </a:p>
          <a:p>
            <a:pPr lvl="2">
              <a:lnSpc>
                <a:spcPct val="80000"/>
              </a:lnSpc>
            </a:pPr>
            <a:r>
              <a:rPr lang="en-US" altLang="zh-CN" sz="1800" dirty="0" smtClean="0">
                <a:ea typeface="宋体" charset="-122"/>
              </a:rPr>
              <a:t>Poor performance or cause errors.</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2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Example: I/O</a:t>
            </a:r>
            <a:endParaRPr lang="zh-CN" altLang="en-US" dirty="0"/>
          </a:p>
        </p:txBody>
      </p:sp>
      <p:sp>
        <p:nvSpPr>
          <p:cNvPr id="3" name="内容占位符 2"/>
          <p:cNvSpPr>
            <a:spLocks noGrp="1"/>
          </p:cNvSpPr>
          <p:nvPr>
            <p:ph idx="1"/>
          </p:nvPr>
        </p:nvSpPr>
        <p:spPr/>
        <p:txBody>
          <a:bodyPr/>
          <a:lstStyle/>
          <a:p>
            <a:pPr>
              <a:lnSpc>
                <a:spcPct val="80000"/>
              </a:lnSpc>
            </a:pPr>
            <a:r>
              <a:rPr lang="en-US" altLang="zh-CN" sz="2400" b="1" dirty="0" smtClean="0">
                <a:ea typeface="宋体" charset="-122"/>
              </a:rPr>
              <a:t>One application running five user-level threads.</a:t>
            </a:r>
          </a:p>
          <a:p>
            <a:pPr lvl="1">
              <a:lnSpc>
                <a:spcPct val="80000"/>
              </a:lnSpc>
            </a:pPr>
            <a:r>
              <a:rPr lang="en-US" altLang="zh-CN" sz="1800" dirty="0" smtClean="0">
                <a:ea typeface="宋体" charset="-122"/>
              </a:rPr>
              <a:t>Performs inexpensive application-level context switches between threads.</a:t>
            </a:r>
          </a:p>
          <a:p>
            <a:pPr>
              <a:lnSpc>
                <a:spcPct val="80000"/>
              </a:lnSpc>
            </a:pPr>
            <a:r>
              <a:rPr lang="en-US" altLang="zh-CN" sz="2400" b="1" dirty="0" smtClean="0">
                <a:ea typeface="宋体" charset="-122"/>
              </a:rPr>
              <a:t>Thread3 performs a system call for a file read().</a:t>
            </a:r>
          </a:p>
          <a:p>
            <a:pPr lvl="1">
              <a:lnSpc>
                <a:spcPct val="80000"/>
              </a:lnSpc>
            </a:pPr>
            <a:r>
              <a:rPr lang="en-US" altLang="zh-CN" sz="1800" dirty="0" smtClean="0">
                <a:ea typeface="宋体" charset="-122"/>
              </a:rPr>
              <a:t>Kernel blocks the whole process, including the remaining four threads that are waiting to run.</a:t>
            </a:r>
          </a:p>
          <a:p>
            <a:pPr>
              <a:lnSpc>
                <a:spcPct val="80000"/>
              </a:lnSpc>
            </a:pPr>
            <a:r>
              <a:rPr lang="en-US" altLang="zh-CN" sz="2400" b="1" dirty="0" smtClean="0">
                <a:ea typeface="宋体" charset="-122"/>
              </a:rPr>
              <a:t>Solution?</a:t>
            </a:r>
          </a:p>
          <a:p>
            <a:pPr lvl="1">
              <a:lnSpc>
                <a:spcPct val="80000"/>
              </a:lnSpc>
            </a:pPr>
            <a:r>
              <a:rPr lang="en-US" altLang="zh-CN" sz="1800" dirty="0" smtClean="0">
                <a:ea typeface="宋体" charset="-122"/>
              </a:rPr>
              <a:t> Application intercepts system calls and substitutes an asynchronous (</a:t>
            </a:r>
            <a:r>
              <a:rPr lang="en-US" altLang="zh-CN" sz="1800" dirty="0" err="1" smtClean="0">
                <a:ea typeface="宋体" charset="-122"/>
              </a:rPr>
              <a:t>nonblocking</a:t>
            </a:r>
            <a:r>
              <a:rPr lang="en-US" altLang="zh-CN" sz="1800" dirty="0" smtClean="0">
                <a:ea typeface="宋体" charset="-122"/>
              </a:rPr>
              <a:t>) call. </a:t>
            </a:r>
          </a:p>
          <a:p>
            <a:pPr lvl="2">
              <a:lnSpc>
                <a:spcPct val="80000"/>
              </a:lnSpc>
            </a:pPr>
            <a:r>
              <a:rPr lang="en-US" altLang="zh-CN" sz="1800" dirty="0" smtClean="0">
                <a:ea typeface="宋体" charset="-122"/>
              </a:rPr>
              <a:t>An asynchronous interface call appears to return control to the caller immediately.  Results will arrive later.</a:t>
            </a:r>
          </a:p>
          <a:p>
            <a:pPr lvl="2">
              <a:lnSpc>
                <a:spcPct val="80000"/>
              </a:lnSpc>
            </a:pPr>
            <a:r>
              <a:rPr lang="en-US" altLang="zh-CN" sz="1800" dirty="0" smtClean="0">
                <a:ea typeface="宋体" charset="-122"/>
              </a:rPr>
              <a:t>The remaining threads can now be run while thread3 is blocked.</a:t>
            </a:r>
          </a:p>
          <a:p>
            <a:pPr lvl="1">
              <a:lnSpc>
                <a:spcPct val="80000"/>
              </a:lnSpc>
            </a:pPr>
            <a:r>
              <a:rPr lang="en-US" altLang="zh-CN" sz="1800" dirty="0" smtClean="0">
                <a:ea typeface="宋体" charset="-122"/>
              </a:rPr>
              <a:t>Page faults cannot be predicted and mitigated, however, and will also result in the whole process being blocked.</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0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20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solidFill>
                  <a:srgbClr val="FF0000"/>
                </a:solidFill>
              </a:rPr>
              <a:t>Kernel-level Thread</a:t>
            </a:r>
          </a:p>
          <a:p>
            <a:r>
              <a:rPr lang="en-US" dirty="0" smtClean="0"/>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22874027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Kernel-level Thread</a:t>
            </a:r>
            <a:endParaRPr lang="zh-CN" altLang="en-US" dirty="0"/>
          </a:p>
        </p:txBody>
      </p:sp>
      <p:grpSp>
        <p:nvGrpSpPr>
          <p:cNvPr id="3" name="Group 4"/>
          <p:cNvGrpSpPr>
            <a:grpSpLocks/>
          </p:cNvGrpSpPr>
          <p:nvPr/>
        </p:nvGrpSpPr>
        <p:grpSpPr bwMode="auto">
          <a:xfrm>
            <a:off x="1752257" y="2133600"/>
            <a:ext cx="5410543" cy="3048000"/>
            <a:chOff x="-10" y="1152"/>
            <a:chExt cx="2418" cy="1241"/>
          </a:xfrm>
        </p:grpSpPr>
        <p:sp>
          <p:nvSpPr>
            <p:cNvPr id="191" name="Rectangle 5"/>
            <p:cNvSpPr>
              <a:spLocks noChangeArrowheads="1"/>
            </p:cNvSpPr>
            <p:nvPr/>
          </p:nvSpPr>
          <p:spPr bwMode="auto">
            <a:xfrm>
              <a:off x="648" y="1152"/>
              <a:ext cx="1758" cy="1241"/>
            </a:xfrm>
            <a:prstGeom prst="rect">
              <a:avLst/>
            </a:prstGeom>
            <a:noFill/>
            <a:ln w="9525">
              <a:solidFill>
                <a:schemeClr val="tx1"/>
              </a:solidFill>
              <a:miter lim="800000"/>
              <a:headEnd/>
              <a:tailEnd/>
            </a:ln>
            <a:effectLst/>
          </p:spPr>
          <p:txBody>
            <a:bodyPr wrap="none" anchor="ctr"/>
            <a:lstStyle/>
            <a:p>
              <a:endParaRPr lang="zh-CN" altLang="en-US"/>
            </a:p>
          </p:txBody>
        </p:sp>
        <p:sp>
          <p:nvSpPr>
            <p:cNvPr id="192" name="Line 6"/>
            <p:cNvSpPr>
              <a:spLocks noChangeShapeType="1"/>
            </p:cNvSpPr>
            <p:nvPr/>
          </p:nvSpPr>
          <p:spPr bwMode="auto">
            <a:xfrm>
              <a:off x="653" y="1832"/>
              <a:ext cx="1755" cy="0"/>
            </a:xfrm>
            <a:prstGeom prst="line">
              <a:avLst/>
            </a:prstGeom>
            <a:noFill/>
            <a:ln w="9525">
              <a:solidFill>
                <a:schemeClr val="tx1"/>
              </a:solidFill>
              <a:round/>
              <a:headEnd/>
              <a:tailEnd/>
            </a:ln>
            <a:effectLst/>
          </p:spPr>
          <p:txBody>
            <a:bodyPr/>
            <a:lstStyle/>
            <a:p>
              <a:endParaRPr lang="zh-CN" altLang="en-US"/>
            </a:p>
          </p:txBody>
        </p:sp>
        <p:sp>
          <p:nvSpPr>
            <p:cNvPr id="193" name="Text Box 7"/>
            <p:cNvSpPr txBox="1">
              <a:spLocks noChangeArrowheads="1"/>
            </p:cNvSpPr>
            <p:nvPr/>
          </p:nvSpPr>
          <p:spPr bwMode="auto">
            <a:xfrm>
              <a:off x="1338" y="1262"/>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sp>
          <p:nvSpPr>
            <p:cNvPr id="194" name="Text Box 8"/>
            <p:cNvSpPr txBox="1">
              <a:spLocks noChangeArrowheads="1"/>
            </p:cNvSpPr>
            <p:nvPr/>
          </p:nvSpPr>
          <p:spPr bwMode="auto">
            <a:xfrm>
              <a:off x="57" y="1481"/>
              <a:ext cx="566" cy="162"/>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user space</a:t>
              </a:r>
              <a:endParaRPr lang="en-US" altLang="zh-CN" sz="1600" b="1" dirty="0">
                <a:latin typeface="Times New Roman" pitchFamily="18" charset="0"/>
              </a:endParaRPr>
            </a:p>
          </p:txBody>
        </p:sp>
        <p:sp>
          <p:nvSpPr>
            <p:cNvPr id="195" name="Text Box 9"/>
            <p:cNvSpPr txBox="1">
              <a:spLocks noChangeArrowheads="1"/>
            </p:cNvSpPr>
            <p:nvPr/>
          </p:nvSpPr>
          <p:spPr bwMode="auto">
            <a:xfrm>
              <a:off x="-10" y="2021"/>
              <a:ext cx="663" cy="162"/>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kernel space</a:t>
              </a:r>
              <a:endParaRPr lang="en-US" altLang="zh-CN" sz="1600" b="1" dirty="0">
                <a:latin typeface="Times New Roman" pitchFamily="18" charset="0"/>
              </a:endParaRPr>
            </a:p>
          </p:txBody>
        </p:sp>
        <p:sp>
          <p:nvSpPr>
            <p:cNvPr id="196" name="Oval 10"/>
            <p:cNvSpPr>
              <a:spLocks noChangeArrowheads="1"/>
            </p:cNvSpPr>
            <p:nvPr/>
          </p:nvSpPr>
          <p:spPr bwMode="auto">
            <a:xfrm>
              <a:off x="809" y="1219"/>
              <a:ext cx="488" cy="474"/>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197" name="Oval 11"/>
            <p:cNvSpPr>
              <a:spLocks noChangeArrowheads="1"/>
            </p:cNvSpPr>
            <p:nvPr/>
          </p:nvSpPr>
          <p:spPr bwMode="auto">
            <a:xfrm>
              <a:off x="1771" y="1206"/>
              <a:ext cx="488" cy="474"/>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198" name="Line 12"/>
            <p:cNvSpPr>
              <a:spLocks noChangeShapeType="1"/>
            </p:cNvSpPr>
            <p:nvPr/>
          </p:nvSpPr>
          <p:spPr bwMode="auto">
            <a:xfrm flipH="1">
              <a:off x="886" y="1661"/>
              <a:ext cx="96" cy="312"/>
            </a:xfrm>
            <a:prstGeom prst="line">
              <a:avLst/>
            </a:prstGeom>
            <a:noFill/>
            <a:ln w="9525">
              <a:solidFill>
                <a:srgbClr val="0066FF"/>
              </a:solidFill>
              <a:round/>
              <a:headEnd/>
              <a:tailEnd type="triangle" w="med" len="med"/>
            </a:ln>
            <a:effectLst/>
          </p:spPr>
          <p:txBody>
            <a:bodyPr/>
            <a:lstStyle/>
            <a:p>
              <a:endParaRPr lang="zh-CN" altLang="en-US"/>
            </a:p>
          </p:txBody>
        </p:sp>
        <p:sp>
          <p:nvSpPr>
            <p:cNvPr id="199" name="Line 13"/>
            <p:cNvSpPr>
              <a:spLocks noChangeShapeType="1"/>
            </p:cNvSpPr>
            <p:nvPr/>
          </p:nvSpPr>
          <p:spPr bwMode="auto">
            <a:xfrm flipH="1">
              <a:off x="1973" y="1655"/>
              <a:ext cx="2" cy="325"/>
            </a:xfrm>
            <a:prstGeom prst="line">
              <a:avLst/>
            </a:prstGeom>
            <a:noFill/>
            <a:ln w="9525">
              <a:solidFill>
                <a:srgbClr val="0066FF"/>
              </a:solidFill>
              <a:round/>
              <a:headEnd/>
              <a:tailEnd type="triangle" w="med" len="med"/>
            </a:ln>
            <a:effectLst/>
          </p:spPr>
          <p:txBody>
            <a:bodyPr/>
            <a:lstStyle/>
            <a:p>
              <a:endParaRPr lang="zh-CN" altLang="en-US"/>
            </a:p>
          </p:txBody>
        </p:sp>
        <p:grpSp>
          <p:nvGrpSpPr>
            <p:cNvPr id="4" name="Group 14"/>
            <p:cNvGrpSpPr>
              <a:grpSpLocks/>
            </p:cNvGrpSpPr>
            <p:nvPr/>
          </p:nvGrpSpPr>
          <p:grpSpPr bwMode="auto">
            <a:xfrm>
              <a:off x="2051" y="1296"/>
              <a:ext cx="120" cy="338"/>
              <a:chOff x="2247" y="1294"/>
              <a:chExt cx="210" cy="956"/>
            </a:xfrm>
          </p:grpSpPr>
          <p:sp>
            <p:nvSpPr>
              <p:cNvPr id="231" name="Freeform 15"/>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32" name="AutoShape 16"/>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5" name="Group 17"/>
            <p:cNvGrpSpPr>
              <a:grpSpLocks/>
            </p:cNvGrpSpPr>
            <p:nvPr/>
          </p:nvGrpSpPr>
          <p:grpSpPr bwMode="auto">
            <a:xfrm>
              <a:off x="1123" y="1304"/>
              <a:ext cx="120" cy="338"/>
              <a:chOff x="2247" y="1294"/>
              <a:chExt cx="210" cy="956"/>
            </a:xfrm>
          </p:grpSpPr>
          <p:sp>
            <p:nvSpPr>
              <p:cNvPr id="229" name="Freeform 18"/>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30" name="AutoShape 19"/>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6" name="Group 20"/>
            <p:cNvGrpSpPr>
              <a:grpSpLocks/>
            </p:cNvGrpSpPr>
            <p:nvPr/>
          </p:nvGrpSpPr>
          <p:grpSpPr bwMode="auto">
            <a:xfrm>
              <a:off x="1043" y="1304"/>
              <a:ext cx="120" cy="338"/>
              <a:chOff x="2247" y="1294"/>
              <a:chExt cx="210" cy="956"/>
            </a:xfrm>
          </p:grpSpPr>
          <p:sp>
            <p:nvSpPr>
              <p:cNvPr id="227" name="Freeform 21"/>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8" name="AutoShape 22"/>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7" name="Group 23"/>
            <p:cNvGrpSpPr>
              <a:grpSpLocks/>
            </p:cNvGrpSpPr>
            <p:nvPr/>
          </p:nvGrpSpPr>
          <p:grpSpPr bwMode="auto">
            <a:xfrm>
              <a:off x="1899" y="1984"/>
              <a:ext cx="120" cy="338"/>
              <a:chOff x="2247" y="1294"/>
              <a:chExt cx="210" cy="956"/>
            </a:xfrm>
          </p:grpSpPr>
          <p:sp>
            <p:nvSpPr>
              <p:cNvPr id="225" name="Freeform 24"/>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6" name="AutoShape 25"/>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8" name="Group 26"/>
            <p:cNvGrpSpPr>
              <a:grpSpLocks/>
            </p:cNvGrpSpPr>
            <p:nvPr/>
          </p:nvGrpSpPr>
          <p:grpSpPr bwMode="auto">
            <a:xfrm>
              <a:off x="819" y="2008"/>
              <a:ext cx="120" cy="338"/>
              <a:chOff x="2247" y="1294"/>
              <a:chExt cx="210" cy="956"/>
            </a:xfrm>
          </p:grpSpPr>
          <p:sp>
            <p:nvSpPr>
              <p:cNvPr id="223" name="Freeform 27"/>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4" name="AutoShape 28"/>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9" name="Group 29"/>
            <p:cNvGrpSpPr>
              <a:grpSpLocks/>
            </p:cNvGrpSpPr>
            <p:nvPr/>
          </p:nvGrpSpPr>
          <p:grpSpPr bwMode="auto">
            <a:xfrm>
              <a:off x="931" y="1304"/>
              <a:ext cx="120" cy="338"/>
              <a:chOff x="2247" y="1294"/>
              <a:chExt cx="210" cy="956"/>
            </a:xfrm>
          </p:grpSpPr>
          <p:sp>
            <p:nvSpPr>
              <p:cNvPr id="221" name="Freeform 30"/>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2" name="AutoShape 31"/>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0" name="Group 32"/>
            <p:cNvGrpSpPr>
              <a:grpSpLocks/>
            </p:cNvGrpSpPr>
            <p:nvPr/>
          </p:nvGrpSpPr>
          <p:grpSpPr bwMode="auto">
            <a:xfrm>
              <a:off x="1923" y="1296"/>
              <a:ext cx="120" cy="338"/>
              <a:chOff x="2247" y="1294"/>
              <a:chExt cx="210" cy="956"/>
            </a:xfrm>
          </p:grpSpPr>
          <p:sp>
            <p:nvSpPr>
              <p:cNvPr id="219" name="Freeform 33"/>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20" name="AutoShape 34"/>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1" name="Group 35"/>
            <p:cNvGrpSpPr>
              <a:grpSpLocks/>
            </p:cNvGrpSpPr>
            <p:nvPr/>
          </p:nvGrpSpPr>
          <p:grpSpPr bwMode="auto">
            <a:xfrm>
              <a:off x="1035" y="2000"/>
              <a:ext cx="120" cy="338"/>
              <a:chOff x="2247" y="1294"/>
              <a:chExt cx="210" cy="956"/>
            </a:xfrm>
          </p:grpSpPr>
          <p:sp>
            <p:nvSpPr>
              <p:cNvPr id="217" name="Freeform 36"/>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18" name="AutoShape 37"/>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2" name="Group 38"/>
            <p:cNvGrpSpPr>
              <a:grpSpLocks/>
            </p:cNvGrpSpPr>
            <p:nvPr/>
          </p:nvGrpSpPr>
          <p:grpSpPr bwMode="auto">
            <a:xfrm>
              <a:off x="1227" y="1992"/>
              <a:ext cx="120" cy="338"/>
              <a:chOff x="2247" y="1294"/>
              <a:chExt cx="210" cy="956"/>
            </a:xfrm>
          </p:grpSpPr>
          <p:sp>
            <p:nvSpPr>
              <p:cNvPr id="215" name="Freeform 39"/>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16" name="AutoShape 40"/>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3" name="Group 41"/>
            <p:cNvGrpSpPr>
              <a:grpSpLocks/>
            </p:cNvGrpSpPr>
            <p:nvPr/>
          </p:nvGrpSpPr>
          <p:grpSpPr bwMode="auto">
            <a:xfrm>
              <a:off x="2131" y="2008"/>
              <a:ext cx="120" cy="338"/>
              <a:chOff x="2247" y="1294"/>
              <a:chExt cx="210" cy="956"/>
            </a:xfrm>
          </p:grpSpPr>
          <p:sp>
            <p:nvSpPr>
              <p:cNvPr id="213" name="Freeform 42"/>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14" name="AutoShape 43"/>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210" name="Line 44"/>
            <p:cNvSpPr>
              <a:spLocks noChangeShapeType="1"/>
            </p:cNvSpPr>
            <p:nvPr/>
          </p:nvSpPr>
          <p:spPr bwMode="auto">
            <a:xfrm>
              <a:off x="1086" y="1669"/>
              <a:ext cx="0" cy="328"/>
            </a:xfrm>
            <a:prstGeom prst="line">
              <a:avLst/>
            </a:prstGeom>
            <a:noFill/>
            <a:ln w="9525">
              <a:solidFill>
                <a:srgbClr val="0066FF"/>
              </a:solidFill>
              <a:round/>
              <a:headEnd/>
              <a:tailEnd type="triangle" w="med" len="med"/>
            </a:ln>
            <a:effectLst/>
          </p:spPr>
          <p:txBody>
            <a:bodyPr/>
            <a:lstStyle/>
            <a:p>
              <a:endParaRPr lang="zh-CN" altLang="en-US"/>
            </a:p>
          </p:txBody>
        </p:sp>
        <p:sp>
          <p:nvSpPr>
            <p:cNvPr id="211" name="Line 45"/>
            <p:cNvSpPr>
              <a:spLocks noChangeShapeType="1"/>
            </p:cNvSpPr>
            <p:nvPr/>
          </p:nvSpPr>
          <p:spPr bwMode="auto">
            <a:xfrm>
              <a:off x="1174" y="1669"/>
              <a:ext cx="56" cy="296"/>
            </a:xfrm>
            <a:prstGeom prst="line">
              <a:avLst/>
            </a:prstGeom>
            <a:noFill/>
            <a:ln w="9525">
              <a:solidFill>
                <a:srgbClr val="0066FF"/>
              </a:solidFill>
              <a:round/>
              <a:headEnd/>
              <a:tailEnd type="triangle" w="med" len="med"/>
            </a:ln>
            <a:effectLst/>
          </p:spPr>
          <p:txBody>
            <a:bodyPr/>
            <a:lstStyle/>
            <a:p>
              <a:endParaRPr lang="zh-CN" altLang="en-US"/>
            </a:p>
          </p:txBody>
        </p:sp>
        <p:sp>
          <p:nvSpPr>
            <p:cNvPr id="212" name="Line 46"/>
            <p:cNvSpPr>
              <a:spLocks noChangeShapeType="1"/>
            </p:cNvSpPr>
            <p:nvPr/>
          </p:nvSpPr>
          <p:spPr bwMode="auto">
            <a:xfrm>
              <a:off x="2103" y="1671"/>
              <a:ext cx="78" cy="325"/>
            </a:xfrm>
            <a:prstGeom prst="line">
              <a:avLst/>
            </a:prstGeom>
            <a:noFill/>
            <a:ln w="9525">
              <a:solidFill>
                <a:srgbClr val="0066FF"/>
              </a:solidFill>
              <a:round/>
              <a:headEnd/>
              <a:tailEnd type="triangle" w="med" len="med"/>
            </a:ln>
            <a:effectLst/>
          </p:spPr>
          <p:txBody>
            <a:bodyPr/>
            <a:lstStyle/>
            <a:p>
              <a:endParaRPr lang="zh-CN" altLang="en-US"/>
            </a:p>
          </p:txBody>
        </p:sp>
      </p:grpSp>
      <p:sp>
        <p:nvSpPr>
          <p:cNvPr id="51" name="Text Box 7"/>
          <p:cNvSpPr txBox="1">
            <a:spLocks noChangeArrowheads="1"/>
          </p:cNvSpPr>
          <p:nvPr/>
        </p:nvSpPr>
        <p:spPr bwMode="auto">
          <a:xfrm>
            <a:off x="4426034" y="2133600"/>
            <a:ext cx="831766" cy="338554"/>
          </a:xfrm>
          <a:prstGeom prst="rect">
            <a:avLst/>
          </a:prstGeom>
          <a:noFill/>
          <a:ln w="9525">
            <a:noFill/>
            <a:miter lim="800000"/>
            <a:headEnd/>
            <a:tailEnd/>
          </a:ln>
          <a:effectLst/>
        </p:spPr>
        <p:txBody>
          <a:bodyPr wrap="none">
            <a:spAutoFit/>
          </a:bodyPr>
          <a:lstStyle/>
          <a:p>
            <a:r>
              <a:rPr lang="en-US" altLang="zh-CN" sz="1600" b="1" dirty="0" smtClean="0">
                <a:latin typeface="Times New Roman" pitchFamily="18" charset="0"/>
              </a:rPr>
              <a:t>process</a:t>
            </a:r>
            <a:endParaRPr lang="en-US" altLang="zh-CN" sz="1600" b="1" dirty="0">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Kernel-level Thread</a:t>
            </a:r>
            <a:endParaRPr lang="zh-CN" altLang="en-US" dirty="0"/>
          </a:p>
        </p:txBody>
      </p:sp>
      <p:sp>
        <p:nvSpPr>
          <p:cNvPr id="8" name="内容占位符 2"/>
          <p:cNvSpPr>
            <a:spLocks noGrp="1"/>
          </p:cNvSpPr>
          <p:nvPr>
            <p:ph idx="1"/>
          </p:nvPr>
        </p:nvSpPr>
        <p:spPr>
          <a:xfrm>
            <a:off x="762000" y="1828800"/>
            <a:ext cx="8153400" cy="3962400"/>
          </a:xfrm>
        </p:spPr>
        <p:txBody>
          <a:bodyPr/>
          <a:lstStyle/>
          <a:p>
            <a:r>
              <a:rPr lang="en-US" altLang="zh-CN" sz="2400" b="1" dirty="0" smtClean="0">
                <a:ea typeface="宋体" charset="-122"/>
              </a:rPr>
              <a:t>Kernel threads directly schedule each processes threads onto physical processors.  </a:t>
            </a:r>
          </a:p>
          <a:p>
            <a:pPr lvl="1"/>
            <a:r>
              <a:rPr lang="en-US" altLang="zh-CN" sz="1800" dirty="0" smtClean="0">
                <a:ea typeface="宋体" charset="-122"/>
              </a:rPr>
              <a:t>1:1 arrangement, each application threads maps to one kernel thread.</a:t>
            </a:r>
          </a:p>
          <a:p>
            <a:pPr lvl="1"/>
            <a:r>
              <a:rPr lang="en-US" altLang="zh-CN" sz="1800" dirty="0" smtClean="0">
                <a:ea typeface="宋体" charset="-122"/>
              </a:rPr>
              <a:t>Enjoy direct OS support, so lack the problems that hinder user-level thread reliability.</a:t>
            </a:r>
            <a:endParaRPr lang="en-US" altLang="zh-CN" sz="2400" b="1" dirty="0" smtClean="0">
              <a:ea typeface="宋体" charset="-122"/>
            </a:endParaRPr>
          </a:p>
          <a:p>
            <a:pPr marL="342900" lvl="1" indent="-342900">
              <a:buFontTx/>
              <a:buChar char="•"/>
            </a:pPr>
            <a:r>
              <a:rPr lang="en-US" altLang="zh-CN" sz="2400" b="1" dirty="0" smtClean="0">
                <a:ea typeface="宋体" charset="-122"/>
                <a:cs typeface="+mn-cs"/>
              </a:rPr>
              <a:t>E.g.: Linux, IRIX, Windows NT.</a:t>
            </a:r>
          </a:p>
          <a:p>
            <a:r>
              <a:rPr lang="en-US" altLang="zh-CN" sz="2400" b="1" dirty="0" smtClean="0">
                <a:ea typeface="宋体" charset="-122"/>
              </a:rPr>
              <a:t>Too much overhead to use in many parallel programs.</a:t>
            </a:r>
          </a:p>
          <a:p>
            <a:pPr lvl="1"/>
            <a:r>
              <a:rPr lang="en-US" altLang="zh-CN" sz="1800" dirty="0" smtClean="0">
                <a:ea typeface="宋体" charset="-122"/>
              </a:rPr>
              <a:t>Performance isn’t as good as that of user threads.</a:t>
            </a:r>
          </a:p>
          <a:p>
            <a:pPr lvl="1"/>
            <a:endParaRPr lang="en-US" altLang="zh-CN" sz="1800" dirty="0" smtClean="0">
              <a:ea typeface="宋体" charset="-122"/>
            </a:endParaRPr>
          </a:p>
          <a:p>
            <a:pPr lvl="1"/>
            <a:endParaRPr lang="en-US" altLang="zh-CN" sz="1800" dirty="0" smtClean="0">
              <a:ea typeface="宋体" charset="-122"/>
            </a:endParaRP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2000"/>
                                        <p:tgtEl>
                                          <p:spTgt spid="8">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宋体" charset="-122"/>
              </a:rPr>
              <a:t>Advantages, Disadvantages of Kernel-level Threads</a:t>
            </a:r>
            <a:endParaRPr lang="zh-CN" altLang="en-US" sz="3200" dirty="0"/>
          </a:p>
        </p:txBody>
      </p:sp>
      <p:sp>
        <p:nvSpPr>
          <p:cNvPr id="3" name="内容占位符 2"/>
          <p:cNvSpPr>
            <a:spLocks noGrp="1"/>
          </p:cNvSpPr>
          <p:nvPr>
            <p:ph idx="1"/>
          </p:nvPr>
        </p:nvSpPr>
        <p:spPr/>
        <p:txBody>
          <a:bodyPr/>
          <a:lstStyle/>
          <a:p>
            <a:pPr>
              <a:lnSpc>
                <a:spcPct val="90000"/>
              </a:lnSpc>
            </a:pPr>
            <a:r>
              <a:rPr lang="en-US" altLang="zh-CN" sz="2400" b="1" dirty="0" smtClean="0">
                <a:ea typeface="宋体" charset="-122"/>
              </a:rPr>
              <a:t>Kernel is aware of the threads.</a:t>
            </a:r>
          </a:p>
          <a:p>
            <a:pPr lvl="1">
              <a:lnSpc>
                <a:spcPct val="90000"/>
              </a:lnSpc>
            </a:pPr>
            <a:r>
              <a:rPr lang="en-US" altLang="zh-CN" sz="1800" dirty="0" smtClean="0">
                <a:ea typeface="宋体" charset="-122"/>
              </a:rPr>
              <a:t>Scheduler can assign time to processes based on the number of threads they carry.</a:t>
            </a:r>
          </a:p>
          <a:p>
            <a:pPr lvl="1">
              <a:lnSpc>
                <a:spcPct val="90000"/>
              </a:lnSpc>
            </a:pPr>
            <a:r>
              <a:rPr lang="en-US" altLang="zh-CN" sz="1800" dirty="0" smtClean="0">
                <a:ea typeface="宋体" charset="-122"/>
              </a:rPr>
              <a:t>I/O, page faults, and interrupts are not a problem.</a:t>
            </a:r>
          </a:p>
          <a:p>
            <a:pPr lvl="1">
              <a:lnSpc>
                <a:spcPct val="90000"/>
              </a:lnSpc>
            </a:pPr>
            <a:r>
              <a:rPr lang="en-US" altLang="zh-CN" sz="1800" dirty="0" smtClean="0">
                <a:ea typeface="宋体" charset="-122"/>
              </a:rPr>
              <a:t>Supports the needs of any application that runs it.  </a:t>
            </a:r>
            <a:endParaRPr lang="en-US" altLang="zh-CN" sz="2400" b="1" dirty="0" smtClean="0">
              <a:ea typeface="宋体" charset="-122"/>
            </a:endParaRPr>
          </a:p>
          <a:p>
            <a:pPr>
              <a:lnSpc>
                <a:spcPct val="90000"/>
              </a:lnSpc>
            </a:pPr>
            <a:r>
              <a:rPr lang="en-US" altLang="zh-CN" sz="2400" b="1" dirty="0" smtClean="0">
                <a:ea typeface="宋体" charset="-122"/>
              </a:rPr>
              <a:t>Hundreds of times slower than user-level threads.</a:t>
            </a:r>
          </a:p>
          <a:p>
            <a:pPr lvl="1">
              <a:lnSpc>
                <a:spcPct val="90000"/>
              </a:lnSpc>
            </a:pPr>
            <a:r>
              <a:rPr lang="en-US" altLang="zh-CN" sz="1800" dirty="0" smtClean="0">
                <a:ea typeface="宋体" charset="-122"/>
              </a:rPr>
              <a:t>Kernel threads use system calls to perform operations.</a:t>
            </a:r>
          </a:p>
          <a:p>
            <a:pPr lvl="2">
              <a:lnSpc>
                <a:spcPct val="90000"/>
              </a:lnSpc>
            </a:pPr>
            <a:r>
              <a:rPr lang="en-US" altLang="zh-CN" sz="1800" dirty="0" smtClean="0">
                <a:ea typeface="宋体" charset="-122"/>
              </a:rPr>
              <a:t>Switching between threads requires a full context switch.</a:t>
            </a:r>
          </a:p>
          <a:p>
            <a:pPr lvl="1">
              <a:lnSpc>
                <a:spcPct val="90000"/>
              </a:lnSpc>
            </a:pPr>
            <a:r>
              <a:rPr lang="en-US" altLang="zh-CN" sz="1800" dirty="0" smtClean="0">
                <a:ea typeface="宋体" charset="-122"/>
              </a:rPr>
              <a:t>Kernel threads are heavyweights, must support every need of an application.</a:t>
            </a:r>
          </a:p>
          <a:p>
            <a:pPr lvl="1">
              <a:lnSpc>
                <a:spcPct val="90000"/>
              </a:lnSpc>
            </a:pPr>
            <a:r>
              <a:rPr lang="en-US" altLang="zh-CN" sz="1800" dirty="0" smtClean="0">
                <a:ea typeface="宋体" charset="-122"/>
              </a:rPr>
              <a:t>Each kernel thread consumes kernel memory.</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2000"/>
                                        <p:tgtEl>
                                          <p:spTgt spid="3">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solidFill>
                  <a:srgbClr val="FF0000"/>
                </a:solidFill>
              </a:rPr>
              <a:t>Scheduler Activation</a:t>
            </a:r>
          </a:p>
          <a:p>
            <a:r>
              <a:rPr lang="en-US" dirty="0" smtClean="0"/>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160101276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宋体" charset="-122"/>
              </a:rPr>
              <a:t>N:M Thread System</a:t>
            </a:r>
            <a:endParaRPr lang="zh-CN" altLang="en-US" sz="3200" dirty="0"/>
          </a:p>
        </p:txBody>
      </p:sp>
      <p:sp>
        <p:nvSpPr>
          <p:cNvPr id="3" name="内容占位符 2"/>
          <p:cNvSpPr>
            <a:spLocks noGrp="1"/>
          </p:cNvSpPr>
          <p:nvPr>
            <p:ph idx="1"/>
          </p:nvPr>
        </p:nvSpPr>
        <p:spPr/>
        <p:txBody>
          <a:bodyPr/>
          <a:lstStyle/>
          <a:p>
            <a:pPr algn="ctr">
              <a:buFontTx/>
              <a:buNone/>
            </a:pPr>
            <a:r>
              <a:rPr lang="en-US" altLang="zh-CN" sz="2400" b="1" dirty="0" smtClean="0">
                <a:ea typeface="宋体" charset="-122"/>
              </a:rPr>
              <a:t>Goal: System with the functionality of kernel threads and the performance and flexibility of user-level threads.</a:t>
            </a:r>
          </a:p>
          <a:p>
            <a:pPr>
              <a:buFont typeface="Arial" pitchFamily="34" charset="0"/>
              <a:buChar char="•"/>
            </a:pPr>
            <a:r>
              <a:rPr lang="en-US" altLang="zh-CN" sz="2000" dirty="0" smtClean="0">
                <a:ea typeface="宋体" charset="-122"/>
              </a:rPr>
              <a:t>Maps some no. N of application threads onto a no. M of kernel entities ( usually N&gt;M).</a:t>
            </a:r>
          </a:p>
          <a:p>
            <a:pPr>
              <a:buFont typeface="Arial" pitchFamily="34" charset="0"/>
              <a:buChar char="•"/>
            </a:pPr>
            <a:r>
              <a:rPr lang="en-US" altLang="zh-CN" sz="2000" dirty="0" smtClean="0">
                <a:ea typeface="宋体" charset="-122"/>
              </a:rPr>
              <a:t> N:M thread systems are more complicated and effective</a:t>
            </a:r>
          </a:p>
          <a:p>
            <a:pPr>
              <a:buFont typeface="Arial" pitchFamily="34" charset="0"/>
              <a:buChar char="•"/>
            </a:pPr>
            <a:r>
              <a:rPr lang="en-US" altLang="zh-CN" sz="2000" dirty="0" smtClean="0">
                <a:ea typeface="宋体" charset="-122"/>
              </a:rPr>
              <a:t>Implemented by associating groups of threads with single kernel entities.</a:t>
            </a:r>
          </a:p>
          <a:p>
            <a:pPr>
              <a:buFont typeface="Arial" pitchFamily="34" charset="0"/>
              <a:buChar char="•"/>
            </a:pPr>
            <a:r>
              <a:rPr lang="en-US" altLang="zh-CN" sz="2000" dirty="0" smtClean="0">
                <a:ea typeface="宋体" charset="-122"/>
              </a:rPr>
              <a:t>Both AIX and Solaris use N:M thread system.</a:t>
            </a:r>
          </a:p>
          <a:p>
            <a:pPr>
              <a:buNone/>
            </a:pPr>
            <a:endParaRPr lang="en-US" altLang="zh-CN" sz="1800" dirty="0" smtClean="0">
              <a:ea typeface="宋体" charset="-122"/>
            </a:endParaRPr>
          </a:p>
          <a:p>
            <a:pPr>
              <a:lnSpc>
                <a:spcPct val="80000"/>
              </a:lnSpc>
            </a:pPr>
            <a:endParaRPr lang="zh-CN" altLang="en-US" sz="2000" b="1" dirty="0" smtClean="0">
              <a:ea typeface="宋体" charset="-122"/>
            </a:endParaRPr>
          </a:p>
        </p:txBody>
      </p:sp>
    </p:spTree>
    <p:extLst>
      <p:ext uri="{BB962C8B-B14F-4D97-AF65-F5344CB8AC3E}">
        <p14:creationId xmlns:p14="http://schemas.microsoft.com/office/powerpoint/2010/main" xmlns="" val="123176031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宋体" charset="-122"/>
              </a:rPr>
              <a:t>Problem </a:t>
            </a:r>
            <a:endParaRPr lang="zh-CN" altLang="en-US" dirty="0"/>
          </a:p>
        </p:txBody>
      </p:sp>
      <p:sp>
        <p:nvSpPr>
          <p:cNvPr id="3" name="内容占位符 2"/>
          <p:cNvSpPr>
            <a:spLocks noGrp="1"/>
          </p:cNvSpPr>
          <p:nvPr>
            <p:ph idx="1"/>
          </p:nvPr>
        </p:nvSpPr>
        <p:spPr/>
        <p:txBody>
          <a:bodyPr/>
          <a:lstStyle/>
          <a:p>
            <a:pPr>
              <a:lnSpc>
                <a:spcPct val="90000"/>
              </a:lnSpc>
            </a:pPr>
            <a:r>
              <a:rPr lang="en-US" altLang="zh-CN" sz="2000" dirty="0" smtClean="0">
                <a:ea typeface="宋体" charset="-122"/>
              </a:rPr>
              <a:t>Application has knowledge of the user-level thread state but has little knowledge of or influence over critical kernel-level events (by design! to achieve the virtual machine abstraction)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smtClean="0">
                <a:ea typeface="宋体" charset="-122"/>
              </a:rPr>
              <a:t>Kernel has inadequate knowledge of user-level thread state to make optimal scheduling decisions</a:t>
            </a:r>
            <a:endParaRPr lang="fi-FI" altLang="zh-CN" sz="2000" dirty="0" smtClean="0"/>
          </a:p>
          <a:p>
            <a:pPr>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400" b="1" dirty="0" smtClean="0">
                <a:latin typeface="Times New Roman" pitchFamily="18" charset="0"/>
              </a:rPr>
              <a:t>     Solution: a mechanism that facilitates exchange of information between user-level and kernel-level mechanisms.</a:t>
            </a:r>
          </a:p>
          <a:p>
            <a:pPr lvl="1">
              <a:lnSpc>
                <a:spcPct val="80000"/>
              </a:lnSpc>
              <a:buNone/>
            </a:pPr>
            <a:endParaRPr lang="en-US" altLang="zh-CN" sz="2000" b="1" dirty="0" smtClean="0">
              <a:ea typeface="宋体"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altLang="zh-CN" dirty="0">
                <a:ea typeface="宋体" charset="-122"/>
              </a:rPr>
              <a:t>Technologies </a:t>
            </a:r>
            <a:r>
              <a:rPr lang="en-US" altLang="zh-CN" dirty="0" smtClean="0">
                <a:ea typeface="宋体" charset="-122"/>
              </a:rPr>
              <a:t>Trend</a:t>
            </a:r>
            <a:r>
              <a:rPr lang="en-US" dirty="0" smtClean="0"/>
              <a:t>.</a:t>
            </a:r>
          </a:p>
          <a:p>
            <a:pPr>
              <a:buFont typeface="Wingdings" pitchFamily="2" charset="2"/>
              <a:buChar char="Ø"/>
            </a:pPr>
            <a:r>
              <a:rPr lang="en-US" dirty="0" smtClean="0"/>
              <a:t>Process vs. Thread, and Why Thread?</a:t>
            </a:r>
          </a:p>
          <a:p>
            <a:pPr>
              <a:buFont typeface="Wingdings" pitchFamily="2" charset="2"/>
              <a:buChar char="Ø"/>
            </a:pPr>
            <a:r>
              <a:rPr lang="en-US" dirty="0" smtClean="0"/>
              <a:t>User Mode vs. Kernel Mode</a:t>
            </a:r>
          </a:p>
          <a:p>
            <a:pPr>
              <a:buFont typeface="Wingdings" pitchFamily="2" charset="2"/>
              <a:buChar char="Ø"/>
            </a:pPr>
            <a:r>
              <a:rPr lang="en-US" dirty="0" smtClean="0"/>
              <a:t>User-Level Thread vs. Kernel-Level Thread</a:t>
            </a:r>
          </a:p>
        </p:txBody>
      </p:sp>
    </p:spTree>
    <p:extLst>
      <p:ext uri="{BB962C8B-B14F-4D97-AF65-F5344CB8AC3E}">
        <p14:creationId xmlns:p14="http://schemas.microsoft.com/office/powerpoint/2010/main" xmlns="" val="296022003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Virtual Multiprocessor</a:t>
            </a:r>
            <a:endParaRPr lang="zh-CN" altLang="en-US" dirty="0"/>
          </a:p>
        </p:txBody>
      </p:sp>
      <p:sp>
        <p:nvSpPr>
          <p:cNvPr id="3" name="内容占位符 2"/>
          <p:cNvSpPr>
            <a:spLocks noGrp="1"/>
          </p:cNvSpPr>
          <p:nvPr>
            <p:ph idx="1"/>
          </p:nvPr>
        </p:nvSpPr>
        <p:spPr>
          <a:xfrm>
            <a:off x="685800" y="1143000"/>
            <a:ext cx="7620000" cy="2667000"/>
          </a:xfrm>
        </p:spPr>
        <p:txBody>
          <a:bodyPr/>
          <a:lstStyle/>
          <a:p>
            <a:r>
              <a:rPr lang="en-US" altLang="zh-CN" sz="2000" b="1" dirty="0" smtClean="0">
                <a:ea typeface="宋体" charset="-122"/>
              </a:rPr>
              <a:t>Application knows how many and which processors allocated to it by kernel.</a:t>
            </a:r>
          </a:p>
          <a:p>
            <a:r>
              <a:rPr lang="en-US" altLang="zh-CN" sz="2000" b="1" dirty="0" smtClean="0">
                <a:ea typeface="宋体" charset="-122"/>
              </a:rPr>
              <a:t>Application has complete control over which threads are running on processors.</a:t>
            </a:r>
          </a:p>
          <a:p>
            <a:r>
              <a:rPr lang="en-US" altLang="zh-CN" sz="2000" b="1" dirty="0" smtClean="0">
                <a:ea typeface="宋体" charset="-122"/>
              </a:rPr>
              <a:t>Kernel notifies thread scheduler of events affecting address space.</a:t>
            </a:r>
          </a:p>
          <a:p>
            <a:r>
              <a:rPr lang="en-US" altLang="zh-CN" sz="2000" b="1" dirty="0" smtClean="0">
                <a:ea typeface="宋体" charset="-122"/>
              </a:rPr>
              <a:t>Thread scheduler notifies kernel regarding processor allocation.</a:t>
            </a:r>
            <a:endParaRPr lang="zh-CN" altLang="en-US" sz="2000" b="1" dirty="0"/>
          </a:p>
        </p:txBody>
      </p:sp>
      <p:sp>
        <p:nvSpPr>
          <p:cNvPr id="4" name="Rectangle 5"/>
          <p:cNvSpPr>
            <a:spLocks noChangeArrowheads="1"/>
          </p:cNvSpPr>
          <p:nvPr/>
        </p:nvSpPr>
        <p:spPr bwMode="auto">
          <a:xfrm>
            <a:off x="4114800" y="3886200"/>
            <a:ext cx="3657600" cy="1828800"/>
          </a:xfrm>
          <a:prstGeom prst="rect">
            <a:avLst/>
          </a:prstGeom>
          <a:noFill/>
          <a:ln w="25400">
            <a:solidFill>
              <a:schemeClr val="tx1"/>
            </a:solidFill>
            <a:miter lim="800000"/>
            <a:headEnd/>
            <a:tailEnd/>
          </a:ln>
          <a:effectLst/>
        </p:spPr>
        <p:txBody>
          <a:bodyPr wrap="none" anchor="ctr"/>
          <a:lstStyle/>
          <a:p>
            <a:endParaRPr lang="zh-CN" altLang="en-US"/>
          </a:p>
        </p:txBody>
      </p:sp>
      <p:sp>
        <p:nvSpPr>
          <p:cNvPr id="5" name="AutoShape 6"/>
          <p:cNvSpPr>
            <a:spLocks/>
          </p:cNvSpPr>
          <p:nvPr/>
        </p:nvSpPr>
        <p:spPr bwMode="auto">
          <a:xfrm>
            <a:off x="3962400" y="3886200"/>
            <a:ext cx="152400" cy="1219200"/>
          </a:xfrm>
          <a:prstGeom prst="leftBrace">
            <a:avLst>
              <a:gd name="adj1" fmla="val 66667"/>
              <a:gd name="adj2" fmla="val 50000"/>
            </a:avLst>
          </a:prstGeom>
          <a:noFill/>
          <a:ln w="9525">
            <a:solidFill>
              <a:schemeClr val="tx1"/>
            </a:solidFill>
            <a:round/>
            <a:headEnd/>
            <a:tailEnd/>
          </a:ln>
          <a:effectLst/>
        </p:spPr>
        <p:txBody>
          <a:bodyPr wrap="none" anchor="ctr"/>
          <a:lstStyle/>
          <a:p>
            <a:endParaRPr lang="zh-CN" altLang="en-US"/>
          </a:p>
        </p:txBody>
      </p:sp>
      <p:sp>
        <p:nvSpPr>
          <p:cNvPr id="6" name="Line 7"/>
          <p:cNvSpPr>
            <a:spLocks noChangeShapeType="1"/>
          </p:cNvSpPr>
          <p:nvPr/>
        </p:nvSpPr>
        <p:spPr bwMode="auto">
          <a:xfrm>
            <a:off x="4114800" y="5105400"/>
            <a:ext cx="3657600" cy="0"/>
          </a:xfrm>
          <a:prstGeom prst="line">
            <a:avLst/>
          </a:prstGeom>
          <a:noFill/>
          <a:ln w="25400">
            <a:solidFill>
              <a:schemeClr val="tx1"/>
            </a:solidFill>
            <a:round/>
            <a:headEnd/>
            <a:tailEnd/>
          </a:ln>
          <a:effectLst/>
        </p:spPr>
        <p:txBody>
          <a:bodyPr/>
          <a:lstStyle/>
          <a:p>
            <a:endParaRPr lang="zh-CN" altLang="en-US"/>
          </a:p>
        </p:txBody>
      </p:sp>
      <p:sp>
        <p:nvSpPr>
          <p:cNvPr id="7" name="AutoShape 8"/>
          <p:cNvSpPr>
            <a:spLocks/>
          </p:cNvSpPr>
          <p:nvPr/>
        </p:nvSpPr>
        <p:spPr bwMode="auto">
          <a:xfrm>
            <a:off x="3924300" y="5099050"/>
            <a:ext cx="228600" cy="609600"/>
          </a:xfrm>
          <a:prstGeom prst="leftBrace">
            <a:avLst>
              <a:gd name="adj1" fmla="val 22222"/>
              <a:gd name="adj2" fmla="val 50000"/>
            </a:avLst>
          </a:prstGeom>
          <a:noFill/>
          <a:ln w="9525">
            <a:solidFill>
              <a:schemeClr val="tx1"/>
            </a:solidFill>
            <a:round/>
            <a:headEnd/>
            <a:tailEnd/>
          </a:ln>
          <a:effectLst/>
        </p:spPr>
        <p:txBody>
          <a:bodyPr wrap="none" anchor="ctr"/>
          <a:lstStyle/>
          <a:p>
            <a:endParaRPr lang="zh-CN" altLang="en-US"/>
          </a:p>
        </p:txBody>
      </p:sp>
      <p:sp>
        <p:nvSpPr>
          <p:cNvPr id="8" name="Text Box 9"/>
          <p:cNvSpPr txBox="1">
            <a:spLocks noChangeArrowheads="1"/>
          </p:cNvSpPr>
          <p:nvPr/>
        </p:nvSpPr>
        <p:spPr bwMode="auto">
          <a:xfrm>
            <a:off x="3048000" y="4146550"/>
            <a:ext cx="838200" cy="581025"/>
          </a:xfrm>
          <a:prstGeom prst="rect">
            <a:avLst/>
          </a:prstGeom>
          <a:noFill/>
          <a:ln w="9525">
            <a:noFill/>
            <a:miter lim="800000"/>
            <a:headEnd/>
            <a:tailEnd/>
          </a:ln>
          <a:effectLst/>
        </p:spPr>
        <p:txBody>
          <a:bodyPr>
            <a:spAutoFit/>
          </a:bodyPr>
          <a:lstStyle/>
          <a:p>
            <a:pPr>
              <a:spcBef>
                <a:spcPct val="50000"/>
              </a:spcBef>
            </a:pPr>
            <a:r>
              <a:rPr lang="en-US" altLang="zh-CN" sz="1600" dirty="0">
                <a:ea typeface="宋体" charset="-122"/>
              </a:rPr>
              <a:t>User space</a:t>
            </a:r>
          </a:p>
        </p:txBody>
      </p:sp>
      <p:sp>
        <p:nvSpPr>
          <p:cNvPr id="9" name="Oval 10"/>
          <p:cNvSpPr>
            <a:spLocks noChangeArrowheads="1"/>
          </p:cNvSpPr>
          <p:nvPr/>
        </p:nvSpPr>
        <p:spPr bwMode="auto">
          <a:xfrm>
            <a:off x="4495800" y="3962400"/>
            <a:ext cx="1066800" cy="1066800"/>
          </a:xfrm>
          <a:prstGeom prst="ellipse">
            <a:avLst/>
          </a:prstGeom>
          <a:noFill/>
          <a:ln w="25400">
            <a:solidFill>
              <a:schemeClr val="tx1"/>
            </a:solidFill>
            <a:round/>
            <a:headEnd/>
            <a:tailEnd/>
          </a:ln>
          <a:effectLst/>
        </p:spPr>
        <p:txBody>
          <a:bodyPr wrap="none" anchor="ctr"/>
          <a:lstStyle/>
          <a:p>
            <a:endParaRPr lang="zh-CN" altLang="en-US"/>
          </a:p>
        </p:txBody>
      </p:sp>
      <p:sp>
        <p:nvSpPr>
          <p:cNvPr id="10" name="Freeform 11"/>
          <p:cNvSpPr>
            <a:spLocks/>
          </p:cNvSpPr>
          <p:nvPr/>
        </p:nvSpPr>
        <p:spPr bwMode="auto">
          <a:xfrm>
            <a:off x="4832350" y="426085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1" name="Freeform 12"/>
          <p:cNvSpPr>
            <a:spLocks/>
          </p:cNvSpPr>
          <p:nvPr/>
        </p:nvSpPr>
        <p:spPr bwMode="auto">
          <a:xfrm>
            <a:off x="5003800" y="427990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2" name="Freeform 13"/>
          <p:cNvSpPr>
            <a:spLocks/>
          </p:cNvSpPr>
          <p:nvPr/>
        </p:nvSpPr>
        <p:spPr bwMode="auto">
          <a:xfrm>
            <a:off x="5156200" y="429260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3" name="Oval 22"/>
          <p:cNvSpPr>
            <a:spLocks noChangeArrowheads="1"/>
          </p:cNvSpPr>
          <p:nvPr/>
        </p:nvSpPr>
        <p:spPr bwMode="auto">
          <a:xfrm>
            <a:off x="6400800" y="3962400"/>
            <a:ext cx="990600" cy="990600"/>
          </a:xfrm>
          <a:prstGeom prst="ellipse">
            <a:avLst/>
          </a:prstGeom>
          <a:noFill/>
          <a:ln w="25400">
            <a:solidFill>
              <a:schemeClr val="tx1"/>
            </a:solidFill>
            <a:round/>
            <a:headEnd/>
            <a:tailEnd/>
          </a:ln>
          <a:effectLst/>
        </p:spPr>
        <p:txBody>
          <a:bodyPr wrap="none" anchor="ctr"/>
          <a:lstStyle/>
          <a:p>
            <a:endParaRPr lang="zh-CN" altLang="en-US"/>
          </a:p>
        </p:txBody>
      </p:sp>
      <p:sp>
        <p:nvSpPr>
          <p:cNvPr id="14" name="Freeform 23"/>
          <p:cNvSpPr>
            <a:spLocks/>
          </p:cNvSpPr>
          <p:nvPr/>
        </p:nvSpPr>
        <p:spPr bwMode="auto">
          <a:xfrm>
            <a:off x="6705600" y="411480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5" name="Freeform 24"/>
          <p:cNvSpPr>
            <a:spLocks/>
          </p:cNvSpPr>
          <p:nvPr/>
        </p:nvSpPr>
        <p:spPr bwMode="auto">
          <a:xfrm>
            <a:off x="6858000" y="411480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6" name="Freeform 25"/>
          <p:cNvSpPr>
            <a:spLocks/>
          </p:cNvSpPr>
          <p:nvPr/>
        </p:nvSpPr>
        <p:spPr bwMode="auto">
          <a:xfrm>
            <a:off x="7010400" y="4114800"/>
            <a:ext cx="76200" cy="533400"/>
          </a:xfrm>
          <a:custGeom>
            <a:avLst/>
            <a:gdLst/>
            <a:ahLst/>
            <a:cxnLst>
              <a:cxn ang="0">
                <a:pos x="0" y="0"/>
              </a:cxn>
              <a:cxn ang="0">
                <a:pos x="48" y="48"/>
              </a:cxn>
              <a:cxn ang="0">
                <a:pos x="0" y="96"/>
              </a:cxn>
              <a:cxn ang="0">
                <a:pos x="48" y="144"/>
              </a:cxn>
              <a:cxn ang="0">
                <a:pos x="0" y="192"/>
              </a:cxn>
              <a:cxn ang="0">
                <a:pos x="48" y="240"/>
              </a:cxn>
              <a:cxn ang="0">
                <a:pos x="0" y="288"/>
              </a:cxn>
              <a:cxn ang="0">
                <a:pos x="48" y="336"/>
              </a:cxn>
            </a:cxnLst>
            <a:rect l="0" t="0" r="r" b="b"/>
            <a:pathLst>
              <a:path w="48" h="336">
                <a:moveTo>
                  <a:pt x="0" y="0"/>
                </a:moveTo>
                <a:cubicBezTo>
                  <a:pt x="24" y="16"/>
                  <a:pt x="48" y="32"/>
                  <a:pt x="48" y="48"/>
                </a:cubicBezTo>
                <a:cubicBezTo>
                  <a:pt x="48" y="64"/>
                  <a:pt x="0" y="80"/>
                  <a:pt x="0" y="96"/>
                </a:cubicBezTo>
                <a:cubicBezTo>
                  <a:pt x="0" y="112"/>
                  <a:pt x="48" y="128"/>
                  <a:pt x="48" y="144"/>
                </a:cubicBezTo>
                <a:cubicBezTo>
                  <a:pt x="48" y="160"/>
                  <a:pt x="0" y="176"/>
                  <a:pt x="0" y="192"/>
                </a:cubicBezTo>
                <a:cubicBezTo>
                  <a:pt x="0" y="208"/>
                  <a:pt x="48" y="224"/>
                  <a:pt x="48" y="240"/>
                </a:cubicBezTo>
                <a:cubicBezTo>
                  <a:pt x="48" y="256"/>
                  <a:pt x="0" y="272"/>
                  <a:pt x="0" y="288"/>
                </a:cubicBezTo>
                <a:cubicBezTo>
                  <a:pt x="0" y="304"/>
                  <a:pt x="40" y="328"/>
                  <a:pt x="48" y="336"/>
                </a:cubicBezTo>
              </a:path>
            </a:pathLst>
          </a:custGeom>
          <a:noFill/>
          <a:ln w="9525">
            <a:solidFill>
              <a:schemeClr val="tx1"/>
            </a:solidFill>
            <a:round/>
            <a:headEnd/>
            <a:tailEnd/>
          </a:ln>
          <a:effectLst/>
        </p:spPr>
        <p:txBody>
          <a:bodyPr/>
          <a:lstStyle/>
          <a:p>
            <a:endParaRPr lang="zh-CN" altLang="en-US"/>
          </a:p>
        </p:txBody>
      </p:sp>
      <p:sp>
        <p:nvSpPr>
          <p:cNvPr id="17" name="Text Box 33"/>
          <p:cNvSpPr txBox="1">
            <a:spLocks noChangeArrowheads="1"/>
          </p:cNvSpPr>
          <p:nvPr/>
        </p:nvSpPr>
        <p:spPr bwMode="auto">
          <a:xfrm>
            <a:off x="1358900" y="5065713"/>
            <a:ext cx="2528888" cy="630237"/>
          </a:xfrm>
          <a:prstGeom prst="rect">
            <a:avLst/>
          </a:prstGeom>
          <a:noFill/>
          <a:ln w="9525">
            <a:noFill/>
            <a:miter lim="800000"/>
            <a:headEnd/>
            <a:tailEnd/>
          </a:ln>
          <a:effectLst/>
        </p:spPr>
        <p:txBody>
          <a:bodyPr>
            <a:spAutoFit/>
          </a:bodyPr>
          <a:lstStyle/>
          <a:p>
            <a:pPr algn="r"/>
            <a:r>
              <a:rPr lang="en-US" altLang="zh-CN" sz="1600">
                <a:ea typeface="宋体" charset="-122"/>
              </a:rPr>
              <a:t>Kernel space</a:t>
            </a:r>
          </a:p>
          <a:p>
            <a:pPr algn="r"/>
            <a:r>
              <a:rPr lang="en-US" altLang="zh-CN" sz="1600">
                <a:ea typeface="宋体" charset="-122"/>
              </a:rPr>
              <a:t>(“virtual multiprocessor”)</a:t>
            </a:r>
          </a:p>
        </p:txBody>
      </p:sp>
      <p:sp>
        <p:nvSpPr>
          <p:cNvPr id="18" name="Oval 34"/>
          <p:cNvSpPr>
            <a:spLocks noChangeArrowheads="1"/>
          </p:cNvSpPr>
          <p:nvPr/>
        </p:nvSpPr>
        <p:spPr bwMode="auto">
          <a:xfrm>
            <a:off x="4610100" y="5207000"/>
            <a:ext cx="457200" cy="381000"/>
          </a:xfrm>
          <a:prstGeom prst="ellipse">
            <a:avLst/>
          </a:prstGeom>
          <a:solidFill>
            <a:schemeClr val="bg2"/>
          </a:solidFill>
          <a:ln w="25400">
            <a:solidFill>
              <a:schemeClr val="tx1"/>
            </a:solidFill>
            <a:round/>
            <a:headEnd/>
            <a:tailEnd/>
          </a:ln>
          <a:effectLst/>
        </p:spPr>
        <p:txBody>
          <a:bodyPr wrap="none" anchor="ctr"/>
          <a:lstStyle/>
          <a:p>
            <a:endParaRPr lang="zh-CN" altLang="en-US"/>
          </a:p>
        </p:txBody>
      </p:sp>
      <p:sp>
        <p:nvSpPr>
          <p:cNvPr id="19" name="Oval 35"/>
          <p:cNvSpPr>
            <a:spLocks noChangeArrowheads="1"/>
          </p:cNvSpPr>
          <p:nvPr/>
        </p:nvSpPr>
        <p:spPr bwMode="auto">
          <a:xfrm>
            <a:off x="5346700" y="5207000"/>
            <a:ext cx="457200" cy="381000"/>
          </a:xfrm>
          <a:prstGeom prst="ellipse">
            <a:avLst/>
          </a:prstGeom>
          <a:solidFill>
            <a:schemeClr val="bg2"/>
          </a:solidFill>
          <a:ln w="25400">
            <a:solidFill>
              <a:schemeClr val="tx1"/>
            </a:solidFill>
            <a:round/>
            <a:headEnd/>
            <a:tailEnd/>
          </a:ln>
          <a:effectLst/>
        </p:spPr>
        <p:txBody>
          <a:bodyPr wrap="none" anchor="ctr"/>
          <a:lstStyle/>
          <a:p>
            <a:endParaRPr lang="zh-CN" altLang="en-US"/>
          </a:p>
        </p:txBody>
      </p:sp>
      <p:sp>
        <p:nvSpPr>
          <p:cNvPr id="20" name="Oval 36"/>
          <p:cNvSpPr>
            <a:spLocks noChangeArrowheads="1"/>
          </p:cNvSpPr>
          <p:nvPr/>
        </p:nvSpPr>
        <p:spPr bwMode="auto">
          <a:xfrm>
            <a:off x="6032500" y="5207000"/>
            <a:ext cx="457200" cy="381000"/>
          </a:xfrm>
          <a:prstGeom prst="ellipse">
            <a:avLst/>
          </a:prstGeom>
          <a:solidFill>
            <a:schemeClr val="bg2"/>
          </a:solidFill>
          <a:ln w="25400">
            <a:solidFill>
              <a:schemeClr val="tx1"/>
            </a:solidFill>
            <a:round/>
            <a:headEnd/>
            <a:tailEnd/>
          </a:ln>
          <a:effectLst/>
        </p:spPr>
        <p:txBody>
          <a:bodyPr wrap="none" anchor="ctr"/>
          <a:lstStyle/>
          <a:p>
            <a:endParaRPr lang="zh-CN" altLang="en-US"/>
          </a:p>
        </p:txBody>
      </p:sp>
      <p:sp>
        <p:nvSpPr>
          <p:cNvPr id="21" name="Oval 37"/>
          <p:cNvSpPr>
            <a:spLocks noChangeArrowheads="1"/>
          </p:cNvSpPr>
          <p:nvPr/>
        </p:nvSpPr>
        <p:spPr bwMode="auto">
          <a:xfrm>
            <a:off x="6807200" y="5219700"/>
            <a:ext cx="457200" cy="381000"/>
          </a:xfrm>
          <a:prstGeom prst="ellipse">
            <a:avLst/>
          </a:prstGeom>
          <a:solidFill>
            <a:schemeClr val="bg2"/>
          </a:solidFill>
          <a:ln w="25400">
            <a:solidFill>
              <a:schemeClr val="tx1"/>
            </a:solidFill>
            <a:round/>
            <a:headEnd/>
            <a:tailEnd/>
          </a:ln>
          <a:effectLst/>
        </p:spPr>
        <p:txBody>
          <a:bodyPr wrap="none" anchor="ct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sz="2800" dirty="0" smtClean="0">
                <a:ea typeface="宋体" charset="-122"/>
              </a:rPr>
              <a:t>Scheduler Activations: Structure</a:t>
            </a:r>
          </a:p>
        </p:txBody>
      </p:sp>
      <p:sp>
        <p:nvSpPr>
          <p:cNvPr id="5" name="Oval 3"/>
          <p:cNvSpPr>
            <a:spLocks noChangeArrowheads="1"/>
          </p:cNvSpPr>
          <p:nvPr/>
        </p:nvSpPr>
        <p:spPr bwMode="auto">
          <a:xfrm>
            <a:off x="3508375" y="1511300"/>
            <a:ext cx="1633538" cy="1590675"/>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6" name="Rectangle 4"/>
          <p:cNvSpPr>
            <a:spLocks noChangeArrowheads="1"/>
          </p:cNvSpPr>
          <p:nvPr/>
        </p:nvSpPr>
        <p:spPr bwMode="auto">
          <a:xfrm>
            <a:off x="2921000" y="1447800"/>
            <a:ext cx="3136900" cy="3981450"/>
          </a:xfrm>
          <a:prstGeom prst="rect">
            <a:avLst/>
          </a:prstGeom>
          <a:noFill/>
          <a:ln w="28575">
            <a:solidFill>
              <a:schemeClr val="tx1"/>
            </a:solidFill>
            <a:miter lim="800000"/>
            <a:headEnd/>
            <a:tailEnd/>
          </a:ln>
          <a:effectLst/>
        </p:spPr>
        <p:txBody>
          <a:bodyPr wrap="none" anchor="ctr"/>
          <a:lstStyle/>
          <a:p>
            <a:endParaRPr lang="zh-CN" altLang="en-US"/>
          </a:p>
        </p:txBody>
      </p:sp>
      <p:grpSp>
        <p:nvGrpSpPr>
          <p:cNvPr id="2" name="Group 5"/>
          <p:cNvGrpSpPr>
            <a:grpSpLocks/>
          </p:cNvGrpSpPr>
          <p:nvPr/>
        </p:nvGrpSpPr>
        <p:grpSpPr bwMode="auto">
          <a:xfrm>
            <a:off x="3854450" y="1816100"/>
            <a:ext cx="982663" cy="463550"/>
            <a:chOff x="2388" y="1288"/>
            <a:chExt cx="619" cy="292"/>
          </a:xfrm>
        </p:grpSpPr>
        <p:grpSp>
          <p:nvGrpSpPr>
            <p:cNvPr id="3" name="Group 6"/>
            <p:cNvGrpSpPr>
              <a:grpSpLocks/>
            </p:cNvGrpSpPr>
            <p:nvPr/>
          </p:nvGrpSpPr>
          <p:grpSpPr bwMode="auto">
            <a:xfrm>
              <a:off x="2919" y="1326"/>
              <a:ext cx="88" cy="242"/>
              <a:chOff x="2247" y="1294"/>
              <a:chExt cx="210" cy="956"/>
            </a:xfrm>
          </p:grpSpPr>
          <p:sp>
            <p:nvSpPr>
              <p:cNvPr id="19" name="Freeform 7"/>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0" name="AutoShape 8"/>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7" name="Group 9"/>
            <p:cNvGrpSpPr>
              <a:grpSpLocks/>
            </p:cNvGrpSpPr>
            <p:nvPr/>
          </p:nvGrpSpPr>
          <p:grpSpPr bwMode="auto">
            <a:xfrm>
              <a:off x="2593" y="1337"/>
              <a:ext cx="87" cy="243"/>
              <a:chOff x="2247" y="1294"/>
              <a:chExt cx="210" cy="956"/>
            </a:xfrm>
          </p:grpSpPr>
          <p:sp>
            <p:nvSpPr>
              <p:cNvPr id="17" name="Freeform 10"/>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18" name="AutoShape 11"/>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8" name="Group 12"/>
            <p:cNvGrpSpPr>
              <a:grpSpLocks/>
            </p:cNvGrpSpPr>
            <p:nvPr/>
          </p:nvGrpSpPr>
          <p:grpSpPr bwMode="auto">
            <a:xfrm>
              <a:off x="2487" y="1320"/>
              <a:ext cx="88" cy="243"/>
              <a:chOff x="2247" y="1294"/>
              <a:chExt cx="210" cy="956"/>
            </a:xfrm>
          </p:grpSpPr>
          <p:sp>
            <p:nvSpPr>
              <p:cNvPr id="15" name="Freeform 13"/>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16" name="AutoShape 14"/>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9" name="Group 15"/>
            <p:cNvGrpSpPr>
              <a:grpSpLocks/>
            </p:cNvGrpSpPr>
            <p:nvPr/>
          </p:nvGrpSpPr>
          <p:grpSpPr bwMode="auto">
            <a:xfrm>
              <a:off x="2388" y="1326"/>
              <a:ext cx="88" cy="242"/>
              <a:chOff x="2247" y="1294"/>
              <a:chExt cx="210" cy="956"/>
            </a:xfrm>
          </p:grpSpPr>
          <p:sp>
            <p:nvSpPr>
              <p:cNvPr id="13" name="Freeform 16"/>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14" name="AutoShape 17"/>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12" name="Text Box 18"/>
            <p:cNvSpPr txBox="1">
              <a:spLocks noChangeArrowheads="1"/>
            </p:cNvSpPr>
            <p:nvPr/>
          </p:nvSpPr>
          <p:spPr bwMode="auto">
            <a:xfrm>
              <a:off x="2618" y="1288"/>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grpSp>
      <p:grpSp>
        <p:nvGrpSpPr>
          <p:cNvPr id="10" name="Group 19"/>
          <p:cNvGrpSpPr>
            <a:grpSpLocks/>
          </p:cNvGrpSpPr>
          <p:nvPr/>
        </p:nvGrpSpPr>
        <p:grpSpPr bwMode="auto">
          <a:xfrm>
            <a:off x="3313113" y="4160838"/>
            <a:ext cx="2290762" cy="369887"/>
            <a:chOff x="2087" y="2453"/>
            <a:chExt cx="1405" cy="233"/>
          </a:xfrm>
        </p:grpSpPr>
        <p:sp>
          <p:nvSpPr>
            <p:cNvPr id="22" name="Rectangle 20"/>
            <p:cNvSpPr>
              <a:spLocks noChangeArrowheads="1"/>
            </p:cNvSpPr>
            <p:nvPr/>
          </p:nvSpPr>
          <p:spPr bwMode="auto">
            <a:xfrm>
              <a:off x="2087" y="2474"/>
              <a:ext cx="1405" cy="212"/>
            </a:xfrm>
            <a:prstGeom prst="rect">
              <a:avLst/>
            </a:prstGeom>
            <a:solidFill>
              <a:srgbClr val="D8C2C4"/>
            </a:solidFill>
            <a:ln w="9525">
              <a:solidFill>
                <a:schemeClr val="tx1"/>
              </a:solidFill>
              <a:miter lim="800000"/>
              <a:headEnd/>
              <a:tailEnd/>
            </a:ln>
            <a:effectLst/>
          </p:spPr>
          <p:txBody>
            <a:bodyPr wrap="none" anchor="ctr"/>
            <a:lstStyle/>
            <a:p>
              <a:endParaRPr lang="zh-CN" altLang="en-US"/>
            </a:p>
          </p:txBody>
        </p:sp>
        <p:sp>
          <p:nvSpPr>
            <p:cNvPr id="23" name="Text Box 21"/>
            <p:cNvSpPr txBox="1">
              <a:spLocks noChangeArrowheads="1"/>
            </p:cNvSpPr>
            <p:nvPr/>
          </p:nvSpPr>
          <p:spPr bwMode="auto">
            <a:xfrm>
              <a:off x="2121" y="2453"/>
              <a:ext cx="1172" cy="231"/>
            </a:xfrm>
            <a:prstGeom prst="rect">
              <a:avLst/>
            </a:prstGeom>
            <a:noFill/>
            <a:ln w="9525">
              <a:noFill/>
              <a:miter lim="800000"/>
              <a:headEnd/>
              <a:tailEnd/>
            </a:ln>
            <a:effectLst/>
          </p:spPr>
          <p:txBody>
            <a:bodyPr wrap="none">
              <a:spAutoFit/>
            </a:bodyPr>
            <a:lstStyle/>
            <a:p>
              <a:r>
                <a:rPr lang="en-US" altLang="zh-CN" sz="1800" b="1">
                  <a:latin typeface="Times New Roman" pitchFamily="18" charset="0"/>
                </a:rPr>
                <a:t>     kernel support</a:t>
              </a:r>
            </a:p>
          </p:txBody>
        </p:sp>
      </p:grpSp>
      <p:sp>
        <p:nvSpPr>
          <p:cNvPr id="24" name="Text Box 22"/>
          <p:cNvSpPr txBox="1">
            <a:spLocks noChangeArrowheads="1"/>
          </p:cNvSpPr>
          <p:nvPr/>
        </p:nvSpPr>
        <p:spPr bwMode="auto">
          <a:xfrm>
            <a:off x="5330825" y="1385888"/>
            <a:ext cx="649288"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user</a:t>
            </a:r>
          </a:p>
        </p:txBody>
      </p:sp>
      <p:sp>
        <p:nvSpPr>
          <p:cNvPr id="25" name="Text Box 23"/>
          <p:cNvSpPr txBox="1">
            <a:spLocks noChangeArrowheads="1"/>
          </p:cNvSpPr>
          <p:nvPr/>
        </p:nvSpPr>
        <p:spPr bwMode="auto">
          <a:xfrm>
            <a:off x="2994025" y="4802188"/>
            <a:ext cx="874713"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kernel</a:t>
            </a:r>
          </a:p>
        </p:txBody>
      </p:sp>
      <p:sp>
        <p:nvSpPr>
          <p:cNvPr id="26" name="Rectangle 24"/>
          <p:cNvSpPr>
            <a:spLocks noChangeArrowheads="1"/>
          </p:cNvSpPr>
          <p:nvPr/>
        </p:nvSpPr>
        <p:spPr bwMode="auto">
          <a:xfrm>
            <a:off x="3898900" y="2489200"/>
            <a:ext cx="876300" cy="292100"/>
          </a:xfrm>
          <a:prstGeom prst="rect">
            <a:avLst/>
          </a:prstGeom>
          <a:solidFill>
            <a:srgbClr val="D8C2C4"/>
          </a:solidFill>
          <a:ln w="9525">
            <a:solidFill>
              <a:schemeClr val="tx1"/>
            </a:solidFill>
            <a:miter lim="800000"/>
            <a:headEnd/>
            <a:tailEnd/>
          </a:ln>
          <a:effectLst/>
        </p:spPr>
        <p:txBody>
          <a:bodyPr wrap="none" anchor="ctr"/>
          <a:lstStyle/>
          <a:p>
            <a:endParaRPr lang="zh-CN" altLang="en-US"/>
          </a:p>
        </p:txBody>
      </p:sp>
      <p:cxnSp>
        <p:nvCxnSpPr>
          <p:cNvPr id="27" name="AutoShape 25"/>
          <p:cNvCxnSpPr>
            <a:cxnSpLocks noChangeShapeType="1"/>
            <a:stCxn id="26" idx="1"/>
            <a:endCxn id="22" idx="1"/>
          </p:cNvCxnSpPr>
          <p:nvPr/>
        </p:nvCxnSpPr>
        <p:spPr bwMode="auto">
          <a:xfrm rot="10800000" flipV="1">
            <a:off x="3313113" y="2635250"/>
            <a:ext cx="585787" cy="1727200"/>
          </a:xfrm>
          <a:prstGeom prst="curvedConnector3">
            <a:avLst>
              <a:gd name="adj1" fmla="val 139023"/>
            </a:avLst>
          </a:prstGeom>
          <a:noFill/>
          <a:ln w="9525">
            <a:solidFill>
              <a:schemeClr val="tx1"/>
            </a:solidFill>
            <a:round/>
            <a:headEnd/>
            <a:tailEnd type="triangle" w="med" len="med"/>
          </a:ln>
          <a:effectLst/>
        </p:spPr>
      </p:cxnSp>
      <p:sp>
        <p:nvSpPr>
          <p:cNvPr id="28" name="Text Box 26"/>
          <p:cNvSpPr txBox="1">
            <a:spLocks noChangeArrowheads="1"/>
          </p:cNvSpPr>
          <p:nvPr/>
        </p:nvSpPr>
        <p:spPr bwMode="auto">
          <a:xfrm>
            <a:off x="6435725" y="4257675"/>
            <a:ext cx="2376488" cy="1200150"/>
          </a:xfrm>
          <a:prstGeom prst="rect">
            <a:avLst/>
          </a:prstGeom>
          <a:noFill/>
          <a:ln w="9525">
            <a:solidFill>
              <a:schemeClr val="tx1"/>
            </a:solidFill>
            <a:miter lim="800000"/>
            <a:headEnd/>
            <a:tailEnd/>
          </a:ln>
          <a:effectLst/>
        </p:spPr>
        <p:txBody>
          <a:bodyPr>
            <a:spAutoFit/>
          </a:bodyPr>
          <a:lstStyle/>
          <a:p>
            <a:pPr>
              <a:buFontTx/>
              <a:buChar char="•"/>
            </a:pPr>
            <a:r>
              <a:rPr lang="en-US" altLang="zh-CN" sz="1800" b="1">
                <a:latin typeface="Times New Roman" pitchFamily="18" charset="0"/>
              </a:rPr>
              <a:t> change in processor</a:t>
            </a:r>
            <a:br>
              <a:rPr lang="en-US" altLang="zh-CN" sz="1800" b="1">
                <a:latin typeface="Times New Roman" pitchFamily="18" charset="0"/>
              </a:rPr>
            </a:br>
            <a:r>
              <a:rPr lang="en-US" altLang="zh-CN" sz="1800" b="1">
                <a:latin typeface="Times New Roman" pitchFamily="18" charset="0"/>
              </a:rPr>
              <a:t>  allocation</a:t>
            </a:r>
          </a:p>
          <a:p>
            <a:pPr>
              <a:buFontTx/>
              <a:buChar char="•"/>
            </a:pPr>
            <a:r>
              <a:rPr lang="en-US" altLang="zh-CN" sz="1800" b="1">
                <a:latin typeface="Times New Roman" pitchFamily="18" charset="0"/>
              </a:rPr>
              <a:t> change in thread </a:t>
            </a:r>
            <a:br>
              <a:rPr lang="en-US" altLang="zh-CN" sz="1800" b="1">
                <a:latin typeface="Times New Roman" pitchFamily="18" charset="0"/>
              </a:rPr>
            </a:br>
            <a:r>
              <a:rPr lang="en-US" altLang="zh-CN" sz="1800" b="1">
                <a:latin typeface="Times New Roman" pitchFamily="18" charset="0"/>
              </a:rPr>
              <a:t>  status</a:t>
            </a:r>
          </a:p>
        </p:txBody>
      </p:sp>
      <p:cxnSp>
        <p:nvCxnSpPr>
          <p:cNvPr id="29" name="AutoShape 27"/>
          <p:cNvCxnSpPr>
            <a:cxnSpLocks noChangeShapeType="1"/>
            <a:stCxn id="22" idx="3"/>
            <a:endCxn id="26" idx="3"/>
          </p:cNvCxnSpPr>
          <p:nvPr/>
        </p:nvCxnSpPr>
        <p:spPr bwMode="auto">
          <a:xfrm flipH="1" flipV="1">
            <a:off x="4775200" y="2635250"/>
            <a:ext cx="828675" cy="1727200"/>
          </a:xfrm>
          <a:prstGeom prst="curvedConnector3">
            <a:avLst>
              <a:gd name="adj1" fmla="val -27588"/>
            </a:avLst>
          </a:prstGeom>
          <a:noFill/>
          <a:ln w="9525">
            <a:solidFill>
              <a:schemeClr val="tx1"/>
            </a:solidFill>
            <a:round/>
            <a:headEnd/>
            <a:tailEnd type="triangle" w="med" len="med"/>
          </a:ln>
          <a:effectLst/>
        </p:spPr>
      </p:cxnSp>
      <p:sp>
        <p:nvSpPr>
          <p:cNvPr id="30" name="Line 28"/>
          <p:cNvSpPr>
            <a:spLocks noChangeShapeType="1"/>
          </p:cNvSpPr>
          <p:nvPr/>
        </p:nvSpPr>
        <p:spPr bwMode="auto">
          <a:xfrm flipH="1" flipV="1">
            <a:off x="5765800" y="3924300"/>
            <a:ext cx="876300" cy="495300"/>
          </a:xfrm>
          <a:prstGeom prst="line">
            <a:avLst/>
          </a:prstGeom>
          <a:noFill/>
          <a:ln w="9525">
            <a:solidFill>
              <a:schemeClr val="tx1"/>
            </a:solidFill>
            <a:prstDash val="lgDash"/>
            <a:round/>
            <a:headEnd/>
            <a:tailEnd type="triangle" w="med" len="med"/>
          </a:ln>
          <a:effectLst/>
        </p:spPr>
        <p:txBody>
          <a:bodyPr/>
          <a:lstStyle/>
          <a:p>
            <a:endParaRPr lang="zh-CN" altLang="en-US"/>
          </a:p>
        </p:txBody>
      </p:sp>
      <p:sp>
        <p:nvSpPr>
          <p:cNvPr id="31" name="Text Box 29"/>
          <p:cNvSpPr txBox="1">
            <a:spLocks noChangeArrowheads="1"/>
          </p:cNvSpPr>
          <p:nvPr/>
        </p:nvSpPr>
        <p:spPr bwMode="auto">
          <a:xfrm>
            <a:off x="177800" y="1768475"/>
            <a:ext cx="2427288" cy="650875"/>
          </a:xfrm>
          <a:prstGeom prst="rect">
            <a:avLst/>
          </a:prstGeom>
          <a:noFill/>
          <a:ln w="9525">
            <a:solidFill>
              <a:schemeClr val="tx1"/>
            </a:solidFill>
            <a:miter lim="800000"/>
            <a:headEnd/>
            <a:tailEnd/>
          </a:ln>
          <a:effectLst/>
        </p:spPr>
        <p:txBody>
          <a:bodyPr>
            <a:spAutoFit/>
          </a:bodyPr>
          <a:lstStyle/>
          <a:p>
            <a:pPr>
              <a:buFontTx/>
              <a:buChar char="•"/>
            </a:pPr>
            <a:r>
              <a:rPr lang="en-US" altLang="zh-CN" sz="1800" b="1">
                <a:latin typeface="Times New Roman" pitchFamily="18" charset="0"/>
              </a:rPr>
              <a:t> Change in processor</a:t>
            </a:r>
            <a:br>
              <a:rPr lang="en-US" altLang="zh-CN" sz="1800" b="1">
                <a:latin typeface="Times New Roman" pitchFamily="18" charset="0"/>
              </a:rPr>
            </a:br>
            <a:r>
              <a:rPr lang="en-US" altLang="zh-CN" sz="1800" b="1">
                <a:latin typeface="Times New Roman" pitchFamily="18" charset="0"/>
              </a:rPr>
              <a:t>  requirements</a:t>
            </a:r>
          </a:p>
        </p:txBody>
      </p:sp>
      <p:sp>
        <p:nvSpPr>
          <p:cNvPr id="32" name="Line 30"/>
          <p:cNvSpPr>
            <a:spLocks noChangeShapeType="1"/>
          </p:cNvSpPr>
          <p:nvPr/>
        </p:nvSpPr>
        <p:spPr bwMode="auto">
          <a:xfrm>
            <a:off x="2921000" y="3543300"/>
            <a:ext cx="3136900" cy="0"/>
          </a:xfrm>
          <a:prstGeom prst="line">
            <a:avLst/>
          </a:prstGeom>
          <a:noFill/>
          <a:ln w="28575">
            <a:solidFill>
              <a:schemeClr val="tx1"/>
            </a:solidFill>
            <a:round/>
            <a:headEnd/>
            <a:tailEnd/>
          </a:ln>
          <a:effectLst/>
        </p:spPr>
        <p:txBody>
          <a:bodyPr/>
          <a:lstStyle/>
          <a:p>
            <a:endParaRPr lang="zh-CN" altLang="en-US"/>
          </a:p>
        </p:txBody>
      </p:sp>
      <p:sp>
        <p:nvSpPr>
          <p:cNvPr id="33" name="Line 31"/>
          <p:cNvSpPr>
            <a:spLocks noChangeShapeType="1"/>
          </p:cNvSpPr>
          <p:nvPr/>
        </p:nvSpPr>
        <p:spPr bwMode="auto">
          <a:xfrm>
            <a:off x="2616200" y="2425700"/>
            <a:ext cx="736600" cy="520700"/>
          </a:xfrm>
          <a:prstGeom prst="line">
            <a:avLst/>
          </a:prstGeom>
          <a:noFill/>
          <a:ln w="9525">
            <a:solidFill>
              <a:schemeClr val="tx1"/>
            </a:solidFill>
            <a:prstDash val="lgDash"/>
            <a:round/>
            <a:headEnd/>
            <a:tailEnd type="triangle" w="med" len="med"/>
          </a:ln>
          <a:effectLst/>
        </p:spPr>
        <p:txBody>
          <a:bodyPr/>
          <a:lstStyle/>
          <a:p>
            <a:endParaRPr lang="zh-CN" altLang="en-US"/>
          </a:p>
        </p:txBody>
      </p:sp>
      <p:sp>
        <p:nvSpPr>
          <p:cNvPr id="34" name="Text Box 32"/>
          <p:cNvSpPr txBox="1">
            <a:spLocks noChangeArrowheads="1"/>
          </p:cNvSpPr>
          <p:nvPr/>
        </p:nvSpPr>
        <p:spPr bwMode="auto">
          <a:xfrm>
            <a:off x="6423025" y="2006600"/>
            <a:ext cx="869950" cy="641350"/>
          </a:xfrm>
          <a:prstGeom prst="rect">
            <a:avLst/>
          </a:prstGeom>
          <a:noFill/>
          <a:ln w="9525">
            <a:noFill/>
            <a:miter lim="800000"/>
            <a:headEnd/>
            <a:tailEnd/>
          </a:ln>
          <a:effectLst/>
        </p:spPr>
        <p:txBody>
          <a:bodyPr wrap="none">
            <a:spAutoFit/>
          </a:bodyPr>
          <a:lstStyle/>
          <a:p>
            <a:r>
              <a:rPr lang="en-US" altLang="zh-CN" sz="1800" b="1">
                <a:latin typeface="Times New Roman" pitchFamily="18" charset="0"/>
              </a:rPr>
              <a:t>thread</a:t>
            </a:r>
          </a:p>
          <a:p>
            <a:r>
              <a:rPr lang="en-US" altLang="zh-CN" sz="1800" b="1">
                <a:latin typeface="Times New Roman" pitchFamily="18" charset="0"/>
              </a:rPr>
              <a:t>library</a:t>
            </a:r>
          </a:p>
        </p:txBody>
      </p:sp>
      <p:sp>
        <p:nvSpPr>
          <p:cNvPr id="35" name="Line 33"/>
          <p:cNvSpPr>
            <a:spLocks noChangeShapeType="1"/>
          </p:cNvSpPr>
          <p:nvPr/>
        </p:nvSpPr>
        <p:spPr bwMode="auto">
          <a:xfrm flipH="1">
            <a:off x="4754563" y="2349500"/>
            <a:ext cx="1633537" cy="177800"/>
          </a:xfrm>
          <a:prstGeom prst="line">
            <a:avLst/>
          </a:prstGeom>
          <a:noFill/>
          <a:ln w="9525">
            <a:solidFill>
              <a:schemeClr val="tx1"/>
            </a:solidFill>
            <a:prstDash val="lgDash"/>
            <a:round/>
            <a:headEnd/>
            <a:tailEnd type="triangle" w="med" len="med"/>
          </a:ln>
          <a:effectLst/>
        </p:spPr>
        <p:txBody>
          <a:bodyPr/>
          <a:lstStyle/>
          <a:p>
            <a:endParaRPr lang="zh-CN" altLang="en-US"/>
          </a:p>
        </p:txBody>
      </p:sp>
      <p:grpSp>
        <p:nvGrpSpPr>
          <p:cNvPr id="11" name="Group 34"/>
          <p:cNvGrpSpPr>
            <a:grpSpLocks/>
          </p:cNvGrpSpPr>
          <p:nvPr/>
        </p:nvGrpSpPr>
        <p:grpSpPr bwMode="auto">
          <a:xfrm>
            <a:off x="252413" y="3352800"/>
            <a:ext cx="2328862" cy="369887"/>
            <a:chOff x="2087" y="2453"/>
            <a:chExt cx="1428" cy="233"/>
          </a:xfrm>
        </p:grpSpPr>
        <p:sp>
          <p:nvSpPr>
            <p:cNvPr id="37" name="Rectangle 35"/>
            <p:cNvSpPr>
              <a:spLocks noChangeArrowheads="1"/>
            </p:cNvSpPr>
            <p:nvPr/>
          </p:nvSpPr>
          <p:spPr bwMode="auto">
            <a:xfrm>
              <a:off x="2087" y="2474"/>
              <a:ext cx="1405" cy="212"/>
            </a:xfrm>
            <a:prstGeom prst="rect">
              <a:avLst/>
            </a:prstGeom>
            <a:solidFill>
              <a:srgbClr val="D8C2C4"/>
            </a:solidFill>
            <a:ln w="9525">
              <a:solidFill>
                <a:schemeClr val="tx1"/>
              </a:solidFill>
              <a:miter lim="800000"/>
              <a:headEnd/>
              <a:tailEnd/>
            </a:ln>
            <a:effectLst/>
          </p:spPr>
          <p:txBody>
            <a:bodyPr wrap="none" anchor="ctr"/>
            <a:lstStyle/>
            <a:p>
              <a:endParaRPr lang="zh-CN" altLang="en-US"/>
            </a:p>
          </p:txBody>
        </p:sp>
        <p:sp>
          <p:nvSpPr>
            <p:cNvPr id="38" name="Text Box 36"/>
            <p:cNvSpPr txBox="1">
              <a:spLocks noChangeArrowheads="1"/>
            </p:cNvSpPr>
            <p:nvPr/>
          </p:nvSpPr>
          <p:spPr bwMode="auto">
            <a:xfrm>
              <a:off x="2121" y="2453"/>
              <a:ext cx="1394" cy="231"/>
            </a:xfrm>
            <a:prstGeom prst="rect">
              <a:avLst/>
            </a:prstGeom>
            <a:noFill/>
            <a:ln w="9525">
              <a:noFill/>
              <a:miter lim="800000"/>
              <a:headEnd/>
              <a:tailEnd/>
            </a:ln>
            <a:effectLst/>
          </p:spPr>
          <p:txBody>
            <a:bodyPr wrap="none">
              <a:spAutoFit/>
            </a:bodyPr>
            <a:lstStyle/>
            <a:p>
              <a:r>
                <a:rPr lang="en-US" altLang="zh-CN" sz="1800" b="1" dirty="0">
                  <a:latin typeface="Times New Roman" pitchFamily="18" charset="0"/>
                </a:rPr>
                <a:t>Scheduler activations</a:t>
              </a:r>
            </a:p>
          </p:txBody>
        </p:sp>
      </p:gr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Scheduler Activations</a:t>
            </a:r>
            <a:endParaRPr lang="zh-CN" altLang="en-US" dirty="0"/>
          </a:p>
        </p:txBody>
      </p:sp>
      <p:sp>
        <p:nvSpPr>
          <p:cNvPr id="3" name="内容占位符 2"/>
          <p:cNvSpPr>
            <a:spLocks noGrp="1"/>
          </p:cNvSpPr>
          <p:nvPr>
            <p:ph idx="1"/>
          </p:nvPr>
        </p:nvSpPr>
        <p:spPr/>
        <p:txBody>
          <a:bodyPr/>
          <a:lstStyle/>
          <a:p>
            <a:pPr>
              <a:lnSpc>
                <a:spcPct val="80000"/>
              </a:lnSpc>
            </a:pPr>
            <a:r>
              <a:rPr lang="en-US" altLang="zh-CN" sz="2800" b="1" dirty="0" smtClean="0">
                <a:ea typeface="宋体" charset="-122"/>
              </a:rPr>
              <a:t>Structure to provide communication between the kernel processor and the user-level thread system.</a:t>
            </a:r>
          </a:p>
          <a:p>
            <a:pPr>
              <a:lnSpc>
                <a:spcPct val="80000"/>
              </a:lnSpc>
            </a:pPr>
            <a:r>
              <a:rPr lang="en-US" altLang="zh-CN" sz="2800" b="1" dirty="0" smtClean="0">
                <a:ea typeface="宋体" charset="-122"/>
              </a:rPr>
              <a:t>A scheduler activation:</a:t>
            </a:r>
          </a:p>
          <a:p>
            <a:pPr lvl="1">
              <a:lnSpc>
                <a:spcPct val="80000"/>
              </a:lnSpc>
            </a:pPr>
            <a:r>
              <a:rPr lang="en-US" altLang="zh-CN" sz="2000" dirty="0" smtClean="0">
                <a:ea typeface="宋体" charset="-122"/>
              </a:rPr>
              <a:t>Takes the place of a kernel thread as an execution context for user-level threads.</a:t>
            </a:r>
          </a:p>
          <a:p>
            <a:pPr lvl="1">
              <a:lnSpc>
                <a:spcPct val="80000"/>
              </a:lnSpc>
            </a:pPr>
            <a:r>
              <a:rPr lang="en-US" altLang="zh-CN" sz="2000" dirty="0" smtClean="0">
                <a:ea typeface="宋体" charset="-122"/>
              </a:rPr>
              <a:t>Notifies the user-level thread system of kernel changes.</a:t>
            </a:r>
          </a:p>
          <a:p>
            <a:pPr lvl="1">
              <a:lnSpc>
                <a:spcPct val="80000"/>
              </a:lnSpc>
            </a:pPr>
            <a:r>
              <a:rPr lang="en-US" altLang="zh-CN" sz="2000" dirty="0" smtClean="0">
                <a:ea typeface="宋体" charset="-122"/>
              </a:rPr>
              <a:t>Provides space in the kernel for storing the processor context when the thread is swapped out.</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Scheduler Activations</a:t>
            </a:r>
            <a:endParaRPr lang="zh-CN" altLang="en-US" dirty="0"/>
          </a:p>
        </p:txBody>
      </p:sp>
      <p:sp>
        <p:nvSpPr>
          <p:cNvPr id="3" name="内容占位符 2"/>
          <p:cNvSpPr>
            <a:spLocks noGrp="1"/>
          </p:cNvSpPr>
          <p:nvPr>
            <p:ph idx="1"/>
          </p:nvPr>
        </p:nvSpPr>
        <p:spPr>
          <a:xfrm>
            <a:off x="762000" y="1752600"/>
            <a:ext cx="8153400" cy="3962400"/>
          </a:xfrm>
        </p:spPr>
        <p:txBody>
          <a:bodyPr/>
          <a:lstStyle/>
          <a:p>
            <a:pPr>
              <a:lnSpc>
                <a:spcPct val="90000"/>
              </a:lnSpc>
            </a:pPr>
            <a:r>
              <a:rPr lang="en-US" altLang="zh-CN" sz="2800" b="1" dirty="0" smtClean="0">
                <a:ea typeface="宋体" charset="-122"/>
              </a:rPr>
              <a:t>The kernel provides each user-level thread system with its own virtual processor.</a:t>
            </a:r>
          </a:p>
          <a:p>
            <a:pPr lvl="1">
              <a:lnSpc>
                <a:spcPct val="90000"/>
              </a:lnSpc>
            </a:pPr>
            <a:r>
              <a:rPr lang="en-US" altLang="zh-CN" sz="2000" dirty="0" smtClean="0">
                <a:ea typeface="宋体" charset="-122"/>
              </a:rPr>
              <a:t>Kernel has control over how many processors to give.</a:t>
            </a:r>
          </a:p>
          <a:p>
            <a:pPr lvl="2">
              <a:lnSpc>
                <a:spcPct val="90000"/>
              </a:lnSpc>
            </a:pPr>
            <a:r>
              <a:rPr lang="en-US" altLang="zh-CN" sz="2000" dirty="0" smtClean="0">
                <a:ea typeface="宋体" charset="-122"/>
              </a:rPr>
              <a:t>Each user-level thread system chooses which threads to run on it’s allocated processors.</a:t>
            </a:r>
          </a:p>
          <a:p>
            <a:pPr lvl="2">
              <a:lnSpc>
                <a:spcPct val="90000"/>
              </a:lnSpc>
            </a:pPr>
            <a:r>
              <a:rPr lang="en-US" altLang="zh-CN" sz="2000" dirty="0" smtClean="0">
                <a:ea typeface="宋体" charset="-122"/>
              </a:rPr>
              <a:t>Kernel notifies the user-level thread system of any changes, through the scheduler activation.</a:t>
            </a:r>
          </a:p>
          <a:p>
            <a:pPr lvl="3">
              <a:lnSpc>
                <a:spcPct val="90000"/>
              </a:lnSpc>
            </a:pPr>
            <a:r>
              <a:rPr lang="en-US" altLang="zh-CN" sz="1800" dirty="0" smtClean="0">
                <a:ea typeface="宋体" charset="-122"/>
              </a:rPr>
              <a:t>processors assigned, I/O interrupts, page faults.</a:t>
            </a:r>
          </a:p>
          <a:p>
            <a:pPr>
              <a:lnSpc>
                <a:spcPct val="90000"/>
              </a:lnSpc>
            </a:pPr>
            <a:r>
              <a:rPr lang="en-US" altLang="zh-CN" sz="2800" b="1" dirty="0" smtClean="0">
                <a:ea typeface="宋体" charset="-122"/>
              </a:rPr>
              <a:t>One scheduler activation per processor assigned to address space.</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Role of</a:t>
            </a:r>
            <a:br>
              <a:rPr lang="en-US" altLang="zh-CN" dirty="0" smtClean="0">
                <a:ea typeface="宋体" charset="-122"/>
              </a:rPr>
            </a:br>
            <a:r>
              <a:rPr lang="en-US" altLang="zh-CN" dirty="0" smtClean="0">
                <a:ea typeface="宋体" charset="-122"/>
              </a:rPr>
              <a:t> Scheduler Activations</a:t>
            </a:r>
            <a:endParaRPr lang="zh-CN" altLang="en-US" dirty="0"/>
          </a:p>
        </p:txBody>
      </p:sp>
      <p:sp>
        <p:nvSpPr>
          <p:cNvPr id="4" name="页脚占位符 3"/>
          <p:cNvSpPr>
            <a:spLocks noGrp="1"/>
          </p:cNvSpPr>
          <p:nvPr>
            <p:ph type="ftr" sz="quarter" idx="10"/>
          </p:nvPr>
        </p:nvSpPr>
        <p:spPr>
          <a:xfrm>
            <a:off x="3124200" y="6248400"/>
            <a:ext cx="2895600" cy="457200"/>
          </a:xfrm>
        </p:spPr>
        <p:txBody>
          <a:bodyPr/>
          <a:lstStyle/>
          <a:p>
            <a:r>
              <a:rPr lang="en-US" altLang="zh-CN"/>
              <a:t>CS 5204 – Operating Systems</a:t>
            </a:r>
          </a:p>
        </p:txBody>
      </p:sp>
      <p:sp>
        <p:nvSpPr>
          <p:cNvPr id="5" name="灯片编号占位符 4"/>
          <p:cNvSpPr txBox="1">
            <a:spLocks/>
          </p:cNvSpPr>
          <p:nvPr/>
        </p:nvSpPr>
        <p:spPr>
          <a:xfrm>
            <a:off x="6553200" y="6248400"/>
            <a:ext cx="21336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02990B-39E3-43C9-AFDC-36D2C7C6AD0F}" type="slidenum">
              <a:rPr kumimoji="0" lang="en-US" altLang="zh-CN"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6" name="Text Box 3"/>
          <p:cNvSpPr txBox="1">
            <a:spLocks noChangeArrowheads="1"/>
          </p:cNvSpPr>
          <p:nvPr/>
        </p:nvSpPr>
        <p:spPr bwMode="auto">
          <a:xfrm>
            <a:off x="301625" y="5257800"/>
            <a:ext cx="1644650" cy="641350"/>
          </a:xfrm>
          <a:prstGeom prst="rect">
            <a:avLst/>
          </a:prstGeom>
          <a:noFill/>
          <a:ln w="9525">
            <a:noFill/>
            <a:miter lim="800000"/>
            <a:headEnd/>
            <a:tailEnd/>
          </a:ln>
          <a:effectLst/>
        </p:spPr>
        <p:txBody>
          <a:bodyPr wrap="none">
            <a:spAutoFit/>
          </a:bodyPr>
          <a:lstStyle/>
          <a:p>
            <a:r>
              <a:rPr lang="en-US" altLang="zh-CN" sz="1800" b="1" dirty="0">
                <a:latin typeface="Times New Roman" pitchFamily="18" charset="0"/>
              </a:rPr>
              <a:t>      virtual </a:t>
            </a:r>
          </a:p>
          <a:p>
            <a:r>
              <a:rPr lang="en-US" altLang="zh-CN" sz="1800" b="1" dirty="0">
                <a:latin typeface="Times New Roman" pitchFamily="18" charset="0"/>
              </a:rPr>
              <a:t>multiprocessor</a:t>
            </a:r>
          </a:p>
        </p:txBody>
      </p:sp>
      <p:sp>
        <p:nvSpPr>
          <p:cNvPr id="7" name="Text Box 4"/>
          <p:cNvSpPr txBox="1">
            <a:spLocks noChangeArrowheads="1"/>
          </p:cNvSpPr>
          <p:nvPr/>
        </p:nvSpPr>
        <p:spPr bwMode="auto">
          <a:xfrm>
            <a:off x="3032125" y="2566988"/>
            <a:ext cx="1289050" cy="7016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user-level </a:t>
            </a:r>
          </a:p>
          <a:p>
            <a:r>
              <a:rPr lang="en-US" altLang="zh-CN" sz="2000" b="1">
                <a:latin typeface="Times New Roman" pitchFamily="18" charset="0"/>
              </a:rPr>
              <a:t>threads</a:t>
            </a:r>
          </a:p>
        </p:txBody>
      </p:sp>
      <p:grpSp>
        <p:nvGrpSpPr>
          <p:cNvPr id="3" name="Group 5"/>
          <p:cNvGrpSpPr>
            <a:grpSpLocks/>
          </p:cNvGrpSpPr>
          <p:nvPr/>
        </p:nvGrpSpPr>
        <p:grpSpPr bwMode="auto">
          <a:xfrm>
            <a:off x="647700" y="1930400"/>
            <a:ext cx="2603500" cy="2870200"/>
            <a:chOff x="432" y="800"/>
            <a:chExt cx="1640" cy="1808"/>
          </a:xfrm>
        </p:grpSpPr>
        <p:sp>
          <p:nvSpPr>
            <p:cNvPr id="9" name="Oval 6"/>
            <p:cNvSpPr>
              <a:spLocks noChangeArrowheads="1"/>
            </p:cNvSpPr>
            <p:nvPr/>
          </p:nvSpPr>
          <p:spPr bwMode="auto">
            <a:xfrm>
              <a:off x="706" y="800"/>
              <a:ext cx="917" cy="890"/>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grpSp>
          <p:nvGrpSpPr>
            <p:cNvPr id="8" name="Group 7"/>
            <p:cNvGrpSpPr>
              <a:grpSpLocks/>
            </p:cNvGrpSpPr>
            <p:nvPr/>
          </p:nvGrpSpPr>
          <p:grpSpPr bwMode="auto">
            <a:xfrm>
              <a:off x="1391" y="1070"/>
              <a:ext cx="88" cy="242"/>
              <a:chOff x="2247" y="1294"/>
              <a:chExt cx="210" cy="956"/>
            </a:xfrm>
          </p:grpSpPr>
          <p:sp>
            <p:nvSpPr>
              <p:cNvPr id="30" name="Freeform 8"/>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31" name="AutoShape 9"/>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11" name="Rectangle 10"/>
            <p:cNvSpPr>
              <a:spLocks noChangeArrowheads="1"/>
            </p:cNvSpPr>
            <p:nvPr/>
          </p:nvSpPr>
          <p:spPr bwMode="auto">
            <a:xfrm>
              <a:off x="634" y="2212"/>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 name="Rectangle 11"/>
            <p:cNvSpPr>
              <a:spLocks noChangeArrowheads="1"/>
            </p:cNvSpPr>
            <p:nvPr/>
          </p:nvSpPr>
          <p:spPr bwMode="auto">
            <a:xfrm>
              <a:off x="967" y="2218"/>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 name="Rectangle 12"/>
            <p:cNvSpPr>
              <a:spLocks noChangeArrowheads="1"/>
            </p:cNvSpPr>
            <p:nvPr/>
          </p:nvSpPr>
          <p:spPr bwMode="auto">
            <a:xfrm>
              <a:off x="1551" y="2224"/>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 name="Text Box 13"/>
            <p:cNvSpPr txBox="1">
              <a:spLocks noChangeArrowheads="1"/>
            </p:cNvSpPr>
            <p:nvPr/>
          </p:nvSpPr>
          <p:spPr bwMode="auto">
            <a:xfrm>
              <a:off x="1206" y="2130"/>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sp>
          <p:nvSpPr>
            <p:cNvPr id="15" name="Rectangle 14"/>
            <p:cNvSpPr>
              <a:spLocks noChangeArrowheads="1"/>
            </p:cNvSpPr>
            <p:nvPr/>
          </p:nvSpPr>
          <p:spPr bwMode="auto">
            <a:xfrm>
              <a:off x="432" y="2028"/>
              <a:ext cx="1640" cy="58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10" name="Group 15"/>
            <p:cNvGrpSpPr>
              <a:grpSpLocks/>
            </p:cNvGrpSpPr>
            <p:nvPr/>
          </p:nvGrpSpPr>
          <p:grpSpPr bwMode="auto">
            <a:xfrm>
              <a:off x="1065" y="1081"/>
              <a:ext cx="87" cy="243"/>
              <a:chOff x="2247" y="1294"/>
              <a:chExt cx="210" cy="956"/>
            </a:xfrm>
          </p:grpSpPr>
          <p:sp>
            <p:nvSpPr>
              <p:cNvPr id="28" name="Freeform 16"/>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9" name="AutoShape 17"/>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6" name="Group 18"/>
            <p:cNvGrpSpPr>
              <a:grpSpLocks/>
            </p:cNvGrpSpPr>
            <p:nvPr/>
          </p:nvGrpSpPr>
          <p:grpSpPr bwMode="auto">
            <a:xfrm>
              <a:off x="959" y="1064"/>
              <a:ext cx="88" cy="243"/>
              <a:chOff x="2247" y="1294"/>
              <a:chExt cx="210" cy="956"/>
            </a:xfrm>
          </p:grpSpPr>
          <p:sp>
            <p:nvSpPr>
              <p:cNvPr id="26" name="Freeform 19"/>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7" name="AutoShape 20"/>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7" name="Group 21"/>
            <p:cNvGrpSpPr>
              <a:grpSpLocks/>
            </p:cNvGrpSpPr>
            <p:nvPr/>
          </p:nvGrpSpPr>
          <p:grpSpPr bwMode="auto">
            <a:xfrm>
              <a:off x="860" y="1070"/>
              <a:ext cx="88" cy="242"/>
              <a:chOff x="2247" y="1294"/>
              <a:chExt cx="210" cy="956"/>
            </a:xfrm>
          </p:grpSpPr>
          <p:sp>
            <p:nvSpPr>
              <p:cNvPr id="24" name="Freeform 22"/>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5" name="AutoShape 23"/>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19" name="Text Box 24"/>
            <p:cNvSpPr txBox="1">
              <a:spLocks noChangeArrowheads="1"/>
            </p:cNvSpPr>
            <p:nvPr/>
          </p:nvSpPr>
          <p:spPr bwMode="auto">
            <a:xfrm>
              <a:off x="1090" y="1032"/>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sp>
          <p:nvSpPr>
            <p:cNvPr id="20" name="AutoShape 25"/>
            <p:cNvSpPr>
              <a:spLocks noChangeArrowheads="1"/>
            </p:cNvSpPr>
            <p:nvPr/>
          </p:nvSpPr>
          <p:spPr bwMode="auto">
            <a:xfrm>
              <a:off x="1109" y="1707"/>
              <a:ext cx="128" cy="316"/>
            </a:xfrm>
            <a:prstGeom prst="downArrow">
              <a:avLst>
                <a:gd name="adj1" fmla="val 50000"/>
                <a:gd name="adj2" fmla="val 6171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1" name="Text Box 26"/>
            <p:cNvSpPr txBox="1">
              <a:spLocks noChangeArrowheads="1"/>
            </p:cNvSpPr>
            <p:nvPr/>
          </p:nvSpPr>
          <p:spPr bwMode="auto">
            <a:xfrm>
              <a:off x="630" y="2201"/>
              <a:ext cx="276"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P1</a:t>
              </a:r>
            </a:p>
          </p:txBody>
        </p:sp>
        <p:sp>
          <p:nvSpPr>
            <p:cNvPr id="22" name="Text Box 27"/>
            <p:cNvSpPr txBox="1">
              <a:spLocks noChangeArrowheads="1"/>
            </p:cNvSpPr>
            <p:nvPr/>
          </p:nvSpPr>
          <p:spPr bwMode="auto">
            <a:xfrm>
              <a:off x="953" y="2197"/>
              <a:ext cx="276"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P2</a:t>
              </a:r>
            </a:p>
          </p:txBody>
        </p:sp>
        <p:sp>
          <p:nvSpPr>
            <p:cNvPr id="23" name="Text Box 28"/>
            <p:cNvSpPr txBox="1">
              <a:spLocks noChangeArrowheads="1"/>
            </p:cNvSpPr>
            <p:nvPr/>
          </p:nvSpPr>
          <p:spPr bwMode="auto">
            <a:xfrm>
              <a:off x="1557" y="2210"/>
              <a:ext cx="284"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Pn</a:t>
              </a:r>
            </a:p>
          </p:txBody>
        </p:sp>
      </p:grpSp>
      <p:cxnSp>
        <p:nvCxnSpPr>
          <p:cNvPr id="32" name="AutoShape 29"/>
          <p:cNvCxnSpPr>
            <a:cxnSpLocks noChangeShapeType="1"/>
            <a:stCxn id="6" idx="0"/>
            <a:endCxn id="15" idx="2"/>
          </p:cNvCxnSpPr>
          <p:nvPr/>
        </p:nvCxnSpPr>
        <p:spPr bwMode="auto">
          <a:xfrm rot="5400000" flipH="1" flipV="1">
            <a:off x="1308100" y="4616450"/>
            <a:ext cx="457200" cy="825500"/>
          </a:xfrm>
          <a:prstGeom prst="curvedConnector3">
            <a:avLst>
              <a:gd name="adj1" fmla="val 50000"/>
            </a:avLst>
          </a:prstGeom>
          <a:noFill/>
          <a:ln w="9525">
            <a:solidFill>
              <a:schemeClr val="tx1"/>
            </a:solidFill>
            <a:round/>
            <a:headEnd/>
            <a:tailEnd type="triangle" w="med" len="med"/>
          </a:ln>
          <a:effectLst/>
        </p:spPr>
      </p:cxnSp>
      <p:cxnSp>
        <p:nvCxnSpPr>
          <p:cNvPr id="33" name="AutoShape 30"/>
          <p:cNvCxnSpPr>
            <a:cxnSpLocks noChangeShapeType="1"/>
            <a:stCxn id="7" idx="1"/>
            <a:endCxn id="30" idx="3"/>
          </p:cNvCxnSpPr>
          <p:nvPr/>
        </p:nvCxnSpPr>
        <p:spPr bwMode="auto">
          <a:xfrm rot="10800000">
            <a:off x="2293938" y="2552700"/>
            <a:ext cx="738187" cy="365125"/>
          </a:xfrm>
          <a:prstGeom prst="curvedConnector3">
            <a:avLst>
              <a:gd name="adj1" fmla="val 48819"/>
            </a:avLst>
          </a:prstGeom>
          <a:noFill/>
          <a:ln w="9525">
            <a:solidFill>
              <a:schemeClr val="tx1"/>
            </a:solidFill>
            <a:round/>
            <a:headEnd/>
            <a:tailEnd type="triangle" w="med" len="med"/>
          </a:ln>
          <a:effectLst/>
        </p:spPr>
      </p:cxnSp>
      <p:grpSp>
        <p:nvGrpSpPr>
          <p:cNvPr id="18" name="Group 31"/>
          <p:cNvGrpSpPr>
            <a:grpSpLocks/>
          </p:cNvGrpSpPr>
          <p:nvPr/>
        </p:nvGrpSpPr>
        <p:grpSpPr bwMode="auto">
          <a:xfrm>
            <a:off x="5410200" y="1930400"/>
            <a:ext cx="3298825" cy="2870200"/>
            <a:chOff x="3400" y="800"/>
            <a:chExt cx="2078" cy="1808"/>
          </a:xfrm>
        </p:grpSpPr>
        <p:sp>
          <p:nvSpPr>
            <p:cNvPr id="35" name="Oval 32"/>
            <p:cNvSpPr>
              <a:spLocks noChangeArrowheads="1"/>
            </p:cNvSpPr>
            <p:nvPr/>
          </p:nvSpPr>
          <p:spPr bwMode="auto">
            <a:xfrm>
              <a:off x="3674" y="800"/>
              <a:ext cx="917" cy="890"/>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grpSp>
          <p:nvGrpSpPr>
            <p:cNvPr id="34" name="Group 33"/>
            <p:cNvGrpSpPr>
              <a:grpSpLocks/>
            </p:cNvGrpSpPr>
            <p:nvPr/>
          </p:nvGrpSpPr>
          <p:grpSpPr bwMode="auto">
            <a:xfrm>
              <a:off x="4359" y="1070"/>
              <a:ext cx="88" cy="242"/>
              <a:chOff x="2247" y="1294"/>
              <a:chExt cx="210" cy="956"/>
            </a:xfrm>
          </p:grpSpPr>
          <p:sp>
            <p:nvSpPr>
              <p:cNvPr id="60" name="Freeform 34"/>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61" name="AutoShape 35"/>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37" name="Rectangle 36"/>
            <p:cNvSpPr>
              <a:spLocks noChangeArrowheads="1"/>
            </p:cNvSpPr>
            <p:nvPr/>
          </p:nvSpPr>
          <p:spPr bwMode="auto">
            <a:xfrm>
              <a:off x="3602" y="2212"/>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8" name="Rectangle 37"/>
            <p:cNvSpPr>
              <a:spLocks noChangeArrowheads="1"/>
            </p:cNvSpPr>
            <p:nvPr/>
          </p:nvSpPr>
          <p:spPr bwMode="auto">
            <a:xfrm>
              <a:off x="3935" y="2218"/>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9" name="Rectangle 38"/>
            <p:cNvSpPr>
              <a:spLocks noChangeArrowheads="1"/>
            </p:cNvSpPr>
            <p:nvPr/>
          </p:nvSpPr>
          <p:spPr bwMode="auto">
            <a:xfrm>
              <a:off x="4519" y="2224"/>
              <a:ext cx="245" cy="21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0" name="Text Box 39"/>
            <p:cNvSpPr txBox="1">
              <a:spLocks noChangeArrowheads="1"/>
            </p:cNvSpPr>
            <p:nvPr/>
          </p:nvSpPr>
          <p:spPr bwMode="auto">
            <a:xfrm>
              <a:off x="4174" y="2130"/>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sp>
          <p:nvSpPr>
            <p:cNvPr id="41" name="Rectangle 40"/>
            <p:cNvSpPr>
              <a:spLocks noChangeArrowheads="1"/>
            </p:cNvSpPr>
            <p:nvPr/>
          </p:nvSpPr>
          <p:spPr bwMode="auto">
            <a:xfrm>
              <a:off x="3400" y="2028"/>
              <a:ext cx="1640" cy="580"/>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36" name="Group 41"/>
            <p:cNvGrpSpPr>
              <a:grpSpLocks/>
            </p:cNvGrpSpPr>
            <p:nvPr/>
          </p:nvGrpSpPr>
          <p:grpSpPr bwMode="auto">
            <a:xfrm>
              <a:off x="4033" y="1081"/>
              <a:ext cx="87" cy="243"/>
              <a:chOff x="2247" y="1294"/>
              <a:chExt cx="210" cy="956"/>
            </a:xfrm>
          </p:grpSpPr>
          <p:sp>
            <p:nvSpPr>
              <p:cNvPr id="58" name="Freeform 42"/>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59" name="AutoShape 43"/>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42" name="Group 44"/>
            <p:cNvGrpSpPr>
              <a:grpSpLocks/>
            </p:cNvGrpSpPr>
            <p:nvPr/>
          </p:nvGrpSpPr>
          <p:grpSpPr bwMode="auto">
            <a:xfrm>
              <a:off x="3927" y="1064"/>
              <a:ext cx="88" cy="243"/>
              <a:chOff x="2247" y="1294"/>
              <a:chExt cx="210" cy="956"/>
            </a:xfrm>
          </p:grpSpPr>
          <p:sp>
            <p:nvSpPr>
              <p:cNvPr id="56" name="Freeform 45"/>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57" name="AutoShape 46"/>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43" name="Group 47"/>
            <p:cNvGrpSpPr>
              <a:grpSpLocks/>
            </p:cNvGrpSpPr>
            <p:nvPr/>
          </p:nvGrpSpPr>
          <p:grpSpPr bwMode="auto">
            <a:xfrm>
              <a:off x="3828" y="1070"/>
              <a:ext cx="88" cy="242"/>
              <a:chOff x="2247" y="1294"/>
              <a:chExt cx="210" cy="956"/>
            </a:xfrm>
          </p:grpSpPr>
          <p:sp>
            <p:nvSpPr>
              <p:cNvPr id="54" name="Freeform 48"/>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55" name="AutoShape 49"/>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45" name="Text Box 50"/>
            <p:cNvSpPr txBox="1">
              <a:spLocks noChangeArrowheads="1"/>
            </p:cNvSpPr>
            <p:nvPr/>
          </p:nvSpPr>
          <p:spPr bwMode="auto">
            <a:xfrm>
              <a:off x="4058" y="1032"/>
              <a:ext cx="356" cy="288"/>
            </a:xfrm>
            <a:prstGeom prst="rect">
              <a:avLst/>
            </a:prstGeom>
            <a:noFill/>
            <a:ln w="9525">
              <a:noFill/>
              <a:miter lim="800000"/>
              <a:headEnd/>
              <a:tailEnd/>
            </a:ln>
            <a:effectLst/>
          </p:spPr>
          <p:txBody>
            <a:bodyPr wrap="none">
              <a:spAutoFit/>
            </a:bodyPr>
            <a:lstStyle/>
            <a:p>
              <a:r>
                <a:rPr lang="en-US" altLang="zh-CN" b="1">
                  <a:latin typeface="Times New Roman" pitchFamily="18" charset="0"/>
                </a:rPr>
                <a:t>. . .</a:t>
              </a:r>
            </a:p>
          </p:txBody>
        </p:sp>
        <p:sp>
          <p:nvSpPr>
            <p:cNvPr id="46" name="AutoShape 51"/>
            <p:cNvSpPr>
              <a:spLocks noChangeArrowheads="1"/>
            </p:cNvSpPr>
            <p:nvPr/>
          </p:nvSpPr>
          <p:spPr bwMode="auto">
            <a:xfrm>
              <a:off x="4077" y="1707"/>
              <a:ext cx="128" cy="316"/>
            </a:xfrm>
            <a:prstGeom prst="downArrow">
              <a:avLst>
                <a:gd name="adj1" fmla="val 50000"/>
                <a:gd name="adj2" fmla="val 6171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7" name="Text Box 52"/>
            <p:cNvSpPr txBox="1">
              <a:spLocks noChangeArrowheads="1"/>
            </p:cNvSpPr>
            <p:nvPr/>
          </p:nvSpPr>
          <p:spPr bwMode="auto">
            <a:xfrm>
              <a:off x="3598" y="2201"/>
              <a:ext cx="300"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SA</a:t>
              </a:r>
            </a:p>
          </p:txBody>
        </p:sp>
        <p:sp>
          <p:nvSpPr>
            <p:cNvPr id="48" name="Text Box 53"/>
            <p:cNvSpPr txBox="1">
              <a:spLocks noChangeArrowheads="1"/>
            </p:cNvSpPr>
            <p:nvPr/>
          </p:nvSpPr>
          <p:spPr bwMode="auto">
            <a:xfrm>
              <a:off x="3921" y="2197"/>
              <a:ext cx="300"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SA</a:t>
              </a:r>
            </a:p>
          </p:txBody>
        </p:sp>
        <p:sp>
          <p:nvSpPr>
            <p:cNvPr id="49" name="Text Box 54"/>
            <p:cNvSpPr txBox="1">
              <a:spLocks noChangeArrowheads="1"/>
            </p:cNvSpPr>
            <p:nvPr/>
          </p:nvSpPr>
          <p:spPr bwMode="auto">
            <a:xfrm>
              <a:off x="4501" y="2202"/>
              <a:ext cx="300" cy="231"/>
            </a:xfrm>
            <a:prstGeom prst="rect">
              <a:avLst/>
            </a:prstGeom>
            <a:solidFill>
              <a:srgbClr val="D8C2C4"/>
            </a:solidFill>
            <a:ln w="9525">
              <a:noFill/>
              <a:miter lim="800000"/>
              <a:headEnd/>
              <a:tailEnd/>
            </a:ln>
            <a:effectLst/>
          </p:spPr>
          <p:txBody>
            <a:bodyPr wrap="none">
              <a:spAutoFit/>
            </a:bodyPr>
            <a:lstStyle/>
            <a:p>
              <a:r>
                <a:rPr lang="en-US" altLang="zh-CN" sz="1800" b="1">
                  <a:latin typeface="Times New Roman" pitchFamily="18" charset="0"/>
                </a:rPr>
                <a:t>SA</a:t>
              </a:r>
            </a:p>
          </p:txBody>
        </p:sp>
        <p:sp>
          <p:nvSpPr>
            <p:cNvPr id="50" name="Text Box 55"/>
            <p:cNvSpPr txBox="1">
              <a:spLocks noChangeArrowheads="1"/>
            </p:cNvSpPr>
            <p:nvPr/>
          </p:nvSpPr>
          <p:spPr bwMode="auto">
            <a:xfrm>
              <a:off x="4526" y="1800"/>
              <a:ext cx="508" cy="231"/>
            </a:xfrm>
            <a:prstGeom prst="rect">
              <a:avLst/>
            </a:prstGeom>
            <a:noFill/>
            <a:ln w="9525">
              <a:noFill/>
              <a:miter lim="800000"/>
              <a:headEnd/>
              <a:tailEnd/>
            </a:ln>
            <a:effectLst/>
          </p:spPr>
          <p:txBody>
            <a:bodyPr wrap="none">
              <a:spAutoFit/>
            </a:bodyPr>
            <a:lstStyle/>
            <a:p>
              <a:r>
                <a:rPr lang="en-US" altLang="zh-CN" sz="1800" b="1">
                  <a:latin typeface="Times New Roman" pitchFamily="18" charset="0"/>
                </a:rPr>
                <a:t>kernel</a:t>
              </a:r>
            </a:p>
          </p:txBody>
        </p:sp>
        <p:sp>
          <p:nvSpPr>
            <p:cNvPr id="51" name="Rectangle 56"/>
            <p:cNvSpPr>
              <a:spLocks noChangeArrowheads="1"/>
            </p:cNvSpPr>
            <p:nvPr/>
          </p:nvSpPr>
          <p:spPr bwMode="auto">
            <a:xfrm>
              <a:off x="3896" y="1408"/>
              <a:ext cx="448" cy="160"/>
            </a:xfrm>
            <a:prstGeom prst="rect">
              <a:avLst/>
            </a:prstGeom>
            <a:solidFill>
              <a:srgbClr val="D8C2C4"/>
            </a:solidFill>
            <a:ln w="9525">
              <a:solidFill>
                <a:schemeClr val="tx1"/>
              </a:solidFill>
              <a:miter lim="800000"/>
              <a:headEnd/>
              <a:tailEnd/>
            </a:ln>
            <a:effectLst/>
          </p:spPr>
          <p:txBody>
            <a:bodyPr wrap="none" anchor="ctr"/>
            <a:lstStyle/>
            <a:p>
              <a:endParaRPr lang="zh-CN" altLang="en-US"/>
            </a:p>
          </p:txBody>
        </p:sp>
        <p:sp>
          <p:nvSpPr>
            <p:cNvPr id="52" name="Text Box 57"/>
            <p:cNvSpPr txBox="1">
              <a:spLocks noChangeArrowheads="1"/>
            </p:cNvSpPr>
            <p:nvPr/>
          </p:nvSpPr>
          <p:spPr bwMode="auto">
            <a:xfrm>
              <a:off x="4918" y="1376"/>
              <a:ext cx="560" cy="404"/>
            </a:xfrm>
            <a:prstGeom prst="rect">
              <a:avLst/>
            </a:prstGeom>
            <a:noFill/>
            <a:ln w="9525">
              <a:noFill/>
              <a:miter lim="800000"/>
              <a:headEnd/>
              <a:tailEnd/>
            </a:ln>
            <a:effectLst/>
          </p:spPr>
          <p:txBody>
            <a:bodyPr wrap="none">
              <a:spAutoFit/>
            </a:bodyPr>
            <a:lstStyle/>
            <a:p>
              <a:r>
                <a:rPr lang="en-US" altLang="zh-CN" sz="1800" b="1">
                  <a:latin typeface="Times New Roman" pitchFamily="18" charset="0"/>
                </a:rPr>
                <a:t>thread </a:t>
              </a:r>
            </a:p>
            <a:p>
              <a:r>
                <a:rPr lang="en-US" altLang="zh-CN" sz="1800" b="1">
                  <a:latin typeface="Times New Roman" pitchFamily="18" charset="0"/>
                </a:rPr>
                <a:t>library</a:t>
              </a:r>
            </a:p>
          </p:txBody>
        </p:sp>
        <p:cxnSp>
          <p:nvCxnSpPr>
            <p:cNvPr id="53" name="AutoShape 58"/>
            <p:cNvCxnSpPr>
              <a:cxnSpLocks noChangeShapeType="1"/>
              <a:stCxn id="52" idx="0"/>
              <a:endCxn id="51" idx="3"/>
            </p:cNvCxnSpPr>
            <p:nvPr/>
          </p:nvCxnSpPr>
          <p:spPr bwMode="auto">
            <a:xfrm rot="16200000" flipH="1" flipV="1">
              <a:off x="4715" y="1005"/>
              <a:ext cx="112" cy="854"/>
            </a:xfrm>
            <a:prstGeom prst="curvedConnector4">
              <a:avLst>
                <a:gd name="adj1" fmla="val -128569"/>
                <a:gd name="adj2" fmla="val 66394"/>
              </a:avLst>
            </a:prstGeom>
            <a:noFill/>
            <a:ln w="9525">
              <a:solidFill>
                <a:schemeClr val="tx1"/>
              </a:solidFill>
              <a:round/>
              <a:headEnd/>
              <a:tailEnd type="triangle" w="med" len="med"/>
            </a:ln>
            <a:effectLst/>
          </p:spPr>
        </p:cxnSp>
      </p:grpSp>
      <p:sp>
        <p:nvSpPr>
          <p:cNvPr id="62" name="Text Box 59"/>
          <p:cNvSpPr txBox="1">
            <a:spLocks noChangeArrowheads="1"/>
          </p:cNvSpPr>
          <p:nvPr/>
        </p:nvSpPr>
        <p:spPr bwMode="auto">
          <a:xfrm>
            <a:off x="2286000" y="5029200"/>
            <a:ext cx="5908675" cy="707886"/>
          </a:xfrm>
          <a:prstGeom prst="rect">
            <a:avLst/>
          </a:prstGeom>
          <a:solidFill>
            <a:srgbClr val="D8C2C4"/>
          </a:solidFill>
          <a:ln w="9525">
            <a:noFill/>
            <a:miter lim="800000"/>
            <a:headEnd/>
            <a:tailEnd/>
          </a:ln>
          <a:effectLst/>
        </p:spPr>
        <p:txBody>
          <a:bodyPr>
            <a:spAutoFit/>
          </a:bodyPr>
          <a:lstStyle/>
          <a:p>
            <a:r>
              <a:rPr lang="en-US" altLang="zh-CN" sz="2000" b="1" dirty="0">
                <a:solidFill>
                  <a:srgbClr val="050769"/>
                </a:solidFill>
                <a:ea typeface="宋体" charset="-122"/>
              </a:rPr>
              <a:t>Invariant: </a:t>
            </a:r>
            <a:r>
              <a:rPr lang="en-US" altLang="zh-CN" sz="2000" dirty="0">
                <a:solidFill>
                  <a:srgbClr val="050769"/>
                </a:solidFill>
                <a:ea typeface="宋体" charset="-122"/>
              </a:rPr>
              <a:t>there is one running scheduler activation (SA) for each processor assigned to the user process.</a:t>
            </a:r>
          </a:p>
        </p:txBody>
      </p:sp>
      <p:sp>
        <p:nvSpPr>
          <p:cNvPr id="63" name="Line 60"/>
          <p:cNvSpPr>
            <a:spLocks noChangeShapeType="1"/>
          </p:cNvSpPr>
          <p:nvPr/>
        </p:nvSpPr>
        <p:spPr bwMode="auto">
          <a:xfrm>
            <a:off x="4483100" y="1016000"/>
            <a:ext cx="0" cy="3860800"/>
          </a:xfrm>
          <a:prstGeom prst="line">
            <a:avLst/>
          </a:prstGeom>
          <a:noFill/>
          <a:ln w="9525">
            <a:solidFill>
              <a:schemeClr val="tx1"/>
            </a:solidFill>
            <a:round/>
            <a:headEnd/>
            <a:tailEnd/>
          </a:ln>
          <a:effectLst/>
        </p:spPr>
        <p:txBody>
          <a:bodyPr/>
          <a:lstStyle/>
          <a:p>
            <a:endParaRPr lang="zh-CN" altLang="en-US"/>
          </a:p>
        </p:txBody>
      </p:sp>
      <p:sp>
        <p:nvSpPr>
          <p:cNvPr id="64" name="Text Box 61"/>
          <p:cNvSpPr txBox="1">
            <a:spLocks noChangeArrowheads="1"/>
          </p:cNvSpPr>
          <p:nvPr/>
        </p:nvSpPr>
        <p:spPr bwMode="auto">
          <a:xfrm>
            <a:off x="1104900" y="1371600"/>
            <a:ext cx="1409700" cy="396875"/>
          </a:xfrm>
          <a:prstGeom prst="rect">
            <a:avLst/>
          </a:prstGeom>
          <a:noFill/>
          <a:ln w="9525">
            <a:noFill/>
            <a:miter lim="800000"/>
            <a:headEnd/>
            <a:tailEnd/>
          </a:ln>
          <a:effectLst/>
        </p:spPr>
        <p:txBody>
          <a:bodyPr wrap="none">
            <a:spAutoFit/>
          </a:bodyPr>
          <a:lstStyle/>
          <a:p>
            <a:r>
              <a:rPr lang="en-US" altLang="zh-CN" sz="2000" b="1" dirty="0">
                <a:latin typeface="Times New Roman" pitchFamily="18" charset="0"/>
              </a:rPr>
              <a:t>abstraction</a:t>
            </a:r>
          </a:p>
        </p:txBody>
      </p:sp>
      <p:cxnSp>
        <p:nvCxnSpPr>
          <p:cNvPr id="65" name="AutoShape 62"/>
          <p:cNvCxnSpPr>
            <a:cxnSpLocks noChangeShapeType="1"/>
            <a:stCxn id="7" idx="3"/>
            <a:endCxn id="54" idx="2"/>
          </p:cNvCxnSpPr>
          <p:nvPr/>
        </p:nvCxnSpPr>
        <p:spPr bwMode="auto">
          <a:xfrm flipV="1">
            <a:off x="4321175" y="2481263"/>
            <a:ext cx="1770063" cy="436562"/>
          </a:xfrm>
          <a:prstGeom prst="curvedConnector4">
            <a:avLst>
              <a:gd name="adj1" fmla="val 49954"/>
              <a:gd name="adj2" fmla="val 107634"/>
            </a:avLst>
          </a:prstGeom>
          <a:noFill/>
          <a:ln w="9525">
            <a:solidFill>
              <a:schemeClr val="tx1"/>
            </a:solidFill>
            <a:round/>
            <a:headEnd/>
            <a:tailEnd type="triangle" w="med" len="med"/>
          </a:ln>
          <a:effectLst/>
        </p:spPr>
      </p:cxnSp>
      <p:sp>
        <p:nvSpPr>
          <p:cNvPr id="66" name="Text Box 63"/>
          <p:cNvSpPr txBox="1">
            <a:spLocks noChangeArrowheads="1"/>
          </p:cNvSpPr>
          <p:nvPr/>
        </p:nvSpPr>
        <p:spPr bwMode="auto">
          <a:xfrm>
            <a:off x="5638800" y="1431925"/>
            <a:ext cx="1887538" cy="396875"/>
          </a:xfrm>
          <a:prstGeom prst="rect">
            <a:avLst/>
          </a:prstGeom>
          <a:noFill/>
          <a:ln w="9525">
            <a:noFill/>
            <a:miter lim="800000"/>
            <a:headEnd/>
            <a:tailEnd/>
          </a:ln>
          <a:effectLst/>
        </p:spPr>
        <p:txBody>
          <a:bodyPr wrap="none">
            <a:spAutoFit/>
          </a:bodyPr>
          <a:lstStyle/>
          <a:p>
            <a:r>
              <a:rPr lang="en-US" altLang="zh-CN" sz="2000" b="1" dirty="0">
                <a:latin typeface="Times New Roman" pitchFamily="18" charset="0"/>
              </a:rPr>
              <a:t>implementation</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1143000" y="2743200"/>
            <a:ext cx="6523463" cy="2971800"/>
          </a:xfrm>
          <a:prstGeom prst="rect">
            <a:avLst/>
          </a:prstGeom>
          <a:noFill/>
        </p:spPr>
      </p:pic>
      <p:sp>
        <p:nvSpPr>
          <p:cNvPr id="2" name="标题 1"/>
          <p:cNvSpPr>
            <a:spLocks noGrp="1"/>
          </p:cNvSpPr>
          <p:nvPr>
            <p:ph type="title"/>
          </p:nvPr>
        </p:nvSpPr>
        <p:spPr/>
        <p:txBody>
          <a:bodyPr/>
          <a:lstStyle/>
          <a:p>
            <a:r>
              <a:rPr lang="en-US" altLang="zh-CN" sz="3200" dirty="0" smtClean="0">
                <a:ea typeface="宋体" charset="-122"/>
              </a:rPr>
              <a:t>Communication via </a:t>
            </a:r>
            <a:r>
              <a:rPr lang="en-US" altLang="zh-CN" sz="3200" dirty="0" err="1" smtClean="0">
                <a:ea typeface="宋体" charset="-122"/>
              </a:rPr>
              <a:t>Upcalls</a:t>
            </a:r>
            <a:endParaRPr lang="zh-CN" altLang="en-US" sz="3200" dirty="0"/>
          </a:p>
        </p:txBody>
      </p:sp>
      <p:sp>
        <p:nvSpPr>
          <p:cNvPr id="4" name="Text Box 3"/>
          <p:cNvSpPr txBox="1">
            <a:spLocks noChangeArrowheads="1"/>
          </p:cNvSpPr>
          <p:nvPr/>
        </p:nvSpPr>
        <p:spPr bwMode="auto">
          <a:xfrm>
            <a:off x="1143000" y="1752600"/>
            <a:ext cx="6867525" cy="1200329"/>
          </a:xfrm>
          <a:prstGeom prst="rect">
            <a:avLst/>
          </a:prstGeom>
          <a:noFill/>
          <a:ln w="9525">
            <a:noFill/>
            <a:miter lim="800000"/>
            <a:headEnd/>
            <a:tailEnd/>
          </a:ln>
          <a:effectLst/>
        </p:spPr>
        <p:txBody>
          <a:bodyPr>
            <a:spAutoFit/>
          </a:bodyPr>
          <a:lstStyle/>
          <a:p>
            <a:r>
              <a:rPr lang="en-US" altLang="zh-CN" sz="2400" b="1" dirty="0">
                <a:solidFill>
                  <a:srgbClr val="050769"/>
                </a:solidFill>
                <a:ea typeface="宋体" charset="-122"/>
              </a:rPr>
              <a:t>The kernel-level scheduler activation mechanism communicates with the user-level thread library by a set of </a:t>
            </a:r>
            <a:r>
              <a:rPr lang="en-US" altLang="zh-CN" sz="2400" b="1" dirty="0" err="1">
                <a:solidFill>
                  <a:srgbClr val="050769"/>
                </a:solidFill>
                <a:ea typeface="宋体" charset="-122"/>
              </a:rPr>
              <a:t>upcalls</a:t>
            </a:r>
            <a:r>
              <a:rPr lang="en-US" altLang="zh-CN" sz="2400" b="1" dirty="0">
                <a:solidFill>
                  <a:srgbClr val="050769"/>
                </a:solidFill>
                <a:ea typeface="宋体" charset="-122"/>
              </a:rPr>
              <a:t>:</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宋体" charset="-122"/>
              </a:rPr>
              <a:t>Communication : </a:t>
            </a:r>
            <a:br>
              <a:rPr lang="en-US" altLang="zh-CN" sz="3200" dirty="0" smtClean="0">
                <a:ea typeface="宋体" charset="-122"/>
              </a:rPr>
            </a:br>
            <a:r>
              <a:rPr lang="en-US" altLang="zh-CN" sz="3200" dirty="0" smtClean="0">
                <a:ea typeface="宋体" charset="-122"/>
              </a:rPr>
              <a:t>Kernel to User Level</a:t>
            </a:r>
            <a:endParaRPr lang="zh-CN" altLang="en-US" sz="3200" dirty="0">
              <a:ea typeface="宋体" charset="-122"/>
            </a:endParaRPr>
          </a:p>
        </p:txBody>
      </p:sp>
      <p:sp>
        <p:nvSpPr>
          <p:cNvPr id="3" name="内容占位符 2"/>
          <p:cNvSpPr>
            <a:spLocks noGrp="1"/>
          </p:cNvSpPr>
          <p:nvPr>
            <p:ph idx="1"/>
          </p:nvPr>
        </p:nvSpPr>
        <p:spPr/>
        <p:txBody>
          <a:bodyPr/>
          <a:lstStyle/>
          <a:p>
            <a:pPr>
              <a:lnSpc>
                <a:spcPct val="90000"/>
              </a:lnSpc>
            </a:pPr>
            <a:r>
              <a:rPr lang="en-US" altLang="zh-CN" sz="2000" b="1" dirty="0" smtClean="0">
                <a:ea typeface="宋体" charset="-122"/>
              </a:rPr>
              <a:t>Add this processor </a:t>
            </a:r>
            <a:r>
              <a:rPr lang="en-US" altLang="zh-CN" sz="2000" dirty="0" smtClean="0">
                <a:ea typeface="宋体" charset="-122"/>
              </a:rPr>
              <a:t>(processor #)</a:t>
            </a:r>
          </a:p>
          <a:p>
            <a:pPr lvl="1">
              <a:lnSpc>
                <a:spcPct val="90000"/>
              </a:lnSpc>
            </a:pPr>
            <a:r>
              <a:rPr lang="en-US" altLang="zh-CN" sz="1800" i="1" dirty="0" smtClean="0">
                <a:ea typeface="宋体" charset="-122"/>
              </a:rPr>
              <a:t>Execute a </a:t>
            </a:r>
            <a:r>
              <a:rPr lang="en-US" altLang="zh-CN" sz="1800" i="1" dirty="0" err="1" smtClean="0">
                <a:ea typeface="宋体" charset="-122"/>
              </a:rPr>
              <a:t>runnable</a:t>
            </a:r>
            <a:r>
              <a:rPr lang="en-US" altLang="zh-CN" sz="1800" i="1" dirty="0" smtClean="0">
                <a:ea typeface="宋体" charset="-122"/>
              </a:rPr>
              <a:t> user-level thread.</a:t>
            </a:r>
          </a:p>
          <a:p>
            <a:pPr>
              <a:lnSpc>
                <a:spcPct val="90000"/>
              </a:lnSpc>
            </a:pPr>
            <a:r>
              <a:rPr lang="en-US" altLang="zh-CN" sz="2000" b="1" dirty="0" smtClean="0">
                <a:ea typeface="宋体" charset="-122"/>
              </a:rPr>
              <a:t>Processor has been preempted </a:t>
            </a:r>
            <a:r>
              <a:rPr lang="en-US" altLang="zh-CN" sz="2000" dirty="0" smtClean="0">
                <a:ea typeface="宋体" charset="-122"/>
              </a:rPr>
              <a:t>(preempted activation # and its machine state)</a:t>
            </a:r>
          </a:p>
          <a:p>
            <a:pPr lvl="1">
              <a:lnSpc>
                <a:spcPct val="90000"/>
              </a:lnSpc>
            </a:pPr>
            <a:r>
              <a:rPr lang="en-US" altLang="zh-CN" sz="1800" i="1" dirty="0" smtClean="0">
                <a:ea typeface="宋体" charset="-122"/>
              </a:rPr>
              <a:t>Return to the ready list the user-level thread that was executing in the context of the preempted scheduler activation.</a:t>
            </a:r>
          </a:p>
          <a:p>
            <a:pPr>
              <a:lnSpc>
                <a:spcPct val="90000"/>
              </a:lnSpc>
            </a:pPr>
            <a:r>
              <a:rPr lang="en-US" altLang="zh-CN" sz="2000" b="1" dirty="0" smtClean="0">
                <a:ea typeface="宋体" charset="-122"/>
              </a:rPr>
              <a:t>Scheduler activation has blocked </a:t>
            </a:r>
            <a:r>
              <a:rPr lang="en-US" altLang="zh-CN" sz="2000" dirty="0" smtClean="0">
                <a:ea typeface="宋体" charset="-122"/>
              </a:rPr>
              <a:t>(blocked activation #)</a:t>
            </a:r>
          </a:p>
          <a:p>
            <a:pPr lvl="1">
              <a:lnSpc>
                <a:spcPct val="90000"/>
              </a:lnSpc>
            </a:pPr>
            <a:r>
              <a:rPr lang="en-US" altLang="zh-CN" sz="1800" i="1" dirty="0" smtClean="0">
                <a:ea typeface="宋体" charset="-122"/>
              </a:rPr>
              <a:t>The blocked scheduler activation is no longer using its processor.</a:t>
            </a:r>
          </a:p>
          <a:p>
            <a:pPr>
              <a:lnSpc>
                <a:spcPct val="90000"/>
              </a:lnSpc>
            </a:pPr>
            <a:r>
              <a:rPr lang="en-US" altLang="zh-CN" sz="2000" b="1" dirty="0" smtClean="0">
                <a:ea typeface="宋体" charset="-122"/>
              </a:rPr>
              <a:t>Scheduler activation has unblocked </a:t>
            </a:r>
            <a:r>
              <a:rPr lang="en-US" altLang="zh-CN" sz="2000" dirty="0" smtClean="0">
                <a:ea typeface="宋体" charset="-122"/>
              </a:rPr>
              <a:t>(unblocked activation # and its machine state)</a:t>
            </a:r>
          </a:p>
          <a:p>
            <a:pPr lvl="1">
              <a:lnSpc>
                <a:spcPct val="90000"/>
              </a:lnSpc>
            </a:pPr>
            <a:r>
              <a:rPr lang="en-US" altLang="zh-CN" sz="1800" i="1" dirty="0" smtClean="0">
                <a:ea typeface="宋体" charset="-122"/>
              </a:rPr>
              <a:t>Return to the ready list the user-level thread that was executing in the context</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0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219200" y="3505200"/>
            <a:ext cx="6765925" cy="2262767"/>
          </a:xfrm>
          <a:prstGeom prst="rect">
            <a:avLst/>
          </a:prstGeom>
          <a:noFill/>
          <a:ln w="9525">
            <a:noFill/>
            <a:round/>
            <a:headEnd/>
            <a:tailEnd/>
          </a:ln>
          <a:effectLst/>
        </p:spPr>
      </p:pic>
      <p:sp>
        <p:nvSpPr>
          <p:cNvPr id="2" name="标题 1"/>
          <p:cNvSpPr>
            <a:spLocks noGrp="1"/>
          </p:cNvSpPr>
          <p:nvPr>
            <p:ph type="title"/>
          </p:nvPr>
        </p:nvSpPr>
        <p:spPr/>
        <p:txBody>
          <a:bodyPr/>
          <a:lstStyle/>
          <a:p>
            <a:r>
              <a:rPr lang="en-US" altLang="zh-CN" dirty="0" smtClean="0">
                <a:ea typeface="宋体" charset="-122"/>
              </a:rPr>
              <a:t>Communication : </a:t>
            </a:r>
            <a:br>
              <a:rPr lang="en-US" altLang="zh-CN" dirty="0" smtClean="0">
                <a:ea typeface="宋体" charset="-122"/>
              </a:rPr>
            </a:br>
            <a:r>
              <a:rPr lang="en-US" altLang="zh-CN" dirty="0" smtClean="0">
                <a:ea typeface="宋体" charset="-122"/>
              </a:rPr>
              <a:t>Kernel to User Level</a:t>
            </a:r>
            <a:endParaRPr lang="zh-CN" altLang="en-US" dirty="0"/>
          </a:p>
        </p:txBody>
      </p:sp>
      <p:sp>
        <p:nvSpPr>
          <p:cNvPr id="3" name="内容占位符 2"/>
          <p:cNvSpPr>
            <a:spLocks noGrp="1"/>
          </p:cNvSpPr>
          <p:nvPr>
            <p:ph idx="1"/>
          </p:nvPr>
        </p:nvSpPr>
        <p:spPr>
          <a:xfrm>
            <a:off x="762000" y="1752600"/>
            <a:ext cx="8153400" cy="2743200"/>
          </a:xfrm>
        </p:spPr>
        <p:txBody>
          <a:bodyPr/>
          <a:lstStyle/>
          <a:p>
            <a:pPr marL="431800" indent="-323850">
              <a:spcAft>
                <a:spcPts val="1425"/>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altLang="zh-CN" sz="2000" b="1" dirty="0" smtClean="0"/>
              <a:t>Notice that these four messages correspond neatly with this graph.</a:t>
            </a:r>
          </a:p>
          <a:p>
            <a:pPr marL="863600" lvl="1" indent="-287338">
              <a:spcAft>
                <a:spcPts val="1138"/>
              </a:spcAft>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altLang="zh-CN" sz="1800" dirty="0" smtClean="0"/>
              <a:t>It shows the different states a process or kernel thread can be in: running, ready to run, or blocked.</a:t>
            </a:r>
          </a:p>
          <a:p>
            <a:pPr marL="863600" lvl="1" indent="-287338">
              <a:spcAft>
                <a:spcPts val="1138"/>
              </a:spcAft>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altLang="zh-CN" sz="1800" dirty="0" smtClean="0"/>
              <a:t>Whenever a kernel thread system would change the state of a thread "transparently", scheduler activations contact the user-level scheduler.</a:t>
            </a:r>
          </a:p>
          <a:p>
            <a:pPr marL="431800" lvl="1" indent="-323850">
              <a:spcAft>
                <a:spcPts val="1425"/>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altLang="zh-CN" sz="2000" b="1" dirty="0" smtClean="0"/>
              <a:t>It can update its information and rethink.</a:t>
            </a:r>
          </a:p>
          <a:p>
            <a:pPr marL="431800" indent="-323850">
              <a:spcAft>
                <a:spcPts val="1425"/>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fi-FI" altLang="zh-CN" sz="24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Avoid Effects of Blocking</a:t>
            </a:r>
            <a:endParaRPr lang="zh-CN" altLang="en-US" dirty="0"/>
          </a:p>
        </p:txBody>
      </p:sp>
      <p:sp>
        <p:nvSpPr>
          <p:cNvPr id="57" name="Oval 3"/>
          <p:cNvSpPr>
            <a:spLocks noChangeArrowheads="1"/>
          </p:cNvSpPr>
          <p:nvPr/>
        </p:nvSpPr>
        <p:spPr bwMode="auto">
          <a:xfrm>
            <a:off x="1158875" y="1644650"/>
            <a:ext cx="1633538" cy="1590675"/>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58" name="Rectangle 4"/>
          <p:cNvSpPr>
            <a:spLocks noChangeArrowheads="1"/>
          </p:cNvSpPr>
          <p:nvPr/>
        </p:nvSpPr>
        <p:spPr bwMode="auto">
          <a:xfrm>
            <a:off x="609600" y="1447800"/>
            <a:ext cx="3136900" cy="3981450"/>
          </a:xfrm>
          <a:prstGeom prst="rect">
            <a:avLst/>
          </a:prstGeom>
          <a:noFill/>
          <a:ln w="28575">
            <a:solidFill>
              <a:schemeClr val="tx1"/>
            </a:solidFill>
            <a:miter lim="800000"/>
            <a:headEnd/>
            <a:tailEnd/>
          </a:ln>
          <a:effectLst/>
        </p:spPr>
        <p:txBody>
          <a:bodyPr wrap="none" anchor="ctr"/>
          <a:lstStyle/>
          <a:p>
            <a:endParaRPr lang="zh-CN" altLang="en-US"/>
          </a:p>
        </p:txBody>
      </p:sp>
      <p:grpSp>
        <p:nvGrpSpPr>
          <p:cNvPr id="3" name="Group 5"/>
          <p:cNvGrpSpPr>
            <a:grpSpLocks/>
          </p:cNvGrpSpPr>
          <p:nvPr/>
        </p:nvGrpSpPr>
        <p:grpSpPr bwMode="auto">
          <a:xfrm>
            <a:off x="1916113" y="2051050"/>
            <a:ext cx="165100" cy="690563"/>
            <a:chOff x="2247" y="1294"/>
            <a:chExt cx="210" cy="956"/>
          </a:xfrm>
        </p:grpSpPr>
        <p:sp>
          <p:nvSpPr>
            <p:cNvPr id="60" name="Freeform 6"/>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61" name="AutoShape 7"/>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62" name="Text Box 8"/>
          <p:cNvSpPr txBox="1">
            <a:spLocks noChangeArrowheads="1"/>
          </p:cNvSpPr>
          <p:nvPr/>
        </p:nvSpPr>
        <p:spPr bwMode="auto">
          <a:xfrm>
            <a:off x="3019425" y="1544638"/>
            <a:ext cx="649288"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user</a:t>
            </a:r>
          </a:p>
        </p:txBody>
      </p:sp>
      <p:sp>
        <p:nvSpPr>
          <p:cNvPr id="63" name="Text Box 9"/>
          <p:cNvSpPr txBox="1">
            <a:spLocks noChangeArrowheads="1"/>
          </p:cNvSpPr>
          <p:nvPr/>
        </p:nvSpPr>
        <p:spPr bwMode="auto">
          <a:xfrm>
            <a:off x="682625" y="4960938"/>
            <a:ext cx="874713"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kernel</a:t>
            </a:r>
          </a:p>
        </p:txBody>
      </p:sp>
      <p:sp>
        <p:nvSpPr>
          <p:cNvPr id="64" name="Line 10"/>
          <p:cNvSpPr>
            <a:spLocks noChangeShapeType="1"/>
          </p:cNvSpPr>
          <p:nvPr/>
        </p:nvSpPr>
        <p:spPr bwMode="auto">
          <a:xfrm>
            <a:off x="609600" y="3702050"/>
            <a:ext cx="3136900" cy="0"/>
          </a:xfrm>
          <a:prstGeom prst="line">
            <a:avLst/>
          </a:prstGeom>
          <a:noFill/>
          <a:ln w="28575">
            <a:solidFill>
              <a:schemeClr val="tx1"/>
            </a:solidFill>
            <a:round/>
            <a:headEnd/>
            <a:tailEnd/>
          </a:ln>
          <a:effectLst/>
        </p:spPr>
        <p:txBody>
          <a:bodyPr/>
          <a:lstStyle/>
          <a:p>
            <a:endParaRPr lang="zh-CN" altLang="en-US"/>
          </a:p>
        </p:txBody>
      </p:sp>
      <p:sp>
        <p:nvSpPr>
          <p:cNvPr id="65" name="Oval 11"/>
          <p:cNvSpPr>
            <a:spLocks noChangeArrowheads="1"/>
          </p:cNvSpPr>
          <p:nvPr/>
        </p:nvSpPr>
        <p:spPr bwMode="auto">
          <a:xfrm>
            <a:off x="5514975" y="1670050"/>
            <a:ext cx="1633538" cy="1590675"/>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66" name="Rectangle 12"/>
          <p:cNvSpPr>
            <a:spLocks noChangeArrowheads="1"/>
          </p:cNvSpPr>
          <p:nvPr/>
        </p:nvSpPr>
        <p:spPr bwMode="auto">
          <a:xfrm>
            <a:off x="4927600" y="1447800"/>
            <a:ext cx="3136900" cy="3981450"/>
          </a:xfrm>
          <a:prstGeom prst="rect">
            <a:avLst/>
          </a:prstGeom>
          <a:noFill/>
          <a:ln w="28575">
            <a:solidFill>
              <a:schemeClr val="tx1"/>
            </a:solidFill>
            <a:miter lim="800000"/>
            <a:headEnd/>
            <a:tailEnd/>
          </a:ln>
          <a:effectLst/>
        </p:spPr>
        <p:txBody>
          <a:bodyPr wrap="none" anchor="ctr"/>
          <a:lstStyle/>
          <a:p>
            <a:endParaRPr lang="zh-CN" altLang="en-US"/>
          </a:p>
        </p:txBody>
      </p:sp>
      <p:sp>
        <p:nvSpPr>
          <p:cNvPr id="67" name="Text Box 13"/>
          <p:cNvSpPr txBox="1">
            <a:spLocks noChangeArrowheads="1"/>
          </p:cNvSpPr>
          <p:nvPr/>
        </p:nvSpPr>
        <p:spPr bwMode="auto">
          <a:xfrm>
            <a:off x="7337425" y="1544638"/>
            <a:ext cx="649288"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user</a:t>
            </a:r>
          </a:p>
        </p:txBody>
      </p:sp>
      <p:sp>
        <p:nvSpPr>
          <p:cNvPr id="68" name="Text Box 14"/>
          <p:cNvSpPr txBox="1">
            <a:spLocks noChangeArrowheads="1"/>
          </p:cNvSpPr>
          <p:nvPr/>
        </p:nvSpPr>
        <p:spPr bwMode="auto">
          <a:xfrm>
            <a:off x="5000625" y="4960938"/>
            <a:ext cx="874713"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kernel</a:t>
            </a:r>
          </a:p>
        </p:txBody>
      </p:sp>
      <p:sp>
        <p:nvSpPr>
          <p:cNvPr id="69" name="Line 15"/>
          <p:cNvSpPr>
            <a:spLocks noChangeShapeType="1"/>
          </p:cNvSpPr>
          <p:nvPr/>
        </p:nvSpPr>
        <p:spPr bwMode="auto">
          <a:xfrm>
            <a:off x="4927600" y="3702050"/>
            <a:ext cx="3136900" cy="0"/>
          </a:xfrm>
          <a:prstGeom prst="line">
            <a:avLst/>
          </a:prstGeom>
          <a:noFill/>
          <a:ln w="28575">
            <a:solidFill>
              <a:schemeClr val="tx1"/>
            </a:solidFill>
            <a:round/>
            <a:headEnd/>
            <a:tailEnd/>
          </a:ln>
          <a:effectLst/>
        </p:spPr>
        <p:txBody>
          <a:bodyPr/>
          <a:lstStyle/>
          <a:p>
            <a:endParaRPr lang="zh-CN" altLang="en-US"/>
          </a:p>
        </p:txBody>
      </p:sp>
      <p:grpSp>
        <p:nvGrpSpPr>
          <p:cNvPr id="4" name="Group 16"/>
          <p:cNvGrpSpPr>
            <a:grpSpLocks/>
          </p:cNvGrpSpPr>
          <p:nvPr/>
        </p:nvGrpSpPr>
        <p:grpSpPr bwMode="auto">
          <a:xfrm>
            <a:off x="1852613" y="4079875"/>
            <a:ext cx="190500" cy="638175"/>
            <a:chOff x="2247" y="1294"/>
            <a:chExt cx="210" cy="956"/>
          </a:xfrm>
        </p:grpSpPr>
        <p:sp>
          <p:nvSpPr>
            <p:cNvPr id="71" name="Freeform 17"/>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72" name="AutoShape 18"/>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cxnSp>
        <p:nvCxnSpPr>
          <p:cNvPr id="73" name="AutoShape 19"/>
          <p:cNvCxnSpPr>
            <a:cxnSpLocks noChangeShapeType="1"/>
            <a:stCxn id="76" idx="5"/>
            <a:endCxn id="71" idx="0"/>
          </p:cNvCxnSpPr>
          <p:nvPr/>
        </p:nvCxnSpPr>
        <p:spPr bwMode="auto">
          <a:xfrm>
            <a:off x="1765300" y="2733675"/>
            <a:ext cx="114300" cy="1346200"/>
          </a:xfrm>
          <a:prstGeom prst="curvedConnector2">
            <a:avLst/>
          </a:prstGeom>
          <a:noFill/>
          <a:ln w="9525">
            <a:solidFill>
              <a:schemeClr val="tx1"/>
            </a:solidFill>
            <a:round/>
            <a:headEnd/>
            <a:tailEnd type="triangle" w="med" len="med"/>
          </a:ln>
          <a:effectLst/>
        </p:spPr>
      </p:cxnSp>
      <p:grpSp>
        <p:nvGrpSpPr>
          <p:cNvPr id="5" name="Group 20"/>
          <p:cNvGrpSpPr>
            <a:grpSpLocks/>
          </p:cNvGrpSpPr>
          <p:nvPr/>
        </p:nvGrpSpPr>
        <p:grpSpPr bwMode="auto">
          <a:xfrm>
            <a:off x="1682750" y="2085975"/>
            <a:ext cx="177800" cy="676275"/>
            <a:chOff x="2247" y="1294"/>
            <a:chExt cx="210" cy="956"/>
          </a:xfrm>
        </p:grpSpPr>
        <p:sp>
          <p:nvSpPr>
            <p:cNvPr id="75" name="Freeform 21"/>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76" name="AutoShape 22"/>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6" name="Group 23"/>
          <p:cNvGrpSpPr>
            <a:grpSpLocks/>
          </p:cNvGrpSpPr>
          <p:nvPr/>
        </p:nvGrpSpPr>
        <p:grpSpPr bwMode="auto">
          <a:xfrm>
            <a:off x="5746750" y="2060575"/>
            <a:ext cx="177800" cy="676275"/>
            <a:chOff x="2247" y="1294"/>
            <a:chExt cx="210" cy="956"/>
          </a:xfrm>
        </p:grpSpPr>
        <p:sp>
          <p:nvSpPr>
            <p:cNvPr id="78" name="Freeform 24"/>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79" name="AutoShape 25"/>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7" name="Group 26"/>
          <p:cNvGrpSpPr>
            <a:grpSpLocks/>
          </p:cNvGrpSpPr>
          <p:nvPr/>
        </p:nvGrpSpPr>
        <p:grpSpPr bwMode="auto">
          <a:xfrm>
            <a:off x="6013450" y="2035175"/>
            <a:ext cx="177800" cy="676275"/>
            <a:chOff x="2247" y="1294"/>
            <a:chExt cx="210" cy="956"/>
          </a:xfrm>
        </p:grpSpPr>
        <p:sp>
          <p:nvSpPr>
            <p:cNvPr id="81" name="Freeform 27"/>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82" name="AutoShape 28"/>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8" name="Group 29"/>
          <p:cNvGrpSpPr>
            <a:grpSpLocks/>
          </p:cNvGrpSpPr>
          <p:nvPr/>
        </p:nvGrpSpPr>
        <p:grpSpPr bwMode="auto">
          <a:xfrm>
            <a:off x="5308600" y="4019550"/>
            <a:ext cx="520700" cy="876300"/>
            <a:chOff x="3280" y="2568"/>
            <a:chExt cx="328" cy="552"/>
          </a:xfrm>
        </p:grpSpPr>
        <p:sp>
          <p:nvSpPr>
            <p:cNvPr id="84" name="Rectangle 30"/>
            <p:cNvSpPr>
              <a:spLocks noChangeArrowheads="1"/>
            </p:cNvSpPr>
            <p:nvPr/>
          </p:nvSpPr>
          <p:spPr bwMode="auto">
            <a:xfrm>
              <a:off x="3280" y="3064"/>
              <a:ext cx="328" cy="56"/>
            </a:xfrm>
            <a:prstGeom prst="rect">
              <a:avLst/>
            </a:prstGeom>
            <a:solidFill>
              <a:srgbClr val="FF0066"/>
            </a:solidFill>
            <a:ln w="9525">
              <a:solidFill>
                <a:schemeClr val="tx1"/>
              </a:solidFill>
              <a:miter lim="800000"/>
              <a:headEnd/>
              <a:tailEnd/>
            </a:ln>
            <a:effectLst/>
          </p:spPr>
          <p:txBody>
            <a:bodyPr wrap="none" anchor="ctr"/>
            <a:lstStyle/>
            <a:p>
              <a:endParaRPr lang="zh-CN" altLang="en-US"/>
            </a:p>
          </p:txBody>
        </p:sp>
        <p:grpSp>
          <p:nvGrpSpPr>
            <p:cNvPr id="9" name="Group 31"/>
            <p:cNvGrpSpPr>
              <a:grpSpLocks/>
            </p:cNvGrpSpPr>
            <p:nvPr/>
          </p:nvGrpSpPr>
          <p:grpSpPr bwMode="auto">
            <a:xfrm>
              <a:off x="3336" y="2568"/>
              <a:ext cx="216" cy="488"/>
              <a:chOff x="3904" y="2560"/>
              <a:chExt cx="216" cy="488"/>
            </a:xfrm>
          </p:grpSpPr>
          <p:grpSp>
            <p:nvGrpSpPr>
              <p:cNvPr id="10" name="Group 32"/>
              <p:cNvGrpSpPr>
                <a:grpSpLocks/>
              </p:cNvGrpSpPr>
              <p:nvPr/>
            </p:nvGrpSpPr>
            <p:grpSpPr bwMode="auto">
              <a:xfrm>
                <a:off x="3975" y="2614"/>
                <a:ext cx="120" cy="402"/>
                <a:chOff x="2247" y="1294"/>
                <a:chExt cx="210" cy="956"/>
              </a:xfrm>
            </p:grpSpPr>
            <p:sp>
              <p:nvSpPr>
                <p:cNvPr id="88" name="Freeform 33"/>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89" name="AutoShape 34"/>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87" name="Rectangle 35"/>
              <p:cNvSpPr>
                <a:spLocks noChangeArrowheads="1"/>
              </p:cNvSpPr>
              <p:nvPr/>
            </p:nvSpPr>
            <p:spPr bwMode="auto">
              <a:xfrm>
                <a:off x="3904" y="2560"/>
                <a:ext cx="216" cy="488"/>
              </a:xfrm>
              <a:prstGeom prst="rect">
                <a:avLst/>
              </a:prstGeom>
              <a:noFill/>
              <a:ln w="9525">
                <a:solidFill>
                  <a:schemeClr val="tx1"/>
                </a:solidFill>
                <a:miter lim="800000"/>
                <a:headEnd/>
                <a:tailEnd/>
              </a:ln>
              <a:effectLst/>
            </p:spPr>
            <p:txBody>
              <a:bodyPr wrap="none" anchor="ctr"/>
              <a:lstStyle/>
              <a:p>
                <a:endParaRPr lang="zh-CN" altLang="en-US"/>
              </a:p>
            </p:txBody>
          </p:sp>
        </p:grpSp>
      </p:grpSp>
      <p:cxnSp>
        <p:nvCxnSpPr>
          <p:cNvPr id="90" name="AutoShape 36"/>
          <p:cNvCxnSpPr>
            <a:cxnSpLocks noChangeShapeType="1"/>
            <a:stCxn id="79" idx="0"/>
            <a:endCxn id="87" idx="0"/>
          </p:cNvCxnSpPr>
          <p:nvPr/>
        </p:nvCxnSpPr>
        <p:spPr bwMode="auto">
          <a:xfrm rot="5400000">
            <a:off x="5051426" y="3255962"/>
            <a:ext cx="1281112" cy="246063"/>
          </a:xfrm>
          <a:prstGeom prst="curvedConnector3">
            <a:avLst>
              <a:gd name="adj1" fmla="val 49940"/>
            </a:avLst>
          </a:prstGeom>
          <a:noFill/>
          <a:ln w="9525">
            <a:solidFill>
              <a:schemeClr val="tx1"/>
            </a:solidFill>
            <a:round/>
            <a:headEnd/>
            <a:tailEnd type="triangle" w="med" len="med"/>
          </a:ln>
          <a:effectLst/>
        </p:spPr>
      </p:cxnSp>
      <p:grpSp>
        <p:nvGrpSpPr>
          <p:cNvPr id="11" name="Group 37"/>
          <p:cNvGrpSpPr>
            <a:grpSpLocks/>
          </p:cNvGrpSpPr>
          <p:nvPr/>
        </p:nvGrpSpPr>
        <p:grpSpPr bwMode="auto">
          <a:xfrm>
            <a:off x="6908800" y="4083050"/>
            <a:ext cx="342900" cy="774700"/>
            <a:chOff x="3904" y="2560"/>
            <a:chExt cx="216" cy="488"/>
          </a:xfrm>
        </p:grpSpPr>
        <p:grpSp>
          <p:nvGrpSpPr>
            <p:cNvPr id="12" name="Group 38"/>
            <p:cNvGrpSpPr>
              <a:grpSpLocks/>
            </p:cNvGrpSpPr>
            <p:nvPr/>
          </p:nvGrpSpPr>
          <p:grpSpPr bwMode="auto">
            <a:xfrm>
              <a:off x="3975" y="2614"/>
              <a:ext cx="120" cy="402"/>
              <a:chOff x="2247" y="1294"/>
              <a:chExt cx="210" cy="956"/>
            </a:xfrm>
          </p:grpSpPr>
          <p:sp>
            <p:nvSpPr>
              <p:cNvPr id="94" name="Freeform 39"/>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95" name="AutoShape 40"/>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93" name="Rectangle 41"/>
            <p:cNvSpPr>
              <a:spLocks noChangeArrowheads="1"/>
            </p:cNvSpPr>
            <p:nvPr/>
          </p:nvSpPr>
          <p:spPr bwMode="auto">
            <a:xfrm>
              <a:off x="3904" y="2560"/>
              <a:ext cx="216" cy="488"/>
            </a:xfrm>
            <a:prstGeom prst="rect">
              <a:avLst/>
            </a:prstGeom>
            <a:noFill/>
            <a:ln w="9525">
              <a:solidFill>
                <a:schemeClr val="tx1"/>
              </a:solidFill>
              <a:miter lim="800000"/>
              <a:headEnd/>
              <a:tailEnd/>
            </a:ln>
            <a:effectLst/>
          </p:spPr>
          <p:txBody>
            <a:bodyPr wrap="none" anchor="ctr"/>
            <a:lstStyle/>
            <a:p>
              <a:endParaRPr lang="zh-CN" altLang="en-US"/>
            </a:p>
          </p:txBody>
        </p:sp>
      </p:grpSp>
      <p:sp>
        <p:nvSpPr>
          <p:cNvPr id="96" name="Text Box 42"/>
          <p:cNvSpPr txBox="1">
            <a:spLocks noChangeArrowheads="1"/>
          </p:cNvSpPr>
          <p:nvPr/>
        </p:nvSpPr>
        <p:spPr bwMode="auto">
          <a:xfrm>
            <a:off x="6054725" y="4322763"/>
            <a:ext cx="682625" cy="304800"/>
          </a:xfrm>
          <a:prstGeom prst="rect">
            <a:avLst/>
          </a:prstGeom>
          <a:noFill/>
          <a:ln w="9525">
            <a:noFill/>
            <a:miter lim="800000"/>
            <a:headEnd/>
            <a:tailEnd/>
          </a:ln>
          <a:effectLst/>
        </p:spPr>
        <p:txBody>
          <a:bodyPr wrap="none">
            <a:spAutoFit/>
          </a:bodyPr>
          <a:lstStyle/>
          <a:p>
            <a:r>
              <a:rPr lang="en-US" altLang="zh-CN" sz="1400" b="1">
                <a:latin typeface="Times New Roman" pitchFamily="18" charset="0"/>
              </a:rPr>
              <a:t>3: new</a:t>
            </a:r>
          </a:p>
        </p:txBody>
      </p:sp>
      <p:sp>
        <p:nvSpPr>
          <p:cNvPr id="97" name="Line 43"/>
          <p:cNvSpPr>
            <a:spLocks noChangeShapeType="1"/>
          </p:cNvSpPr>
          <p:nvPr/>
        </p:nvSpPr>
        <p:spPr bwMode="auto">
          <a:xfrm>
            <a:off x="6718300" y="4476750"/>
            <a:ext cx="215900" cy="0"/>
          </a:xfrm>
          <a:prstGeom prst="line">
            <a:avLst/>
          </a:prstGeom>
          <a:noFill/>
          <a:ln w="9525">
            <a:solidFill>
              <a:schemeClr val="tx1"/>
            </a:solidFill>
            <a:round/>
            <a:headEnd/>
            <a:tailEnd type="triangle" w="med" len="med"/>
          </a:ln>
          <a:effectLst/>
        </p:spPr>
        <p:txBody>
          <a:bodyPr/>
          <a:lstStyle/>
          <a:p>
            <a:endParaRPr lang="zh-CN" altLang="en-US"/>
          </a:p>
        </p:txBody>
      </p:sp>
      <p:sp>
        <p:nvSpPr>
          <p:cNvPr id="98" name="Rectangle 44"/>
          <p:cNvSpPr>
            <a:spLocks noChangeArrowheads="1"/>
          </p:cNvSpPr>
          <p:nvPr/>
        </p:nvSpPr>
        <p:spPr bwMode="auto">
          <a:xfrm>
            <a:off x="6324600" y="2762250"/>
            <a:ext cx="419100" cy="2921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99" name="AutoShape 45"/>
          <p:cNvCxnSpPr>
            <a:cxnSpLocks noChangeShapeType="1"/>
            <a:stCxn id="93" idx="0"/>
            <a:endCxn id="98" idx="2"/>
          </p:cNvCxnSpPr>
          <p:nvPr/>
        </p:nvCxnSpPr>
        <p:spPr bwMode="auto">
          <a:xfrm rot="5400000" flipH="1">
            <a:off x="6292850" y="3295650"/>
            <a:ext cx="1028700" cy="546100"/>
          </a:xfrm>
          <a:prstGeom prst="curvedConnector3">
            <a:avLst>
              <a:gd name="adj1" fmla="val 50000"/>
            </a:avLst>
          </a:prstGeom>
          <a:noFill/>
          <a:ln w="9525">
            <a:solidFill>
              <a:schemeClr val="tx1"/>
            </a:solidFill>
            <a:round/>
            <a:headEnd/>
            <a:tailEnd type="triangle" w="med" len="med"/>
          </a:ln>
          <a:effectLst/>
        </p:spPr>
      </p:cxnSp>
      <p:sp>
        <p:nvSpPr>
          <p:cNvPr id="100" name="Rectangle 46"/>
          <p:cNvSpPr>
            <a:spLocks noChangeArrowheads="1"/>
          </p:cNvSpPr>
          <p:nvPr/>
        </p:nvSpPr>
        <p:spPr bwMode="auto">
          <a:xfrm>
            <a:off x="1638300" y="4718050"/>
            <a:ext cx="520700" cy="88900"/>
          </a:xfrm>
          <a:prstGeom prst="rect">
            <a:avLst/>
          </a:prstGeom>
          <a:solidFill>
            <a:srgbClr val="FF0066"/>
          </a:solidFill>
          <a:ln w="9525">
            <a:solidFill>
              <a:schemeClr val="tx1"/>
            </a:solidFill>
            <a:miter lim="800000"/>
            <a:headEnd/>
            <a:tailEnd/>
          </a:ln>
          <a:effectLst/>
        </p:spPr>
        <p:txBody>
          <a:bodyPr wrap="none" anchor="ctr"/>
          <a:lstStyle/>
          <a:p>
            <a:endParaRPr lang="zh-CN" altLang="en-US"/>
          </a:p>
        </p:txBody>
      </p:sp>
      <p:sp>
        <p:nvSpPr>
          <p:cNvPr id="101" name="Text Box 47"/>
          <p:cNvSpPr txBox="1">
            <a:spLocks noChangeArrowheads="1"/>
          </p:cNvSpPr>
          <p:nvPr/>
        </p:nvSpPr>
        <p:spPr bwMode="auto">
          <a:xfrm>
            <a:off x="1143000" y="5486400"/>
            <a:ext cx="1811338" cy="396875"/>
          </a:xfrm>
          <a:prstGeom prst="rect">
            <a:avLst/>
          </a:prstGeom>
          <a:solidFill>
            <a:schemeClr val="hlink"/>
          </a:solidFill>
          <a:ln w="9525">
            <a:noFill/>
            <a:miter lim="800000"/>
            <a:headEnd/>
            <a:tailEnd/>
          </a:ln>
          <a:effectLst/>
        </p:spPr>
        <p:txBody>
          <a:bodyPr wrap="none">
            <a:spAutoFit/>
          </a:bodyPr>
          <a:lstStyle/>
          <a:p>
            <a:r>
              <a:rPr lang="en-US" altLang="zh-CN" sz="2000" b="1" dirty="0">
                <a:latin typeface="Times New Roman" pitchFamily="18" charset="0"/>
              </a:rPr>
              <a:t>Kernel threads</a:t>
            </a:r>
          </a:p>
        </p:txBody>
      </p:sp>
      <p:sp>
        <p:nvSpPr>
          <p:cNvPr id="102" name="Text Box 48"/>
          <p:cNvSpPr txBox="1">
            <a:spLocks noChangeArrowheads="1"/>
          </p:cNvSpPr>
          <p:nvPr/>
        </p:nvSpPr>
        <p:spPr bwMode="auto">
          <a:xfrm>
            <a:off x="5267325" y="5486400"/>
            <a:ext cx="2559050" cy="396875"/>
          </a:xfrm>
          <a:prstGeom prst="rect">
            <a:avLst/>
          </a:prstGeom>
          <a:solidFill>
            <a:schemeClr val="hlink"/>
          </a:solidFill>
          <a:ln w="9525">
            <a:noFill/>
            <a:miter lim="800000"/>
            <a:headEnd/>
            <a:tailEnd/>
          </a:ln>
          <a:effectLst/>
        </p:spPr>
        <p:txBody>
          <a:bodyPr wrap="none">
            <a:spAutoFit/>
          </a:bodyPr>
          <a:lstStyle/>
          <a:p>
            <a:r>
              <a:rPr lang="en-US" altLang="zh-CN" sz="2000" b="1" dirty="0">
                <a:latin typeface="Times New Roman" pitchFamily="18" charset="0"/>
              </a:rPr>
              <a:t>Scheduler Activations</a:t>
            </a:r>
          </a:p>
        </p:txBody>
      </p:sp>
      <p:sp>
        <p:nvSpPr>
          <p:cNvPr id="103" name="Line 49"/>
          <p:cNvSpPr>
            <a:spLocks noChangeShapeType="1"/>
          </p:cNvSpPr>
          <p:nvPr/>
        </p:nvSpPr>
        <p:spPr bwMode="auto">
          <a:xfrm>
            <a:off x="4318000" y="1066800"/>
            <a:ext cx="12700" cy="5245100"/>
          </a:xfrm>
          <a:prstGeom prst="line">
            <a:avLst/>
          </a:prstGeom>
          <a:noFill/>
          <a:ln w="9525">
            <a:solidFill>
              <a:schemeClr val="tx1"/>
            </a:solidFill>
            <a:round/>
            <a:headEnd/>
            <a:tailEnd/>
          </a:ln>
          <a:effectLst/>
        </p:spPr>
        <p:txBody>
          <a:bodyPr/>
          <a:lstStyle/>
          <a:p>
            <a:endParaRPr lang="zh-CN" altLang="en-US"/>
          </a:p>
        </p:txBody>
      </p:sp>
      <p:sp>
        <p:nvSpPr>
          <p:cNvPr id="104" name="Text Box 50"/>
          <p:cNvSpPr txBox="1">
            <a:spLocks noChangeArrowheads="1"/>
          </p:cNvSpPr>
          <p:nvPr/>
        </p:nvSpPr>
        <p:spPr bwMode="auto">
          <a:xfrm>
            <a:off x="1838325" y="3294063"/>
            <a:ext cx="1350963"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1: system call</a:t>
            </a:r>
          </a:p>
        </p:txBody>
      </p:sp>
      <p:sp>
        <p:nvSpPr>
          <p:cNvPr id="105" name="Text Box 51"/>
          <p:cNvSpPr txBox="1">
            <a:spLocks noChangeArrowheads="1"/>
          </p:cNvSpPr>
          <p:nvPr/>
        </p:nvSpPr>
        <p:spPr bwMode="auto">
          <a:xfrm>
            <a:off x="2155825" y="4589463"/>
            <a:ext cx="879475"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2: block</a:t>
            </a:r>
          </a:p>
        </p:txBody>
      </p:sp>
      <p:sp>
        <p:nvSpPr>
          <p:cNvPr id="106" name="Text Box 52"/>
          <p:cNvSpPr txBox="1">
            <a:spLocks noChangeArrowheads="1"/>
          </p:cNvSpPr>
          <p:nvPr/>
        </p:nvSpPr>
        <p:spPr bwMode="auto">
          <a:xfrm>
            <a:off x="5407025" y="3154363"/>
            <a:ext cx="28575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1</a:t>
            </a:r>
          </a:p>
        </p:txBody>
      </p:sp>
      <p:sp>
        <p:nvSpPr>
          <p:cNvPr id="107" name="Text Box 53"/>
          <p:cNvSpPr txBox="1">
            <a:spLocks noChangeArrowheads="1"/>
          </p:cNvSpPr>
          <p:nvPr/>
        </p:nvSpPr>
        <p:spPr bwMode="auto">
          <a:xfrm>
            <a:off x="5102225" y="4678363"/>
            <a:ext cx="28575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2</a:t>
            </a:r>
          </a:p>
        </p:txBody>
      </p:sp>
      <p:sp>
        <p:nvSpPr>
          <p:cNvPr id="108" name="Text Box 54"/>
          <p:cNvSpPr txBox="1">
            <a:spLocks noChangeArrowheads="1"/>
          </p:cNvSpPr>
          <p:nvPr/>
        </p:nvSpPr>
        <p:spPr bwMode="auto">
          <a:xfrm>
            <a:off x="6677025" y="3294063"/>
            <a:ext cx="936625"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4: upcall</a:t>
            </a:r>
          </a:p>
        </p:txBody>
      </p:sp>
      <p:cxnSp>
        <p:nvCxnSpPr>
          <p:cNvPr id="109" name="AutoShape 55"/>
          <p:cNvCxnSpPr>
            <a:cxnSpLocks noChangeShapeType="1"/>
            <a:stCxn id="98" idx="0"/>
            <a:endCxn id="81" idx="3"/>
          </p:cNvCxnSpPr>
          <p:nvPr/>
        </p:nvCxnSpPr>
        <p:spPr bwMode="auto">
          <a:xfrm rot="5400000" flipH="1">
            <a:off x="6159501" y="2387600"/>
            <a:ext cx="385762" cy="363537"/>
          </a:xfrm>
          <a:prstGeom prst="curvedConnector2">
            <a:avLst/>
          </a:prstGeom>
          <a:noFill/>
          <a:ln w="9525">
            <a:solidFill>
              <a:schemeClr val="tx1"/>
            </a:solidFill>
            <a:round/>
            <a:headEnd/>
            <a:tailEnd type="triangle" w="med" len="med"/>
          </a:ln>
          <a:effectLst/>
        </p:spPr>
      </p:cxnSp>
      <p:sp>
        <p:nvSpPr>
          <p:cNvPr id="110" name="Text Box 56"/>
          <p:cNvSpPr txBox="1">
            <a:spLocks noChangeArrowheads="1"/>
          </p:cNvSpPr>
          <p:nvPr/>
        </p:nvSpPr>
        <p:spPr bwMode="auto">
          <a:xfrm>
            <a:off x="6321425" y="2214563"/>
            <a:ext cx="81280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5: start</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Resuming Blocked Thread</a:t>
            </a:r>
            <a:endParaRPr lang="zh-CN" altLang="en-US" dirty="0"/>
          </a:p>
        </p:txBody>
      </p:sp>
      <p:sp>
        <p:nvSpPr>
          <p:cNvPr id="4" name="Oval 3"/>
          <p:cNvSpPr>
            <a:spLocks noChangeArrowheads="1"/>
          </p:cNvSpPr>
          <p:nvPr/>
        </p:nvSpPr>
        <p:spPr bwMode="auto">
          <a:xfrm>
            <a:off x="3686175" y="1638300"/>
            <a:ext cx="1633538" cy="1590675"/>
          </a:xfrm>
          <a:prstGeom prst="ellipse">
            <a:avLst/>
          </a:prstGeom>
          <a:solidFill>
            <a:srgbClr val="FF99CC"/>
          </a:solidFill>
          <a:ln w="9525">
            <a:solidFill>
              <a:schemeClr val="tx1"/>
            </a:solidFill>
            <a:round/>
            <a:headEnd/>
            <a:tailEnd/>
          </a:ln>
          <a:effectLst/>
        </p:spPr>
        <p:txBody>
          <a:bodyPr wrap="none" anchor="ctr"/>
          <a:lstStyle/>
          <a:p>
            <a:endParaRPr lang="zh-CN" altLang="en-US"/>
          </a:p>
        </p:txBody>
      </p:sp>
      <p:sp>
        <p:nvSpPr>
          <p:cNvPr id="5" name="Rectangle 4"/>
          <p:cNvSpPr>
            <a:spLocks noChangeArrowheads="1"/>
          </p:cNvSpPr>
          <p:nvPr/>
        </p:nvSpPr>
        <p:spPr bwMode="auto">
          <a:xfrm>
            <a:off x="3098800" y="1416050"/>
            <a:ext cx="3136900" cy="4375150"/>
          </a:xfrm>
          <a:prstGeom prst="rect">
            <a:avLst/>
          </a:prstGeom>
          <a:noFill/>
          <a:ln w="28575">
            <a:solidFill>
              <a:schemeClr val="tx1"/>
            </a:solidFill>
            <a:miter lim="800000"/>
            <a:headEnd/>
            <a:tailEnd/>
          </a:ln>
          <a:effectLst/>
        </p:spPr>
        <p:txBody>
          <a:bodyPr wrap="none" anchor="ctr"/>
          <a:lstStyle/>
          <a:p>
            <a:endParaRPr lang="zh-CN" altLang="en-US"/>
          </a:p>
        </p:txBody>
      </p:sp>
      <p:sp>
        <p:nvSpPr>
          <p:cNvPr id="6" name="Text Box 5"/>
          <p:cNvSpPr txBox="1">
            <a:spLocks noChangeArrowheads="1"/>
          </p:cNvSpPr>
          <p:nvPr/>
        </p:nvSpPr>
        <p:spPr bwMode="auto">
          <a:xfrm>
            <a:off x="5508625" y="1512888"/>
            <a:ext cx="649288"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user</a:t>
            </a:r>
          </a:p>
        </p:txBody>
      </p:sp>
      <p:sp>
        <p:nvSpPr>
          <p:cNvPr id="7" name="Text Box 6"/>
          <p:cNvSpPr txBox="1">
            <a:spLocks noChangeArrowheads="1"/>
          </p:cNvSpPr>
          <p:nvPr/>
        </p:nvSpPr>
        <p:spPr bwMode="auto">
          <a:xfrm>
            <a:off x="5267325" y="5322888"/>
            <a:ext cx="874713" cy="396875"/>
          </a:xfrm>
          <a:prstGeom prst="rect">
            <a:avLst/>
          </a:prstGeom>
          <a:noFill/>
          <a:ln w="9525">
            <a:noFill/>
            <a:miter lim="800000"/>
            <a:headEnd/>
            <a:tailEnd/>
          </a:ln>
          <a:effectLst/>
        </p:spPr>
        <p:txBody>
          <a:bodyPr wrap="none">
            <a:spAutoFit/>
          </a:bodyPr>
          <a:lstStyle/>
          <a:p>
            <a:r>
              <a:rPr lang="en-US" altLang="zh-CN" sz="2000" b="1">
                <a:latin typeface="Times New Roman" pitchFamily="18" charset="0"/>
              </a:rPr>
              <a:t>kernel</a:t>
            </a:r>
          </a:p>
        </p:txBody>
      </p:sp>
      <p:sp>
        <p:nvSpPr>
          <p:cNvPr id="8" name="Line 7"/>
          <p:cNvSpPr>
            <a:spLocks noChangeShapeType="1"/>
          </p:cNvSpPr>
          <p:nvPr/>
        </p:nvSpPr>
        <p:spPr bwMode="auto">
          <a:xfrm>
            <a:off x="3124200" y="3848100"/>
            <a:ext cx="3136900" cy="0"/>
          </a:xfrm>
          <a:prstGeom prst="line">
            <a:avLst/>
          </a:prstGeom>
          <a:noFill/>
          <a:ln w="28575">
            <a:solidFill>
              <a:schemeClr val="tx1"/>
            </a:solidFill>
            <a:round/>
            <a:headEnd/>
            <a:tailEnd/>
          </a:ln>
          <a:effectLst/>
        </p:spPr>
        <p:txBody>
          <a:bodyPr/>
          <a:lstStyle/>
          <a:p>
            <a:endParaRPr lang="zh-CN" altLang="en-US"/>
          </a:p>
        </p:txBody>
      </p:sp>
      <p:grpSp>
        <p:nvGrpSpPr>
          <p:cNvPr id="3" name="Group 8"/>
          <p:cNvGrpSpPr>
            <a:grpSpLocks/>
          </p:cNvGrpSpPr>
          <p:nvPr/>
        </p:nvGrpSpPr>
        <p:grpSpPr bwMode="auto">
          <a:xfrm>
            <a:off x="4146550" y="2066925"/>
            <a:ext cx="177800" cy="676275"/>
            <a:chOff x="2247" y="1294"/>
            <a:chExt cx="210" cy="956"/>
          </a:xfrm>
        </p:grpSpPr>
        <p:sp>
          <p:nvSpPr>
            <p:cNvPr id="10" name="Freeform 9"/>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11" name="AutoShape 10"/>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9" name="Group 11"/>
          <p:cNvGrpSpPr>
            <a:grpSpLocks/>
          </p:cNvGrpSpPr>
          <p:nvPr/>
        </p:nvGrpSpPr>
        <p:grpSpPr bwMode="auto">
          <a:xfrm>
            <a:off x="4895850" y="2041525"/>
            <a:ext cx="177800" cy="676275"/>
            <a:chOff x="2247" y="1294"/>
            <a:chExt cx="210" cy="956"/>
          </a:xfrm>
        </p:grpSpPr>
        <p:sp>
          <p:nvSpPr>
            <p:cNvPr id="13" name="Freeform 12"/>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14" name="AutoShape 13"/>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grpSp>
        <p:nvGrpSpPr>
          <p:cNvPr id="12" name="Group 14"/>
          <p:cNvGrpSpPr>
            <a:grpSpLocks/>
          </p:cNvGrpSpPr>
          <p:nvPr/>
        </p:nvGrpSpPr>
        <p:grpSpPr bwMode="auto">
          <a:xfrm>
            <a:off x="3327400" y="4267200"/>
            <a:ext cx="520700" cy="876300"/>
            <a:chOff x="3280" y="2568"/>
            <a:chExt cx="328" cy="552"/>
          </a:xfrm>
        </p:grpSpPr>
        <p:sp>
          <p:nvSpPr>
            <p:cNvPr id="16" name="Rectangle 15"/>
            <p:cNvSpPr>
              <a:spLocks noChangeArrowheads="1"/>
            </p:cNvSpPr>
            <p:nvPr/>
          </p:nvSpPr>
          <p:spPr bwMode="auto">
            <a:xfrm>
              <a:off x="3280" y="3064"/>
              <a:ext cx="328" cy="56"/>
            </a:xfrm>
            <a:prstGeom prst="rect">
              <a:avLst/>
            </a:prstGeom>
            <a:solidFill>
              <a:srgbClr val="FF0066"/>
            </a:solidFill>
            <a:ln w="9525">
              <a:solidFill>
                <a:schemeClr val="tx1"/>
              </a:solidFill>
              <a:miter lim="800000"/>
              <a:headEnd/>
              <a:tailEnd/>
            </a:ln>
            <a:effectLst/>
          </p:spPr>
          <p:txBody>
            <a:bodyPr wrap="none" anchor="ctr"/>
            <a:lstStyle/>
            <a:p>
              <a:endParaRPr lang="zh-CN" altLang="en-US"/>
            </a:p>
          </p:txBody>
        </p:sp>
        <p:grpSp>
          <p:nvGrpSpPr>
            <p:cNvPr id="15" name="Group 16"/>
            <p:cNvGrpSpPr>
              <a:grpSpLocks/>
            </p:cNvGrpSpPr>
            <p:nvPr/>
          </p:nvGrpSpPr>
          <p:grpSpPr bwMode="auto">
            <a:xfrm>
              <a:off x="3336" y="2568"/>
              <a:ext cx="216" cy="488"/>
              <a:chOff x="3904" y="2560"/>
              <a:chExt cx="216" cy="488"/>
            </a:xfrm>
          </p:grpSpPr>
          <p:grpSp>
            <p:nvGrpSpPr>
              <p:cNvPr id="17" name="Group 17"/>
              <p:cNvGrpSpPr>
                <a:grpSpLocks/>
              </p:cNvGrpSpPr>
              <p:nvPr/>
            </p:nvGrpSpPr>
            <p:grpSpPr bwMode="auto">
              <a:xfrm>
                <a:off x="3975" y="2614"/>
                <a:ext cx="120" cy="402"/>
                <a:chOff x="2247" y="1294"/>
                <a:chExt cx="210" cy="956"/>
              </a:xfrm>
            </p:grpSpPr>
            <p:sp>
              <p:nvSpPr>
                <p:cNvPr id="20" name="Freeform 18"/>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1" name="AutoShape 19"/>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19" name="Rectangle 20"/>
              <p:cNvSpPr>
                <a:spLocks noChangeArrowheads="1"/>
              </p:cNvSpPr>
              <p:nvPr/>
            </p:nvSpPr>
            <p:spPr bwMode="auto">
              <a:xfrm>
                <a:off x="3904" y="2560"/>
                <a:ext cx="216" cy="488"/>
              </a:xfrm>
              <a:prstGeom prst="rect">
                <a:avLst/>
              </a:prstGeom>
              <a:noFill/>
              <a:ln w="9525">
                <a:solidFill>
                  <a:schemeClr val="tx1"/>
                </a:solidFill>
                <a:miter lim="800000"/>
                <a:headEnd/>
                <a:tailEnd/>
              </a:ln>
              <a:effectLst/>
            </p:spPr>
            <p:txBody>
              <a:bodyPr wrap="none" anchor="ctr"/>
              <a:lstStyle/>
              <a:p>
                <a:endParaRPr lang="zh-CN" altLang="en-US"/>
              </a:p>
            </p:txBody>
          </p:sp>
        </p:grpSp>
      </p:grpSp>
      <p:cxnSp>
        <p:nvCxnSpPr>
          <p:cNvPr id="22" name="AutoShape 21"/>
          <p:cNvCxnSpPr>
            <a:cxnSpLocks noChangeShapeType="1"/>
            <a:stCxn id="11" idx="0"/>
            <a:endCxn id="19" idx="0"/>
          </p:cNvCxnSpPr>
          <p:nvPr/>
        </p:nvCxnSpPr>
        <p:spPr bwMode="auto">
          <a:xfrm rot="5400000">
            <a:off x="3140076" y="3192462"/>
            <a:ext cx="1522412" cy="627063"/>
          </a:xfrm>
          <a:prstGeom prst="curvedConnector3">
            <a:avLst>
              <a:gd name="adj1" fmla="val 49949"/>
            </a:avLst>
          </a:prstGeom>
          <a:noFill/>
          <a:ln w="9525">
            <a:solidFill>
              <a:schemeClr val="tx1"/>
            </a:solidFill>
            <a:round/>
            <a:headEnd/>
            <a:tailEnd type="triangle" w="med" len="med"/>
          </a:ln>
          <a:effectLst/>
        </p:spPr>
      </p:cxnSp>
      <p:grpSp>
        <p:nvGrpSpPr>
          <p:cNvPr id="18" name="Group 22"/>
          <p:cNvGrpSpPr>
            <a:grpSpLocks/>
          </p:cNvGrpSpPr>
          <p:nvPr/>
        </p:nvGrpSpPr>
        <p:grpSpPr bwMode="auto">
          <a:xfrm>
            <a:off x="5321300" y="4267200"/>
            <a:ext cx="342900" cy="774700"/>
            <a:chOff x="3904" y="2560"/>
            <a:chExt cx="216" cy="488"/>
          </a:xfrm>
        </p:grpSpPr>
        <p:grpSp>
          <p:nvGrpSpPr>
            <p:cNvPr id="23" name="Group 23"/>
            <p:cNvGrpSpPr>
              <a:grpSpLocks/>
            </p:cNvGrpSpPr>
            <p:nvPr/>
          </p:nvGrpSpPr>
          <p:grpSpPr bwMode="auto">
            <a:xfrm>
              <a:off x="3975" y="2614"/>
              <a:ext cx="120" cy="402"/>
              <a:chOff x="2247" y="1294"/>
              <a:chExt cx="210" cy="956"/>
            </a:xfrm>
          </p:grpSpPr>
          <p:sp>
            <p:nvSpPr>
              <p:cNvPr id="26" name="Freeform 24"/>
              <p:cNvSpPr>
                <a:spLocks/>
              </p:cNvSpPr>
              <p:nvPr/>
            </p:nvSpPr>
            <p:spPr bwMode="auto">
              <a:xfrm>
                <a:off x="2247" y="1294"/>
                <a:ext cx="210" cy="888"/>
              </a:xfrm>
              <a:custGeom>
                <a:avLst/>
                <a:gdLst/>
                <a:ahLst/>
                <a:cxnLst>
                  <a:cxn ang="0">
                    <a:pos x="30" y="0"/>
                  </a:cxn>
                  <a:cxn ang="0">
                    <a:pos x="206" y="122"/>
                  </a:cxn>
                  <a:cxn ang="0">
                    <a:pos x="3" y="305"/>
                  </a:cxn>
                  <a:cxn ang="0">
                    <a:pos x="186" y="481"/>
                  </a:cxn>
                  <a:cxn ang="0">
                    <a:pos x="77" y="590"/>
                  </a:cxn>
                  <a:cxn ang="0">
                    <a:pos x="84" y="888"/>
                  </a:cxn>
                </a:cxnLst>
                <a:rect l="0" t="0" r="r" b="b"/>
                <a:pathLst>
                  <a:path w="210" h="888">
                    <a:moveTo>
                      <a:pt x="30" y="0"/>
                    </a:moveTo>
                    <a:cubicBezTo>
                      <a:pt x="120" y="35"/>
                      <a:pt x="210" y="71"/>
                      <a:pt x="206" y="122"/>
                    </a:cubicBezTo>
                    <a:cubicBezTo>
                      <a:pt x="202" y="173"/>
                      <a:pt x="6" y="245"/>
                      <a:pt x="3" y="305"/>
                    </a:cubicBezTo>
                    <a:cubicBezTo>
                      <a:pt x="0" y="365"/>
                      <a:pt x="174" y="434"/>
                      <a:pt x="186" y="481"/>
                    </a:cubicBezTo>
                    <a:cubicBezTo>
                      <a:pt x="198" y="528"/>
                      <a:pt x="94" y="522"/>
                      <a:pt x="77" y="590"/>
                    </a:cubicBezTo>
                    <a:cubicBezTo>
                      <a:pt x="60" y="658"/>
                      <a:pt x="72" y="773"/>
                      <a:pt x="84" y="888"/>
                    </a:cubicBezTo>
                  </a:path>
                </a:pathLst>
              </a:custGeom>
              <a:noFill/>
              <a:ln w="9525">
                <a:solidFill>
                  <a:schemeClr val="tx1"/>
                </a:solidFill>
                <a:round/>
                <a:headEnd/>
                <a:tailEnd/>
              </a:ln>
              <a:effectLst/>
            </p:spPr>
            <p:txBody>
              <a:bodyPr/>
              <a:lstStyle/>
              <a:p>
                <a:endParaRPr lang="zh-CN" altLang="en-US"/>
              </a:p>
            </p:txBody>
          </p:sp>
          <p:sp>
            <p:nvSpPr>
              <p:cNvPr id="27" name="AutoShape 25"/>
              <p:cNvSpPr>
                <a:spLocks noChangeArrowheads="1"/>
              </p:cNvSpPr>
              <p:nvPr/>
            </p:nvSpPr>
            <p:spPr bwMode="auto">
              <a:xfrm flipV="1">
                <a:off x="2292" y="2166"/>
                <a:ext cx="72" cy="84"/>
              </a:xfrm>
              <a:prstGeom prst="triangle">
                <a:avLst>
                  <a:gd name="adj" fmla="val 50000"/>
                </a:avLst>
              </a:prstGeom>
              <a:solidFill>
                <a:schemeClr val="tx1"/>
              </a:solidFill>
              <a:ln w="9525">
                <a:solidFill>
                  <a:schemeClr val="tx1"/>
                </a:solidFill>
                <a:miter lim="800000"/>
                <a:headEnd/>
                <a:tailEnd/>
              </a:ln>
              <a:effectLst/>
            </p:spPr>
            <p:txBody>
              <a:bodyPr rot="10800000" wrap="none" anchor="ctr"/>
              <a:lstStyle/>
              <a:p>
                <a:pPr algn="ctr"/>
                <a:endParaRPr lang="zh-CN" altLang="zh-CN" b="1">
                  <a:latin typeface="Times New Roman" pitchFamily="18" charset="0"/>
                </a:endParaRPr>
              </a:p>
            </p:txBody>
          </p:sp>
        </p:grpSp>
        <p:sp>
          <p:nvSpPr>
            <p:cNvPr id="25" name="Rectangle 26"/>
            <p:cNvSpPr>
              <a:spLocks noChangeArrowheads="1"/>
            </p:cNvSpPr>
            <p:nvPr/>
          </p:nvSpPr>
          <p:spPr bwMode="auto">
            <a:xfrm>
              <a:off x="3904" y="2560"/>
              <a:ext cx="216" cy="488"/>
            </a:xfrm>
            <a:prstGeom prst="rect">
              <a:avLst/>
            </a:prstGeom>
            <a:noFill/>
            <a:ln w="9525">
              <a:solidFill>
                <a:schemeClr val="tx1"/>
              </a:solidFill>
              <a:miter lim="800000"/>
              <a:headEnd/>
              <a:tailEnd/>
            </a:ln>
            <a:effectLst/>
          </p:spPr>
          <p:txBody>
            <a:bodyPr wrap="none" anchor="ctr"/>
            <a:lstStyle/>
            <a:p>
              <a:endParaRPr lang="zh-CN" altLang="en-US"/>
            </a:p>
          </p:txBody>
        </p:sp>
      </p:grpSp>
      <p:sp>
        <p:nvSpPr>
          <p:cNvPr id="28" name="Text Box 27"/>
          <p:cNvSpPr txBox="1">
            <a:spLocks noChangeArrowheads="1"/>
          </p:cNvSpPr>
          <p:nvPr/>
        </p:nvSpPr>
        <p:spPr bwMode="auto">
          <a:xfrm>
            <a:off x="4149725" y="4494213"/>
            <a:ext cx="1017588" cy="304800"/>
          </a:xfrm>
          <a:prstGeom prst="rect">
            <a:avLst/>
          </a:prstGeom>
          <a:noFill/>
          <a:ln w="9525">
            <a:noFill/>
            <a:miter lim="800000"/>
            <a:headEnd/>
            <a:tailEnd/>
          </a:ln>
          <a:effectLst/>
        </p:spPr>
        <p:txBody>
          <a:bodyPr wrap="none">
            <a:spAutoFit/>
          </a:bodyPr>
          <a:lstStyle/>
          <a:p>
            <a:r>
              <a:rPr lang="en-US" altLang="zh-CN" sz="1400" b="1">
                <a:latin typeface="Times New Roman" pitchFamily="18" charset="0"/>
              </a:rPr>
              <a:t>2: preempt</a:t>
            </a:r>
          </a:p>
        </p:txBody>
      </p:sp>
      <p:sp>
        <p:nvSpPr>
          <p:cNvPr id="29" name="Line 28"/>
          <p:cNvSpPr>
            <a:spLocks noChangeShapeType="1"/>
          </p:cNvSpPr>
          <p:nvPr/>
        </p:nvSpPr>
        <p:spPr bwMode="auto">
          <a:xfrm>
            <a:off x="5130800" y="4610100"/>
            <a:ext cx="215900" cy="0"/>
          </a:xfrm>
          <a:prstGeom prst="line">
            <a:avLst/>
          </a:prstGeom>
          <a:noFill/>
          <a:ln w="9525">
            <a:solidFill>
              <a:schemeClr val="tx1"/>
            </a:solidFill>
            <a:round/>
            <a:headEnd/>
            <a:tailEnd type="triangle" w="med" len="med"/>
          </a:ln>
          <a:effectLst/>
        </p:spPr>
        <p:txBody>
          <a:bodyPr/>
          <a:lstStyle/>
          <a:p>
            <a:endParaRPr lang="zh-CN" altLang="en-US"/>
          </a:p>
        </p:txBody>
      </p:sp>
      <p:sp>
        <p:nvSpPr>
          <p:cNvPr id="30" name="Rectangle 29"/>
          <p:cNvSpPr>
            <a:spLocks noChangeArrowheads="1"/>
          </p:cNvSpPr>
          <p:nvPr/>
        </p:nvSpPr>
        <p:spPr bwMode="auto">
          <a:xfrm>
            <a:off x="4356100" y="2743200"/>
            <a:ext cx="419100" cy="2921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31" name="AutoShape 30"/>
          <p:cNvCxnSpPr>
            <a:cxnSpLocks noChangeShapeType="1"/>
            <a:stCxn id="25" idx="0"/>
            <a:endCxn id="30" idx="2"/>
          </p:cNvCxnSpPr>
          <p:nvPr/>
        </p:nvCxnSpPr>
        <p:spPr bwMode="auto">
          <a:xfrm rot="5400000" flipH="1">
            <a:off x="4413250" y="3187700"/>
            <a:ext cx="1231900" cy="927100"/>
          </a:xfrm>
          <a:prstGeom prst="curvedConnector3">
            <a:avLst>
              <a:gd name="adj1" fmla="val 50000"/>
            </a:avLst>
          </a:prstGeom>
          <a:noFill/>
          <a:ln w="9525">
            <a:solidFill>
              <a:schemeClr val="tx1"/>
            </a:solidFill>
            <a:round/>
            <a:headEnd/>
            <a:tailEnd type="triangle" w="med" len="med"/>
          </a:ln>
          <a:effectLst/>
        </p:spPr>
      </p:cxnSp>
      <p:sp>
        <p:nvSpPr>
          <p:cNvPr id="32" name="Text Box 31"/>
          <p:cNvSpPr txBox="1">
            <a:spLocks noChangeArrowheads="1"/>
          </p:cNvSpPr>
          <p:nvPr/>
        </p:nvSpPr>
        <p:spPr bwMode="auto">
          <a:xfrm>
            <a:off x="3756025" y="5294313"/>
            <a:ext cx="110490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1: unblock</a:t>
            </a:r>
          </a:p>
        </p:txBody>
      </p:sp>
      <p:sp>
        <p:nvSpPr>
          <p:cNvPr id="33" name="Text Box 32"/>
          <p:cNvSpPr txBox="1">
            <a:spLocks noChangeArrowheads="1"/>
          </p:cNvSpPr>
          <p:nvPr/>
        </p:nvSpPr>
        <p:spPr bwMode="auto">
          <a:xfrm>
            <a:off x="4962525" y="3249613"/>
            <a:ext cx="936625"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3: upcall</a:t>
            </a:r>
          </a:p>
        </p:txBody>
      </p:sp>
      <p:sp>
        <p:nvSpPr>
          <p:cNvPr id="34" name="Text Box 33"/>
          <p:cNvSpPr txBox="1">
            <a:spLocks noChangeArrowheads="1"/>
          </p:cNvSpPr>
          <p:nvPr/>
        </p:nvSpPr>
        <p:spPr bwMode="auto">
          <a:xfrm>
            <a:off x="4403725" y="2246313"/>
            <a:ext cx="28575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5</a:t>
            </a:r>
          </a:p>
        </p:txBody>
      </p:sp>
      <p:cxnSp>
        <p:nvCxnSpPr>
          <p:cNvPr id="35" name="AutoShape 34"/>
          <p:cNvCxnSpPr>
            <a:cxnSpLocks noChangeShapeType="1"/>
            <a:stCxn id="32" idx="1"/>
            <a:endCxn id="16" idx="2"/>
          </p:cNvCxnSpPr>
          <p:nvPr/>
        </p:nvCxnSpPr>
        <p:spPr bwMode="auto">
          <a:xfrm rot="10800000">
            <a:off x="3587750" y="5143500"/>
            <a:ext cx="168275" cy="319088"/>
          </a:xfrm>
          <a:prstGeom prst="curvedConnector2">
            <a:avLst/>
          </a:prstGeom>
          <a:noFill/>
          <a:ln w="9525">
            <a:solidFill>
              <a:schemeClr val="tx1"/>
            </a:solidFill>
            <a:round/>
            <a:headEnd/>
            <a:tailEnd type="triangle" w="med" len="med"/>
          </a:ln>
          <a:effectLst/>
        </p:spPr>
      </p:cxnSp>
      <p:cxnSp>
        <p:nvCxnSpPr>
          <p:cNvPr id="36" name="AutoShape 35"/>
          <p:cNvCxnSpPr>
            <a:cxnSpLocks noChangeShapeType="1"/>
            <a:stCxn id="30" idx="0"/>
            <a:endCxn id="13" idx="2"/>
          </p:cNvCxnSpPr>
          <p:nvPr/>
        </p:nvCxnSpPr>
        <p:spPr bwMode="auto">
          <a:xfrm rot="16200000">
            <a:off x="4489450" y="2333625"/>
            <a:ext cx="485775" cy="333375"/>
          </a:xfrm>
          <a:prstGeom prst="curvedConnector3">
            <a:avLst>
              <a:gd name="adj1" fmla="val 42810"/>
            </a:avLst>
          </a:prstGeom>
          <a:noFill/>
          <a:ln w="9525">
            <a:solidFill>
              <a:schemeClr val="tx1"/>
            </a:solidFill>
            <a:round/>
            <a:headEnd/>
            <a:tailEnd type="triangle" w="med" len="med"/>
          </a:ln>
          <a:effectLst/>
        </p:spPr>
      </p:cxnSp>
      <p:cxnSp>
        <p:nvCxnSpPr>
          <p:cNvPr id="37" name="AutoShape 36"/>
          <p:cNvCxnSpPr>
            <a:cxnSpLocks noChangeShapeType="1"/>
            <a:stCxn id="30" idx="0"/>
            <a:endCxn id="10" idx="3"/>
          </p:cNvCxnSpPr>
          <p:nvPr/>
        </p:nvCxnSpPr>
        <p:spPr bwMode="auto">
          <a:xfrm rot="5400000" flipH="1">
            <a:off x="4267201" y="2444750"/>
            <a:ext cx="334962" cy="261937"/>
          </a:xfrm>
          <a:prstGeom prst="curvedConnector2">
            <a:avLst/>
          </a:prstGeom>
          <a:noFill/>
          <a:ln w="9525">
            <a:solidFill>
              <a:schemeClr val="tx1"/>
            </a:solidFill>
            <a:round/>
            <a:headEnd/>
            <a:tailEnd type="triangle" w="med" len="med"/>
          </a:ln>
          <a:effectLst/>
        </p:spPr>
      </p:cxnSp>
      <p:sp>
        <p:nvSpPr>
          <p:cNvPr id="38" name="Text Box 37"/>
          <p:cNvSpPr txBox="1">
            <a:spLocks noChangeArrowheads="1"/>
          </p:cNvSpPr>
          <p:nvPr/>
        </p:nvSpPr>
        <p:spPr bwMode="auto">
          <a:xfrm>
            <a:off x="4708525" y="2386013"/>
            <a:ext cx="285750" cy="336550"/>
          </a:xfrm>
          <a:prstGeom prst="rect">
            <a:avLst/>
          </a:prstGeom>
          <a:noFill/>
          <a:ln w="9525">
            <a:noFill/>
            <a:miter lim="800000"/>
            <a:headEnd/>
            <a:tailEnd/>
          </a:ln>
          <a:effectLst/>
        </p:spPr>
        <p:txBody>
          <a:bodyPr wrap="none">
            <a:spAutoFit/>
          </a:bodyPr>
          <a:lstStyle/>
          <a:p>
            <a:r>
              <a:rPr lang="en-US" altLang="zh-CN" sz="1600" b="1">
                <a:latin typeface="Times New Roman" pitchFamily="18" charset="0"/>
              </a:rPr>
              <a:t>4</a:t>
            </a:r>
          </a:p>
        </p:txBody>
      </p:sp>
      <p:sp>
        <p:nvSpPr>
          <p:cNvPr id="39" name="Text Box 38"/>
          <p:cNvSpPr txBox="1">
            <a:spLocks noChangeArrowheads="1"/>
          </p:cNvSpPr>
          <p:nvPr/>
        </p:nvSpPr>
        <p:spPr bwMode="auto">
          <a:xfrm>
            <a:off x="7146925" y="2781300"/>
            <a:ext cx="1257300" cy="641350"/>
          </a:xfrm>
          <a:prstGeom prst="rect">
            <a:avLst/>
          </a:prstGeom>
          <a:noFill/>
          <a:ln w="9525">
            <a:noFill/>
            <a:miter lim="800000"/>
            <a:headEnd/>
            <a:tailEnd/>
          </a:ln>
          <a:effectLst/>
        </p:spPr>
        <p:txBody>
          <a:bodyPr wrap="none">
            <a:spAutoFit/>
          </a:bodyPr>
          <a:lstStyle/>
          <a:p>
            <a:r>
              <a:rPr lang="en-US" altLang="zh-CN" sz="1800" b="1">
                <a:latin typeface="Times New Roman" pitchFamily="18" charset="0"/>
              </a:rPr>
              <a:t>4: preempt</a:t>
            </a:r>
          </a:p>
          <a:p>
            <a:r>
              <a:rPr lang="en-US" altLang="zh-CN" sz="1800" b="1">
                <a:latin typeface="Times New Roman" pitchFamily="18" charset="0"/>
              </a:rPr>
              <a:t>5: resume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5" descr="Speed-Graph"/>
          <p:cNvPicPr>
            <a:picLocks noChangeAspect="1" noChangeArrowheads="1"/>
          </p:cNvPicPr>
          <p:nvPr/>
        </p:nvPicPr>
        <p:blipFill>
          <a:blip r:embed="rId2" cstate="print"/>
          <a:srcRect/>
          <a:stretch>
            <a:fillRect/>
          </a:stretch>
        </p:blipFill>
        <p:spPr bwMode="auto">
          <a:xfrm>
            <a:off x="228600" y="1371600"/>
            <a:ext cx="6714498" cy="3795712"/>
          </a:xfrm>
          <a:prstGeom prst="rect">
            <a:avLst/>
          </a:prstGeom>
          <a:noFill/>
        </p:spPr>
      </p:pic>
      <p:sp>
        <p:nvSpPr>
          <p:cNvPr id="2" name="标题 1"/>
          <p:cNvSpPr>
            <a:spLocks noGrp="1"/>
          </p:cNvSpPr>
          <p:nvPr>
            <p:ph type="title"/>
          </p:nvPr>
        </p:nvSpPr>
        <p:spPr/>
        <p:txBody>
          <a:bodyPr/>
          <a:lstStyle/>
          <a:p>
            <a:r>
              <a:rPr lang="en-US" altLang="zh-CN" dirty="0" smtClean="0">
                <a:ea typeface="宋体" charset="-122"/>
              </a:rPr>
              <a:t>Technologies Driving </a:t>
            </a:r>
            <a:br>
              <a:rPr lang="en-US" altLang="zh-CN" dirty="0" smtClean="0">
                <a:ea typeface="宋体" charset="-122"/>
              </a:rPr>
            </a:br>
            <a:r>
              <a:rPr lang="en-US" altLang="zh-CN" dirty="0" smtClean="0">
                <a:ea typeface="宋体" charset="-122"/>
              </a:rPr>
              <a:t>Multi-Programming</a:t>
            </a:r>
            <a:endParaRPr lang="zh-CN" altLang="en-US" dirty="0"/>
          </a:p>
        </p:txBody>
      </p:sp>
      <p:sp>
        <p:nvSpPr>
          <p:cNvPr id="11" name="Text Box 6"/>
          <p:cNvSpPr txBox="1">
            <a:spLocks noChangeArrowheads="1"/>
          </p:cNvSpPr>
          <p:nvPr/>
        </p:nvSpPr>
        <p:spPr bwMode="auto">
          <a:xfrm>
            <a:off x="7223125" y="3810000"/>
            <a:ext cx="1692275" cy="825500"/>
          </a:xfrm>
          <a:prstGeom prst="rect">
            <a:avLst/>
          </a:prstGeom>
          <a:noFill/>
          <a:ln w="9525">
            <a:noFill/>
            <a:miter lim="800000"/>
            <a:headEnd/>
            <a:tailEnd/>
          </a:ln>
          <a:effectLst/>
        </p:spPr>
        <p:txBody>
          <a:bodyPr>
            <a:spAutoFit/>
          </a:bodyPr>
          <a:lstStyle/>
          <a:p>
            <a:r>
              <a:rPr lang="en-US" altLang="zh-CN" sz="1600"/>
              <a:t>Intel: 80 core experimental system</a:t>
            </a:r>
          </a:p>
        </p:txBody>
      </p:sp>
      <p:sp>
        <p:nvSpPr>
          <p:cNvPr id="12" name="Text Box 8"/>
          <p:cNvSpPr txBox="1">
            <a:spLocks noChangeArrowheads="1"/>
          </p:cNvSpPr>
          <p:nvPr/>
        </p:nvSpPr>
        <p:spPr bwMode="auto">
          <a:xfrm>
            <a:off x="304800" y="5410200"/>
            <a:ext cx="1676400" cy="336550"/>
          </a:xfrm>
          <a:prstGeom prst="rect">
            <a:avLst/>
          </a:prstGeom>
          <a:noFill/>
          <a:ln w="9525">
            <a:noFill/>
            <a:miter lim="800000"/>
            <a:headEnd/>
            <a:tailEnd/>
          </a:ln>
          <a:effectLst/>
        </p:spPr>
        <p:txBody>
          <a:bodyPr wrap="none">
            <a:spAutoFit/>
          </a:bodyPr>
          <a:lstStyle/>
          <a:p>
            <a:r>
              <a:rPr lang="en-US" altLang="zh-CN" sz="1600" dirty="0"/>
              <a:t>Intel: Quad Core</a:t>
            </a:r>
          </a:p>
        </p:txBody>
      </p:sp>
      <p:sp>
        <p:nvSpPr>
          <p:cNvPr id="13" name="Text Box 10"/>
          <p:cNvSpPr txBox="1">
            <a:spLocks noChangeArrowheads="1"/>
          </p:cNvSpPr>
          <p:nvPr/>
        </p:nvSpPr>
        <p:spPr bwMode="auto">
          <a:xfrm>
            <a:off x="2422525" y="4876800"/>
            <a:ext cx="1387475" cy="581025"/>
          </a:xfrm>
          <a:prstGeom prst="rect">
            <a:avLst/>
          </a:prstGeom>
          <a:noFill/>
          <a:ln w="9525">
            <a:noFill/>
            <a:miter lim="800000"/>
            <a:headEnd/>
            <a:tailEnd/>
          </a:ln>
          <a:effectLst/>
        </p:spPr>
        <p:txBody>
          <a:bodyPr>
            <a:spAutoFit/>
          </a:bodyPr>
          <a:lstStyle/>
          <a:p>
            <a:pPr algn="r"/>
            <a:r>
              <a:rPr lang="en-US" altLang="zh-CN" sz="1600" dirty="0"/>
              <a:t>Sun: 8 core chip</a:t>
            </a:r>
          </a:p>
        </p:txBody>
      </p:sp>
      <p:pic>
        <p:nvPicPr>
          <p:cNvPr id="14" name="Picture 11" descr="Intel-Quad-Core"/>
          <p:cNvPicPr>
            <a:picLocks noChangeAspect="1" noChangeArrowheads="1"/>
          </p:cNvPicPr>
          <p:nvPr/>
        </p:nvPicPr>
        <p:blipFill>
          <a:blip r:embed="rId3" cstate="print"/>
          <a:srcRect/>
          <a:stretch>
            <a:fillRect/>
          </a:stretch>
        </p:blipFill>
        <p:spPr bwMode="auto">
          <a:xfrm>
            <a:off x="381000" y="3962400"/>
            <a:ext cx="1981200" cy="1487488"/>
          </a:xfrm>
          <a:prstGeom prst="rect">
            <a:avLst/>
          </a:prstGeom>
          <a:noFill/>
        </p:spPr>
      </p:pic>
      <p:pic>
        <p:nvPicPr>
          <p:cNvPr id="15" name="Picture 12" descr="Sun-Chip"/>
          <p:cNvPicPr>
            <a:picLocks noChangeAspect="1" noChangeArrowheads="1"/>
          </p:cNvPicPr>
          <p:nvPr/>
        </p:nvPicPr>
        <p:blipFill>
          <a:blip r:embed="rId4" cstate="print"/>
          <a:srcRect/>
          <a:stretch>
            <a:fillRect/>
          </a:stretch>
        </p:blipFill>
        <p:spPr bwMode="auto">
          <a:xfrm>
            <a:off x="3886200" y="3657600"/>
            <a:ext cx="3255963" cy="2152650"/>
          </a:xfrm>
          <a:prstGeom prst="rect">
            <a:avLst/>
          </a:prstGeom>
          <a:noFill/>
        </p:spPr>
      </p:pic>
      <p:pic>
        <p:nvPicPr>
          <p:cNvPr id="16" name="Picture 13" descr="Intel-80-core"/>
          <p:cNvPicPr>
            <a:picLocks noChangeAspect="1" noChangeArrowheads="1"/>
          </p:cNvPicPr>
          <p:nvPr/>
        </p:nvPicPr>
        <p:blipFill>
          <a:blip r:embed="rId5" cstate="print"/>
          <a:srcRect/>
          <a:stretch>
            <a:fillRect/>
          </a:stretch>
        </p:blipFill>
        <p:spPr bwMode="auto">
          <a:xfrm>
            <a:off x="7162800" y="1374775"/>
            <a:ext cx="1676400" cy="2511425"/>
          </a:xfrm>
          <a:prstGeom prst="rect">
            <a:avLst/>
          </a:prstGeom>
          <a:noFill/>
        </p:spPr>
      </p:pic>
    </p:spTree>
    <p:extLst>
      <p:ext uri="{BB962C8B-B14F-4D97-AF65-F5344CB8AC3E}">
        <p14:creationId xmlns:p14="http://schemas.microsoft.com/office/powerpoint/2010/main" xmlns="" val="242173268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Communication : </a:t>
            </a:r>
            <a:br>
              <a:rPr lang="en-US" altLang="zh-CN" dirty="0" smtClean="0">
                <a:ea typeface="宋体" charset="-122"/>
              </a:rPr>
            </a:br>
            <a:r>
              <a:rPr lang="en-US" altLang="zh-CN" dirty="0" smtClean="0">
                <a:ea typeface="宋体" charset="-122"/>
              </a:rPr>
              <a:t>User Level to Kernel </a:t>
            </a:r>
            <a:endParaRPr lang="zh-CN" altLang="en-US" dirty="0"/>
          </a:p>
        </p:txBody>
      </p:sp>
      <p:sp>
        <p:nvSpPr>
          <p:cNvPr id="3" name="内容占位符 2"/>
          <p:cNvSpPr>
            <a:spLocks noGrp="1"/>
          </p:cNvSpPr>
          <p:nvPr>
            <p:ph idx="1"/>
          </p:nvPr>
        </p:nvSpPr>
        <p:spPr/>
        <p:txBody>
          <a:bodyPr/>
          <a:lstStyle/>
          <a:p>
            <a:pPr>
              <a:lnSpc>
                <a:spcPct val="90000"/>
              </a:lnSpc>
            </a:pPr>
            <a:r>
              <a:rPr lang="en-US" altLang="zh-CN" sz="2800" b="1" dirty="0" smtClean="0">
                <a:ea typeface="宋体" charset="-122"/>
              </a:rPr>
              <a:t>#</a:t>
            </a:r>
            <a:r>
              <a:rPr lang="en-US" altLang="zh-CN" sz="2800" b="1" dirty="0" err="1" smtClean="0">
                <a:ea typeface="宋体" charset="-122"/>
              </a:rPr>
              <a:t>Runnable</a:t>
            </a:r>
            <a:r>
              <a:rPr lang="en-US" altLang="zh-CN" sz="2800" b="1" dirty="0" smtClean="0">
                <a:ea typeface="宋体" charset="-122"/>
              </a:rPr>
              <a:t> Threads != # Processors</a:t>
            </a:r>
          </a:p>
          <a:p>
            <a:pPr>
              <a:lnSpc>
                <a:spcPct val="90000"/>
              </a:lnSpc>
            </a:pPr>
            <a:r>
              <a:rPr lang="en-US" altLang="zh-CN" sz="2800" b="1" dirty="0" smtClean="0">
                <a:ea typeface="宋体" charset="-122"/>
              </a:rPr>
              <a:t>Add more processors (additional # of processors needed)</a:t>
            </a:r>
          </a:p>
          <a:p>
            <a:pPr lvl="1">
              <a:lnSpc>
                <a:spcPct val="90000"/>
              </a:lnSpc>
            </a:pPr>
            <a:r>
              <a:rPr lang="en-US" altLang="zh-CN" sz="2000" dirty="0" smtClean="0">
                <a:ea typeface="宋体" charset="-122"/>
                <a:cs typeface="+mn-cs"/>
              </a:rPr>
              <a:t>Allocate more processors to this address space and start them running scheduler activations.</a:t>
            </a:r>
          </a:p>
          <a:p>
            <a:pPr>
              <a:lnSpc>
                <a:spcPct val="90000"/>
              </a:lnSpc>
            </a:pPr>
            <a:r>
              <a:rPr lang="en-US" altLang="zh-CN" sz="2800" b="1" dirty="0" smtClean="0">
                <a:ea typeface="宋体" charset="-122"/>
              </a:rPr>
              <a:t>This processor is idle ()</a:t>
            </a:r>
          </a:p>
          <a:p>
            <a:pPr lvl="1">
              <a:lnSpc>
                <a:spcPct val="90000"/>
              </a:lnSpc>
            </a:pPr>
            <a:r>
              <a:rPr lang="en-US" altLang="zh-CN" sz="2000" dirty="0" smtClean="0">
                <a:ea typeface="宋体" charset="-122"/>
                <a:cs typeface="+mn-cs"/>
              </a:rPr>
              <a:t>Preempt this processor if another address space needs it.</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Critical Sections</a:t>
            </a:r>
            <a:endParaRPr lang="zh-CN" altLang="en-US" dirty="0"/>
          </a:p>
        </p:txBody>
      </p:sp>
      <p:sp>
        <p:nvSpPr>
          <p:cNvPr id="3" name="内容占位符 2"/>
          <p:cNvSpPr>
            <a:spLocks noGrp="1"/>
          </p:cNvSpPr>
          <p:nvPr>
            <p:ph idx="1"/>
          </p:nvPr>
        </p:nvSpPr>
        <p:spPr/>
        <p:txBody>
          <a:bodyPr/>
          <a:lstStyle/>
          <a:p>
            <a:pPr>
              <a:lnSpc>
                <a:spcPct val="80000"/>
              </a:lnSpc>
            </a:pPr>
            <a:r>
              <a:rPr lang="en-US" altLang="zh-CN" sz="2400" b="1" dirty="0" smtClean="0">
                <a:ea typeface="宋体" charset="-122"/>
              </a:rPr>
              <a:t>A user-level thread can be preempted while it is executing a critical section.</a:t>
            </a:r>
          </a:p>
          <a:p>
            <a:pPr lvl="1">
              <a:lnSpc>
                <a:spcPct val="80000"/>
              </a:lnSpc>
            </a:pPr>
            <a:r>
              <a:rPr lang="en-US" altLang="zh-CN" sz="1800" dirty="0" smtClean="0">
                <a:ea typeface="宋体" charset="-122"/>
              </a:rPr>
              <a:t>Could result in deadlock or performance drop.</a:t>
            </a:r>
          </a:p>
          <a:p>
            <a:pPr>
              <a:lnSpc>
                <a:spcPct val="80000"/>
              </a:lnSpc>
            </a:pPr>
            <a:r>
              <a:rPr lang="en-US" altLang="zh-CN" sz="2400" b="1" dirty="0" smtClean="0">
                <a:ea typeface="宋体" charset="-122"/>
              </a:rPr>
              <a:t>If a thread that has been preempted was executing a critical section, a user-level context switch is necessary.</a:t>
            </a:r>
          </a:p>
          <a:p>
            <a:pPr lvl="1">
              <a:lnSpc>
                <a:spcPct val="80000"/>
              </a:lnSpc>
            </a:pPr>
            <a:r>
              <a:rPr lang="en-US" altLang="zh-CN" sz="1800" dirty="0" smtClean="0">
                <a:ea typeface="宋体" charset="-122"/>
              </a:rPr>
              <a:t>Thread continues temporarily, finishes its critical section, and then relinquishes control back to the </a:t>
            </a:r>
            <a:r>
              <a:rPr lang="en-US" altLang="zh-CN" sz="1800" dirty="0" err="1" smtClean="0">
                <a:ea typeface="宋体" charset="-122"/>
              </a:rPr>
              <a:t>upcall</a:t>
            </a:r>
            <a:r>
              <a:rPr lang="en-US" altLang="zh-CN" sz="1800" dirty="0" smtClean="0">
                <a:ea typeface="宋体" charset="-122"/>
              </a:rPr>
              <a:t>.</a:t>
            </a:r>
          </a:p>
          <a:p>
            <a:pPr>
              <a:lnSpc>
                <a:spcPct val="80000"/>
              </a:lnSpc>
            </a:pPr>
            <a:r>
              <a:rPr lang="en-US" altLang="zh-CN" sz="2400" b="1" dirty="0" smtClean="0">
                <a:ea typeface="宋体" charset="-122"/>
              </a:rPr>
              <a:t>Implemented by making a copy of each low-level critical section.</a:t>
            </a:r>
          </a:p>
          <a:p>
            <a:pPr lvl="1">
              <a:lnSpc>
                <a:spcPct val="80000"/>
              </a:lnSpc>
            </a:pPr>
            <a:r>
              <a:rPr lang="en-US" altLang="zh-CN" sz="1800" dirty="0" smtClean="0">
                <a:ea typeface="宋体" charset="-122"/>
              </a:rPr>
              <a:t>In the copy, code is added to yield the processor back to the resuming thread.</a:t>
            </a:r>
          </a:p>
          <a:p>
            <a:pPr lvl="1">
              <a:lnSpc>
                <a:spcPct val="80000"/>
              </a:lnSpc>
            </a:pPr>
            <a:r>
              <a:rPr lang="en-US" altLang="zh-CN" sz="1800" dirty="0" smtClean="0">
                <a:ea typeface="宋体" charset="-122"/>
              </a:rPr>
              <a:t>If a preemption occurs, the kernel resumes the thread in the corresponding place in the copy.</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0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Example: Managing I/O</a:t>
            </a:r>
            <a:endParaRPr lang="zh-CN" altLang="en-US" dirty="0"/>
          </a:p>
        </p:txBody>
      </p:sp>
      <p:pic>
        <p:nvPicPr>
          <p:cNvPr id="4" name="Picture 6" descr="C:\Documents and Settings\Reinette Grobler\My Documents\psu\os\sched_act.gif"/>
          <p:cNvPicPr>
            <a:picLocks noChangeAspect="1" noChangeArrowheads="1"/>
          </p:cNvPicPr>
          <p:nvPr/>
        </p:nvPicPr>
        <p:blipFill>
          <a:blip r:embed="rId3" cstate="print"/>
          <a:srcRect/>
          <a:stretch>
            <a:fillRect/>
          </a:stretch>
        </p:blipFill>
        <p:spPr bwMode="auto">
          <a:xfrm>
            <a:off x="3200400" y="1447800"/>
            <a:ext cx="5867400" cy="4309883"/>
          </a:xfrm>
          <a:prstGeom prst="rect">
            <a:avLst/>
          </a:prstGeom>
          <a:noFill/>
        </p:spPr>
      </p:pic>
      <p:sp>
        <p:nvSpPr>
          <p:cNvPr id="5" name="矩形 4"/>
          <p:cNvSpPr/>
          <p:nvPr/>
        </p:nvSpPr>
        <p:spPr>
          <a:xfrm>
            <a:off x="0" y="1447800"/>
            <a:ext cx="3352800" cy="4801314"/>
          </a:xfrm>
          <a:prstGeom prst="rect">
            <a:avLst/>
          </a:prstGeom>
        </p:spPr>
        <p:txBody>
          <a:bodyPr wrap="square">
            <a:spAutoFit/>
          </a:bodyPr>
          <a:lstStyle/>
          <a:p>
            <a:pPr>
              <a:lnSpc>
                <a:spcPct val="80000"/>
              </a:lnSpc>
            </a:pPr>
            <a:r>
              <a:rPr lang="en-US" altLang="zh-CN" b="1" dirty="0" smtClean="0">
                <a:ea typeface="宋体" charset="-122"/>
              </a:rPr>
              <a:t>T1: The application receives two processors to run on from the kernel.</a:t>
            </a:r>
          </a:p>
          <a:p>
            <a:pPr lvl="1">
              <a:lnSpc>
                <a:spcPct val="80000"/>
              </a:lnSpc>
            </a:pPr>
            <a:r>
              <a:rPr lang="en-US" altLang="zh-CN" sz="1600" dirty="0" smtClean="0">
                <a:ea typeface="宋体" charset="-122"/>
              </a:rPr>
              <a:t>It starts running threads on them.</a:t>
            </a:r>
          </a:p>
          <a:p>
            <a:pPr>
              <a:lnSpc>
                <a:spcPct val="80000"/>
              </a:lnSpc>
            </a:pPr>
            <a:r>
              <a:rPr lang="en-US" altLang="zh-CN" b="1" dirty="0" smtClean="0">
                <a:ea typeface="宋体" charset="-122"/>
              </a:rPr>
              <a:t>T2: One of the user-level threads blocks in the kernel.</a:t>
            </a:r>
          </a:p>
          <a:p>
            <a:pPr lvl="1">
              <a:lnSpc>
                <a:spcPct val="80000"/>
              </a:lnSpc>
            </a:pPr>
            <a:r>
              <a:rPr lang="en-US" altLang="zh-CN" sz="1600" dirty="0" smtClean="0">
                <a:ea typeface="宋体" charset="-122"/>
              </a:rPr>
              <a:t>Kernel uses a fresh scheduler activation to notify the user-level system of this.</a:t>
            </a:r>
          </a:p>
          <a:p>
            <a:pPr>
              <a:lnSpc>
                <a:spcPct val="80000"/>
              </a:lnSpc>
            </a:pPr>
            <a:r>
              <a:rPr lang="en-US" altLang="zh-CN" b="1" dirty="0" smtClean="0">
                <a:ea typeface="宋体" charset="-122"/>
              </a:rPr>
              <a:t>T3: The blocking-event completes. Kernel preempts second processor to do the </a:t>
            </a:r>
            <a:r>
              <a:rPr lang="en-US" altLang="zh-CN" b="1" dirty="0" err="1" smtClean="0">
                <a:ea typeface="宋体" charset="-122"/>
              </a:rPr>
              <a:t>upcall</a:t>
            </a:r>
            <a:r>
              <a:rPr lang="en-US" altLang="zh-CN" b="1" dirty="0" smtClean="0">
                <a:ea typeface="宋体" charset="-122"/>
              </a:rPr>
              <a:t>.</a:t>
            </a:r>
          </a:p>
          <a:p>
            <a:pPr lvl="1">
              <a:lnSpc>
                <a:spcPct val="80000"/>
              </a:lnSpc>
            </a:pPr>
            <a:r>
              <a:rPr lang="en-US" altLang="zh-CN" sz="1600" dirty="0" err="1" smtClean="0">
                <a:ea typeface="宋体" charset="-122"/>
              </a:rPr>
              <a:t>Upcall</a:t>
            </a:r>
            <a:r>
              <a:rPr lang="en-US" altLang="zh-CN" sz="1600" dirty="0" smtClean="0">
                <a:ea typeface="宋体" charset="-122"/>
              </a:rPr>
              <a:t> notifies user level of </a:t>
            </a:r>
            <a:r>
              <a:rPr lang="en-US" altLang="zh-CN" sz="1600" dirty="0" err="1" smtClean="0">
                <a:ea typeface="宋体" charset="-122"/>
              </a:rPr>
              <a:t>upcall</a:t>
            </a:r>
            <a:r>
              <a:rPr lang="en-US" altLang="zh-CN" sz="1600" dirty="0" smtClean="0">
                <a:ea typeface="宋体" charset="-122"/>
              </a:rPr>
              <a:t> and of event completion.</a:t>
            </a:r>
          </a:p>
          <a:p>
            <a:pPr>
              <a:lnSpc>
                <a:spcPct val="80000"/>
              </a:lnSpc>
            </a:pPr>
            <a:r>
              <a:rPr lang="en-US" altLang="zh-CN" b="1" dirty="0" smtClean="0">
                <a:ea typeface="宋体" charset="-122"/>
              </a:rPr>
              <a:t>T4: </a:t>
            </a:r>
            <a:r>
              <a:rPr lang="en-US" altLang="zh-CN" b="1" dirty="0" err="1" smtClean="0">
                <a:ea typeface="宋体" charset="-122"/>
              </a:rPr>
              <a:t>Upcall</a:t>
            </a:r>
            <a:r>
              <a:rPr lang="en-US" altLang="zh-CN" b="1" dirty="0" smtClean="0">
                <a:ea typeface="宋体" charset="-122"/>
              </a:rPr>
              <a:t> takes the thread from the ready list and begins running it.</a:t>
            </a:r>
          </a:p>
          <a:p>
            <a:pPr lvl="1">
              <a:lnSpc>
                <a:spcPct val="80000"/>
              </a:lnSpc>
            </a:pPr>
            <a:r>
              <a:rPr lang="en-US" altLang="zh-CN" sz="1600" dirty="0" smtClean="0">
                <a:ea typeface="宋体" charset="-122"/>
              </a:rPr>
              <a:t>The first two scheduler activations have now been discarded and replaced.</a:t>
            </a: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20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20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20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solidFill>
                  <a:srgbClr val="FF0000"/>
                </a:solidFill>
              </a:rPr>
              <a:t>Implementation</a:t>
            </a:r>
          </a:p>
          <a:p>
            <a:r>
              <a:rPr lang="en-US" dirty="0" smtClean="0"/>
              <a:t>Experimental Evaluation</a:t>
            </a:r>
          </a:p>
          <a:p>
            <a:r>
              <a:rPr lang="en-US" dirty="0" smtClean="0"/>
              <a:t>Summary</a:t>
            </a:r>
          </a:p>
        </p:txBody>
      </p:sp>
    </p:spTree>
    <p:extLst>
      <p:ext uri="{BB962C8B-B14F-4D97-AF65-F5344CB8AC3E}">
        <p14:creationId xmlns:p14="http://schemas.microsoft.com/office/powerpoint/2010/main" xmlns="" val="142892729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Modification of  Topaz Operating System</a:t>
            </a:r>
            <a:endParaRPr lang="en-US" dirty="0"/>
          </a:p>
          <a:p>
            <a:r>
              <a:rPr lang="en-US" dirty="0" smtClean="0"/>
              <a:t>Topaz </a:t>
            </a:r>
            <a:r>
              <a:rPr lang="en-US" dirty="0"/>
              <a:t>is OS for DEC SRC Firefly a </a:t>
            </a:r>
            <a:r>
              <a:rPr lang="en-US" dirty="0" err="1" smtClean="0"/>
              <a:t>mutli</a:t>
            </a:r>
            <a:r>
              <a:rPr lang="en-US" dirty="0" smtClean="0"/>
              <a:t>-processor workstation</a:t>
            </a:r>
            <a:endParaRPr lang="en-US" dirty="0"/>
          </a:p>
          <a:p>
            <a:r>
              <a:rPr lang="en-US" dirty="0" smtClean="0"/>
              <a:t>Modification of </a:t>
            </a:r>
            <a:r>
              <a:rPr lang="en-US" dirty="0" err="1"/>
              <a:t>FastThreads</a:t>
            </a:r>
            <a:r>
              <a:rPr lang="en-US" dirty="0"/>
              <a:t> a user level thread </a:t>
            </a:r>
            <a:r>
              <a:rPr lang="en-US" dirty="0" smtClean="0"/>
              <a:t>package</a:t>
            </a:r>
          </a:p>
          <a:p>
            <a:r>
              <a:rPr lang="en-US" dirty="0" smtClean="0"/>
              <a:t>Lines of code used</a:t>
            </a:r>
            <a:endParaRPr lang="en-US" dirty="0"/>
          </a:p>
        </p:txBody>
      </p:sp>
    </p:spTree>
    <p:extLst>
      <p:ext uri="{BB962C8B-B14F-4D97-AF65-F5344CB8AC3E}">
        <p14:creationId xmlns:p14="http://schemas.microsoft.com/office/powerpoint/2010/main" xmlns="" val="2906507720"/>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0" indent="0">
              <a:buNone/>
            </a:pPr>
            <a:r>
              <a:rPr lang="en-US" dirty="0" smtClean="0"/>
              <a:t>Implementation Sections</a:t>
            </a:r>
          </a:p>
          <a:p>
            <a:r>
              <a:rPr lang="en-US" dirty="0" smtClean="0"/>
              <a:t>Processor Allocation Policy</a:t>
            </a:r>
          </a:p>
          <a:p>
            <a:r>
              <a:rPr lang="en-US" dirty="0" smtClean="0"/>
              <a:t>Thread Scheduling Policy</a:t>
            </a:r>
          </a:p>
          <a:p>
            <a:r>
              <a:rPr lang="en-US" dirty="0" smtClean="0"/>
              <a:t>Performance Enhancement</a:t>
            </a:r>
          </a:p>
          <a:p>
            <a:r>
              <a:rPr lang="en-US" dirty="0" smtClean="0"/>
              <a:t>Debugging Considerations</a:t>
            </a:r>
          </a:p>
          <a:p>
            <a:endParaRPr lang="en-US" dirty="0"/>
          </a:p>
        </p:txBody>
      </p:sp>
    </p:spTree>
    <p:extLst>
      <p:ext uri="{BB962C8B-B14F-4D97-AF65-F5344CB8AC3E}">
        <p14:creationId xmlns:p14="http://schemas.microsoft.com/office/powerpoint/2010/main" xmlns="" val="142753227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Processor Allocation </a:t>
            </a:r>
            <a:r>
              <a:rPr lang="en-US" dirty="0" smtClean="0"/>
              <a:t>Policy</a:t>
            </a:r>
            <a:endParaRPr lang="en-US" dirty="0"/>
          </a:p>
        </p:txBody>
      </p:sp>
      <p:sp>
        <p:nvSpPr>
          <p:cNvPr id="3" name="Content Placeholder 2"/>
          <p:cNvSpPr>
            <a:spLocks noGrp="1"/>
          </p:cNvSpPr>
          <p:nvPr>
            <p:ph idx="1"/>
          </p:nvPr>
        </p:nvSpPr>
        <p:spPr/>
        <p:txBody>
          <a:bodyPr/>
          <a:lstStyle/>
          <a:p>
            <a:r>
              <a:rPr lang="en-US" dirty="0" smtClean="0"/>
              <a:t>Similar to dynamic policy of </a:t>
            </a:r>
            <a:r>
              <a:rPr lang="en-US" dirty="0" err="1" smtClean="0"/>
              <a:t>Zahorjan</a:t>
            </a:r>
            <a:r>
              <a:rPr lang="en-US" dirty="0" smtClean="0"/>
              <a:t> and McCann using Space-Shares</a:t>
            </a:r>
          </a:p>
          <a:p>
            <a:r>
              <a:rPr lang="en-US" dirty="0" smtClean="0"/>
              <a:t>Possible for address space to use kernel threads</a:t>
            </a:r>
          </a:p>
          <a:p>
            <a:r>
              <a:rPr lang="en-US" dirty="0" smtClean="0"/>
              <a:t>Support for Topaz kernel threads</a:t>
            </a:r>
          </a:p>
          <a:p>
            <a:r>
              <a:rPr lang="en-US" dirty="0" smtClean="0"/>
              <a:t>No need for static partitioning of processors</a:t>
            </a:r>
            <a:endParaRPr lang="en-US" dirty="0"/>
          </a:p>
        </p:txBody>
      </p:sp>
    </p:spTree>
    <p:extLst>
      <p:ext uri="{BB962C8B-B14F-4D97-AF65-F5344CB8AC3E}">
        <p14:creationId xmlns:p14="http://schemas.microsoft.com/office/powerpoint/2010/main" xmlns="" val="117640142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Thread </a:t>
            </a:r>
            <a:r>
              <a:rPr lang="en-US" dirty="0"/>
              <a:t>Scheduling </a:t>
            </a:r>
            <a:r>
              <a:rPr lang="en-US" dirty="0" smtClean="0"/>
              <a:t>Policy</a:t>
            </a:r>
            <a:endParaRPr lang="en-US" dirty="0"/>
          </a:p>
        </p:txBody>
      </p:sp>
      <p:sp>
        <p:nvSpPr>
          <p:cNvPr id="3" name="Content Placeholder 2"/>
          <p:cNvSpPr>
            <a:spLocks noGrp="1"/>
          </p:cNvSpPr>
          <p:nvPr>
            <p:ph idx="1"/>
          </p:nvPr>
        </p:nvSpPr>
        <p:spPr/>
        <p:txBody>
          <a:bodyPr/>
          <a:lstStyle/>
          <a:p>
            <a:r>
              <a:rPr lang="en-US" dirty="0" smtClean="0"/>
              <a:t>Kernel has not knowledge of an application’s concurrency model or scheduling policy</a:t>
            </a:r>
          </a:p>
          <a:p>
            <a:r>
              <a:rPr lang="en-US" dirty="0" smtClean="0"/>
              <a:t>Applications has freedom to decide how to handle scheduling</a:t>
            </a:r>
          </a:p>
          <a:p>
            <a:r>
              <a:rPr lang="en-US" dirty="0" err="1" smtClean="0"/>
              <a:t>FastThreads</a:t>
            </a:r>
            <a:r>
              <a:rPr lang="en-US" dirty="0" smtClean="0"/>
              <a:t> use of per processor ready lists with Last In First out order</a:t>
            </a:r>
          </a:p>
        </p:txBody>
      </p:sp>
    </p:spTree>
    <p:extLst>
      <p:ext uri="{BB962C8B-B14F-4D97-AF65-F5344CB8AC3E}">
        <p14:creationId xmlns:p14="http://schemas.microsoft.com/office/powerpoint/2010/main" xmlns="" val="178259648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Scheduling Policy</a:t>
            </a:r>
          </a:p>
        </p:txBody>
      </p:sp>
      <p:sp>
        <p:nvSpPr>
          <p:cNvPr id="3" name="Content Placeholder 2"/>
          <p:cNvSpPr>
            <a:spLocks noGrp="1"/>
          </p:cNvSpPr>
          <p:nvPr>
            <p:ph idx="1"/>
          </p:nvPr>
        </p:nvSpPr>
        <p:spPr/>
        <p:txBody>
          <a:bodyPr/>
          <a:lstStyle/>
          <a:p>
            <a:r>
              <a:rPr lang="en-US" dirty="0" smtClean="0"/>
              <a:t>Hysteresis used to avoid unnecessary processor reallocation</a:t>
            </a:r>
          </a:p>
          <a:p>
            <a:r>
              <a:rPr lang="en-US" dirty="0" smtClean="0"/>
              <a:t>Hysteresis Example</a:t>
            </a:r>
            <a:endParaRPr lang="en-US" dirty="0"/>
          </a:p>
        </p:txBody>
      </p:sp>
    </p:spTree>
    <p:extLst>
      <p:ext uri="{BB962C8B-B14F-4D97-AF65-F5344CB8AC3E}">
        <p14:creationId xmlns:p14="http://schemas.microsoft.com/office/powerpoint/2010/main" xmlns="" val="234065330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Enhancement</a:t>
            </a:r>
          </a:p>
        </p:txBody>
      </p:sp>
      <p:sp>
        <p:nvSpPr>
          <p:cNvPr id="3" name="Content Placeholder 2"/>
          <p:cNvSpPr>
            <a:spLocks noGrp="1"/>
          </p:cNvSpPr>
          <p:nvPr>
            <p:ph idx="1"/>
          </p:nvPr>
        </p:nvSpPr>
        <p:spPr>
          <a:xfrm>
            <a:off x="762000" y="1447800"/>
            <a:ext cx="8153400" cy="4267200"/>
          </a:xfrm>
        </p:spPr>
        <p:txBody>
          <a:bodyPr/>
          <a:lstStyle/>
          <a:p>
            <a:r>
              <a:rPr lang="en-US" dirty="0" smtClean="0"/>
              <a:t>Critical sections</a:t>
            </a:r>
          </a:p>
          <a:p>
            <a:pPr lvl="1"/>
            <a:r>
              <a:rPr lang="en-US" dirty="0" smtClean="0"/>
              <a:t>Typical solution using flags. Disadvantage: has overhead</a:t>
            </a:r>
          </a:p>
          <a:p>
            <a:pPr lvl="1"/>
            <a:r>
              <a:rPr lang="en-US" dirty="0" smtClean="0"/>
              <a:t>Solution used, similar to Trellis/Owl garbage collector. Advantage: no overhead in common case</a:t>
            </a:r>
          </a:p>
        </p:txBody>
      </p:sp>
    </p:spTree>
    <p:extLst>
      <p:ext uri="{BB962C8B-B14F-4D97-AF65-F5344CB8AC3E}">
        <p14:creationId xmlns:p14="http://schemas.microsoft.com/office/powerpoint/2010/main" xmlns="" val="6697564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228600" y="1752600"/>
            <a:ext cx="2209800" cy="1871362"/>
          </a:xfrm>
          <a:prstGeom prst="rect">
            <a:avLst/>
          </a:prstGeom>
          <a:noFill/>
          <a:ln w="9525">
            <a:noFill/>
            <a:miter lim="800000"/>
            <a:headEnd/>
            <a:tailEnd/>
          </a:ln>
        </p:spPr>
      </p:pic>
      <p:sp>
        <p:nvSpPr>
          <p:cNvPr id="2" name="Title 1"/>
          <p:cNvSpPr>
            <a:spLocks noGrp="1"/>
          </p:cNvSpPr>
          <p:nvPr>
            <p:ph type="title"/>
          </p:nvPr>
        </p:nvSpPr>
        <p:spPr/>
        <p:txBody>
          <a:bodyPr/>
          <a:lstStyle/>
          <a:p>
            <a:r>
              <a:rPr lang="en-US" altLang="zh-CN" dirty="0" smtClean="0">
                <a:ea typeface="宋体" charset="-122"/>
              </a:rPr>
              <a:t>Reasons for </a:t>
            </a:r>
            <a:br>
              <a:rPr lang="en-US" altLang="zh-CN" dirty="0" smtClean="0">
                <a:ea typeface="宋体" charset="-122"/>
              </a:rPr>
            </a:br>
            <a:r>
              <a:rPr lang="en-US" altLang="zh-CN" dirty="0" smtClean="0">
                <a:ea typeface="宋体" charset="-122"/>
              </a:rPr>
              <a:t>Multi-Programming</a:t>
            </a:r>
            <a:endParaRPr lang="en-US" dirty="0"/>
          </a:p>
        </p:txBody>
      </p:sp>
      <p:pic>
        <p:nvPicPr>
          <p:cNvPr id="4" name="Picture 4" descr="Rockettes"/>
          <p:cNvPicPr>
            <a:picLocks noChangeAspect="1" noChangeArrowheads="1"/>
          </p:cNvPicPr>
          <p:nvPr/>
        </p:nvPicPr>
        <p:blipFill>
          <a:blip r:embed="rId4" cstate="print"/>
          <a:srcRect/>
          <a:stretch>
            <a:fillRect/>
          </a:stretch>
        </p:blipFill>
        <p:spPr bwMode="auto">
          <a:xfrm>
            <a:off x="4618037" y="1371600"/>
            <a:ext cx="1706563" cy="2057400"/>
          </a:xfrm>
          <a:prstGeom prst="rect">
            <a:avLst/>
          </a:prstGeom>
          <a:noFill/>
        </p:spPr>
      </p:pic>
      <p:sp>
        <p:nvSpPr>
          <p:cNvPr id="6" name="Text Box 6"/>
          <p:cNvSpPr txBox="1">
            <a:spLocks noChangeArrowheads="1"/>
          </p:cNvSpPr>
          <p:nvPr/>
        </p:nvSpPr>
        <p:spPr bwMode="auto">
          <a:xfrm>
            <a:off x="2647950" y="3124200"/>
            <a:ext cx="1390650" cy="366713"/>
          </a:xfrm>
          <a:prstGeom prst="rect">
            <a:avLst/>
          </a:prstGeom>
          <a:noFill/>
          <a:ln w="9525">
            <a:noFill/>
            <a:miter lim="800000"/>
            <a:headEnd/>
            <a:tailEnd/>
          </a:ln>
          <a:effectLst/>
        </p:spPr>
        <p:txBody>
          <a:bodyPr wrap="none">
            <a:spAutoFit/>
          </a:bodyPr>
          <a:lstStyle/>
          <a:p>
            <a:r>
              <a:rPr lang="en-US" altLang="zh-CN" sz="1800" i="1" dirty="0"/>
              <a:t>multitasking</a:t>
            </a:r>
          </a:p>
        </p:txBody>
      </p:sp>
      <p:sp>
        <p:nvSpPr>
          <p:cNvPr id="7" name="Text Box 7"/>
          <p:cNvSpPr txBox="1">
            <a:spLocks noChangeArrowheads="1"/>
          </p:cNvSpPr>
          <p:nvPr/>
        </p:nvSpPr>
        <p:spPr bwMode="auto">
          <a:xfrm>
            <a:off x="5048250" y="3671887"/>
            <a:ext cx="1276350" cy="366713"/>
          </a:xfrm>
          <a:prstGeom prst="rect">
            <a:avLst/>
          </a:prstGeom>
          <a:noFill/>
          <a:ln w="9525">
            <a:noFill/>
            <a:miter lim="800000"/>
            <a:headEnd/>
            <a:tailEnd/>
          </a:ln>
          <a:effectLst/>
        </p:spPr>
        <p:txBody>
          <a:bodyPr wrap="none">
            <a:spAutoFit/>
          </a:bodyPr>
          <a:lstStyle/>
          <a:p>
            <a:r>
              <a:rPr lang="en-US" altLang="zh-CN" sz="1800" i="1" dirty="0"/>
              <a:t>parallelism</a:t>
            </a:r>
          </a:p>
        </p:txBody>
      </p:sp>
      <p:sp>
        <p:nvSpPr>
          <p:cNvPr id="9" name="Text Box 9"/>
          <p:cNvSpPr txBox="1">
            <a:spLocks noChangeArrowheads="1"/>
          </p:cNvSpPr>
          <p:nvPr/>
        </p:nvSpPr>
        <p:spPr bwMode="auto">
          <a:xfrm>
            <a:off x="457200" y="3671887"/>
            <a:ext cx="1466850" cy="366713"/>
          </a:xfrm>
          <a:prstGeom prst="rect">
            <a:avLst/>
          </a:prstGeom>
          <a:noFill/>
          <a:ln w="9525">
            <a:noFill/>
            <a:miter lim="800000"/>
            <a:headEnd/>
            <a:tailEnd/>
          </a:ln>
          <a:effectLst/>
        </p:spPr>
        <p:txBody>
          <a:bodyPr wrap="none">
            <a:spAutoFit/>
          </a:bodyPr>
          <a:lstStyle/>
          <a:p>
            <a:r>
              <a:rPr lang="en-US" altLang="zh-CN" sz="1800" i="1" dirty="0"/>
              <a:t>performance</a:t>
            </a:r>
          </a:p>
        </p:txBody>
      </p:sp>
      <p:sp>
        <p:nvSpPr>
          <p:cNvPr id="11" name="Text Box 12"/>
          <p:cNvSpPr txBox="1">
            <a:spLocks noChangeArrowheads="1"/>
          </p:cNvSpPr>
          <p:nvPr/>
        </p:nvSpPr>
        <p:spPr bwMode="auto">
          <a:xfrm>
            <a:off x="6781800" y="2224087"/>
            <a:ext cx="1428750" cy="366713"/>
          </a:xfrm>
          <a:prstGeom prst="rect">
            <a:avLst/>
          </a:prstGeom>
          <a:noFill/>
          <a:ln w="9525">
            <a:noFill/>
            <a:miter lim="800000"/>
            <a:headEnd/>
            <a:tailEnd/>
          </a:ln>
          <a:effectLst/>
        </p:spPr>
        <p:txBody>
          <a:bodyPr wrap="none">
            <a:spAutoFit/>
          </a:bodyPr>
          <a:lstStyle/>
          <a:p>
            <a:r>
              <a:rPr lang="en-US" altLang="zh-CN" sz="1800" i="1" dirty="0"/>
              <a:t>coordination</a:t>
            </a:r>
          </a:p>
        </p:txBody>
      </p:sp>
      <p:pic>
        <p:nvPicPr>
          <p:cNvPr id="1026" name="Picture 2"/>
          <p:cNvPicPr>
            <a:picLocks noChangeAspect="1" noChangeArrowheads="1"/>
          </p:cNvPicPr>
          <p:nvPr/>
        </p:nvPicPr>
        <p:blipFill>
          <a:blip r:embed="rId5" cstate="print"/>
          <a:srcRect/>
          <a:stretch>
            <a:fillRect/>
          </a:stretch>
        </p:blipFill>
        <p:spPr bwMode="auto">
          <a:xfrm>
            <a:off x="2514600" y="3581400"/>
            <a:ext cx="1971675" cy="212407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6400800" y="2667000"/>
            <a:ext cx="2333625" cy="2009775"/>
          </a:xfrm>
          <a:prstGeom prst="rect">
            <a:avLst/>
          </a:prstGeom>
          <a:noFill/>
          <a:ln w="9525">
            <a:noFill/>
            <a:miter lim="800000"/>
            <a:headEnd/>
            <a:tailEnd/>
          </a:ln>
        </p:spPr>
      </p:pic>
    </p:spTree>
    <p:extLst>
      <p:ext uri="{BB962C8B-B14F-4D97-AF65-F5344CB8AC3E}">
        <p14:creationId xmlns:p14="http://schemas.microsoft.com/office/powerpoint/2010/main" xmlns="" val="95227909"/>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Enhancement</a:t>
            </a:r>
            <a:endParaRPr lang="en-US" dirty="0"/>
          </a:p>
        </p:txBody>
      </p:sp>
      <p:sp>
        <p:nvSpPr>
          <p:cNvPr id="3" name="Content Placeholder 2"/>
          <p:cNvSpPr>
            <a:spLocks noGrp="1"/>
          </p:cNvSpPr>
          <p:nvPr>
            <p:ph idx="1"/>
          </p:nvPr>
        </p:nvSpPr>
        <p:spPr/>
        <p:txBody>
          <a:bodyPr/>
          <a:lstStyle/>
          <a:p>
            <a:r>
              <a:rPr lang="en-US" dirty="0"/>
              <a:t>Management of scheduler activations</a:t>
            </a:r>
          </a:p>
          <a:p>
            <a:pPr lvl="1"/>
            <a:r>
              <a:rPr lang="en-US" dirty="0"/>
              <a:t>Unused scheduler activations can be cached for </a:t>
            </a:r>
            <a:r>
              <a:rPr lang="en-US" dirty="0" smtClean="0"/>
              <a:t>reuse</a:t>
            </a:r>
          </a:p>
          <a:p>
            <a:pPr lvl="1"/>
            <a:r>
              <a:rPr lang="en-US" dirty="0" smtClean="0"/>
              <a:t>Scheduler activation sent in bulk for reuse</a:t>
            </a:r>
            <a:endParaRPr lang="en-US" dirty="0"/>
          </a:p>
        </p:txBody>
      </p:sp>
    </p:spTree>
    <p:extLst>
      <p:ext uri="{BB962C8B-B14F-4D97-AF65-F5344CB8AC3E}">
        <p14:creationId xmlns:p14="http://schemas.microsoft.com/office/powerpoint/2010/main" xmlns="" val="2393324969"/>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a:t>
            </a:r>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Firefly Topaz Debugger</a:t>
            </a:r>
          </a:p>
          <a:p>
            <a:pPr lvl="1"/>
            <a:r>
              <a:rPr lang="en-US" dirty="0" smtClean="0"/>
              <a:t>User level</a:t>
            </a:r>
          </a:p>
          <a:p>
            <a:pPr lvl="1"/>
            <a:r>
              <a:rPr lang="en-US" dirty="0" smtClean="0"/>
              <a:t>Application </a:t>
            </a:r>
          </a:p>
          <a:p>
            <a:endParaRPr lang="en-US" dirty="0"/>
          </a:p>
        </p:txBody>
      </p:sp>
    </p:spTree>
    <p:extLst>
      <p:ext uri="{BB962C8B-B14F-4D97-AF65-F5344CB8AC3E}">
        <p14:creationId xmlns:p14="http://schemas.microsoft.com/office/powerpoint/2010/main" xmlns="" val="357073803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solidFill>
                  <a:srgbClr val="FF0000"/>
                </a:solidFill>
              </a:rPr>
              <a:t>Experimental Evaluation</a:t>
            </a:r>
          </a:p>
          <a:p>
            <a:r>
              <a:rPr lang="en-US" dirty="0" smtClean="0"/>
              <a:t>Summary</a:t>
            </a:r>
          </a:p>
        </p:txBody>
      </p:sp>
    </p:spTree>
    <p:extLst>
      <p:ext uri="{BB962C8B-B14F-4D97-AF65-F5344CB8AC3E}">
        <p14:creationId xmlns:p14="http://schemas.microsoft.com/office/powerpoint/2010/main" xmlns="" val="1428927299"/>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Evaluation</a:t>
            </a:r>
          </a:p>
        </p:txBody>
      </p:sp>
      <p:sp>
        <p:nvSpPr>
          <p:cNvPr id="3" name="Content Placeholder 2"/>
          <p:cNvSpPr>
            <a:spLocks noGrp="1"/>
          </p:cNvSpPr>
          <p:nvPr>
            <p:ph idx="1"/>
          </p:nvPr>
        </p:nvSpPr>
        <p:spPr/>
        <p:txBody>
          <a:bodyPr/>
          <a:lstStyle/>
          <a:p>
            <a:r>
              <a:rPr lang="en-US" dirty="0" smtClean="0"/>
              <a:t>Three questions</a:t>
            </a:r>
          </a:p>
          <a:p>
            <a:pPr lvl="1"/>
            <a:r>
              <a:rPr lang="en-US" dirty="0" smtClean="0"/>
              <a:t>What </a:t>
            </a:r>
            <a:r>
              <a:rPr lang="en-US" dirty="0"/>
              <a:t>is the cost of user-level thread operations</a:t>
            </a:r>
          </a:p>
          <a:p>
            <a:pPr lvl="1"/>
            <a:r>
              <a:rPr lang="en-US" dirty="0" smtClean="0"/>
              <a:t>What </a:t>
            </a:r>
            <a:r>
              <a:rPr lang="en-US" dirty="0"/>
              <a:t>is the cost of communication between kernel and the user level</a:t>
            </a:r>
          </a:p>
          <a:p>
            <a:pPr lvl="1"/>
            <a:r>
              <a:rPr lang="en-US" dirty="0" smtClean="0"/>
              <a:t>What </a:t>
            </a:r>
            <a:r>
              <a:rPr lang="en-US" dirty="0"/>
              <a:t>is the overall effect on the performance of applications</a:t>
            </a:r>
          </a:p>
          <a:p>
            <a:endParaRPr lang="en-US" dirty="0"/>
          </a:p>
        </p:txBody>
      </p:sp>
    </p:spTree>
    <p:extLst>
      <p:ext uri="{BB962C8B-B14F-4D97-AF65-F5344CB8AC3E}">
        <p14:creationId xmlns:p14="http://schemas.microsoft.com/office/powerpoint/2010/main" xmlns="" val="2330700115"/>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sp>
        <p:nvSpPr>
          <p:cNvPr id="3" name="Content Placeholder 2"/>
          <p:cNvSpPr>
            <a:spLocks noGrp="1"/>
          </p:cNvSpPr>
          <p:nvPr>
            <p:ph idx="1"/>
          </p:nvPr>
        </p:nvSpPr>
        <p:spPr/>
        <p:txBody>
          <a:bodyPr/>
          <a:lstStyle/>
          <a:p>
            <a:pPr marL="0" indent="0">
              <a:buNone/>
            </a:pPr>
            <a:r>
              <a:rPr lang="en-US" dirty="0" smtClean="0"/>
              <a:t>Experimental Evaluation Sections</a:t>
            </a:r>
          </a:p>
          <a:p>
            <a:r>
              <a:rPr lang="en-US" dirty="0" smtClean="0"/>
              <a:t>Thread Performance</a:t>
            </a:r>
          </a:p>
          <a:p>
            <a:r>
              <a:rPr lang="en-US" dirty="0" err="1" smtClean="0"/>
              <a:t>Upcalls</a:t>
            </a:r>
            <a:endParaRPr lang="en-US" dirty="0"/>
          </a:p>
          <a:p>
            <a:r>
              <a:rPr lang="en-US" dirty="0" smtClean="0"/>
              <a:t>Application Performance</a:t>
            </a:r>
          </a:p>
          <a:p>
            <a:pPr marL="0" indent="0">
              <a:buNone/>
            </a:pPr>
            <a:endParaRPr lang="en-US" dirty="0"/>
          </a:p>
        </p:txBody>
      </p:sp>
    </p:spTree>
    <p:extLst>
      <p:ext uri="{BB962C8B-B14F-4D97-AF65-F5344CB8AC3E}">
        <p14:creationId xmlns:p14="http://schemas.microsoft.com/office/powerpoint/2010/main" xmlns="" val="68368441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t>
            </a:r>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Cost of user threads, same as </a:t>
            </a:r>
            <a:r>
              <a:rPr lang="en-US" dirty="0" err="1" smtClean="0"/>
              <a:t>FastThreads</a:t>
            </a:r>
            <a:endParaRPr lang="en-US" dirty="0" smtClean="0"/>
          </a:p>
          <a:p>
            <a:r>
              <a:rPr lang="en-US" dirty="0" smtClean="0"/>
              <a:t>Null Fork and Signal Wait benchmarks</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3313883"/>
            <a:ext cx="8991600" cy="1653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13015576"/>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Upcall</a:t>
            </a:r>
            <a:endParaRPr lang="en-US" dirty="0"/>
          </a:p>
        </p:txBody>
      </p:sp>
      <p:sp>
        <p:nvSpPr>
          <p:cNvPr id="3" name="Content Placeholder 2"/>
          <p:cNvSpPr>
            <a:spLocks noGrp="1"/>
          </p:cNvSpPr>
          <p:nvPr>
            <p:ph idx="1"/>
          </p:nvPr>
        </p:nvSpPr>
        <p:spPr/>
        <p:txBody>
          <a:bodyPr/>
          <a:lstStyle/>
          <a:p>
            <a:r>
              <a:rPr lang="en-US" dirty="0" smtClean="0"/>
              <a:t>Measure of </a:t>
            </a:r>
            <a:r>
              <a:rPr lang="en-US" dirty="0" err="1" smtClean="0"/>
              <a:t>Upcall</a:t>
            </a:r>
            <a:r>
              <a:rPr lang="en-US" dirty="0" smtClean="0"/>
              <a:t> performance</a:t>
            </a:r>
          </a:p>
          <a:p>
            <a:pPr lvl="1"/>
            <a:r>
              <a:rPr lang="en-US" dirty="0" smtClean="0"/>
              <a:t>Two user-level threads to signal and wait</a:t>
            </a:r>
            <a:endParaRPr lang="en-US" dirty="0"/>
          </a:p>
        </p:txBody>
      </p:sp>
    </p:spTree>
    <p:extLst>
      <p:ext uri="{BB962C8B-B14F-4D97-AF65-F5344CB8AC3E}">
        <p14:creationId xmlns:p14="http://schemas.microsoft.com/office/powerpoint/2010/main" xmlns="" val="3251404983"/>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a:t>
            </a:r>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Parallel Application using Topaz kernel threads</a:t>
            </a:r>
          </a:p>
          <a:p>
            <a:r>
              <a:rPr lang="en-US" dirty="0" smtClean="0"/>
              <a:t>Setup of application and modifications</a:t>
            </a:r>
          </a:p>
          <a:p>
            <a:r>
              <a:rPr lang="en-US" dirty="0" smtClean="0"/>
              <a:t>Procedure and methods.</a:t>
            </a:r>
          </a:p>
          <a:p>
            <a:r>
              <a:rPr lang="en-US" dirty="0" smtClean="0"/>
              <a:t>Comparison to </a:t>
            </a:r>
            <a:r>
              <a:rPr lang="en-US" dirty="0" err="1" smtClean="0"/>
              <a:t>FastThreads</a:t>
            </a:r>
            <a:endParaRPr lang="en-US" dirty="0" smtClean="0"/>
          </a:p>
          <a:p>
            <a:endParaRPr lang="en-US" dirty="0"/>
          </a:p>
        </p:txBody>
      </p:sp>
    </p:spTree>
    <p:extLst>
      <p:ext uri="{BB962C8B-B14F-4D97-AF65-F5344CB8AC3E}">
        <p14:creationId xmlns:p14="http://schemas.microsoft.com/office/powerpoint/2010/main" xmlns="" val="160494439"/>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6426" y="1371600"/>
            <a:ext cx="4930536"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Application Performance</a:t>
            </a:r>
            <a:endParaRPr lang="en-US" dirty="0"/>
          </a:p>
        </p:txBody>
      </p:sp>
    </p:spTree>
    <p:extLst>
      <p:ext uri="{BB962C8B-B14F-4D97-AF65-F5344CB8AC3E}">
        <p14:creationId xmlns:p14="http://schemas.microsoft.com/office/powerpoint/2010/main" xmlns="" val="342976383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a:t>
            </a:r>
            <a:endParaRPr lang="en-US" dirty="0"/>
          </a:p>
        </p:txBody>
      </p:sp>
      <p:sp>
        <p:nvSpPr>
          <p:cNvPr id="3" name="Content Placeholder 2"/>
          <p:cNvSpPr>
            <a:spLocks noGrp="1"/>
          </p:cNvSpPr>
          <p:nvPr>
            <p:ph idx="1"/>
          </p:nvPr>
        </p:nvSpPr>
        <p:spPr/>
        <p:txBody>
          <a:bodyPr/>
          <a:lstStyle/>
          <a:p>
            <a:r>
              <a:rPr lang="en-US" dirty="0" smtClean="0"/>
              <a:t>Effect of performance application-induced kernel events</a:t>
            </a:r>
          </a:p>
          <a:p>
            <a:r>
              <a:rPr lang="en-US" dirty="0" smtClean="0"/>
              <a:t>Better performance than </a:t>
            </a:r>
            <a:r>
              <a:rPr lang="en-US" dirty="0" err="1" smtClean="0"/>
              <a:t>FastThreads</a:t>
            </a:r>
            <a:endParaRPr lang="en-US" dirty="0"/>
          </a:p>
        </p:txBody>
      </p:sp>
    </p:spTree>
    <p:extLst>
      <p:ext uri="{BB962C8B-B14F-4D97-AF65-F5344CB8AC3E}">
        <p14:creationId xmlns:p14="http://schemas.microsoft.com/office/powerpoint/2010/main" xmlns="" val="32700153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Process vs. Thread</a:t>
            </a:r>
            <a:endParaRPr lang="en-US" dirty="0"/>
          </a:p>
        </p:txBody>
      </p:sp>
      <p:sp>
        <p:nvSpPr>
          <p:cNvPr id="3" name="内容占位符 2"/>
          <p:cNvSpPr>
            <a:spLocks noGrp="1"/>
          </p:cNvSpPr>
          <p:nvPr>
            <p:ph idx="1"/>
          </p:nvPr>
        </p:nvSpPr>
        <p:spPr/>
        <p:txBody>
          <a:bodyPr/>
          <a:lstStyle/>
          <a:p>
            <a:r>
              <a:rPr lang="en-US" dirty="0" smtClean="0"/>
              <a:t>Process is a program in execution, thread is a light-weight process.</a:t>
            </a:r>
          </a:p>
          <a:p>
            <a:endParaRPr lang="en-US" dirty="0" smtClean="0"/>
          </a:p>
          <a:p>
            <a:endParaRPr lang="en-US" dirty="0" smtClean="0"/>
          </a:p>
          <a:p>
            <a:endParaRPr lang="en-US" dirty="0" smtClean="0"/>
          </a:p>
          <a:p>
            <a:endParaRPr lang="en-US" dirty="0" smtClean="0"/>
          </a:p>
          <a:p>
            <a:endParaRPr lang="en-US" dirty="0"/>
          </a:p>
        </p:txBody>
      </p:sp>
      <p:graphicFrame>
        <p:nvGraphicFramePr>
          <p:cNvPr id="4" name="表格 3"/>
          <p:cNvGraphicFramePr>
            <a:graphicFrameLocks noGrp="1"/>
          </p:cNvGraphicFramePr>
          <p:nvPr/>
        </p:nvGraphicFramePr>
        <p:xfrm>
          <a:off x="228600" y="2660879"/>
          <a:ext cx="8686800" cy="2812449"/>
        </p:xfrm>
        <a:graphic>
          <a:graphicData uri="http://schemas.openxmlformats.org/drawingml/2006/table">
            <a:tbl>
              <a:tblPr firstRow="1" bandRow="1">
                <a:tableStyleId>{5C22544A-7EE6-4342-B048-85BDC9FD1C3A}</a:tableStyleId>
              </a:tblPr>
              <a:tblGrid>
                <a:gridCol w="2667000"/>
                <a:gridCol w="2590800"/>
                <a:gridCol w="3429000"/>
              </a:tblGrid>
              <a:tr h="299571">
                <a:tc>
                  <a:txBody>
                    <a:bodyPr/>
                    <a:lstStyle/>
                    <a:p>
                      <a:pPr algn="ctr"/>
                      <a:endParaRPr lang="en-US" dirty="0">
                        <a:solidFill>
                          <a:schemeClr val="tx1"/>
                        </a:solidFill>
                      </a:endParaRPr>
                    </a:p>
                  </a:txBody>
                  <a:tcPr anchor="ctr"/>
                </a:tc>
                <a:tc>
                  <a:txBody>
                    <a:bodyPr/>
                    <a:lstStyle/>
                    <a:p>
                      <a:pPr algn="ctr"/>
                      <a:r>
                        <a:rPr lang="en-US" dirty="0" smtClean="0">
                          <a:solidFill>
                            <a:schemeClr val="tx1"/>
                          </a:solidFill>
                        </a:rPr>
                        <a:t>Process</a:t>
                      </a:r>
                      <a:endParaRPr lang="en-US" dirty="0">
                        <a:solidFill>
                          <a:schemeClr val="tx1"/>
                        </a:solidFill>
                      </a:endParaRPr>
                    </a:p>
                  </a:txBody>
                  <a:tcPr anchor="ctr"/>
                </a:tc>
                <a:tc>
                  <a:txBody>
                    <a:bodyPr/>
                    <a:lstStyle/>
                    <a:p>
                      <a:pPr algn="ctr"/>
                      <a:r>
                        <a:rPr lang="en-US" dirty="0" smtClean="0">
                          <a:solidFill>
                            <a:schemeClr val="tx1"/>
                          </a:solidFill>
                        </a:rPr>
                        <a:t>Thread</a:t>
                      </a:r>
                      <a:endParaRPr lang="en-US" dirty="0">
                        <a:solidFill>
                          <a:schemeClr val="tx1"/>
                        </a:solidFill>
                      </a:endParaRPr>
                    </a:p>
                  </a:txBody>
                  <a:tcPr anchor="ctr"/>
                </a:tc>
              </a:tr>
              <a:tr h="748928">
                <a:tc>
                  <a:txBody>
                    <a:bodyPr/>
                    <a:lstStyle/>
                    <a:p>
                      <a:pPr algn="ctr"/>
                      <a:r>
                        <a:rPr lang="en-US" dirty="0" smtClean="0">
                          <a:solidFill>
                            <a:schemeClr val="tx1"/>
                          </a:solidFill>
                        </a:rPr>
                        <a:t>Data Structure</a:t>
                      </a:r>
                      <a:endParaRPr lang="en-US" dirty="0">
                        <a:solidFill>
                          <a:schemeClr val="tx1"/>
                        </a:solidFill>
                      </a:endParaRPr>
                    </a:p>
                  </a:txBody>
                  <a:tcPr anchor="ctr"/>
                </a:tc>
                <a:tc>
                  <a:txBody>
                    <a:bodyPr/>
                    <a:lstStyle/>
                    <a:p>
                      <a:pPr algn="ctr"/>
                      <a:r>
                        <a:rPr lang="en-US" dirty="0" smtClean="0">
                          <a:solidFill>
                            <a:schemeClr val="tx1"/>
                          </a:solidFill>
                        </a:rPr>
                        <a:t>PCB</a:t>
                      </a:r>
                      <a:endParaRPr lang="en-US" dirty="0">
                        <a:solidFill>
                          <a:schemeClr val="tx1"/>
                        </a:solidFill>
                      </a:endParaRPr>
                    </a:p>
                  </a:txBody>
                  <a:tcPr anchor="ctr"/>
                </a:tc>
                <a:tc>
                  <a:txBody>
                    <a:bodyPr/>
                    <a:lstStyle/>
                    <a:p>
                      <a:pPr algn="ctr"/>
                      <a:r>
                        <a:rPr lang="en-US" smtClean="0">
                          <a:solidFill>
                            <a:schemeClr val="tx1"/>
                          </a:solidFill>
                        </a:rPr>
                        <a:t>TCB</a:t>
                      </a:r>
                      <a:endParaRPr lang="en-US" dirty="0">
                        <a:solidFill>
                          <a:schemeClr val="tx1"/>
                        </a:solidFill>
                      </a:endParaRPr>
                    </a:p>
                  </a:txBody>
                  <a:tcPr anchor="ctr"/>
                </a:tc>
              </a:tr>
              <a:tr h="524250">
                <a:tc>
                  <a:txBody>
                    <a:bodyPr/>
                    <a:lstStyle/>
                    <a:p>
                      <a:pPr algn="ctr"/>
                      <a:r>
                        <a:rPr lang="en-US" baseline="0" dirty="0" smtClean="0">
                          <a:solidFill>
                            <a:schemeClr val="tx1"/>
                          </a:solidFill>
                        </a:rPr>
                        <a:t>Communication among processes/threads</a:t>
                      </a:r>
                      <a:endParaRPr lang="en-US" dirty="0">
                        <a:solidFill>
                          <a:schemeClr val="tx1"/>
                        </a:solidFill>
                      </a:endParaRPr>
                    </a:p>
                  </a:txBody>
                  <a:tcPr anchor="ctr"/>
                </a:tc>
                <a:tc>
                  <a:txBody>
                    <a:bodyPr/>
                    <a:lstStyle/>
                    <a:p>
                      <a:pPr algn="ctr"/>
                      <a:r>
                        <a:rPr lang="en-US" dirty="0" smtClean="0">
                          <a:solidFill>
                            <a:schemeClr val="tx1"/>
                          </a:solidFill>
                        </a:rPr>
                        <a:t>Message,</a:t>
                      </a:r>
                    </a:p>
                    <a:p>
                      <a:pPr algn="ctr"/>
                      <a:r>
                        <a:rPr lang="en-US" dirty="0" smtClean="0">
                          <a:solidFill>
                            <a:schemeClr val="tx1"/>
                          </a:solidFill>
                        </a:rPr>
                        <a:t>Shared Memory</a:t>
                      </a:r>
                      <a:endParaRPr lang="en-US" dirty="0">
                        <a:solidFill>
                          <a:schemeClr val="tx1"/>
                        </a:solidFill>
                      </a:endParaRPr>
                    </a:p>
                  </a:txBody>
                  <a:tcPr anchor="ctr"/>
                </a:tc>
                <a:tc>
                  <a:txBody>
                    <a:bodyPr/>
                    <a:lstStyle/>
                    <a:p>
                      <a:pPr algn="ctr"/>
                      <a:r>
                        <a:rPr lang="en-US" dirty="0" smtClean="0">
                          <a:solidFill>
                            <a:schemeClr val="tx1"/>
                          </a:solidFill>
                        </a:rPr>
                        <a:t>Inherent Shared Memory</a:t>
                      </a:r>
                      <a:endParaRPr lang="en-US" dirty="0">
                        <a:solidFill>
                          <a:schemeClr val="tx1"/>
                        </a:solidFill>
                      </a:endParaRPr>
                    </a:p>
                  </a:txBody>
                  <a:tcPr anchor="ctr"/>
                </a:tc>
              </a:tr>
              <a:tr h="417601">
                <a:tc>
                  <a:txBody>
                    <a:bodyPr/>
                    <a:lstStyle/>
                    <a:p>
                      <a:pPr algn="ctr"/>
                      <a:r>
                        <a:rPr lang="en-US" dirty="0" smtClean="0">
                          <a:solidFill>
                            <a:schemeClr val="tx1"/>
                          </a:solidFill>
                        </a:rPr>
                        <a:t>Time overhead</a:t>
                      </a:r>
                      <a:endParaRPr lang="en-US" dirty="0">
                        <a:solidFill>
                          <a:schemeClr val="tx1"/>
                        </a:solidFill>
                      </a:endParaRPr>
                    </a:p>
                  </a:txBody>
                  <a:tcPr anchor="ctr"/>
                </a:tc>
                <a:tc>
                  <a:txBody>
                    <a:bodyPr/>
                    <a:lstStyle/>
                    <a:p>
                      <a:pPr algn="ctr"/>
                      <a:r>
                        <a:rPr lang="en-US" dirty="0" smtClean="0">
                          <a:solidFill>
                            <a:schemeClr val="tx1"/>
                          </a:solidFill>
                        </a:rPr>
                        <a:t>High</a:t>
                      </a:r>
                      <a:endParaRPr lang="en-US" dirty="0">
                        <a:solidFill>
                          <a:schemeClr val="tx1"/>
                        </a:solidFill>
                      </a:endParaRPr>
                    </a:p>
                  </a:txBody>
                  <a:tcPr anchor="ctr"/>
                </a:tc>
                <a:tc>
                  <a:txBody>
                    <a:bodyPr/>
                    <a:lstStyle/>
                    <a:p>
                      <a:pPr algn="ctr"/>
                      <a:r>
                        <a:rPr lang="en-US" dirty="0" smtClean="0">
                          <a:solidFill>
                            <a:schemeClr val="tx1"/>
                          </a:solidFill>
                        </a:rPr>
                        <a:t>Low</a:t>
                      </a:r>
                      <a:endParaRPr lang="en-US" dirty="0">
                        <a:solidFill>
                          <a:schemeClr val="tx1"/>
                        </a:solidFill>
                      </a:endParaRPr>
                    </a:p>
                  </a:txBody>
                  <a:tcPr anchor="ctr"/>
                </a:tc>
              </a:tr>
              <a:tr h="524250">
                <a:tc>
                  <a:txBody>
                    <a:bodyPr/>
                    <a:lstStyle/>
                    <a:p>
                      <a:pPr algn="ctr"/>
                      <a:r>
                        <a:rPr lang="en-US" dirty="0" smtClean="0">
                          <a:solidFill>
                            <a:schemeClr val="tx1"/>
                          </a:solidFill>
                        </a:rPr>
                        <a:t>Protection among processes/threads</a:t>
                      </a:r>
                      <a:endParaRPr lang="en-US" dirty="0">
                        <a:solidFill>
                          <a:schemeClr val="tx1"/>
                        </a:solidFill>
                      </a:endParaRPr>
                    </a:p>
                  </a:txBody>
                  <a:tcPr anchor="ctr"/>
                </a:tc>
                <a:tc>
                  <a:txBody>
                    <a:bodyPr/>
                    <a:lstStyle/>
                    <a:p>
                      <a:pPr algn="ctr"/>
                      <a:r>
                        <a:rPr lang="en-US" dirty="0" smtClean="0">
                          <a:solidFill>
                            <a:schemeClr val="tx1"/>
                          </a:solidFill>
                        </a:rPr>
                        <a:t>Yes</a:t>
                      </a:r>
                      <a:endParaRPr lang="en-US" dirty="0">
                        <a:solidFill>
                          <a:schemeClr val="tx1"/>
                        </a:solidFill>
                      </a:endParaRPr>
                    </a:p>
                  </a:txBody>
                  <a:tcPr anchor="ctr"/>
                </a:tc>
                <a:tc>
                  <a:txBody>
                    <a:bodyPr/>
                    <a:lstStyle/>
                    <a:p>
                      <a:pPr algn="ctr"/>
                      <a:r>
                        <a:rPr lang="en-US" dirty="0" smtClean="0">
                          <a:solidFill>
                            <a:schemeClr val="tx1"/>
                          </a:solidFill>
                        </a:rPr>
                        <a:t>No</a:t>
                      </a:r>
                      <a:endParaRPr lang="en-US" dirty="0">
                        <a:solidFill>
                          <a:schemeClr val="tx1"/>
                        </a:solidFill>
                      </a:endParaRPr>
                    </a:p>
                  </a:txBody>
                  <a:tcPr anchor="ctr"/>
                </a:tc>
              </a:tr>
            </a:tbl>
          </a:graphicData>
        </a:graphic>
      </p:graphicFrame>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6067" y="1447800"/>
            <a:ext cx="5084333"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Application Performance</a:t>
            </a:r>
            <a:endParaRPr lang="en-US" dirty="0"/>
          </a:p>
        </p:txBody>
      </p:sp>
    </p:spTree>
    <p:extLst>
      <p:ext uri="{BB962C8B-B14F-4D97-AF65-F5344CB8AC3E}">
        <p14:creationId xmlns:p14="http://schemas.microsoft.com/office/powerpoint/2010/main" xmlns="" val="1529511420"/>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 y="1676400"/>
            <a:ext cx="9069777" cy="3428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81084853"/>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62000" y="1600200"/>
            <a:ext cx="8153400" cy="4191000"/>
          </a:xfrm>
        </p:spPr>
        <p:txBody>
          <a:bodyPr>
            <a:normAutofit fontScale="85000" lnSpcReduction="20000"/>
          </a:bodyPr>
          <a:lstStyle/>
          <a:p>
            <a:r>
              <a:rPr lang="en-US" dirty="0" smtClean="0"/>
              <a:t>Background</a:t>
            </a:r>
          </a:p>
          <a:p>
            <a:r>
              <a:rPr lang="en-US" dirty="0" smtClean="0"/>
              <a:t>Problem Statement</a:t>
            </a:r>
          </a:p>
          <a:p>
            <a:r>
              <a:rPr lang="en-US" dirty="0" smtClean="0"/>
              <a:t>The Approach</a:t>
            </a:r>
          </a:p>
          <a:p>
            <a:r>
              <a:rPr lang="en-US" dirty="0" smtClean="0"/>
              <a:t>Related Works</a:t>
            </a:r>
          </a:p>
          <a:p>
            <a:r>
              <a:rPr lang="en-US" dirty="0" smtClean="0"/>
              <a:t>User-level Thread</a:t>
            </a:r>
          </a:p>
          <a:p>
            <a:r>
              <a:rPr lang="en-US" dirty="0" smtClean="0"/>
              <a:t>Kernel-level Thread</a:t>
            </a:r>
          </a:p>
          <a:p>
            <a:r>
              <a:rPr lang="en-US" dirty="0" smtClean="0"/>
              <a:t>Scheduler Activation</a:t>
            </a:r>
          </a:p>
          <a:p>
            <a:r>
              <a:rPr lang="en-US" dirty="0" smtClean="0"/>
              <a:t>Implementation</a:t>
            </a:r>
          </a:p>
          <a:p>
            <a:r>
              <a:rPr lang="en-US" dirty="0" smtClean="0"/>
              <a:t>Experimental Evaluation</a:t>
            </a:r>
          </a:p>
          <a:p>
            <a:r>
              <a:rPr lang="en-US" dirty="0" smtClean="0">
                <a:solidFill>
                  <a:srgbClr val="FF0000"/>
                </a:solidFill>
              </a:rPr>
              <a:t>Summary</a:t>
            </a:r>
          </a:p>
        </p:txBody>
      </p:sp>
    </p:spTree>
    <p:extLst>
      <p:ext uri="{BB962C8B-B14F-4D97-AF65-F5344CB8AC3E}">
        <p14:creationId xmlns:p14="http://schemas.microsoft.com/office/powerpoint/2010/main" xmlns="" val="142892729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Implement user-level thread package</a:t>
            </a:r>
          </a:p>
          <a:p>
            <a:r>
              <a:rPr lang="en-US" dirty="0" smtClean="0"/>
              <a:t>Virtual Multiprocessor in application address space</a:t>
            </a:r>
            <a:endParaRPr lang="en-US" dirty="0"/>
          </a:p>
          <a:p>
            <a:r>
              <a:rPr lang="en-US" dirty="0" smtClean="0"/>
              <a:t>Divided responsibilities</a:t>
            </a:r>
          </a:p>
        </p:txBody>
      </p:sp>
    </p:spTree>
    <p:extLst>
      <p:ext uri="{BB962C8B-B14F-4D97-AF65-F5344CB8AC3E}">
        <p14:creationId xmlns:p14="http://schemas.microsoft.com/office/powerpoint/2010/main" xmlns="" val="3061102276"/>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Processor allocation</a:t>
            </a:r>
          </a:p>
          <a:p>
            <a:r>
              <a:rPr lang="en-US" dirty="0" smtClean="0"/>
              <a:t>Thread Scheduling</a:t>
            </a:r>
          </a:p>
          <a:p>
            <a:r>
              <a:rPr lang="en-US" dirty="0" smtClean="0"/>
              <a:t>Kernel notifications to address space thread scheduler</a:t>
            </a:r>
          </a:p>
          <a:p>
            <a:r>
              <a:rPr lang="en-US" dirty="0" smtClean="0"/>
              <a:t>Address space notifications to kernel for </a:t>
            </a:r>
            <a:r>
              <a:rPr lang="en-US" smtClean="0"/>
              <a:t>processor allocations</a:t>
            </a:r>
            <a:endParaRPr lang="en-US"/>
          </a:p>
        </p:txBody>
      </p:sp>
    </p:spTree>
    <p:extLst>
      <p:ext uri="{BB962C8B-B14F-4D97-AF65-F5344CB8AC3E}">
        <p14:creationId xmlns:p14="http://schemas.microsoft.com/office/powerpoint/2010/main" xmlns="" val="1979923089"/>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dirty="0" smtClean="0"/>
              <a:t>?</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xmlns="" val="35346023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Why Thread? An Example</a:t>
            </a:r>
            <a:endParaRPr lang="en-US" dirty="0"/>
          </a:p>
        </p:txBody>
      </p:sp>
      <p:sp>
        <p:nvSpPr>
          <p:cNvPr id="3" name="内容占位符 2"/>
          <p:cNvSpPr>
            <a:spLocks noGrp="1"/>
          </p:cNvSpPr>
          <p:nvPr>
            <p:ph idx="1"/>
          </p:nvPr>
        </p:nvSpPr>
        <p:spPr/>
        <p:txBody>
          <a:bodyPr/>
          <a:lstStyle/>
          <a:p>
            <a:pPr>
              <a:buFont typeface="Wingdings" pitchFamily="2" charset="2"/>
              <a:buChar char="v"/>
            </a:pPr>
            <a:r>
              <a:rPr lang="en-US" sz="2400" dirty="0" smtClean="0"/>
              <a:t>How to develop an editor that allow typo checking, document printing, and user input simultaneously?</a:t>
            </a:r>
          </a:p>
          <a:p>
            <a:endParaRPr lang="en-US" sz="2400" dirty="0" smtClean="0"/>
          </a:p>
          <a:p>
            <a:endParaRPr lang="en-US" sz="2400" dirty="0" smtClean="0"/>
          </a:p>
          <a:p>
            <a:endParaRPr lang="en-US" sz="2400" dirty="0" smtClean="0"/>
          </a:p>
          <a:p>
            <a:endParaRPr lang="en-US" sz="2800" dirty="0" smtClean="0"/>
          </a:p>
          <a:p>
            <a:endParaRPr lang="en-US" sz="2800" dirty="0" smtClean="0"/>
          </a:p>
          <a:p>
            <a:endParaRPr lang="en-US" sz="2800" dirty="0"/>
          </a:p>
        </p:txBody>
      </p:sp>
      <p:graphicFrame>
        <p:nvGraphicFramePr>
          <p:cNvPr id="4" name="表格 3"/>
          <p:cNvGraphicFramePr>
            <a:graphicFrameLocks noGrp="1"/>
          </p:cNvGraphicFramePr>
          <p:nvPr/>
        </p:nvGraphicFramePr>
        <p:xfrm>
          <a:off x="990600" y="2743200"/>
          <a:ext cx="7543800" cy="1844040"/>
        </p:xfrm>
        <a:graphic>
          <a:graphicData uri="http://schemas.openxmlformats.org/drawingml/2006/table">
            <a:tbl>
              <a:tblPr firstRow="1" bandRow="1">
                <a:tableStyleId>{6E25E649-3F16-4E02-A733-19D2CDBF48F0}</a:tableStyleId>
              </a:tblPr>
              <a:tblGrid>
                <a:gridCol w="3771900"/>
                <a:gridCol w="3771900"/>
              </a:tblGrid>
              <a:tr h="381000">
                <a:tc>
                  <a:txBody>
                    <a:bodyPr/>
                    <a:lstStyle/>
                    <a:p>
                      <a:pPr algn="ctr"/>
                      <a:r>
                        <a:rPr lang="en-US" dirty="0" smtClean="0">
                          <a:solidFill>
                            <a:schemeClr val="tx1"/>
                          </a:solidFill>
                        </a:rPr>
                        <a:t>Process based</a:t>
                      </a:r>
                      <a:endParaRPr lang="en-US" dirty="0">
                        <a:solidFill>
                          <a:schemeClr val="tx1"/>
                        </a:solidFill>
                      </a:endParaRPr>
                    </a:p>
                  </a:txBody>
                  <a:tcPr/>
                </a:tc>
                <a:tc>
                  <a:txBody>
                    <a:bodyPr/>
                    <a:lstStyle/>
                    <a:p>
                      <a:pPr algn="ctr"/>
                      <a:r>
                        <a:rPr lang="en-US" dirty="0" smtClean="0">
                          <a:solidFill>
                            <a:schemeClr val="tx1"/>
                          </a:solidFill>
                        </a:rPr>
                        <a:t> Thread based</a:t>
                      </a:r>
                      <a:endParaRPr lang="en-US" dirty="0">
                        <a:solidFill>
                          <a:schemeClr val="tx1"/>
                        </a:solidFill>
                      </a:endParaRPr>
                    </a:p>
                  </a:txBody>
                  <a:tcPr/>
                </a:tc>
              </a:tr>
              <a:tr h="1219200">
                <a:tc>
                  <a:txBody>
                    <a:bodyPr/>
                    <a:lstStyle/>
                    <a:p>
                      <a:pPr algn="l"/>
                      <a:r>
                        <a:rPr lang="en-US" dirty="0" smtClean="0">
                          <a:solidFill>
                            <a:schemeClr val="tx1"/>
                          </a:solidFill>
                        </a:rPr>
                        <a:t>1 process for typo</a:t>
                      </a:r>
                      <a:r>
                        <a:rPr lang="en-US" baseline="0" dirty="0" smtClean="0">
                          <a:solidFill>
                            <a:schemeClr val="tx1"/>
                          </a:solidFill>
                        </a:rPr>
                        <a:t> checking,</a:t>
                      </a:r>
                    </a:p>
                    <a:p>
                      <a:pPr algn="l"/>
                      <a:r>
                        <a:rPr lang="en-US" baseline="0" dirty="0" smtClean="0">
                          <a:solidFill>
                            <a:schemeClr val="tx1"/>
                          </a:solidFill>
                        </a:rPr>
                        <a:t>1 process for printing,</a:t>
                      </a:r>
                    </a:p>
                    <a:p>
                      <a:pPr algn="l"/>
                      <a:r>
                        <a:rPr lang="en-US" baseline="0" dirty="0" smtClean="0">
                          <a:solidFill>
                            <a:schemeClr val="tx1"/>
                          </a:solidFill>
                        </a:rPr>
                        <a:t>1 process for handling user input.</a:t>
                      </a:r>
                    </a:p>
                    <a:p>
                      <a:pPr algn="l"/>
                      <a:r>
                        <a:rPr lang="en-US" b="1" baseline="0" dirty="0" smtClean="0">
                          <a:solidFill>
                            <a:srgbClr val="FF0000"/>
                          </a:solidFill>
                        </a:rPr>
                        <a:t>Explicitly leverage inter-process communication. Complicate! </a:t>
                      </a:r>
                      <a:endParaRPr lang="en-US" b="1" dirty="0">
                        <a:solidFill>
                          <a:srgbClr val="FF0000"/>
                        </a:solidFill>
                      </a:endParaRPr>
                    </a:p>
                  </a:txBody>
                  <a:tcPr/>
                </a:tc>
                <a:tc>
                  <a:txBody>
                    <a:bodyPr/>
                    <a:lstStyle/>
                    <a:p>
                      <a:pPr algn="l"/>
                      <a:r>
                        <a:rPr lang="en-US" dirty="0" smtClean="0">
                          <a:solidFill>
                            <a:schemeClr val="tx1"/>
                          </a:solidFill>
                        </a:rPr>
                        <a:t>1 thread for typo</a:t>
                      </a:r>
                      <a:r>
                        <a:rPr lang="en-US" baseline="0" dirty="0" smtClean="0">
                          <a:solidFill>
                            <a:schemeClr val="tx1"/>
                          </a:solidFill>
                        </a:rPr>
                        <a:t> checking,</a:t>
                      </a:r>
                    </a:p>
                    <a:p>
                      <a:pPr algn="l"/>
                      <a:r>
                        <a:rPr lang="en-US" baseline="0" dirty="0" smtClean="0">
                          <a:solidFill>
                            <a:schemeClr val="tx1"/>
                          </a:solidFill>
                        </a:rPr>
                        <a:t>1 thread for printing,</a:t>
                      </a:r>
                    </a:p>
                    <a:p>
                      <a:pPr algn="l"/>
                      <a:r>
                        <a:rPr lang="en-US" baseline="0" dirty="0" smtClean="0">
                          <a:solidFill>
                            <a:schemeClr val="tx1"/>
                          </a:solidFill>
                        </a:rPr>
                        <a:t>1 thread for handling user input.</a:t>
                      </a:r>
                    </a:p>
                    <a:p>
                      <a:pPr algn="l"/>
                      <a:r>
                        <a:rPr lang="en-US" b="1" baseline="0" dirty="0" smtClean="0">
                          <a:solidFill>
                            <a:srgbClr val="FF0000"/>
                          </a:solidFill>
                        </a:rPr>
                        <a:t>Use shared data structure. </a:t>
                      </a:r>
                      <a:endParaRPr lang="en-US" b="1" dirty="0">
                        <a:solidFill>
                          <a:srgbClr val="FF0000"/>
                        </a:solidFill>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User Mode vs. Kernel Mode</a:t>
            </a:r>
            <a:endParaRPr lang="en-US" dirty="0"/>
          </a:p>
        </p:txBody>
      </p:sp>
      <p:sp>
        <p:nvSpPr>
          <p:cNvPr id="3" name="内容占位符 2"/>
          <p:cNvSpPr>
            <a:spLocks noGrp="1"/>
          </p:cNvSpPr>
          <p:nvPr>
            <p:ph idx="1"/>
          </p:nvPr>
        </p:nvSpPr>
        <p:spPr/>
        <p:txBody>
          <a:bodyPr/>
          <a:lstStyle/>
          <a:p>
            <a:pPr>
              <a:buFont typeface="Wingdings" pitchFamily="2" charset="2"/>
              <a:buChar char="Ø"/>
            </a:pPr>
            <a:r>
              <a:rPr lang="en-US" b="1" dirty="0" smtClean="0"/>
              <a:t>Kernel Mode</a:t>
            </a:r>
          </a:p>
          <a:p>
            <a:pPr lvl="1"/>
            <a:r>
              <a:rPr lang="en-US" dirty="0" smtClean="0"/>
              <a:t>Unrestricted access to hardware. </a:t>
            </a:r>
          </a:p>
          <a:p>
            <a:pPr lvl="1"/>
            <a:r>
              <a:rPr lang="en-US" dirty="0" smtClean="0"/>
              <a:t>Execute trusted functions.</a:t>
            </a:r>
          </a:p>
          <a:p>
            <a:pPr lvl="1"/>
            <a:r>
              <a:rPr lang="en-US" dirty="0" smtClean="0"/>
              <a:t>Crash is severe.</a:t>
            </a:r>
          </a:p>
          <a:p>
            <a:pPr>
              <a:buFont typeface="Wingdings" pitchFamily="2" charset="2"/>
              <a:buChar char="Ø"/>
            </a:pPr>
            <a:r>
              <a:rPr lang="en-US" b="1" dirty="0" smtClean="0"/>
              <a:t>User Mode </a:t>
            </a:r>
          </a:p>
          <a:p>
            <a:pPr lvl="1"/>
            <a:r>
              <a:rPr lang="en-US" dirty="0" smtClean="0"/>
              <a:t>No ability to directly access hardware.  </a:t>
            </a:r>
          </a:p>
          <a:p>
            <a:pPr lvl="1"/>
            <a:r>
              <a:rPr lang="en-US" dirty="0" smtClean="0"/>
              <a:t>Crash is OK.</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IU Template">
  <a:themeElements>
    <a:clrScheme name="FIU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U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rgbClr val="305486"/>
            </a:solidFill>
            <a:effectLst/>
            <a:latin typeface="A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rgbClr val="305486"/>
            </a:solidFill>
            <a:effectLst/>
            <a:latin typeface="AGaramond" pitchFamily="18" charset="0"/>
          </a:defRPr>
        </a:defPPr>
      </a:lstStyle>
    </a:lnDef>
  </a:objectDefaults>
  <a:extraClrSchemeLst>
    <a:extraClrScheme>
      <a:clrScheme name="FIU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U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U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U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U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U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U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U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U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U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U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U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FIU-slides-templat-2011</Template>
  <TotalTime>1233</TotalTime>
  <Words>2956</Words>
  <Application>Microsoft Office PowerPoint</Application>
  <PresentationFormat>全屏显示(4:3)</PresentationFormat>
  <Paragraphs>598</Paragraphs>
  <Slides>75</Slides>
  <Notes>10</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FIU Template</vt:lpstr>
      <vt:lpstr>Scheduler Activations: Effective Kernel Support for the User-Level Management of Parallelism</vt:lpstr>
      <vt:lpstr>The Authors</vt:lpstr>
      <vt:lpstr>Outline</vt:lpstr>
      <vt:lpstr>Background</vt:lpstr>
      <vt:lpstr>Technologies Driving  Multi-Programming</vt:lpstr>
      <vt:lpstr>Reasons for  Multi-Programming</vt:lpstr>
      <vt:lpstr>Process vs. Thread</vt:lpstr>
      <vt:lpstr>Why Thread? An Example</vt:lpstr>
      <vt:lpstr>User Mode vs. Kernel Mode</vt:lpstr>
      <vt:lpstr>User Mode vs. Kernel Mode</vt:lpstr>
      <vt:lpstr>User-Level Threads  vs. Kernel-Level Threads</vt:lpstr>
      <vt:lpstr>User-Level Threads  vs. Kernel-Level Threads</vt:lpstr>
      <vt:lpstr>User-Level Threads  vs. Kernel-Level Threads</vt:lpstr>
      <vt:lpstr>Outline</vt:lpstr>
      <vt:lpstr>Problem Statement</vt:lpstr>
      <vt:lpstr>Dilemma of programmer</vt:lpstr>
      <vt:lpstr>What is an ideal design?</vt:lpstr>
      <vt:lpstr>Outline</vt:lpstr>
      <vt:lpstr>The Approach</vt:lpstr>
      <vt:lpstr>The Approach</vt:lpstr>
      <vt:lpstr>The Approach</vt:lpstr>
      <vt:lpstr>The Approach</vt:lpstr>
      <vt:lpstr>Outline</vt:lpstr>
      <vt:lpstr>Related Works</vt:lpstr>
      <vt:lpstr>Related Works</vt:lpstr>
      <vt:lpstr>Related Works</vt:lpstr>
      <vt:lpstr>Outline</vt:lpstr>
      <vt:lpstr>User-level Thread</vt:lpstr>
      <vt:lpstr>User-level Thread </vt:lpstr>
      <vt:lpstr>Advantages of User-level Threads</vt:lpstr>
      <vt:lpstr>Disadvantages of User-level Threads</vt:lpstr>
      <vt:lpstr>Example: I/O</vt:lpstr>
      <vt:lpstr>Outline</vt:lpstr>
      <vt:lpstr>Kernel-level Thread</vt:lpstr>
      <vt:lpstr>Kernel-level Thread</vt:lpstr>
      <vt:lpstr>Advantages, Disadvantages of Kernel-level Threads</vt:lpstr>
      <vt:lpstr>Outline</vt:lpstr>
      <vt:lpstr>N:M Thread System</vt:lpstr>
      <vt:lpstr>Problem </vt:lpstr>
      <vt:lpstr>Virtual Multiprocessor</vt:lpstr>
      <vt:lpstr>Scheduler Activations: Structure</vt:lpstr>
      <vt:lpstr>Scheduler Activations</vt:lpstr>
      <vt:lpstr>Scheduler Activations</vt:lpstr>
      <vt:lpstr>Role of  Scheduler Activations</vt:lpstr>
      <vt:lpstr>Communication via Upcalls</vt:lpstr>
      <vt:lpstr>Communication :  Kernel to User Level</vt:lpstr>
      <vt:lpstr>Communication :  Kernel to User Level</vt:lpstr>
      <vt:lpstr>Avoid Effects of Blocking</vt:lpstr>
      <vt:lpstr>Resuming Blocked Thread</vt:lpstr>
      <vt:lpstr>Communication :  User Level to Kernel </vt:lpstr>
      <vt:lpstr>Critical Sections</vt:lpstr>
      <vt:lpstr>Example: Managing I/O</vt:lpstr>
      <vt:lpstr>Outline</vt:lpstr>
      <vt:lpstr>Implementation</vt:lpstr>
      <vt:lpstr>Implementation</vt:lpstr>
      <vt:lpstr>Processor Allocation Policy</vt:lpstr>
      <vt:lpstr>Thread Scheduling Policy</vt:lpstr>
      <vt:lpstr>Thread Scheduling Policy</vt:lpstr>
      <vt:lpstr>Performance Enhancement</vt:lpstr>
      <vt:lpstr>Performance Enhancement</vt:lpstr>
      <vt:lpstr>Debugging Considerations</vt:lpstr>
      <vt:lpstr>Outline</vt:lpstr>
      <vt:lpstr>Experimental Evaluation</vt:lpstr>
      <vt:lpstr>Experimental Evaluation</vt:lpstr>
      <vt:lpstr>Thread Performance</vt:lpstr>
      <vt:lpstr>Upcall</vt:lpstr>
      <vt:lpstr>Application Performance</vt:lpstr>
      <vt:lpstr>Application Performance</vt:lpstr>
      <vt:lpstr>Application Performance</vt:lpstr>
      <vt:lpstr>Application Performance</vt:lpstr>
      <vt:lpstr>Application Performance</vt:lpstr>
      <vt:lpstr>Outline</vt:lpstr>
      <vt:lpstr>Summary</vt:lpstr>
      <vt:lpstr>Summary</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Activations: Effective Kernel Support for the User-Level Management of Parallelism</dc:title>
  <dc:creator>yexi jiang</dc:creator>
  <cp:lastModifiedBy>Yexi</cp:lastModifiedBy>
  <cp:revision>170</cp:revision>
  <dcterms:created xsi:type="dcterms:W3CDTF">2006-08-16T00:00:00Z</dcterms:created>
  <dcterms:modified xsi:type="dcterms:W3CDTF">2012-03-28T19:32:43Z</dcterms:modified>
</cp:coreProperties>
</file>