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82" r:id="rId6"/>
    <p:sldId id="283" r:id="rId7"/>
    <p:sldId id="261" r:id="rId8"/>
    <p:sldId id="262" r:id="rId9"/>
    <p:sldId id="266" r:id="rId10"/>
    <p:sldId id="263" r:id="rId11"/>
    <p:sldId id="264" r:id="rId12"/>
    <p:sldId id="265" r:id="rId13"/>
    <p:sldId id="281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9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7992" autoAdjust="0"/>
  </p:normalViewPr>
  <p:slideViewPr>
    <p:cSldViewPr>
      <p:cViewPr varScale="1">
        <p:scale>
          <a:sx n="63" d="100"/>
          <a:sy n="63" d="100"/>
        </p:scale>
        <p:origin x="-142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404D7-2C0B-4EE8-A21D-3F4CD092D96D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80734-05D4-412A-97C3-FDB8D6D10E6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ceHolder 1"/>
          <p:cNvSpPr>
            <a:spLocks noGrp="1"/>
          </p:cNvSpPr>
          <p:nvPr>
            <p:ph type="body"/>
          </p:nvPr>
        </p:nvSpPr>
        <p:spPr bwMode="auto">
          <a:xfrm>
            <a:off x="1208485" y="4373941"/>
            <a:ext cx="4441031" cy="3562048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0963" name="CustomShape 2"/>
          <p:cNvSpPr>
            <a:spLocks noChangeArrowheads="1"/>
          </p:cNvSpPr>
          <p:nvPr/>
        </p:nvSpPr>
        <p:spPr bwMode="auto">
          <a:xfrm>
            <a:off x="0" y="0"/>
            <a:ext cx="1489" cy="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273" tIns="39957" rIns="80273" bIns="39957" anchor="ctr"/>
          <a:lstStyle/>
          <a:p>
            <a:pPr>
              <a:lnSpc>
                <a:spcPct val="93000"/>
              </a:lnSpc>
            </a:pPr>
            <a:r>
              <a:rPr lang="en-US" sz="2100" dirty="0">
                <a:solidFill>
                  <a:srgbClr val="000000"/>
                </a:solidFill>
                <a:latin typeface="Times New Roman" pitchFamily="18" charset="0"/>
              </a:rPr>
              <a:t>Smart Cloud Enterprise +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054999E-3282-4710-A497-646621740BDD}" type="slidenum">
              <a:rPr lang="en-US"/>
              <a:pPr/>
              <a:t>5</a:t>
            </a:fld>
            <a:endParaRPr lang="en-US"/>
          </a:p>
        </p:txBody>
      </p:sp>
      <p:sp>
        <p:nvSpPr>
          <p:cNvPr id="37891" name="AutoShape 1"/>
          <p:cNvSpPr>
            <a:spLocks noChangeArrowheads="1"/>
          </p:cNvSpPr>
          <p:nvPr/>
        </p:nvSpPr>
        <p:spPr bwMode="auto">
          <a:xfrm>
            <a:off x="-11795125" y="-11793538"/>
            <a:ext cx="11796713" cy="11796713"/>
          </a:xfrm>
          <a:custGeom>
            <a:avLst/>
            <a:gdLst>
              <a:gd name="T0" fmla="*/ 11796713 w 11796713"/>
              <a:gd name="T1" fmla="*/ 5898357 h 11796713"/>
              <a:gd name="T2" fmla="*/ 5898357 w 11796713"/>
              <a:gd name="T3" fmla="*/ 11796713 h 11796713"/>
              <a:gd name="T4" fmla="*/ 0 w 11796713"/>
              <a:gd name="T5" fmla="*/ 5898357 h 11796713"/>
              <a:gd name="T6" fmla="*/ 5898357 w 11796713"/>
              <a:gd name="T7" fmla="*/ 0 h 11796713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1796713"/>
              <a:gd name="T13" fmla="*/ 0 h 11796713"/>
              <a:gd name="T14" fmla="*/ 11796713 w 11796713"/>
              <a:gd name="T15" fmla="*/ 11796713 h 1179671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796713" h="11796713">
                <a:moveTo>
                  <a:pt x="0" y="0"/>
                </a:moveTo>
                <a:lnTo>
                  <a:pt x="32769" y="0"/>
                </a:lnTo>
                <a:lnTo>
                  <a:pt x="32769" y="32769"/>
                </a:lnTo>
                <a:lnTo>
                  <a:pt x="0" y="32769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</a:pPr>
            <a:fld id="{5C5B1D56-4B3A-4CF6-B3E1-21291BFA7456}" type="slidenum">
              <a:rPr lang="en-US">
                <a:solidFill>
                  <a:srgbClr val="000000"/>
                </a:solidFill>
                <a:latin typeface="Calibri" pitchFamily="34" charset="0"/>
              </a:rPr>
              <a: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  <a:tab pos="9410700" algn="l"/>
                  <a:tab pos="10134600" algn="l"/>
                  <a:tab pos="10858500" algn="l"/>
                  <a:tab pos="11582400" algn="l"/>
                </a:tabLst>
              </a:pPr>
              <a:t>5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200525"/>
          </a:xfrm>
          <a:noFill/>
        </p:spPr>
        <p:txBody>
          <a:bodyPr wrap="none" anchor="ctr"/>
          <a:lstStyle/>
          <a:p>
            <a:pPr eaLnBrk="1" hangingPunct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sz="200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054999E-3282-4710-A497-646621740BDD}" type="slidenum">
              <a:rPr lang="en-US"/>
              <a:pPr/>
              <a:t>6</a:t>
            </a:fld>
            <a:endParaRPr lang="en-US"/>
          </a:p>
        </p:txBody>
      </p:sp>
      <p:sp>
        <p:nvSpPr>
          <p:cNvPr id="37891" name="AutoShape 1"/>
          <p:cNvSpPr>
            <a:spLocks noChangeArrowheads="1"/>
          </p:cNvSpPr>
          <p:nvPr/>
        </p:nvSpPr>
        <p:spPr bwMode="auto">
          <a:xfrm>
            <a:off x="-11795125" y="-11793538"/>
            <a:ext cx="11796713" cy="11796713"/>
          </a:xfrm>
          <a:custGeom>
            <a:avLst/>
            <a:gdLst>
              <a:gd name="T0" fmla="*/ 11796713 w 11796713"/>
              <a:gd name="T1" fmla="*/ 5898357 h 11796713"/>
              <a:gd name="T2" fmla="*/ 5898357 w 11796713"/>
              <a:gd name="T3" fmla="*/ 11796713 h 11796713"/>
              <a:gd name="T4" fmla="*/ 0 w 11796713"/>
              <a:gd name="T5" fmla="*/ 5898357 h 11796713"/>
              <a:gd name="T6" fmla="*/ 5898357 w 11796713"/>
              <a:gd name="T7" fmla="*/ 0 h 11796713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1796713"/>
              <a:gd name="T13" fmla="*/ 0 h 11796713"/>
              <a:gd name="T14" fmla="*/ 11796713 w 11796713"/>
              <a:gd name="T15" fmla="*/ 11796713 h 1179671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796713" h="11796713">
                <a:moveTo>
                  <a:pt x="0" y="0"/>
                </a:moveTo>
                <a:lnTo>
                  <a:pt x="32769" y="0"/>
                </a:lnTo>
                <a:lnTo>
                  <a:pt x="32769" y="32769"/>
                </a:lnTo>
                <a:lnTo>
                  <a:pt x="0" y="32769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</a:pPr>
            <a:fld id="{5C5B1D56-4B3A-4CF6-B3E1-21291BFA7456}" type="slidenum">
              <a:rPr lang="en-US">
                <a:solidFill>
                  <a:srgbClr val="000000"/>
                </a:solidFill>
                <a:latin typeface="Calibri" pitchFamily="34" charset="0"/>
              </a:rPr>
              <a: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  <a:tab pos="9410700" algn="l"/>
                  <a:tab pos="10134600" algn="l"/>
                  <a:tab pos="10858500" algn="l"/>
                  <a:tab pos="11582400" algn="l"/>
                </a:tabLst>
              </a:pPr>
              <a:t>6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200525"/>
          </a:xfrm>
          <a:noFill/>
        </p:spPr>
        <p:txBody>
          <a:bodyPr wrap="none" anchor="ctr"/>
          <a:lstStyle/>
          <a:p>
            <a:pPr eaLnBrk="1" hangingPunct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sz="200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mtClean="0">
                <a:ea typeface="MS PGothic" pitchFamily="34" charset="-128"/>
              </a:rPr>
              <a:t>(try to match the requirements with knowledge stored in knowledge base)</a:t>
            </a:r>
            <a:endParaRPr lang="zh-CN" altLang="en-US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2013-3-7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2013-3-7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2013-3-7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2013-3-7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2013-3-7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2013-3-7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2013-3-7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2013-3-7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2013-3-7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2013-3-7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2013-3-7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2013-3-7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19" Type="http://schemas.openxmlformats.org/officeDocument/2006/relationships/image" Target="../media/image18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Shape 1"/>
          <p:cNvSpPr txBox="1">
            <a:spLocks noChangeArrowheads="1"/>
          </p:cNvSpPr>
          <p:nvPr/>
        </p:nvSpPr>
        <p:spPr bwMode="auto">
          <a:xfrm>
            <a:off x="304800" y="1371600"/>
            <a:ext cx="8534400" cy="443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720" tIns="42480" rIns="81720" bIns="42480" anchor="ctr"/>
          <a:lstStyle/>
          <a:p>
            <a:pPr algn="ctr">
              <a:lnSpc>
                <a:spcPct val="94000"/>
              </a:lnSpc>
            </a:pPr>
            <a:r>
              <a:rPr lang="en-US" altLang="zh-CN" sz="3200" dirty="0">
                <a:ea typeface="MS PGothic" pitchFamily="34" charset="-128"/>
                <a:cs typeface="Arial" pitchFamily="34" charset="0"/>
              </a:rPr>
              <a:t>  Towards Cloud Services Marketplace:</a:t>
            </a:r>
          </a:p>
          <a:p>
            <a:pPr algn="ctr">
              <a:lnSpc>
                <a:spcPct val="94000"/>
              </a:lnSpc>
            </a:pPr>
            <a:r>
              <a:rPr lang="en-US" altLang="zh-CN" sz="3200" dirty="0" smtClean="0">
                <a:ea typeface="MS PGothic" pitchFamily="34" charset="-128"/>
                <a:cs typeface="Arial" pitchFamily="34" charset="0"/>
              </a:rPr>
              <a:t>Interactive Service </a:t>
            </a:r>
            <a:r>
              <a:rPr lang="en-US" altLang="zh-CN" sz="3200" dirty="0">
                <a:ea typeface="MS PGothic" pitchFamily="34" charset="-128"/>
                <a:cs typeface="Arial" pitchFamily="34" charset="0"/>
              </a:rPr>
              <a:t>Retrieval </a:t>
            </a:r>
            <a:endParaRPr lang="en-US" altLang="zh-CN" sz="3200" dirty="0" smtClean="0">
              <a:ea typeface="MS PGothic" pitchFamily="34" charset="-128"/>
              <a:cs typeface="Arial" pitchFamily="34" charset="0"/>
            </a:endParaRPr>
          </a:p>
          <a:p>
            <a:pPr algn="ctr">
              <a:lnSpc>
                <a:spcPct val="94000"/>
              </a:lnSpc>
            </a:pPr>
            <a:r>
              <a:rPr lang="en-US" altLang="zh-CN" sz="3200" dirty="0" smtClean="0">
                <a:ea typeface="MS PGothic" pitchFamily="34" charset="-128"/>
                <a:cs typeface="Arial" pitchFamily="34" charset="0"/>
              </a:rPr>
              <a:t>Methodology </a:t>
            </a:r>
            <a:r>
              <a:rPr lang="en-US" altLang="zh-CN" sz="3200" dirty="0">
                <a:ea typeface="MS PGothic" pitchFamily="34" charset="-128"/>
                <a:cs typeface="Arial" pitchFamily="34" charset="0"/>
              </a:rPr>
              <a:t>and </a:t>
            </a:r>
            <a:r>
              <a:rPr lang="en-US" altLang="zh-CN" sz="3200" dirty="0" smtClean="0">
                <a:ea typeface="MS PGothic" pitchFamily="34" charset="-128"/>
                <a:cs typeface="Arial" pitchFamily="34" charset="0"/>
              </a:rPr>
              <a:t>System</a:t>
            </a:r>
            <a:endParaRPr lang="en-US" altLang="zh-CN" sz="3200" dirty="0">
              <a:ea typeface="MS PGothic" pitchFamily="34" charset="-128"/>
              <a:cs typeface="Arial" pitchFamily="34" charset="0"/>
            </a:endParaRPr>
          </a:p>
          <a:p>
            <a:pPr algn="ctr">
              <a:lnSpc>
                <a:spcPct val="94000"/>
              </a:lnSpc>
            </a:pPr>
            <a:r>
              <a:rPr lang="en-US" altLang="zh-CN" sz="3200" dirty="0">
                <a:ea typeface="MS PGothic" pitchFamily="34" charset="-128"/>
                <a:cs typeface="Arial" pitchFamily="34" charset="0"/>
              </a:rPr>
              <a:t>
</a:t>
            </a:r>
          </a:p>
          <a:p>
            <a:pPr algn="ctr">
              <a:lnSpc>
                <a:spcPct val="94000"/>
              </a:lnSpc>
            </a:pPr>
            <a:r>
              <a:rPr lang="en-US" altLang="zh-CN" sz="3200" dirty="0" err="1">
                <a:ea typeface="MS PGothic" pitchFamily="34" charset="-128"/>
                <a:cs typeface="Arial" pitchFamily="34" charset="0"/>
              </a:rPr>
              <a:t>Yexi</a:t>
            </a:r>
            <a:r>
              <a:rPr lang="en-US" altLang="zh-CN" sz="3200" dirty="0">
                <a:ea typeface="MS PGothic" pitchFamily="34" charset="-128"/>
                <a:cs typeface="Arial" pitchFamily="34" charset="0"/>
              </a:rPr>
              <a:t> Jiang</a:t>
            </a:r>
            <a:endParaRPr lang="en-US" altLang="zh-CN" sz="3200" baseline="30000" dirty="0">
              <a:ea typeface="MS PGothic" pitchFamily="34" charset="-128"/>
              <a:cs typeface="Arial" pitchFamily="34" charset="0"/>
            </a:endParaRPr>
          </a:p>
          <a:p>
            <a:pPr algn="ctr">
              <a:lnSpc>
                <a:spcPct val="94000"/>
              </a:lnSpc>
            </a:pPr>
            <a:r>
              <a:rPr lang="en-US" sz="3200" dirty="0" smtClean="0">
                <a:ea typeface="MS PGothic" pitchFamily="34" charset="-128"/>
                <a:cs typeface="Arial" pitchFamily="34" charset="0"/>
              </a:rPr>
              <a:t>Florida </a:t>
            </a:r>
            <a:r>
              <a:rPr lang="en-US" sz="3200" dirty="0">
                <a:ea typeface="MS PGothic" pitchFamily="34" charset="-128"/>
                <a:cs typeface="Arial" pitchFamily="34" charset="0"/>
              </a:rPr>
              <a:t>International </a:t>
            </a:r>
            <a:r>
              <a:rPr lang="en-US" sz="3200" dirty="0" smtClean="0">
                <a:ea typeface="MS PGothic" pitchFamily="34" charset="-128"/>
                <a:cs typeface="Arial" pitchFamily="34" charset="0"/>
              </a:rPr>
              <a:t>University</a:t>
            </a:r>
          </a:p>
          <a:p>
            <a:pPr algn="ctr">
              <a:lnSpc>
                <a:spcPct val="94000"/>
              </a:lnSpc>
            </a:pPr>
            <a:endParaRPr lang="en-US" sz="3200" dirty="0" smtClean="0">
              <a:ea typeface="MS PGothic" pitchFamily="34" charset="-128"/>
              <a:cs typeface="Arial" pitchFamily="34" charset="0"/>
            </a:endParaRPr>
          </a:p>
          <a:p>
            <a:pPr algn="ctr">
              <a:lnSpc>
                <a:spcPct val="94000"/>
              </a:lnSpc>
            </a:pPr>
            <a:endParaRPr lang="en-US" baseline="30000" dirty="0">
              <a:solidFill>
                <a:srgbClr val="000000"/>
              </a:solidFill>
              <a:ea typeface="MS PGothic" pitchFamily="34" charset="-128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Shape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>
                <a:latin typeface="Calibri" pitchFamily="34" charset="0"/>
              </a:rPr>
              <a:t>Service Knowledge Base Prototype</a:t>
            </a:r>
          </a:p>
        </p:txBody>
      </p:sp>
      <p:sp>
        <p:nvSpPr>
          <p:cNvPr id="25603" name="TextShape 2"/>
          <p:cNvSpPr txBox="1">
            <a:spLocks noChangeArrowheads="1"/>
          </p:cNvSpPr>
          <p:nvPr/>
        </p:nvSpPr>
        <p:spPr bwMode="auto">
          <a:xfrm>
            <a:off x="457200" y="1600200"/>
            <a:ext cx="818673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Char char="•"/>
              <a:defRPr/>
            </a:pPr>
            <a:r>
              <a:rPr lang="en-US" altLang="zh-CN" sz="2800" dirty="0">
                <a:solidFill>
                  <a:srgbClr val="000000"/>
                </a:solidFill>
                <a:latin typeface="+mn-lt"/>
              </a:rPr>
              <a:t>Concepts in 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Service definition ontology</a:t>
            </a:r>
            <a:endParaRPr lang="en-US" sz="1600" dirty="0">
              <a:latin typeface="+mn-lt"/>
            </a:endParaRPr>
          </a:p>
          <a:p>
            <a:pPr lvl="1">
              <a:buFont typeface="Arial" pitchFamily="34" charset="0"/>
              <a:buChar char="–"/>
              <a:defRPr/>
            </a:pPr>
            <a:r>
              <a:rPr lang="en-US" sz="2400" dirty="0">
                <a:latin typeface="+mn-lt"/>
              </a:rPr>
              <a:t>Description</a:t>
            </a:r>
            <a:r>
              <a:rPr lang="en-US" altLang="zh-CN" sz="2400" dirty="0">
                <a:latin typeface="+mn-lt"/>
              </a:rPr>
              <a:t>s -- </a:t>
            </a:r>
            <a:r>
              <a:rPr lang="en-US" sz="2400" dirty="0">
                <a:latin typeface="+mn-lt"/>
              </a:rPr>
              <a:t>name, description, </a:t>
            </a:r>
            <a:r>
              <a:rPr lang="en-US" sz="2400" dirty="0" smtClean="0">
                <a:latin typeface="+mn-lt"/>
              </a:rPr>
              <a:t>provider</a:t>
            </a:r>
            <a:r>
              <a:rPr lang="en-US" sz="2400" smtClean="0">
                <a:latin typeface="+mn-lt"/>
              </a:rPr>
              <a:t>, semantic tag</a:t>
            </a:r>
            <a:endParaRPr lang="en-US" sz="2400" dirty="0">
              <a:latin typeface="+mn-lt"/>
            </a:endParaRPr>
          </a:p>
          <a:p>
            <a:pPr lvl="1">
              <a:buFont typeface="Arial" pitchFamily="34" charset="0"/>
              <a:buChar char="–"/>
              <a:defRPr/>
            </a:pPr>
            <a:r>
              <a:rPr lang="en-US" sz="2400" dirty="0">
                <a:latin typeface="+mn-lt"/>
              </a:rPr>
              <a:t>Functionalit</a:t>
            </a:r>
            <a:r>
              <a:rPr lang="en-US" altLang="zh-CN" sz="2400" dirty="0">
                <a:latin typeface="+mn-lt"/>
              </a:rPr>
              <a:t>ies</a:t>
            </a:r>
            <a:r>
              <a:rPr lang="en-US" sz="2400" dirty="0">
                <a:latin typeface="+mn-lt"/>
              </a:rPr>
              <a:t> </a:t>
            </a:r>
            <a:r>
              <a:rPr lang="en-US" altLang="zh-CN" sz="2400" dirty="0">
                <a:latin typeface="+mn-lt"/>
              </a:rPr>
              <a:t>-- </a:t>
            </a:r>
            <a:r>
              <a:rPr lang="en-US" sz="2400" dirty="0">
                <a:latin typeface="+mn-lt"/>
              </a:rPr>
              <a:t> capability, configuration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altLang="zh-CN" sz="2400" dirty="0">
                <a:latin typeface="+mn-lt"/>
              </a:rPr>
              <a:t>Relationships -- </a:t>
            </a:r>
            <a:r>
              <a:rPr lang="en-US" sz="2400" dirty="0">
                <a:latin typeface="+mn-lt"/>
              </a:rPr>
              <a:t>functionality category, dependency</a:t>
            </a:r>
            <a:endParaRPr lang="en-US" altLang="zh-CN" sz="2400" dirty="0">
              <a:latin typeface="+mn-lt"/>
            </a:endParaRPr>
          </a:p>
          <a:p>
            <a:pPr lvl="1">
              <a:buFont typeface="Arial" pitchFamily="34" charset="0"/>
              <a:buChar char="–"/>
              <a:defRPr/>
            </a:pPr>
            <a:endParaRPr lang="en-US" sz="2400" dirty="0">
              <a:latin typeface="+mn-lt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rgbClr val="000000"/>
                </a:solidFill>
                <a:latin typeface="+mn-lt"/>
              </a:rPr>
              <a:t>Current Content: 50+ service categories, </a:t>
            </a:r>
            <a:r>
              <a:rPr lang="en-US" altLang="zh-CN" sz="2800" dirty="0">
                <a:solidFill>
                  <a:srgbClr val="000000"/>
                </a:solidFill>
                <a:latin typeface="+mn-lt"/>
              </a:rPr>
              <a:t>200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0+ service providers, </a:t>
            </a:r>
            <a:r>
              <a:rPr lang="en-US" altLang="zh-CN" sz="2800" dirty="0">
                <a:solidFill>
                  <a:srgbClr val="000000"/>
                </a:solidFill>
                <a:latin typeface="+mn-lt"/>
              </a:rPr>
              <a:t>26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00+ services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altLang="zh-CN" sz="2800" dirty="0">
                <a:solidFill>
                  <a:srgbClr val="000000"/>
                </a:solidFill>
                <a:latin typeface="+mn-lt"/>
              </a:rPr>
              <a:t>E.g. categories: ‘Storage’, ‘Payroll’, ‘Virtual Infrastructure’, ‘Advertising’, ‘Search’, ‘Email’, ‘Fax’ …</a:t>
            </a:r>
            <a:endParaRPr lang="en-US" i="1" dirty="0">
              <a:latin typeface="+mn-lt"/>
            </a:endParaRPr>
          </a:p>
        </p:txBody>
      </p:sp>
      <p:sp>
        <p:nvSpPr>
          <p:cNvPr id="23556" name="日期占位符 3"/>
          <p:cNvSpPr txBox="1">
            <a:spLocks noGrp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zh-CN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23557" name="灯片编号占位符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B47D8239-90A2-4A8C-AB79-95AF1AA15C4B}" type="slidenum">
              <a:rPr lang="zh-CN" altLang="en-US" sz="1200">
                <a:solidFill>
                  <a:srgbClr val="898989"/>
                </a:solidFill>
                <a:latin typeface="Calibri" pitchFamily="34" charset="0"/>
              </a:rPr>
              <a:pPr algn="r"/>
              <a:t>10</a:t>
            </a:fld>
            <a:endParaRPr lang="en-US" altLang="zh-CN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Shape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4400">
                <a:solidFill>
                  <a:srgbClr val="000000"/>
                </a:solidFill>
                <a:latin typeface="Calibri" pitchFamily="34" charset="0"/>
              </a:rPr>
              <a:t>Service Definition Ontology</a:t>
            </a:r>
            <a:endParaRPr lang="en-US">
              <a:latin typeface="Calibri" pitchFamily="34" charset="0"/>
              <a:ea typeface="DejaVu Sans"/>
              <a:cs typeface="DejaVu Sans"/>
            </a:endParaRPr>
          </a:p>
        </p:txBody>
      </p:sp>
      <p:sp>
        <p:nvSpPr>
          <p:cNvPr id="5" name="日期占位符 4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" name="灯片编号占位符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F75F1CF5-8F99-41DA-9231-72BF073F23A4}" type="slidenum">
              <a:rPr lang="zh-CN" altLang="en-US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11</a:t>
            </a:fld>
            <a:endParaRPr lang="zh-CN" altLang="en-US" sz="120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24581" name="Picture 5" descr="Schem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484313"/>
            <a:ext cx="8931275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445912"/>
            <a:ext cx="9144000" cy="504760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Shape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4000">
                <a:solidFill>
                  <a:srgbClr val="000000"/>
                </a:solidFill>
                <a:latin typeface="Calibri" pitchFamily="34" charset="0"/>
              </a:rPr>
              <a:t>Conversational Interface Prototype </a:t>
            </a:r>
          </a:p>
        </p:txBody>
      </p:sp>
      <p:sp>
        <p:nvSpPr>
          <p:cNvPr id="25603" name="TextShape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3200"/>
          </a:p>
        </p:txBody>
      </p:sp>
      <p:sp>
        <p:nvSpPr>
          <p:cNvPr id="25604" name="灯片编号占位符 7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4FDC08A-9505-463C-B5AA-7F0A426E83AA}" type="slidenum">
              <a:rPr lang="zh-CN" altLang="en-US" smtClean="0">
                <a:solidFill>
                  <a:srgbClr val="898989"/>
                </a:solidFill>
                <a:ea typeface="SimSun" pitchFamily="2" charset="-122"/>
              </a:rPr>
              <a:pPr/>
              <a:t>12</a:t>
            </a:fld>
            <a:endParaRPr lang="en-US" altLang="zh-CN" smtClean="0">
              <a:solidFill>
                <a:srgbClr val="898989"/>
              </a:solidFill>
              <a:ea typeface="SimSun" pitchFamily="2" charset="-122"/>
            </a:endParaRPr>
          </a:p>
        </p:txBody>
      </p:sp>
      <p:sp>
        <p:nvSpPr>
          <p:cNvPr id="25605" name="日期占位符 5"/>
          <p:cNvSpPr>
            <a:spLocks noGrp="1"/>
          </p:cNvSpPr>
          <p:nvPr>
            <p:ph type="dt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smtClean="0">
              <a:solidFill>
                <a:srgbClr val="898989"/>
              </a:solidFill>
              <a:ea typeface="SimSun" pitchFamily="2" charset="-122"/>
            </a:endParaRPr>
          </a:p>
        </p:txBody>
      </p:sp>
      <p:pic>
        <p:nvPicPr>
          <p:cNvPr id="25606" name="Picture 8" descr="C:\Documents and Settings\harrison\Application Data\Tencent\Users\17498382\QQ\WinTemp\RichOle\PW~4LXF@9WU2$({AZCPIJ$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3000"/>
            <a:ext cx="9144000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26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64E7748-CCC3-4AD3-8658-E56445215AD3}" type="slidenum">
              <a:rPr lang="zh-CN" altLang="en-US">
                <a:solidFill>
                  <a:srgbClr val="898989"/>
                </a:solidFill>
                <a:ea typeface="SimSun" pitchFamily="2" charset="-122"/>
              </a:rPr>
              <a:pPr/>
              <a:t>13</a:t>
            </a:fld>
            <a:endParaRPr lang="en-US" altLang="zh-CN">
              <a:solidFill>
                <a:srgbClr val="898989"/>
              </a:solidFill>
              <a:ea typeface="SimSun" pitchFamily="2" charset="-122"/>
            </a:endParaRPr>
          </a:p>
        </p:txBody>
      </p:sp>
      <p:sp>
        <p:nvSpPr>
          <p:cNvPr id="25603" name="日期占位符 25"/>
          <p:cNvSpPr>
            <a:spLocks noGrp="1"/>
          </p:cNvSpPr>
          <p:nvPr>
            <p:ph type="dt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898989"/>
              </a:solidFill>
              <a:ea typeface="SimSun" pitchFamily="2" charset="-122"/>
            </a:endParaRPr>
          </a:p>
        </p:txBody>
      </p:sp>
      <p:sp>
        <p:nvSpPr>
          <p:cNvPr id="25604" name="标题 3"/>
          <p:cNvSpPr>
            <a:spLocks noGrp="1"/>
          </p:cNvSpPr>
          <p:nvPr>
            <p:ph type="title" idx="4294967295"/>
          </p:nvPr>
        </p:nvSpPr>
        <p:spPr>
          <a:xfrm>
            <a:off x="0" y="620713"/>
            <a:ext cx="8229600" cy="796925"/>
          </a:xfrm>
        </p:spPr>
        <p:txBody>
          <a:bodyPr/>
          <a:lstStyle/>
          <a:p>
            <a:pPr algn="ctr" eaLnBrk="1" hangingPunct="1"/>
            <a:r>
              <a:rPr lang="en-US" altLang="zh-CN" sz="4400" smtClean="0">
                <a:solidFill>
                  <a:schemeClr val="tx1"/>
                </a:solidFill>
                <a:latin typeface="Calibri" pitchFamily="34" charset="0"/>
                <a:ea typeface="SimSun" pitchFamily="2" charset="-122"/>
              </a:rPr>
              <a:t>Requirement Parser</a:t>
            </a:r>
            <a:endParaRPr lang="en-US" sz="4400" smtClean="0">
              <a:solidFill>
                <a:schemeClr val="tx1"/>
              </a:solidFill>
              <a:latin typeface="Calibri" pitchFamily="34" charset="0"/>
              <a:ea typeface="SimSun" pitchFamily="2" charset="-122"/>
            </a:endParaRPr>
          </a:p>
        </p:txBody>
      </p:sp>
      <p:sp>
        <p:nvSpPr>
          <p:cNvPr id="11" name="圆角矩形 10"/>
          <p:cNvSpPr>
            <a:spLocks noChangeArrowheads="1"/>
          </p:cNvSpPr>
          <p:nvPr/>
        </p:nvSpPr>
        <p:spPr bwMode="auto">
          <a:xfrm>
            <a:off x="969963" y="1628775"/>
            <a:ext cx="2232025" cy="6492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A3C4FF"/>
              </a:gs>
              <a:gs pos="35001">
                <a:srgbClr val="BFD5FF"/>
              </a:gs>
              <a:gs pos="100000">
                <a:srgbClr val="E5EEFF"/>
              </a:gs>
            </a:gsLst>
            <a:lin ang="16200000" scaled="1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>
                <a:solidFill>
                  <a:srgbClr val="000000"/>
                </a:solidFill>
                <a:latin typeface="Calibri" pitchFamily="34" charset="0"/>
              </a:rPr>
              <a:t>Natural Language</a:t>
            </a:r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2" name="圆角矩形 11"/>
          <p:cNvSpPr>
            <a:spLocks noChangeArrowheads="1"/>
          </p:cNvSpPr>
          <p:nvPr/>
        </p:nvSpPr>
        <p:spPr bwMode="auto">
          <a:xfrm>
            <a:off x="6083300" y="1628775"/>
            <a:ext cx="2232025" cy="6477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A3C4FF"/>
              </a:gs>
              <a:gs pos="35001">
                <a:srgbClr val="BFD5FF"/>
              </a:gs>
              <a:gs pos="100000">
                <a:srgbClr val="E5EEFF"/>
              </a:gs>
            </a:gsLst>
            <a:lin ang="16200000" scaled="1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marL="215900" indent="-215900" algn="ctr">
              <a:buFont typeface="Arial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zh-CN" dirty="0" smtClean="0">
                <a:solidFill>
                  <a:srgbClr val="000000"/>
                </a:solidFill>
                <a:latin typeface="Calibri" pitchFamily="34" charset="0"/>
              </a:rPr>
              <a:t>Lexical Parsing</a:t>
            </a:r>
            <a:endParaRPr lang="en-US" altLang="zh-CN" dirty="0">
              <a:solidFill>
                <a:srgbClr val="000000"/>
              </a:solidFill>
              <a:latin typeface="Calibri" pitchFamily="34" charset="0"/>
            </a:endParaRPr>
          </a:p>
        </p:txBody>
      </p:sp>
      <p:cxnSp>
        <p:nvCxnSpPr>
          <p:cNvPr id="25607" name="肘形连接符 23"/>
          <p:cNvCxnSpPr>
            <a:cxnSpLocks noChangeShapeType="1"/>
          </p:cNvCxnSpPr>
          <p:nvPr/>
        </p:nvCxnSpPr>
        <p:spPr bwMode="auto">
          <a:xfrm flipV="1">
            <a:off x="3203575" y="1989138"/>
            <a:ext cx="2881313" cy="1587"/>
          </a:xfrm>
          <a:prstGeom prst="straightConnector1">
            <a:avLst/>
          </a:prstGeom>
          <a:noFill/>
          <a:ln w="28575">
            <a:solidFill>
              <a:srgbClr val="4A7EBB"/>
            </a:solidFill>
            <a:round/>
            <a:headEnd/>
            <a:tailEnd type="arrow" w="med" len="med"/>
          </a:ln>
        </p:spPr>
      </p:cxnSp>
      <p:sp>
        <p:nvSpPr>
          <p:cNvPr id="2" name="圆角矩形 10"/>
          <p:cNvSpPr>
            <a:spLocks noChangeArrowheads="1"/>
          </p:cNvSpPr>
          <p:nvPr/>
        </p:nvSpPr>
        <p:spPr bwMode="auto">
          <a:xfrm>
            <a:off x="971550" y="2928938"/>
            <a:ext cx="2232025" cy="6492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A3C4FF"/>
              </a:gs>
              <a:gs pos="35001">
                <a:srgbClr val="BFD5FF"/>
              </a:gs>
              <a:gs pos="100000">
                <a:srgbClr val="E5EEFF"/>
              </a:gs>
            </a:gsLst>
            <a:lin ang="16200000" scaled="1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>
                <a:solidFill>
                  <a:srgbClr val="000000"/>
                </a:solidFill>
                <a:latin typeface="Calibri" pitchFamily="34" charset="0"/>
              </a:rPr>
              <a:t>Keywords</a:t>
            </a:r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圆角矩形 11"/>
          <p:cNvSpPr>
            <a:spLocks noChangeArrowheads="1"/>
          </p:cNvSpPr>
          <p:nvPr/>
        </p:nvSpPr>
        <p:spPr bwMode="auto">
          <a:xfrm>
            <a:off x="6083300" y="2928938"/>
            <a:ext cx="2232025" cy="6477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A3C4FF"/>
              </a:gs>
              <a:gs pos="35001">
                <a:srgbClr val="BFD5FF"/>
              </a:gs>
              <a:gs pos="100000">
                <a:srgbClr val="E5EEFF"/>
              </a:gs>
            </a:gsLst>
            <a:lin ang="16200000" scaled="1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>
                <a:solidFill>
                  <a:srgbClr val="000000"/>
                </a:solidFill>
                <a:latin typeface="Calibri" pitchFamily="34" charset="0"/>
              </a:rPr>
              <a:t>Nouns / Verbs</a:t>
            </a:r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  <p:cxnSp>
        <p:nvCxnSpPr>
          <p:cNvPr id="25610" name="肘形连接符 23"/>
          <p:cNvCxnSpPr>
            <a:cxnSpLocks noChangeShapeType="1"/>
          </p:cNvCxnSpPr>
          <p:nvPr/>
        </p:nvCxnSpPr>
        <p:spPr bwMode="auto">
          <a:xfrm flipH="1">
            <a:off x="3203575" y="3217863"/>
            <a:ext cx="2882900" cy="1587"/>
          </a:xfrm>
          <a:prstGeom prst="straightConnector1">
            <a:avLst/>
          </a:prstGeom>
          <a:noFill/>
          <a:ln w="28575">
            <a:solidFill>
              <a:srgbClr val="4A7EBB"/>
            </a:solidFill>
            <a:round/>
            <a:headEnd/>
            <a:tailEnd type="arrow" w="med" len="med"/>
          </a:ln>
        </p:spPr>
      </p:cxnSp>
      <p:sp>
        <p:nvSpPr>
          <p:cNvPr id="5" name="圆角矩形 10"/>
          <p:cNvSpPr>
            <a:spLocks noChangeArrowheads="1"/>
          </p:cNvSpPr>
          <p:nvPr/>
        </p:nvSpPr>
        <p:spPr bwMode="auto">
          <a:xfrm>
            <a:off x="539750" y="4356100"/>
            <a:ext cx="3095625" cy="6492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A3C4FF"/>
              </a:gs>
              <a:gs pos="35001">
                <a:srgbClr val="BFD5FF"/>
              </a:gs>
              <a:gs pos="100000">
                <a:srgbClr val="E5EEFF"/>
              </a:gs>
            </a:gsLst>
            <a:lin ang="16200000" scaled="1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000000"/>
                </a:solidFill>
                <a:latin typeface="Calibri" pitchFamily="34" charset="0"/>
              </a:rPr>
              <a:t>Associated </a:t>
            </a:r>
            <a:r>
              <a:rPr lang="en-US" altLang="zh-CN" dirty="0" err="1">
                <a:solidFill>
                  <a:srgbClr val="000000"/>
                </a:solidFill>
                <a:latin typeface="Calibri" pitchFamily="34" charset="0"/>
              </a:rPr>
              <a:t>Synsets</a:t>
            </a:r>
            <a:r>
              <a:rPr lang="en-US" altLang="zh-CN" dirty="0">
                <a:solidFill>
                  <a:srgbClr val="000000"/>
                </a:solidFill>
                <a:latin typeface="Calibri" pitchFamily="34" charset="0"/>
              </a:rPr>
              <a:t> (Synonyms / </a:t>
            </a:r>
            <a:r>
              <a:rPr lang="en-US" altLang="zh-CN" dirty="0" err="1">
                <a:solidFill>
                  <a:srgbClr val="000000"/>
                </a:solidFill>
                <a:latin typeface="Calibri" pitchFamily="34" charset="0"/>
              </a:rPr>
              <a:t>Hypernyms</a:t>
            </a:r>
            <a:r>
              <a:rPr lang="en-US" altLang="zh-CN" dirty="0">
                <a:solidFill>
                  <a:srgbClr val="000000"/>
                </a:solidFill>
                <a:latin typeface="Calibri" pitchFamily="34" charset="0"/>
              </a:rPr>
              <a:t> / </a:t>
            </a:r>
            <a:r>
              <a:rPr lang="en-US" altLang="zh-CN" dirty="0" err="1">
                <a:solidFill>
                  <a:srgbClr val="000000"/>
                </a:solidFill>
                <a:latin typeface="Calibri" pitchFamily="34" charset="0"/>
              </a:rPr>
              <a:t>Meronyms</a:t>
            </a:r>
            <a:r>
              <a:rPr lang="en-US" altLang="zh-CN" dirty="0">
                <a:solidFill>
                  <a:srgbClr val="000000"/>
                </a:solidFill>
                <a:latin typeface="Calibri" pitchFamily="34" charset="0"/>
              </a:rPr>
              <a:t>)</a:t>
            </a:r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" name="圆角矩形 11"/>
          <p:cNvSpPr>
            <a:spLocks noChangeArrowheads="1"/>
          </p:cNvSpPr>
          <p:nvPr/>
        </p:nvSpPr>
        <p:spPr bwMode="auto">
          <a:xfrm>
            <a:off x="6083300" y="4356100"/>
            <a:ext cx="2232025" cy="6477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A3C4FF"/>
              </a:gs>
              <a:gs pos="35001">
                <a:srgbClr val="BFD5FF"/>
              </a:gs>
              <a:gs pos="100000">
                <a:srgbClr val="E5EEFF"/>
              </a:gs>
            </a:gsLst>
            <a:lin ang="16200000" scaled="1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>
                <a:solidFill>
                  <a:srgbClr val="000000"/>
                </a:solidFill>
                <a:latin typeface="Calibri" pitchFamily="34" charset="0"/>
              </a:rPr>
              <a:t>Related Synsets</a:t>
            </a:r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  <p:cxnSp>
        <p:nvCxnSpPr>
          <p:cNvPr id="25613" name="肘形连接符 23"/>
          <p:cNvCxnSpPr>
            <a:cxnSpLocks noChangeShapeType="1"/>
          </p:cNvCxnSpPr>
          <p:nvPr/>
        </p:nvCxnSpPr>
        <p:spPr bwMode="auto">
          <a:xfrm flipV="1">
            <a:off x="3635375" y="4679950"/>
            <a:ext cx="2447925" cy="1588"/>
          </a:xfrm>
          <a:prstGeom prst="straightConnector1">
            <a:avLst/>
          </a:prstGeom>
          <a:noFill/>
          <a:ln w="28575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25614" name="肘形连接符 23"/>
          <p:cNvCxnSpPr>
            <a:cxnSpLocks noChangeShapeType="1"/>
            <a:endCxn id="3" idx="0"/>
          </p:cNvCxnSpPr>
          <p:nvPr/>
        </p:nvCxnSpPr>
        <p:spPr bwMode="auto">
          <a:xfrm rot="5400000">
            <a:off x="6873875" y="2601913"/>
            <a:ext cx="652463" cy="1587"/>
          </a:xfrm>
          <a:prstGeom prst="straightConnector1">
            <a:avLst/>
          </a:prstGeom>
          <a:noFill/>
          <a:ln w="28575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25615" name="肘形连接符 23"/>
          <p:cNvCxnSpPr>
            <a:cxnSpLocks noChangeShapeType="1"/>
            <a:endCxn id="5" idx="0"/>
          </p:cNvCxnSpPr>
          <p:nvPr/>
        </p:nvCxnSpPr>
        <p:spPr bwMode="auto">
          <a:xfrm rot="5400000">
            <a:off x="1698625" y="3967163"/>
            <a:ext cx="779463" cy="1587"/>
          </a:xfrm>
          <a:prstGeom prst="straightConnector1">
            <a:avLst/>
          </a:prstGeom>
          <a:noFill/>
          <a:ln w="28575">
            <a:solidFill>
              <a:srgbClr val="4A7EBB"/>
            </a:solidFill>
            <a:round/>
            <a:headEnd/>
            <a:tailEnd type="arrow" w="med" len="med"/>
          </a:ln>
        </p:spPr>
      </p:cxnSp>
      <p:sp>
        <p:nvSpPr>
          <p:cNvPr id="25616" name="TextShape 2"/>
          <p:cNvSpPr txBox="1">
            <a:spLocks noChangeArrowheads="1"/>
          </p:cNvSpPr>
          <p:nvPr/>
        </p:nvSpPr>
        <p:spPr bwMode="auto">
          <a:xfrm>
            <a:off x="5497513" y="2428875"/>
            <a:ext cx="3683000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15900" indent="-215900">
              <a:buFont typeface="Arial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altLang="zh-CN" sz="20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617" name="TextShape 2"/>
          <p:cNvSpPr txBox="1">
            <a:spLocks noChangeArrowheads="1"/>
          </p:cNvSpPr>
          <p:nvPr/>
        </p:nvSpPr>
        <p:spPr bwMode="auto">
          <a:xfrm>
            <a:off x="3563938" y="3181350"/>
            <a:ext cx="3683000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15900" indent="-215900">
              <a:buFont typeface="Arial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zh-CN" sz="2000">
                <a:solidFill>
                  <a:srgbClr val="000000"/>
                </a:solidFill>
                <a:latin typeface="Calibri" pitchFamily="34" charset="0"/>
              </a:rPr>
              <a:t>Filtering Stop Words</a:t>
            </a:r>
          </a:p>
        </p:txBody>
      </p:sp>
      <p:sp>
        <p:nvSpPr>
          <p:cNvPr id="25618" name="TextShape 2"/>
          <p:cNvSpPr txBox="1">
            <a:spLocks noChangeArrowheads="1"/>
          </p:cNvSpPr>
          <p:nvPr/>
        </p:nvSpPr>
        <p:spPr bwMode="auto">
          <a:xfrm>
            <a:off x="2124075" y="3789363"/>
            <a:ext cx="368300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15900" indent="-215900">
              <a:buFont typeface="Arial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zh-CN" sz="2000">
                <a:solidFill>
                  <a:srgbClr val="000000"/>
                </a:solidFill>
                <a:latin typeface="Calibri" pitchFamily="34" charset="0"/>
              </a:rPr>
              <a:t>WordNet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Shape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4400">
                <a:solidFill>
                  <a:srgbClr val="000000"/>
                </a:solidFill>
                <a:latin typeface="Calibri" pitchFamily="34" charset="0"/>
              </a:rPr>
              <a:t>Logic Flow for Service Acquisition</a:t>
            </a:r>
            <a:endParaRPr lang="en-US"/>
          </a:p>
        </p:txBody>
      </p:sp>
      <p:sp>
        <p:nvSpPr>
          <p:cNvPr id="27651" name="TextShape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zh-CN" sz="3200">
                <a:solidFill>
                  <a:srgbClr val="000000"/>
                </a:solidFill>
                <a:latin typeface="Calibri" pitchFamily="34" charset="0"/>
              </a:rPr>
              <a:t>Quickly locate proper service based on customer’s requirement.</a:t>
            </a:r>
            <a:endParaRPr lang="en-US"/>
          </a:p>
          <a:p>
            <a:pPr>
              <a:buFont typeface="Arial" pitchFamily="34" charset="0"/>
              <a:buChar char="•"/>
            </a:pPr>
            <a:r>
              <a:rPr lang="en-US" altLang="zh-CN" sz="3200">
                <a:solidFill>
                  <a:srgbClr val="000000"/>
                </a:solidFill>
                <a:latin typeface="Calibri" pitchFamily="34" charset="0"/>
              </a:rPr>
              <a:t>Convenient configuration for ad-hoc service.</a:t>
            </a:r>
            <a:endParaRPr lang="en-US"/>
          </a:p>
          <a:p>
            <a:pPr>
              <a:buFont typeface="Arial" pitchFamily="34" charset="0"/>
              <a:buChar char="•"/>
            </a:pPr>
            <a:r>
              <a:rPr lang="en-US" altLang="zh-CN" sz="3200">
                <a:solidFill>
                  <a:srgbClr val="000000"/>
                </a:solidFill>
                <a:latin typeface="Calibri" pitchFamily="34" charset="0"/>
              </a:rPr>
              <a:t>Automatically resolve services dependency and composition.</a:t>
            </a:r>
            <a:endParaRPr lang="en-US"/>
          </a:p>
          <a:p>
            <a:pPr>
              <a:buFont typeface="Arial" pitchFamily="34" charset="0"/>
              <a:buChar char="•"/>
            </a:pPr>
            <a:r>
              <a:rPr lang="en-US" altLang="zh-CN" sz="3200">
                <a:solidFill>
                  <a:srgbClr val="000000"/>
                </a:solidFill>
                <a:latin typeface="Calibri" pitchFamily="34" charset="0"/>
              </a:rPr>
              <a:t>Provide solution to move the non-cloud services with cloud style. (composite with IaaS, PaaS services)</a:t>
            </a:r>
            <a:endParaRPr lang="en-US"/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79525"/>
            <a:ext cx="8320088" cy="5029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7653" name="灯片编号占位符 6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32A73B6-F9F5-47A6-87C1-1150A0091003}" type="slidenum">
              <a:rPr lang="zh-CN" altLang="en-US" smtClean="0">
                <a:solidFill>
                  <a:srgbClr val="898989"/>
                </a:solidFill>
                <a:ea typeface="SimSun" pitchFamily="2" charset="-122"/>
              </a:rPr>
              <a:pPr/>
              <a:t>14</a:t>
            </a:fld>
            <a:endParaRPr lang="en-US" altLang="zh-CN" smtClean="0">
              <a:solidFill>
                <a:srgbClr val="898989"/>
              </a:solidFill>
              <a:ea typeface="SimSun" pitchFamily="2" charset="-122"/>
            </a:endParaRPr>
          </a:p>
        </p:txBody>
      </p:sp>
      <p:sp>
        <p:nvSpPr>
          <p:cNvPr id="27654" name="日期占位符 4"/>
          <p:cNvSpPr>
            <a:spLocks noGrp="1"/>
          </p:cNvSpPr>
          <p:nvPr>
            <p:ph type="dt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smtClean="0">
              <a:solidFill>
                <a:srgbClr val="898989"/>
              </a:solidFill>
              <a:ea typeface="SimSun" pitchFamily="2" charset="-122"/>
            </a:endParaRPr>
          </a:p>
        </p:txBody>
      </p:sp>
      <p:cxnSp>
        <p:nvCxnSpPr>
          <p:cNvPr id="27655" name="直接箭头连接符 7"/>
          <p:cNvCxnSpPr>
            <a:cxnSpLocks noChangeShapeType="1"/>
          </p:cNvCxnSpPr>
          <p:nvPr/>
        </p:nvCxnSpPr>
        <p:spPr bwMode="auto">
          <a:xfrm>
            <a:off x="500063" y="1357313"/>
            <a:ext cx="642937" cy="42862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smtClean="0">
                <a:solidFill>
                  <a:schemeClr val="tx1"/>
                </a:solidFill>
                <a:latin typeface="Arial" pitchFamily="34" charset="0"/>
                <a:ea typeface="MS PGothic" pitchFamily="34" charset="-128"/>
              </a:rPr>
              <a:t>Candidate Service Filtering</a:t>
            </a:r>
            <a:endParaRPr lang="en-US" sz="2800" smtClean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" pitchFamily="34" charset="0"/>
                <a:ea typeface="MS PGothic" pitchFamily="34" charset="-128"/>
              </a:rPr>
              <a:t>Utilize common capability and configuration as filtering condition to narrow down candidate services search space.</a:t>
            </a:r>
          </a:p>
          <a:p>
            <a:endParaRPr lang="en-US" sz="2400" dirty="0" smtClean="0">
              <a:latin typeface="Arial" pitchFamily="34" charset="0"/>
              <a:ea typeface="MS PGothic" pitchFamily="34" charset="-128"/>
            </a:endParaRPr>
          </a:p>
          <a:p>
            <a:r>
              <a:rPr lang="en-US" sz="2400" dirty="0" smtClean="0">
                <a:latin typeface="Arial" pitchFamily="34" charset="0"/>
                <a:ea typeface="MS PGothic" pitchFamily="34" charset="-128"/>
              </a:rPr>
              <a:t>Capability: D</a:t>
            </a:r>
            <a:r>
              <a:rPr lang="en-US" sz="2200" dirty="0" smtClean="0">
                <a:latin typeface="Arial" pitchFamily="34" charset="0"/>
                <a:ea typeface="MS PGothic" pitchFamily="34" charset="-128"/>
              </a:rPr>
              <a:t>escribe what the services can do</a:t>
            </a:r>
          </a:p>
          <a:p>
            <a:pPr>
              <a:buFont typeface="Wingdings" pitchFamily="2" charset="2"/>
              <a:buNone/>
            </a:pPr>
            <a:endParaRPr lang="en-US" sz="2400" dirty="0" smtClean="0">
              <a:latin typeface="Arial" pitchFamily="34" charset="0"/>
              <a:ea typeface="MS PGothic" pitchFamily="34" charset="-128"/>
            </a:endParaRPr>
          </a:p>
          <a:p>
            <a:r>
              <a:rPr lang="en-US" sz="2400" dirty="0" smtClean="0">
                <a:latin typeface="Arial" pitchFamily="34" charset="0"/>
                <a:ea typeface="MS PGothic" pitchFamily="34" charset="-128"/>
              </a:rPr>
              <a:t>Configuration: </a:t>
            </a:r>
            <a:r>
              <a:rPr lang="en-US" sz="2200" dirty="0" smtClean="0">
                <a:latin typeface="Arial" pitchFamily="34" charset="0"/>
                <a:ea typeface="MS PGothic" pitchFamily="34" charset="-128"/>
              </a:rPr>
              <a:t>Describe the selectable choices of the services</a:t>
            </a:r>
          </a:p>
          <a:p>
            <a:endParaRPr lang="en-US" sz="2200" dirty="0" smtClean="0">
              <a:latin typeface="Arial" pitchFamily="34" charset="0"/>
              <a:ea typeface="MS PGothic" pitchFamily="34" charset="-128"/>
            </a:endParaRPr>
          </a:p>
          <a:p>
            <a:r>
              <a:rPr lang="en-US" sz="2400" dirty="0" smtClean="0">
                <a:latin typeface="Arial" pitchFamily="34" charset="0"/>
                <a:ea typeface="MS PGothic" pitchFamily="34" charset="-128"/>
              </a:rPr>
              <a:t>Build inverse index of the capabilities/configurations, and pick the most effective filtering condition each time</a:t>
            </a:r>
          </a:p>
          <a:p>
            <a:pPr>
              <a:buFont typeface="Wingdings" pitchFamily="2" charset="2"/>
              <a:buNone/>
            </a:pPr>
            <a:endParaRPr lang="en-US" dirty="0" smtClean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6195EB1-7D69-4F67-B4AC-5DDE75EA3734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Arial" pitchFamily="34" charset="0"/>
                <a:ea typeface="MS PGothic" pitchFamily="34" charset="-128"/>
              </a:rPr>
              <a:t>Candidate Service Filtering Example</a:t>
            </a:r>
          </a:p>
        </p:txBody>
      </p:sp>
      <p:sp>
        <p:nvSpPr>
          <p:cNvPr id="29699" name="内容占位符 3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/>
          <a:lstStyle/>
          <a:p>
            <a:r>
              <a:rPr lang="en-US" sz="2400" dirty="0" smtClean="0">
                <a:latin typeface="Arial" pitchFamily="34" charset="0"/>
                <a:ea typeface="MS PGothic" pitchFamily="34" charset="-128"/>
              </a:rPr>
              <a:t>Utilize common capability and configuration as filtering condition to narrow down candidate services search space.</a:t>
            </a:r>
          </a:p>
          <a:p>
            <a:r>
              <a:rPr lang="en-US" sz="2400" dirty="0" smtClean="0">
                <a:latin typeface="Arial" pitchFamily="34" charset="0"/>
                <a:ea typeface="MS PGothic" pitchFamily="34" charset="-128"/>
              </a:rPr>
              <a:t>E.g. Filter with capability (Question: Does customer need C1?)</a:t>
            </a:r>
          </a:p>
        </p:txBody>
      </p:sp>
      <p:sp>
        <p:nvSpPr>
          <p:cNvPr id="29700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2B47E5E-BC31-4EA8-B1AA-84312951D1CE}" type="slidenum">
              <a:rPr lang="en-US" smtClean="0"/>
              <a:pPr/>
              <a:t>16</a:t>
            </a:fld>
            <a:endParaRPr lang="en-US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71563" y="3286125"/>
          <a:ext cx="7215237" cy="29667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57322"/>
                <a:gridCol w="2643206"/>
                <a:gridCol w="32147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Service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Capabilities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Configurations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C1, C3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G1(o11, o12)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C1,C2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G1(o11,o12,o13), G2(o21,o23)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C1,C3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G1(o11,o12)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C1,C2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G1(o12,o13), G2(o21,o22)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C2,C3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Arial" pitchFamily="34" charset="0"/>
                <a:ea typeface="MS PGothic" pitchFamily="34" charset="-128"/>
              </a:rPr>
              <a:t>Candidate Service Filtering Example</a:t>
            </a:r>
            <a:endParaRPr lang="en-US" sz="3200" dirty="0" smtClean="0">
              <a:solidFill>
                <a:schemeClr val="tx1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30723" name="内容占位符 3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/>
          <a:lstStyle/>
          <a:p>
            <a:r>
              <a:rPr lang="en-US" sz="2400" dirty="0" smtClean="0">
                <a:latin typeface="Arial" pitchFamily="34" charset="0"/>
                <a:ea typeface="MS PGothic" pitchFamily="34" charset="-128"/>
              </a:rPr>
              <a:t>Utilize common capability and configuration as filtering condition to narrow down candidate services search space.</a:t>
            </a:r>
          </a:p>
          <a:p>
            <a:r>
              <a:rPr lang="en-US" sz="2400" dirty="0" smtClean="0">
                <a:latin typeface="Arial" pitchFamily="34" charset="0"/>
                <a:ea typeface="MS PGothic" pitchFamily="34" charset="-128"/>
              </a:rPr>
              <a:t>E.g. Filter with capability (Answer: 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ea typeface="MS PGothic" pitchFamily="34" charset="-128"/>
              </a:rPr>
              <a:t>User needs C1. </a:t>
            </a:r>
            <a:r>
              <a:rPr lang="en-US" sz="2400" dirty="0" smtClean="0">
                <a:latin typeface="Arial" pitchFamily="34" charset="0"/>
                <a:ea typeface="MS PGothic" pitchFamily="34" charset="-128"/>
              </a:rPr>
              <a:t>Next question: Does customer need C2?)</a:t>
            </a:r>
          </a:p>
          <a:p>
            <a:pPr>
              <a:buNone/>
            </a:pPr>
            <a:endParaRPr lang="en-US" sz="2400" dirty="0" smtClean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30724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F7ACD6E-8698-4CF0-8AF2-AB9DC558EC49}" type="slidenum">
              <a:rPr lang="en-US" smtClean="0"/>
              <a:pPr/>
              <a:t>17</a:t>
            </a:fld>
            <a:endParaRPr lang="en-US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71563" y="3286125"/>
          <a:ext cx="7215237" cy="29667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57322"/>
                <a:gridCol w="2643206"/>
                <a:gridCol w="32147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Service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Capabilities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Configurations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C1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, C3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G1(o11, o12)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C1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,C2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G1(o11,o12,o13), G2(o21,o23)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C1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,C3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G1(o11,o12)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C1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,C2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G1(o12,o13), G2(o21,o22)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C2,C3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…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…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…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Arial" pitchFamily="34" charset="0"/>
                <a:ea typeface="MS PGothic" pitchFamily="34" charset="-128"/>
              </a:rPr>
              <a:t>Candidate Service Filtering Example</a:t>
            </a:r>
            <a:endParaRPr lang="en-US" sz="3200" dirty="0" smtClean="0">
              <a:solidFill>
                <a:schemeClr val="tx1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31747" name="内容占位符 3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/>
          <a:lstStyle/>
          <a:p>
            <a:r>
              <a:rPr lang="en-US" sz="2400" dirty="0" smtClean="0">
                <a:latin typeface="Arial" pitchFamily="34" charset="0"/>
                <a:ea typeface="MS PGothic" pitchFamily="34" charset="-128"/>
              </a:rPr>
              <a:t>Utilize common capability and configuration as filtering condition to narrow down candidate services search space.</a:t>
            </a:r>
          </a:p>
          <a:p>
            <a:r>
              <a:rPr lang="en-US" sz="2400" dirty="0" smtClean="0">
                <a:latin typeface="Arial" pitchFamily="34" charset="0"/>
                <a:ea typeface="MS PGothic" pitchFamily="34" charset="-128"/>
              </a:rPr>
              <a:t>E.g. Filter with capability (Answer: 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ea typeface="MS PGothic" pitchFamily="34" charset="-128"/>
              </a:rPr>
              <a:t>User needs C2. </a:t>
            </a:r>
            <a:r>
              <a:rPr lang="en-US" sz="2400" dirty="0" smtClean="0">
                <a:latin typeface="Arial" pitchFamily="34" charset="0"/>
                <a:ea typeface="MS PGothic" pitchFamily="34" charset="-128"/>
              </a:rPr>
              <a:t>Next question: What about G1? We have o11, o12, o13)</a:t>
            </a:r>
          </a:p>
        </p:txBody>
      </p:sp>
      <p:sp>
        <p:nvSpPr>
          <p:cNvPr id="31748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5E64959-22D7-49BF-8D53-E3B06446B9F3}" type="slidenum">
              <a:rPr lang="en-US" smtClean="0"/>
              <a:pPr/>
              <a:t>18</a:t>
            </a:fld>
            <a:endParaRPr lang="en-US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71563" y="3286125"/>
          <a:ext cx="7215237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57322"/>
                <a:gridCol w="2643206"/>
                <a:gridCol w="32147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Service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Capabilities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Configurations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C1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, C3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G1(o11, o12)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C1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G1(o11,o12,o13), G2(o21,o23)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C1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,C3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G1(o11,o12)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C1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G1(o12,o13), G2(o21,o22)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Arial" pitchFamily="34" charset="0"/>
                <a:ea typeface="MS PGothic" pitchFamily="34" charset="-128"/>
              </a:rPr>
              <a:t>Candidate Service Filtering Example</a:t>
            </a:r>
            <a:endParaRPr lang="en-US" sz="3200" dirty="0" smtClean="0">
              <a:solidFill>
                <a:schemeClr val="tx1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32771" name="内容占位符 3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/>
          <a:lstStyle/>
          <a:p>
            <a:r>
              <a:rPr lang="en-US" sz="2400" dirty="0" smtClean="0">
                <a:latin typeface="Arial" pitchFamily="34" charset="0"/>
                <a:ea typeface="MS PGothic" pitchFamily="34" charset="-128"/>
              </a:rPr>
              <a:t>Utilize common capability and configuration as filtering condition to narrow down candidate services search space.</a:t>
            </a:r>
          </a:p>
          <a:p>
            <a:r>
              <a:rPr lang="en-US" sz="2400" dirty="0" smtClean="0">
                <a:latin typeface="Arial" pitchFamily="34" charset="0"/>
                <a:ea typeface="MS PGothic" pitchFamily="34" charset="-128"/>
              </a:rPr>
              <a:t>E.g. Filter with configuration (Answer: 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ea typeface="MS PGothic" pitchFamily="34" charset="-128"/>
              </a:rPr>
              <a:t>User select o11 for G1</a:t>
            </a:r>
            <a:r>
              <a:rPr lang="en-US" sz="2400" dirty="0" smtClean="0">
                <a:latin typeface="Arial" pitchFamily="34" charset="0"/>
                <a:ea typeface="MS PGothic" pitchFamily="34" charset="-128"/>
              </a:rPr>
              <a:t>)</a:t>
            </a:r>
          </a:p>
        </p:txBody>
      </p:sp>
      <p:sp>
        <p:nvSpPr>
          <p:cNvPr id="32772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1DFC539-E15D-497C-9109-298DEC506805}" type="slidenum">
              <a:rPr lang="en-US" smtClean="0"/>
              <a:pPr/>
              <a:t>19</a:t>
            </a:fld>
            <a:endParaRPr lang="en-US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71563" y="3286125"/>
          <a:ext cx="7215237" cy="11125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57322"/>
                <a:gridCol w="2643206"/>
                <a:gridCol w="32147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Service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Capabilities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Configurations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C1,C2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G1(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o11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,o12,o13), G2(o21,o23)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C1,C2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G1(o12,o13), G2(o21,o23)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Shape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440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Outline</a:t>
            </a:r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7411" name="TextShape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zh-CN" sz="3200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CSM Background and Motivation</a:t>
            </a:r>
            <a:endParaRPr lang="en-US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3200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CSM System Overview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3200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Conversational Service Retrieval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2800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Service </a:t>
            </a:r>
            <a:r>
              <a:rPr lang="en-US" altLang="zh-CN" sz="2800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Knowledge Base</a:t>
            </a:r>
            <a:endParaRPr lang="en-US" sz="2800" dirty="0">
              <a:solidFill>
                <a:srgbClr val="000000"/>
              </a:solidFill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sz="2800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Simultaneous </a:t>
            </a:r>
            <a:r>
              <a:rPr lang="en-US" altLang="zh-CN" sz="2800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Service Filtering &amp; Configuration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2800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Semantic Query Engine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3200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Future Work</a:t>
            </a:r>
            <a:endParaRPr lang="en-US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3200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Conclusion</a:t>
            </a:r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7412" name="灯片编号占位符 5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72D469F-45BE-453E-BB51-C751C26063A8}" type="slidenum">
              <a:rPr lang="zh-CN" altLang="en-US" smtClean="0">
                <a:solidFill>
                  <a:srgbClr val="898989"/>
                </a:solidFill>
                <a:ea typeface="SimSun" pitchFamily="2" charset="-122"/>
              </a:rPr>
              <a:pPr/>
              <a:t>2</a:t>
            </a:fld>
            <a:endParaRPr lang="en-US" altLang="zh-CN" smtClean="0">
              <a:solidFill>
                <a:srgbClr val="898989"/>
              </a:solidFill>
              <a:ea typeface="SimSun" pitchFamily="2" charset="-122"/>
            </a:endParaRPr>
          </a:p>
        </p:txBody>
      </p:sp>
      <p:sp>
        <p:nvSpPr>
          <p:cNvPr id="17413" name="日期占位符 3"/>
          <p:cNvSpPr>
            <a:spLocks noGrp="1"/>
          </p:cNvSpPr>
          <p:nvPr>
            <p:ph type="dt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smtClean="0">
              <a:solidFill>
                <a:srgbClr val="898989"/>
              </a:solidFill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Arial" pitchFamily="34" charset="0"/>
                <a:ea typeface="MS PGothic" pitchFamily="34" charset="-128"/>
              </a:rPr>
              <a:t>How to pick the next capability and configuration?</a:t>
            </a:r>
          </a:p>
        </p:txBody>
      </p:sp>
      <p:sp>
        <p:nvSpPr>
          <p:cNvPr id="103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>
                <a:latin typeface="Arial" pitchFamily="34" charset="0"/>
                <a:ea typeface="MS PGothic" pitchFamily="34" charset="-128"/>
              </a:rPr>
              <a:t>Effectiveness Model: Quantify the effectiveness of obtaining the wanted service. Extra interaction can further reduce search space, but requires more questions. </a:t>
            </a:r>
          </a:p>
          <a:p>
            <a:r>
              <a:rPr lang="en-US" sz="1800" dirty="0" smtClean="0">
                <a:latin typeface="Arial" pitchFamily="34" charset="0"/>
                <a:ea typeface="MS PGothic" pitchFamily="34" charset="-128"/>
              </a:rPr>
              <a:t>Find a sequence </a:t>
            </a:r>
            <a:r>
              <a:rPr lang="en-US" sz="1800" i="1" dirty="0" smtClean="0">
                <a:latin typeface="Arial" pitchFamily="34" charset="0"/>
                <a:ea typeface="MS PGothic" pitchFamily="34" charset="-128"/>
              </a:rPr>
              <a:t>Q = (Q</a:t>
            </a:r>
            <a:r>
              <a:rPr lang="en-US" sz="1800" i="1" baseline="-25000" dirty="0" smtClean="0">
                <a:latin typeface="Arial" pitchFamily="34" charset="0"/>
                <a:ea typeface="MS PGothic" pitchFamily="34" charset="-128"/>
              </a:rPr>
              <a:t>1</a:t>
            </a:r>
            <a:r>
              <a:rPr lang="en-US" sz="1800" i="1" dirty="0" smtClean="0">
                <a:latin typeface="Arial" pitchFamily="34" charset="0"/>
                <a:ea typeface="MS PGothic" pitchFamily="34" charset="-128"/>
              </a:rPr>
              <a:t>, Q</a:t>
            </a:r>
            <a:r>
              <a:rPr lang="en-US" sz="1800" i="1" baseline="-25000" dirty="0" smtClean="0">
                <a:latin typeface="Arial" pitchFamily="34" charset="0"/>
                <a:ea typeface="MS PGothic" pitchFamily="34" charset="-128"/>
              </a:rPr>
              <a:t>2</a:t>
            </a:r>
            <a:r>
              <a:rPr lang="en-US" sz="1800" i="1" dirty="0" smtClean="0">
                <a:latin typeface="Arial" pitchFamily="34" charset="0"/>
                <a:ea typeface="MS PGothic" pitchFamily="34" charset="-128"/>
              </a:rPr>
              <a:t>, …, </a:t>
            </a:r>
            <a:r>
              <a:rPr lang="en-US" sz="1800" i="1" dirty="0" err="1" smtClean="0">
                <a:latin typeface="Arial" pitchFamily="34" charset="0"/>
                <a:ea typeface="MS PGothic" pitchFamily="34" charset="-128"/>
              </a:rPr>
              <a:t>Q</a:t>
            </a:r>
            <a:r>
              <a:rPr lang="en-US" sz="1800" i="1" baseline="-25000" dirty="0" err="1" smtClean="0">
                <a:latin typeface="Arial" pitchFamily="34" charset="0"/>
                <a:ea typeface="MS PGothic" pitchFamily="34" charset="-128"/>
              </a:rPr>
              <a:t>n</a:t>
            </a:r>
            <a:r>
              <a:rPr lang="en-US" sz="1800" i="1" dirty="0" smtClean="0">
                <a:latin typeface="Arial" pitchFamily="34" charset="0"/>
                <a:ea typeface="MS PGothic" pitchFamily="34" charset="-128"/>
              </a:rPr>
              <a:t>)</a:t>
            </a:r>
            <a:r>
              <a:rPr lang="en-US" sz="1800" dirty="0" smtClean="0">
                <a:latin typeface="Arial" pitchFamily="34" charset="0"/>
                <a:ea typeface="MS PGothic" pitchFamily="34" charset="-128"/>
              </a:rPr>
              <a:t> of filtering conditions to rule out unsatisfied services.</a:t>
            </a:r>
          </a:p>
          <a:p>
            <a:endParaRPr lang="it-IT" sz="1800" dirty="0" smtClean="0">
              <a:latin typeface="Arial" pitchFamily="34" charset="0"/>
              <a:ea typeface="MS PGothic" pitchFamily="34" charset="-128"/>
            </a:endParaRPr>
          </a:p>
          <a:p>
            <a:endParaRPr lang="en-US" sz="1800" dirty="0" smtClean="0">
              <a:latin typeface="Arial" pitchFamily="34" charset="0"/>
              <a:ea typeface="MS PGothic" pitchFamily="34" charset="-128"/>
            </a:endParaRPr>
          </a:p>
          <a:p>
            <a:r>
              <a:rPr lang="en-US" sz="1800" b="1" dirty="0" smtClean="0">
                <a:latin typeface="Arial" pitchFamily="34" charset="0"/>
                <a:ea typeface="MS PGothic" pitchFamily="34" charset="-128"/>
              </a:rPr>
              <a:t>Goal</a:t>
            </a:r>
            <a:r>
              <a:rPr lang="en-US" sz="1800" dirty="0" smtClean="0">
                <a:latin typeface="Arial" pitchFamily="34" charset="0"/>
                <a:ea typeface="MS PGothic" pitchFamily="34" charset="-128"/>
              </a:rPr>
              <a:t>: Maximize the effectiveness of a sequence of questions. (user behavior unpredictable)</a:t>
            </a:r>
          </a:p>
          <a:p>
            <a:endParaRPr lang="en-US" sz="1800" dirty="0" smtClean="0">
              <a:latin typeface="Arial" pitchFamily="34" charset="0"/>
              <a:ea typeface="MS PGothic" pitchFamily="34" charset="-128"/>
            </a:endParaRPr>
          </a:p>
          <a:p>
            <a:endParaRPr lang="en-US" sz="1800" dirty="0" smtClean="0">
              <a:latin typeface="Arial" pitchFamily="34" charset="0"/>
              <a:ea typeface="MS PGothic" pitchFamily="34" charset="-128"/>
            </a:endParaRPr>
          </a:p>
          <a:p>
            <a:endParaRPr lang="en-US" sz="1800" dirty="0" smtClean="0">
              <a:latin typeface="Arial" pitchFamily="34" charset="0"/>
              <a:ea typeface="MS PGothic" pitchFamily="34" charset="-128"/>
            </a:endParaRPr>
          </a:p>
          <a:p>
            <a:r>
              <a:rPr lang="en-US" sz="1800" b="1" dirty="0" smtClean="0">
                <a:latin typeface="Arial" pitchFamily="34" charset="0"/>
                <a:ea typeface="MS PGothic" pitchFamily="34" charset="-128"/>
              </a:rPr>
              <a:t>Strategy</a:t>
            </a:r>
            <a:r>
              <a:rPr lang="en-US" sz="1800" dirty="0" smtClean="0">
                <a:latin typeface="Arial" pitchFamily="34" charset="0"/>
                <a:ea typeface="MS PGothic" pitchFamily="34" charset="-128"/>
              </a:rPr>
              <a:t>: Greedy, maximize effectiveness for each step.</a:t>
            </a:r>
          </a:p>
          <a:p>
            <a:endParaRPr lang="en-US" sz="1800" dirty="0" smtClean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031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061FE56-4E5E-46B0-AB1D-BA55239D3021}" type="slidenum">
              <a:rPr lang="en-US" smtClean="0"/>
              <a:pPr/>
              <a:t>20</a:t>
            </a:fld>
            <a:endParaRPr lang="en-US" smtClean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643174" y="3143248"/>
          <a:ext cx="3000375" cy="642937"/>
        </p:xfrm>
        <a:graphic>
          <a:graphicData uri="http://schemas.openxmlformats.org/presentationml/2006/ole">
            <p:oleObj spid="_x0000_s1026" name="公式" r:id="rId3" imgW="1244520" imgH="266400" progId="Equation.3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428875" y="4510099"/>
          <a:ext cx="3879850" cy="561975"/>
        </p:xfrm>
        <a:graphic>
          <a:graphicData uri="http://schemas.openxmlformats.org/presentationml/2006/ole">
            <p:oleObj spid="_x0000_s1027" name="公式" r:id="rId4" imgW="1841400" imgH="266400" progId="Equation.3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2428875" y="5786458"/>
          <a:ext cx="4081463" cy="571500"/>
        </p:xfrm>
        <a:graphic>
          <a:graphicData uri="http://schemas.openxmlformats.org/presentationml/2006/ole">
            <p:oleObj spid="_x0000_s1028" name="公式" r:id="rId5" imgW="1904760" imgH="266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smtClean="0">
                <a:solidFill>
                  <a:schemeClr val="tx1"/>
                </a:solidFill>
                <a:latin typeface="Arial" pitchFamily="34" charset="0"/>
                <a:ea typeface="MS PGothic" pitchFamily="34" charset="-128"/>
              </a:rPr>
              <a:t>How to quantify effectiveness?</a:t>
            </a:r>
          </a:p>
        </p:txBody>
      </p:sp>
      <p:sp>
        <p:nvSpPr>
          <p:cNvPr id="205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>
                <a:latin typeface="Arial" pitchFamily="34" charset="0"/>
                <a:ea typeface="MS PGothic" pitchFamily="34" charset="-128"/>
              </a:rPr>
              <a:t>Intuition</a:t>
            </a:r>
            <a:r>
              <a:rPr lang="en-US" sz="2000" dirty="0" smtClean="0">
                <a:latin typeface="Arial" pitchFamily="34" charset="0"/>
                <a:ea typeface="MS PGothic" pitchFamily="34" charset="-128"/>
              </a:rPr>
              <a:t>: Quantify the filtering condition according to the number of candidate services that might be ruled out.</a:t>
            </a:r>
          </a:p>
          <a:p>
            <a:endParaRPr lang="en-US" sz="1800" dirty="0" smtClean="0">
              <a:latin typeface="Arial" pitchFamily="34" charset="0"/>
              <a:ea typeface="MS PGothic" pitchFamily="34" charset="-128"/>
            </a:endParaRPr>
          </a:p>
          <a:p>
            <a:pPr>
              <a:buFont typeface="Wingdings" pitchFamily="2" charset="2"/>
              <a:buNone/>
            </a:pPr>
            <a:endParaRPr lang="en-US" sz="1800" dirty="0" smtClean="0">
              <a:latin typeface="Arial" pitchFamily="34" charset="0"/>
              <a:ea typeface="MS PGothic" pitchFamily="34" charset="-128"/>
            </a:endParaRPr>
          </a:p>
          <a:p>
            <a:r>
              <a:rPr lang="en-US" sz="2000" dirty="0" smtClean="0">
                <a:latin typeface="Arial" pitchFamily="34" charset="0"/>
                <a:ea typeface="MS PGothic" pitchFamily="34" charset="-128"/>
              </a:rPr>
              <a:t>Capability:</a:t>
            </a:r>
          </a:p>
          <a:p>
            <a:r>
              <a:rPr lang="en-US" sz="2000" dirty="0" smtClean="0">
                <a:latin typeface="Arial" pitchFamily="34" charset="0"/>
                <a:ea typeface="MS PGothic" pitchFamily="34" charset="-128"/>
              </a:rPr>
              <a:t> Numeric Configuration:</a:t>
            </a:r>
          </a:p>
          <a:p>
            <a:pPr lvl="1"/>
            <a:r>
              <a:rPr lang="en-US" sz="1800" dirty="0" smtClean="0">
                <a:latin typeface="Arial" pitchFamily="34" charset="0"/>
                <a:ea typeface="MS PGothic" pitchFamily="34" charset="-128"/>
              </a:rPr>
              <a:t>Assume the user’s input satisfy a certain distribution by calculating the number of services that can be pruned if user inputs the mean of the distribution</a:t>
            </a:r>
          </a:p>
          <a:p>
            <a:endParaRPr lang="en-US" sz="2000" dirty="0" smtClean="0">
              <a:latin typeface="Arial" pitchFamily="34" charset="0"/>
              <a:ea typeface="MS PGothic" pitchFamily="34" charset="-128"/>
            </a:endParaRPr>
          </a:p>
          <a:p>
            <a:r>
              <a:rPr lang="en-US" sz="2000" dirty="0" smtClean="0">
                <a:latin typeface="Arial" pitchFamily="34" charset="0"/>
                <a:ea typeface="MS PGothic" pitchFamily="34" charset="-128"/>
              </a:rPr>
              <a:t>Multiple choice configuration:</a:t>
            </a:r>
          </a:p>
          <a:p>
            <a:pPr lvl="1"/>
            <a:r>
              <a:rPr lang="en-US" sz="1800" dirty="0" smtClean="0">
                <a:latin typeface="Arial" pitchFamily="34" charset="0"/>
                <a:ea typeface="MS PGothic" pitchFamily="34" charset="-128"/>
              </a:rPr>
              <a:t>Calculate the average number of services that can be pruned for each option</a:t>
            </a:r>
          </a:p>
          <a:p>
            <a:pPr lvl="1"/>
            <a:endParaRPr lang="en-US" sz="1800" dirty="0" smtClean="0">
              <a:latin typeface="Arial" pitchFamily="34" charset="0"/>
              <a:ea typeface="MS PGothic" pitchFamily="34" charset="-128"/>
            </a:endParaRPr>
          </a:p>
          <a:p>
            <a:pPr lvl="1"/>
            <a:endParaRPr lang="en-US" sz="1800" dirty="0" smtClean="0">
              <a:latin typeface="Arial" pitchFamily="34" charset="0"/>
              <a:ea typeface="MS PGothic" pitchFamily="34" charset="-128"/>
            </a:endParaRPr>
          </a:p>
          <a:p>
            <a:endParaRPr lang="en-US" sz="2000" dirty="0" smtClean="0">
              <a:latin typeface="Arial" pitchFamily="34" charset="0"/>
              <a:ea typeface="MS PGothic" pitchFamily="34" charset="-128"/>
            </a:endParaRPr>
          </a:p>
          <a:p>
            <a:endParaRPr lang="en-US" dirty="0" smtClean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2055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AEF1F8E-6CE1-4540-BD75-69FCFA57270B}" type="slidenum">
              <a:rPr lang="en-US" smtClean="0"/>
              <a:pPr/>
              <a:t>21</a:t>
            </a:fld>
            <a:endParaRPr lang="en-US" smtClean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3398838" y="2200275"/>
          <a:ext cx="2227262" cy="601663"/>
        </p:xfrm>
        <a:graphic>
          <a:graphicData uri="http://schemas.openxmlformats.org/presentationml/2006/ole">
            <p:oleObj spid="_x0000_s2050" name="公式" r:id="rId3" imgW="939600" imgH="253800" progId="Equation.3">
              <p:embed/>
            </p:oleObj>
          </a:graphicData>
        </a:graphic>
      </p:graphicFrame>
      <p:graphicFrame>
        <p:nvGraphicFramePr>
          <p:cNvPr id="2051" name="Object 7"/>
          <p:cNvGraphicFramePr>
            <a:graphicFrameLocks noChangeAspect="1"/>
          </p:cNvGraphicFramePr>
          <p:nvPr/>
        </p:nvGraphicFramePr>
        <p:xfrm>
          <a:off x="1771650" y="5543550"/>
          <a:ext cx="5908675" cy="957263"/>
        </p:xfrm>
        <a:graphic>
          <a:graphicData uri="http://schemas.openxmlformats.org/presentationml/2006/ole">
            <p:oleObj spid="_x0000_s2051" name="公式" r:id="rId4" imgW="2666880" imgH="431640" progId="Equation.3">
              <p:embed/>
            </p:oleObj>
          </a:graphicData>
        </a:graphic>
      </p:graphicFrame>
      <p:graphicFrame>
        <p:nvGraphicFramePr>
          <p:cNvPr id="2052" name="Object 9"/>
          <p:cNvGraphicFramePr>
            <a:graphicFrameLocks noChangeAspect="1"/>
          </p:cNvGraphicFramePr>
          <p:nvPr/>
        </p:nvGraphicFramePr>
        <p:xfrm>
          <a:off x="1214414" y="4376041"/>
          <a:ext cx="7521599" cy="624595"/>
        </p:xfrm>
        <a:graphic>
          <a:graphicData uri="http://schemas.openxmlformats.org/presentationml/2006/ole">
            <p:oleObj spid="_x0000_s2052" name="公式" r:id="rId5" imgW="3213000" imgH="266400" progId="Equation.3">
              <p:embed/>
            </p:oleObj>
          </a:graphicData>
        </a:graphic>
      </p:graphicFrame>
      <p:graphicFrame>
        <p:nvGraphicFramePr>
          <p:cNvPr id="2" name="Object 9"/>
          <p:cNvGraphicFramePr>
            <a:graphicFrameLocks noChangeAspect="1"/>
          </p:cNvGraphicFramePr>
          <p:nvPr/>
        </p:nvGraphicFramePr>
        <p:xfrm>
          <a:off x="2214546" y="2770188"/>
          <a:ext cx="6069013" cy="674687"/>
        </p:xfrm>
        <a:graphic>
          <a:graphicData uri="http://schemas.openxmlformats.org/presentationml/2006/ole">
            <p:oleObj spid="_x0000_s2053" name="公式" r:id="rId6" imgW="2400120" imgH="266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smtClean="0">
                <a:solidFill>
                  <a:schemeClr val="tx1"/>
                </a:solidFill>
                <a:latin typeface="Arial" pitchFamily="34" charset="0"/>
                <a:ea typeface="MS PGothic" pitchFamily="34" charset="-128"/>
              </a:rPr>
              <a:t>Semantic Query Engine</a:t>
            </a:r>
          </a:p>
        </p:txBody>
      </p:sp>
      <p:sp>
        <p:nvSpPr>
          <p:cNvPr id="33795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smtClean="0">
                <a:latin typeface="Arial" pitchFamily="34" charset="0"/>
                <a:ea typeface="MS PGothic" pitchFamily="34" charset="-128"/>
              </a:rPr>
              <a:t>Include the SPARQL query templates that would be used during conversation.</a:t>
            </a:r>
          </a:p>
          <a:p>
            <a:r>
              <a:rPr lang="en-US" sz="2200" smtClean="0">
                <a:latin typeface="Arial" pitchFamily="34" charset="0"/>
                <a:ea typeface="MS PGothic" pitchFamily="34" charset="-128"/>
              </a:rPr>
              <a:t>Including: </a:t>
            </a:r>
          </a:p>
          <a:p>
            <a:pPr lvl="1"/>
            <a:r>
              <a:rPr lang="en-US" sz="2200" smtClean="0">
                <a:latin typeface="Arial" pitchFamily="34" charset="0"/>
                <a:ea typeface="MS PGothic" pitchFamily="34" charset="-128"/>
              </a:rPr>
              <a:t>Retrieve function via service category.</a:t>
            </a:r>
          </a:p>
          <a:p>
            <a:pPr lvl="1"/>
            <a:r>
              <a:rPr lang="en-US" sz="2200" smtClean="0">
                <a:latin typeface="Arial" pitchFamily="34" charset="0"/>
                <a:ea typeface="MS PGothic" pitchFamily="34" charset="-128"/>
              </a:rPr>
              <a:t>Retrieve service via service function.</a:t>
            </a:r>
          </a:p>
          <a:p>
            <a:pPr lvl="1"/>
            <a:r>
              <a:rPr lang="en-US" sz="2200" smtClean="0">
                <a:latin typeface="Arial" pitchFamily="34" charset="0"/>
                <a:ea typeface="MS PGothic" pitchFamily="34" charset="-128"/>
              </a:rPr>
              <a:t>Retrieve capability via function.</a:t>
            </a:r>
          </a:p>
          <a:p>
            <a:pPr lvl="1"/>
            <a:r>
              <a:rPr lang="en-US" sz="2200" smtClean="0">
                <a:latin typeface="Arial" pitchFamily="34" charset="0"/>
                <a:ea typeface="MS PGothic" pitchFamily="34" charset="-128"/>
              </a:rPr>
              <a:t>Retrieve configuration via function.</a:t>
            </a:r>
          </a:p>
          <a:p>
            <a:pPr lvl="1"/>
            <a:r>
              <a:rPr lang="en-US" sz="2200" smtClean="0">
                <a:latin typeface="Arial" pitchFamily="34" charset="0"/>
                <a:ea typeface="MS PGothic" pitchFamily="34" charset="-128"/>
              </a:rPr>
              <a:t>Retrieve configuration parameter  via configuration.</a:t>
            </a:r>
          </a:p>
          <a:p>
            <a:pPr lvl="1"/>
            <a:r>
              <a:rPr lang="en-US" sz="2200" smtClean="0">
                <a:latin typeface="Arial" pitchFamily="34" charset="0"/>
                <a:ea typeface="MS PGothic" pitchFamily="34" charset="-128"/>
              </a:rPr>
              <a:t>Retrieve dependent service via given service.</a:t>
            </a:r>
          </a:p>
          <a:p>
            <a:pPr lvl="1"/>
            <a:r>
              <a:rPr lang="en-US" sz="2200" smtClean="0">
                <a:latin typeface="Arial" pitchFamily="34" charset="0"/>
                <a:ea typeface="MS PGothic" pitchFamily="34" charset="-128"/>
              </a:rPr>
              <a:t>Retrieve service profile via service.</a:t>
            </a:r>
          </a:p>
          <a:p>
            <a:pPr lvl="1"/>
            <a:r>
              <a:rPr lang="en-US" sz="2200" smtClean="0">
                <a:latin typeface="Arial" pitchFamily="34" charset="0"/>
                <a:ea typeface="MS PGothic" pitchFamily="34" charset="-128"/>
              </a:rPr>
              <a:t>…</a:t>
            </a:r>
          </a:p>
          <a:p>
            <a:endParaRPr lang="en-US" smtClean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33796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217BC4D-1B59-4B98-9A37-9F2749142661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smtClean="0">
                <a:solidFill>
                  <a:schemeClr val="tx1"/>
                </a:solidFill>
                <a:latin typeface="Arial" pitchFamily="34" charset="0"/>
                <a:ea typeface="MS PGothic" pitchFamily="34" charset="-128"/>
              </a:rPr>
              <a:t>Future Work</a:t>
            </a:r>
          </a:p>
        </p:txBody>
      </p:sp>
      <p:sp>
        <p:nvSpPr>
          <p:cNvPr id="34819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500" smtClean="0">
                <a:latin typeface="Arial" pitchFamily="34" charset="0"/>
                <a:ea typeface="MS PGothic" pitchFamily="34" charset="-128"/>
              </a:rPr>
              <a:t>System intelligence</a:t>
            </a:r>
          </a:p>
          <a:p>
            <a:pPr lvl="1"/>
            <a:r>
              <a:rPr lang="en-US" sz="2500" smtClean="0">
                <a:latin typeface="Arial" pitchFamily="34" charset="0"/>
                <a:ea typeface="MS PGothic" pitchFamily="34" charset="-128"/>
              </a:rPr>
              <a:t>Expand the semantic understanding</a:t>
            </a:r>
          </a:p>
          <a:p>
            <a:pPr lvl="1"/>
            <a:r>
              <a:rPr lang="en-US" sz="2500" smtClean="0">
                <a:latin typeface="Arial" pitchFamily="34" charset="0"/>
                <a:ea typeface="MS PGothic" pitchFamily="34" charset="-128"/>
              </a:rPr>
              <a:t>Enhance inference with OWL based reasoner</a:t>
            </a:r>
          </a:p>
          <a:p>
            <a:pPr lvl="1"/>
            <a:endParaRPr lang="en-US" sz="2500" smtClean="0">
              <a:latin typeface="Arial" pitchFamily="34" charset="0"/>
              <a:ea typeface="MS PGothic" pitchFamily="34" charset="-128"/>
            </a:endParaRPr>
          </a:p>
          <a:p>
            <a:r>
              <a:rPr lang="en-US" sz="2500" smtClean="0">
                <a:latin typeface="Arial" pitchFamily="34" charset="0"/>
                <a:ea typeface="MS PGothic" pitchFamily="34" charset="-128"/>
              </a:rPr>
              <a:t>Performance</a:t>
            </a:r>
          </a:p>
          <a:p>
            <a:pPr lvl="1"/>
            <a:r>
              <a:rPr lang="en-US" sz="2500" smtClean="0">
                <a:latin typeface="Arial" pitchFamily="34" charset="0"/>
                <a:ea typeface="MS PGothic" pitchFamily="34" charset="-128"/>
              </a:rPr>
              <a:t>Semantic query: </a:t>
            </a:r>
          </a:p>
          <a:p>
            <a:pPr lvl="2"/>
            <a:r>
              <a:rPr lang="en-US" sz="2300" smtClean="0">
                <a:latin typeface="Arial" pitchFamily="34" charset="0"/>
                <a:ea typeface="MS PGothic" pitchFamily="34" charset="-128"/>
              </a:rPr>
              <a:t>Replace Jena reasoner to support larger scale</a:t>
            </a:r>
          </a:p>
          <a:p>
            <a:pPr lvl="2"/>
            <a:r>
              <a:rPr lang="en-US" sz="2400" smtClean="0">
                <a:latin typeface="Arial" pitchFamily="34" charset="0"/>
                <a:ea typeface="MS PGothic" pitchFamily="34" charset="-128"/>
              </a:rPr>
              <a:t>Fully materialize inference triples offline</a:t>
            </a:r>
          </a:p>
          <a:p>
            <a:pPr lvl="2"/>
            <a:endParaRPr lang="en-US" sz="2400" smtClean="0">
              <a:latin typeface="Arial" pitchFamily="34" charset="0"/>
              <a:ea typeface="MS PGothic" pitchFamily="34" charset="-128"/>
            </a:endParaRPr>
          </a:p>
          <a:p>
            <a:pPr lvl="1"/>
            <a:r>
              <a:rPr lang="en-US" sz="2400" smtClean="0">
                <a:latin typeface="Arial" pitchFamily="34" charset="0"/>
                <a:ea typeface="MS PGothic" pitchFamily="34" charset="-128"/>
              </a:rPr>
              <a:t>Distributed Storage: </a:t>
            </a:r>
          </a:p>
          <a:p>
            <a:pPr lvl="2"/>
            <a:r>
              <a:rPr lang="en-US" sz="2200" smtClean="0">
                <a:latin typeface="Arial" pitchFamily="34" charset="0"/>
                <a:ea typeface="MS PGothic" pitchFamily="34" charset="-128"/>
              </a:rPr>
              <a:t>Use distributed rdf3x</a:t>
            </a:r>
          </a:p>
        </p:txBody>
      </p:sp>
      <p:sp>
        <p:nvSpPr>
          <p:cNvPr id="34820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397398E-D63B-4099-9E62-DD85CC7F0BC9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Shape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>
                <a:solidFill>
                  <a:srgbClr val="000000"/>
                </a:solidFill>
                <a:latin typeface="Calibri" pitchFamily="34" charset="0"/>
              </a:rPr>
              <a:t>Conclusion</a:t>
            </a:r>
            <a:endParaRPr lang="en-US">
              <a:latin typeface="Calibri" pitchFamily="34" charset="0"/>
            </a:endParaRPr>
          </a:p>
        </p:txBody>
      </p:sp>
      <p:sp>
        <p:nvSpPr>
          <p:cNvPr id="35843" name="TextShape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1pPr>
            <a:lvl2pPr marL="6731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marL="0" indent="0" eaLnBrk="1" hangingPunct="1">
              <a:defRPr/>
            </a:pPr>
            <a:r>
              <a:rPr lang="en-US" sz="2800" dirty="0" smtClean="0">
                <a:solidFill>
                  <a:srgbClr val="000000"/>
                </a:solidFill>
                <a:latin typeface="Calibri" charset="0"/>
                <a:cs typeface="WenQuanYi Zen Hei" charset="0"/>
              </a:rPr>
              <a:t>Cloud Services Marketplace is the appropriate ecosystem to support interactive service retrieval for customer by providing </a:t>
            </a:r>
          </a:p>
          <a:p>
            <a:pPr marL="457200" indent="-457200" eaLnBrk="1" hangingPunct="1">
              <a:buFont typeface="Arial"/>
              <a:buChar char="•"/>
              <a:defRPr/>
            </a:pPr>
            <a:r>
              <a:rPr lang="en-US" sz="2800" dirty="0" smtClean="0">
                <a:solidFill>
                  <a:srgbClr val="000000"/>
                </a:solidFill>
                <a:latin typeface="Calibri" charset="0"/>
                <a:cs typeface="WenQuanYi Zen Hei" charset="0"/>
              </a:rPr>
              <a:t>Conversational service acquisition</a:t>
            </a:r>
          </a:p>
          <a:p>
            <a:pPr marL="457200" indent="-457200" eaLnBrk="1" hangingPunct="1">
              <a:buFont typeface="Arial"/>
              <a:buChar char="•"/>
              <a:defRPr/>
            </a:pPr>
            <a:r>
              <a:rPr lang="en-US" sz="2800" dirty="0" smtClean="0">
                <a:solidFill>
                  <a:srgbClr val="000000"/>
                </a:solidFill>
                <a:latin typeface="Calibri" charset="0"/>
                <a:cs typeface="WenQuanYi Zen Hei" charset="0"/>
              </a:rPr>
              <a:t>Automatic resolution of dependencies</a:t>
            </a:r>
          </a:p>
          <a:p>
            <a:pPr marL="457200" indent="-457200" eaLnBrk="1" hangingPunct="1">
              <a:buFont typeface="Arial"/>
              <a:buChar char="•"/>
              <a:defRPr/>
            </a:pPr>
            <a:r>
              <a:rPr lang="en-US" sz="2800" dirty="0" smtClean="0">
                <a:solidFill>
                  <a:srgbClr val="000000"/>
                </a:solidFill>
                <a:latin typeface="Calibri" charset="0"/>
                <a:cs typeface="WenQuanYi Zen Hei" charset="0"/>
              </a:rPr>
              <a:t>Simultaneous service filtering and configuration of services</a:t>
            </a:r>
          </a:p>
        </p:txBody>
      </p:sp>
      <p:sp>
        <p:nvSpPr>
          <p:cNvPr id="37892" name="灯片编号占位符 5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D6BA72A-8871-49F2-85F4-043038CD839C}" type="slidenum">
              <a:rPr lang="zh-CN" altLang="en-US" smtClean="0">
                <a:solidFill>
                  <a:srgbClr val="898989"/>
                </a:solidFill>
                <a:ea typeface="SimSun" pitchFamily="2" charset="-122"/>
              </a:rPr>
              <a:pPr/>
              <a:t>24</a:t>
            </a:fld>
            <a:endParaRPr lang="en-US" altLang="zh-CN" smtClean="0">
              <a:solidFill>
                <a:srgbClr val="898989"/>
              </a:solidFill>
              <a:ea typeface="SimSun" pitchFamily="2" charset="-122"/>
            </a:endParaRPr>
          </a:p>
        </p:txBody>
      </p:sp>
      <p:sp>
        <p:nvSpPr>
          <p:cNvPr id="37893" name="日期占位符 3"/>
          <p:cNvSpPr>
            <a:spLocks noGrp="1"/>
          </p:cNvSpPr>
          <p:nvPr>
            <p:ph type="dt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smtClean="0">
              <a:solidFill>
                <a:srgbClr val="898989"/>
              </a:solidFill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Shape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3200">
                <a:solidFill>
                  <a:srgbClr val="000000"/>
                </a:solidFill>
                <a:latin typeface="Calibri" pitchFamily="34" charset="0"/>
              </a:rPr>
              <a:t>CSM Background</a:t>
            </a:r>
            <a:endParaRPr lang="en-US" sz="1200">
              <a:latin typeface="Calibri" pitchFamily="34" charset="0"/>
            </a:endParaRPr>
          </a:p>
        </p:txBody>
      </p:sp>
      <p:sp>
        <p:nvSpPr>
          <p:cNvPr id="18435" name="TextShape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3200">
                <a:solidFill>
                  <a:srgbClr val="000000"/>
                </a:solidFill>
                <a:latin typeface="Calibri" pitchFamily="34" charset="0"/>
              </a:rPr>
              <a:t>Customer Challenge: How to find a suitable service in cloud?</a:t>
            </a:r>
            <a:endParaRPr lang="en-US">
              <a:latin typeface="Calibri" pitchFamily="34" charset="0"/>
            </a:endParaRPr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913" y="3284538"/>
            <a:ext cx="935037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64163" y="2781300"/>
            <a:ext cx="1887537" cy="103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8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19475" y="2708275"/>
            <a:ext cx="13144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9" name="Picture 1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42988" y="4437063"/>
            <a:ext cx="1525587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0" name="Picture 1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419475" y="3500438"/>
            <a:ext cx="820738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1" name="Picture 1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148263" y="3932238"/>
            <a:ext cx="17145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2" name="Picture 1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95513" y="2925763"/>
            <a:ext cx="1092200" cy="109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3" name="Picture 2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019925" y="3932238"/>
            <a:ext cx="1546225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4" name="Picture 22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940425" y="4940300"/>
            <a:ext cx="1216025" cy="91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5" name="Picture 24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7451725" y="3141663"/>
            <a:ext cx="935038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6" name="Picture 26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2843213" y="4365625"/>
            <a:ext cx="11525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7" name="Picture 28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284663" y="4940300"/>
            <a:ext cx="1500187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8" name="Picture 30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2627313" y="5300663"/>
            <a:ext cx="1120775" cy="83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9" name="Picture 34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4427538" y="3716338"/>
            <a:ext cx="849312" cy="99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0" name="Picture 36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4140200" y="5805488"/>
            <a:ext cx="10572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1" name="Picture 38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2916238" y="5013325"/>
            <a:ext cx="10191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2" name="Picture 40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2555875" y="4005263"/>
            <a:ext cx="159385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3" name="Picture 42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6588125" y="4508500"/>
            <a:ext cx="83185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云形 22"/>
          <p:cNvSpPr/>
          <p:nvPr/>
        </p:nvSpPr>
        <p:spPr>
          <a:xfrm>
            <a:off x="381000" y="2209800"/>
            <a:ext cx="8458200" cy="43434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455" name="灯片编号占位符 25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eaLnBrk="0" hangingPunct="0"/>
            <a:fld id="{0C6C7EFD-4C4A-435B-9498-7DE7FA5D52C4}" type="slidenum">
              <a:rPr lang="zh-CN" altLang="en-US" smtClean="0">
                <a:solidFill>
                  <a:schemeClr val="tx1"/>
                </a:solidFill>
                <a:latin typeface="Arial" pitchFamily="34" charset="0"/>
                <a:ea typeface="SimSun" pitchFamily="2" charset="-122"/>
              </a:rPr>
              <a:pPr eaLnBrk="0" hangingPunct="0"/>
              <a:t>3</a:t>
            </a:fld>
            <a:endParaRPr lang="en-US" altLang="zh-CN" smtClean="0">
              <a:solidFill>
                <a:schemeClr val="tx1"/>
              </a:solidFill>
              <a:latin typeface="Arial" pitchFamily="34" charset="0"/>
              <a:ea typeface="SimSun" pitchFamily="2" charset="-122"/>
            </a:endParaRPr>
          </a:p>
        </p:txBody>
      </p:sp>
      <p:sp>
        <p:nvSpPr>
          <p:cNvPr id="18456" name="日期占位符 23"/>
          <p:cNvSpPr>
            <a:spLocks noGrp="1"/>
          </p:cNvSpPr>
          <p:nvPr>
            <p:ph type="dt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zh-CN" altLang="en-US" smtClean="0">
              <a:solidFill>
                <a:schemeClr val="tx1"/>
              </a:solidFill>
              <a:latin typeface="Arial" pitchFamily="34" charset="0"/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Shape 1"/>
          <p:cNvSpPr txBox="1">
            <a:spLocks noChangeArrowheads="1"/>
          </p:cNvSpPr>
          <p:nvPr/>
        </p:nvSpPr>
        <p:spPr bwMode="auto">
          <a:xfrm>
            <a:off x="0" y="765175"/>
            <a:ext cx="8686800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3200">
                <a:solidFill>
                  <a:srgbClr val="000000"/>
                </a:solidFill>
                <a:latin typeface="Calibri" pitchFamily="34" charset="0"/>
              </a:rPr>
              <a:t>Current Product Retrieval Solutions and Limitations</a:t>
            </a:r>
            <a:endParaRPr lang="en-US" sz="1200">
              <a:latin typeface="Calibri" pitchFamily="34" charset="0"/>
            </a:endParaRPr>
          </a:p>
        </p:txBody>
      </p:sp>
      <p:sp>
        <p:nvSpPr>
          <p:cNvPr id="19459" name="TextShape 2"/>
          <p:cNvSpPr txBox="1">
            <a:spLocks noChangeArrowheads="1"/>
          </p:cNvSpPr>
          <p:nvPr/>
        </p:nvSpPr>
        <p:spPr bwMode="auto">
          <a:xfrm>
            <a:off x="468313" y="1989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zh-CN" sz="2800" dirty="0" smtClean="0">
                <a:solidFill>
                  <a:srgbClr val="000000"/>
                </a:solidFill>
                <a:latin typeface="Calibri" pitchFamily="34" charset="0"/>
              </a:rPr>
              <a:t> Current strategy: From </a:t>
            </a:r>
            <a:r>
              <a:rPr lang="en-US" altLang="zh-CN" sz="2800" dirty="0">
                <a:solidFill>
                  <a:srgbClr val="000000"/>
                </a:solidFill>
                <a:latin typeface="Calibri" pitchFamily="34" charset="0"/>
              </a:rPr>
              <a:t>providers’ web site, Service agent</a:t>
            </a:r>
            <a:endParaRPr lang="en-US" sz="1600" dirty="0">
              <a:latin typeface="Calibri" pitchFamily="34" charset="0"/>
            </a:endParaRPr>
          </a:p>
          <a:p>
            <a:pPr lvl="1">
              <a:buFont typeface="Arial" pitchFamily="34" charset="0"/>
              <a:buChar char="–"/>
            </a:pPr>
            <a:r>
              <a:rPr lang="en-US" altLang="zh-CN" sz="2400" dirty="0">
                <a:solidFill>
                  <a:srgbClr val="000000"/>
                </a:solidFill>
                <a:latin typeface="Calibri" pitchFamily="34" charset="0"/>
              </a:rPr>
              <a:t>No systematic way to compare services</a:t>
            </a:r>
            <a:endParaRPr lang="en-US" sz="1600" dirty="0">
              <a:latin typeface="Calibri" pitchFamily="34" charset="0"/>
            </a:endParaRPr>
          </a:p>
          <a:p>
            <a:pPr lvl="1">
              <a:buFont typeface="Arial" pitchFamily="34" charset="0"/>
              <a:buChar char="–"/>
            </a:pPr>
            <a:r>
              <a:rPr lang="en-US" altLang="zh-CN" sz="2400" dirty="0">
                <a:solidFill>
                  <a:srgbClr val="000000"/>
                </a:solidFill>
                <a:latin typeface="Calibri" pitchFamily="34" charset="0"/>
              </a:rPr>
              <a:t>Time consuming: Cost up to days to find proper services</a:t>
            </a:r>
            <a:endParaRPr lang="en-US" sz="1600" dirty="0">
              <a:latin typeface="Calibri" pitchFamily="34" charset="0"/>
            </a:endParaRPr>
          </a:p>
          <a:p>
            <a:endParaRPr lang="en-US" sz="1600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2800" dirty="0" smtClean="0">
                <a:solidFill>
                  <a:srgbClr val="000000"/>
                </a:solidFill>
                <a:latin typeface="Calibri" pitchFamily="34" charset="0"/>
              </a:rPr>
              <a:t> Amazon</a:t>
            </a:r>
            <a:r>
              <a:rPr lang="en-US" altLang="zh-CN" sz="28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n-US" altLang="zh-CN" sz="2800" dirty="0" err="1">
                <a:solidFill>
                  <a:srgbClr val="000000"/>
                </a:solidFill>
                <a:latin typeface="Calibri" pitchFamily="34" charset="0"/>
              </a:rPr>
              <a:t>ebay</a:t>
            </a:r>
            <a:endParaRPr lang="en-US" sz="1600" dirty="0">
              <a:latin typeface="Calibri" pitchFamily="34" charset="0"/>
            </a:endParaRPr>
          </a:p>
          <a:p>
            <a:pPr lvl="1">
              <a:buFont typeface="Arial" pitchFamily="34" charset="0"/>
              <a:buChar char="–"/>
            </a:pPr>
            <a:r>
              <a:rPr lang="en-US" altLang="zh-CN" sz="2400" dirty="0">
                <a:solidFill>
                  <a:srgbClr val="000000"/>
                </a:solidFill>
                <a:latin typeface="Calibri" pitchFamily="34" charset="0"/>
              </a:rPr>
              <a:t>Keyword and faceted based search is not enough to find complex services</a:t>
            </a:r>
            <a:endParaRPr lang="en-US" sz="1600" dirty="0">
              <a:latin typeface="Calibri" pitchFamily="34" charset="0"/>
            </a:endParaRPr>
          </a:p>
          <a:p>
            <a:pPr lvl="1">
              <a:buFont typeface="Arial" pitchFamily="34" charset="0"/>
              <a:buChar char="–"/>
            </a:pPr>
            <a:r>
              <a:rPr lang="en-US" altLang="zh-CN" sz="2400" dirty="0">
                <a:solidFill>
                  <a:srgbClr val="000000"/>
                </a:solidFill>
                <a:latin typeface="Calibri" pitchFamily="34" charset="0"/>
              </a:rPr>
              <a:t>No support for service configuration and composition</a:t>
            </a:r>
          </a:p>
        </p:txBody>
      </p:sp>
      <p:sp>
        <p:nvSpPr>
          <p:cNvPr id="19460" name="灯片编号占位符 5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A28C38C-B884-4474-B68B-263785D659FB}" type="slidenum">
              <a:rPr lang="zh-CN" altLang="en-US" smtClean="0">
                <a:solidFill>
                  <a:srgbClr val="898989"/>
                </a:solidFill>
                <a:ea typeface="SimSun" pitchFamily="2" charset="-122"/>
              </a:rPr>
              <a:pPr/>
              <a:t>4</a:t>
            </a:fld>
            <a:endParaRPr lang="en-US" altLang="zh-CN" smtClean="0">
              <a:solidFill>
                <a:srgbClr val="898989"/>
              </a:solidFill>
              <a:ea typeface="SimSun" pitchFamily="2" charset="-122"/>
            </a:endParaRPr>
          </a:p>
        </p:txBody>
      </p:sp>
      <p:sp>
        <p:nvSpPr>
          <p:cNvPr id="19461" name="日期占位符 3"/>
          <p:cNvSpPr>
            <a:spLocks noGrp="1"/>
          </p:cNvSpPr>
          <p:nvPr>
            <p:ph type="dt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smtClean="0">
              <a:solidFill>
                <a:srgbClr val="898989"/>
              </a:solidFill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  <a:ea typeface="SimSun" pitchFamily="2" charset="-122"/>
                <a:cs typeface="WenQuanYi Zen Hei"/>
              </a:rPr>
              <a:t>Service Ecosystem</a:t>
            </a:r>
          </a:p>
        </p:txBody>
      </p:sp>
      <p:sp>
        <p:nvSpPr>
          <p:cNvPr id="20484" name="灯片编号占位符 6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516F203-D679-49E7-996C-9A3F060AD2EF}" type="slidenum">
              <a:rPr lang="zh-CN" altLang="en-US">
                <a:solidFill>
                  <a:srgbClr val="898989"/>
                </a:solidFill>
                <a:ea typeface="SimSun" pitchFamily="2" charset="-122"/>
              </a:rPr>
              <a:pPr/>
              <a:t>5</a:t>
            </a:fld>
            <a:endParaRPr lang="en-US" altLang="zh-CN">
              <a:solidFill>
                <a:srgbClr val="898989"/>
              </a:solidFill>
              <a:ea typeface="SimSun" pitchFamily="2" charset="-122"/>
            </a:endParaRPr>
          </a:p>
        </p:txBody>
      </p:sp>
      <p:sp>
        <p:nvSpPr>
          <p:cNvPr id="20485" name="日期占位符 4"/>
          <p:cNvSpPr>
            <a:spLocks noGrp="1"/>
          </p:cNvSpPr>
          <p:nvPr>
            <p:ph type="dt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898989"/>
              </a:solidFill>
              <a:ea typeface="SimSun" pitchFamily="2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214414" y="2500306"/>
            <a:ext cx="1143008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Customer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214414" y="3214686"/>
            <a:ext cx="1143008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Customer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214414" y="3929066"/>
            <a:ext cx="1143008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Customer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572264" y="2500306"/>
            <a:ext cx="1143008" cy="5000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 Provider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572264" y="3286124"/>
            <a:ext cx="1143008" cy="5000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 Provider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572264" y="4000504"/>
            <a:ext cx="1143008" cy="5000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 Provider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1214414" y="1785926"/>
            <a:ext cx="1143008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Customer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1214414" y="4643446"/>
            <a:ext cx="1143008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Customer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>
            <a:stCxn id="22" idx="3"/>
            <a:endCxn id="19" idx="1"/>
          </p:cNvCxnSpPr>
          <p:nvPr/>
        </p:nvCxnSpPr>
        <p:spPr>
          <a:xfrm>
            <a:off x="2357422" y="2000240"/>
            <a:ext cx="4214842" cy="750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2" idx="3"/>
            <a:endCxn id="20" idx="1"/>
          </p:cNvCxnSpPr>
          <p:nvPr/>
        </p:nvCxnSpPr>
        <p:spPr>
          <a:xfrm>
            <a:off x="2357422" y="2000240"/>
            <a:ext cx="4214842" cy="1535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22" idx="3"/>
            <a:endCxn id="21" idx="1"/>
          </p:cNvCxnSpPr>
          <p:nvPr/>
        </p:nvCxnSpPr>
        <p:spPr>
          <a:xfrm>
            <a:off x="2357422" y="2000240"/>
            <a:ext cx="4214842" cy="2250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6" idx="3"/>
            <a:endCxn id="19" idx="1"/>
          </p:cNvCxnSpPr>
          <p:nvPr/>
        </p:nvCxnSpPr>
        <p:spPr>
          <a:xfrm>
            <a:off x="2357422" y="2714620"/>
            <a:ext cx="4214842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6" idx="3"/>
            <a:endCxn id="20" idx="1"/>
          </p:cNvCxnSpPr>
          <p:nvPr/>
        </p:nvCxnSpPr>
        <p:spPr>
          <a:xfrm>
            <a:off x="2357422" y="2714620"/>
            <a:ext cx="4214842" cy="821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6" idx="3"/>
            <a:endCxn id="21" idx="1"/>
          </p:cNvCxnSpPr>
          <p:nvPr/>
        </p:nvCxnSpPr>
        <p:spPr>
          <a:xfrm>
            <a:off x="2357422" y="2714620"/>
            <a:ext cx="4214842" cy="1535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17" idx="3"/>
            <a:endCxn id="19" idx="1"/>
          </p:cNvCxnSpPr>
          <p:nvPr/>
        </p:nvCxnSpPr>
        <p:spPr>
          <a:xfrm flipV="1">
            <a:off x="2357422" y="2750339"/>
            <a:ext cx="4214842" cy="67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7" idx="3"/>
            <a:endCxn id="20" idx="1"/>
          </p:cNvCxnSpPr>
          <p:nvPr/>
        </p:nvCxnSpPr>
        <p:spPr>
          <a:xfrm>
            <a:off x="2357422" y="3429000"/>
            <a:ext cx="4214842" cy="107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17" idx="3"/>
            <a:endCxn id="21" idx="1"/>
          </p:cNvCxnSpPr>
          <p:nvPr/>
        </p:nvCxnSpPr>
        <p:spPr>
          <a:xfrm>
            <a:off x="2357422" y="3429000"/>
            <a:ext cx="4214842" cy="821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18" idx="3"/>
            <a:endCxn id="19" idx="1"/>
          </p:cNvCxnSpPr>
          <p:nvPr/>
        </p:nvCxnSpPr>
        <p:spPr>
          <a:xfrm flipV="1">
            <a:off x="2357422" y="2750339"/>
            <a:ext cx="4214842" cy="1393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18" idx="3"/>
            <a:endCxn id="20" idx="1"/>
          </p:cNvCxnSpPr>
          <p:nvPr/>
        </p:nvCxnSpPr>
        <p:spPr>
          <a:xfrm flipV="1">
            <a:off x="2357422" y="3536157"/>
            <a:ext cx="4214842" cy="607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18" idx="3"/>
            <a:endCxn id="21" idx="1"/>
          </p:cNvCxnSpPr>
          <p:nvPr/>
        </p:nvCxnSpPr>
        <p:spPr>
          <a:xfrm>
            <a:off x="2357422" y="4143380"/>
            <a:ext cx="4214842" cy="107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23" idx="3"/>
            <a:endCxn id="19" idx="1"/>
          </p:cNvCxnSpPr>
          <p:nvPr/>
        </p:nvCxnSpPr>
        <p:spPr>
          <a:xfrm flipV="1">
            <a:off x="2357422" y="2750339"/>
            <a:ext cx="4214842" cy="2107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23" idx="3"/>
            <a:endCxn id="20" idx="1"/>
          </p:cNvCxnSpPr>
          <p:nvPr/>
        </p:nvCxnSpPr>
        <p:spPr>
          <a:xfrm flipV="1">
            <a:off x="2357422" y="3536157"/>
            <a:ext cx="4214842" cy="1321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23" idx="3"/>
            <a:endCxn id="21" idx="1"/>
          </p:cNvCxnSpPr>
          <p:nvPr/>
        </p:nvCxnSpPr>
        <p:spPr>
          <a:xfrm flipV="1">
            <a:off x="2357422" y="4250537"/>
            <a:ext cx="4214842" cy="607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3357554" y="1357298"/>
            <a:ext cx="2143140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# Communications O(</a:t>
            </a:r>
            <a:r>
              <a:rPr lang="en-US" b="1" dirty="0" err="1" smtClean="0">
                <a:solidFill>
                  <a:schemeClr val="tx1"/>
                </a:solidFill>
              </a:rPr>
              <a:t>mn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85786" y="1214422"/>
            <a:ext cx="2143140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 customers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072198" y="1214422"/>
            <a:ext cx="2143140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 providers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  <a:ea typeface="SimSun" pitchFamily="2" charset="-122"/>
                <a:cs typeface="WenQuanYi Zen Hei"/>
              </a:rPr>
              <a:t>Service Ecosystem</a:t>
            </a:r>
          </a:p>
        </p:txBody>
      </p:sp>
      <p:sp>
        <p:nvSpPr>
          <p:cNvPr id="20484" name="灯片编号占位符 6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516F203-D679-49E7-996C-9A3F060AD2EF}" type="slidenum">
              <a:rPr lang="zh-CN" altLang="en-US">
                <a:solidFill>
                  <a:srgbClr val="898989"/>
                </a:solidFill>
                <a:ea typeface="SimSun" pitchFamily="2" charset="-122"/>
              </a:rPr>
              <a:pPr/>
              <a:t>6</a:t>
            </a:fld>
            <a:endParaRPr lang="en-US" altLang="zh-CN">
              <a:solidFill>
                <a:srgbClr val="898989"/>
              </a:solidFill>
              <a:ea typeface="SimSun" pitchFamily="2" charset="-122"/>
            </a:endParaRPr>
          </a:p>
        </p:txBody>
      </p:sp>
      <p:sp>
        <p:nvSpPr>
          <p:cNvPr id="20485" name="日期占位符 4"/>
          <p:cNvSpPr>
            <a:spLocks noGrp="1"/>
          </p:cNvSpPr>
          <p:nvPr>
            <p:ph type="dt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898989"/>
              </a:solidFill>
              <a:ea typeface="SimSun" pitchFamily="2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214414" y="2500306"/>
            <a:ext cx="1143008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Customer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214414" y="3214686"/>
            <a:ext cx="1143008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Customer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214414" y="3929066"/>
            <a:ext cx="1143008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Customer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572264" y="2500306"/>
            <a:ext cx="1143008" cy="5000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 Provider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572264" y="3286124"/>
            <a:ext cx="1143008" cy="5000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 Provider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572264" y="4000504"/>
            <a:ext cx="1143008" cy="5000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 Provider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1214414" y="1785926"/>
            <a:ext cx="1143008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Customer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1214414" y="4643446"/>
            <a:ext cx="1143008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Customer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云形 27"/>
          <p:cNvSpPr/>
          <p:nvPr/>
        </p:nvSpPr>
        <p:spPr>
          <a:xfrm>
            <a:off x="3500430" y="3000372"/>
            <a:ext cx="2071702" cy="1143008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Cloud </a:t>
            </a:r>
            <a:r>
              <a:rPr lang="en-US" dirty="0" smtClean="0">
                <a:solidFill>
                  <a:schemeClr val="tx1"/>
                </a:solidFill>
              </a:rPr>
              <a:t>Services </a:t>
            </a:r>
            <a:r>
              <a:rPr lang="en-US" dirty="0" smtClean="0">
                <a:solidFill>
                  <a:schemeClr val="tx1"/>
                </a:solidFill>
              </a:rPr>
              <a:t>Marketplace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直接连接符 31"/>
          <p:cNvCxnSpPr>
            <a:stCxn id="22" idx="3"/>
            <a:endCxn id="28" idx="2"/>
          </p:cNvCxnSpPr>
          <p:nvPr/>
        </p:nvCxnSpPr>
        <p:spPr>
          <a:xfrm>
            <a:off x="2357422" y="2000240"/>
            <a:ext cx="1149434" cy="1571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16" idx="3"/>
            <a:endCxn id="28" idx="2"/>
          </p:cNvCxnSpPr>
          <p:nvPr/>
        </p:nvCxnSpPr>
        <p:spPr>
          <a:xfrm>
            <a:off x="2357422" y="2714620"/>
            <a:ext cx="1149434" cy="857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17" idx="3"/>
            <a:endCxn id="28" idx="2"/>
          </p:cNvCxnSpPr>
          <p:nvPr/>
        </p:nvCxnSpPr>
        <p:spPr>
          <a:xfrm>
            <a:off x="2357422" y="3429000"/>
            <a:ext cx="1149434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18" idx="3"/>
            <a:endCxn id="28" idx="2"/>
          </p:cNvCxnSpPr>
          <p:nvPr/>
        </p:nvCxnSpPr>
        <p:spPr>
          <a:xfrm flipV="1">
            <a:off x="2357422" y="3571876"/>
            <a:ext cx="1149434" cy="571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23" idx="3"/>
            <a:endCxn id="28" idx="2"/>
          </p:cNvCxnSpPr>
          <p:nvPr/>
        </p:nvCxnSpPr>
        <p:spPr>
          <a:xfrm flipV="1">
            <a:off x="2357422" y="3571876"/>
            <a:ext cx="1149434" cy="1285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28" idx="0"/>
            <a:endCxn id="19" idx="1"/>
          </p:cNvCxnSpPr>
          <p:nvPr/>
        </p:nvCxnSpPr>
        <p:spPr>
          <a:xfrm flipV="1">
            <a:off x="5570406" y="2750339"/>
            <a:ext cx="1001858" cy="821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28" idx="0"/>
            <a:endCxn id="20" idx="1"/>
          </p:cNvCxnSpPr>
          <p:nvPr/>
        </p:nvCxnSpPr>
        <p:spPr>
          <a:xfrm flipV="1">
            <a:off x="5570406" y="3536157"/>
            <a:ext cx="1001858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28" idx="0"/>
            <a:endCxn id="21" idx="1"/>
          </p:cNvCxnSpPr>
          <p:nvPr/>
        </p:nvCxnSpPr>
        <p:spPr>
          <a:xfrm>
            <a:off x="5570406" y="3571876"/>
            <a:ext cx="1001858" cy="67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US" altLang="zh-CN" sz="4000" dirty="0" smtClean="0">
                <a:solidFill>
                  <a:schemeClr val="tx1"/>
                </a:solidFill>
                <a:latin typeface="Calibri" pitchFamily="34" charset="0"/>
                <a:ea typeface="MS PGothic" pitchFamily="34" charset="-128"/>
              </a:rPr>
              <a:t>Cloud Services Marketplace: </a:t>
            </a:r>
            <a:br>
              <a:rPr lang="en-US" altLang="zh-CN" sz="4000" dirty="0" smtClean="0">
                <a:solidFill>
                  <a:schemeClr val="tx1"/>
                </a:solidFill>
                <a:latin typeface="Calibri" pitchFamily="34" charset="0"/>
                <a:ea typeface="MS PGothic" pitchFamily="34" charset="-128"/>
              </a:rPr>
            </a:br>
            <a:r>
              <a:rPr lang="en-US" altLang="zh-CN" sz="4000" b="1" dirty="0" smtClean="0">
                <a:solidFill>
                  <a:srgbClr val="0070C0"/>
                </a:solidFill>
                <a:latin typeface="Calibri" pitchFamily="34" charset="0"/>
                <a:ea typeface="MS PGothic" pitchFamily="34" charset="-128"/>
              </a:rPr>
              <a:t>Features</a:t>
            </a:r>
            <a:endParaRPr lang="en-US" altLang="zh-CN" sz="2800" b="1" dirty="0" smtClean="0">
              <a:solidFill>
                <a:srgbClr val="0070C0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150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zh-CN" sz="2400" dirty="0" smtClean="0">
              <a:latin typeface="Calibri" pitchFamily="34" charset="0"/>
              <a:ea typeface="MS PGothic" pitchFamily="34" charset="-128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sz="2800" dirty="0" smtClean="0">
                <a:latin typeface="Calibri" pitchFamily="34" charset="0"/>
                <a:ea typeface="MS PGothic" pitchFamily="34" charset="-128"/>
              </a:rPr>
              <a:t>Owns deep knowledge about services, can understand customer’s intention</a:t>
            </a:r>
          </a:p>
          <a:p>
            <a:pPr eaLnBrk="1" hangingPunct="1">
              <a:buFont typeface="Arial" pitchFamily="34" charset="0"/>
              <a:buChar char="•"/>
            </a:pPr>
            <a:endParaRPr lang="en-US" altLang="zh-CN" sz="2800" dirty="0" smtClean="0">
              <a:latin typeface="Calibri" pitchFamily="34" charset="0"/>
              <a:ea typeface="MS PGothic" pitchFamily="34" charset="-128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sz="2800" dirty="0" smtClean="0">
                <a:latin typeface="Calibri" pitchFamily="34" charset="0"/>
                <a:ea typeface="MS PGothic" pitchFamily="34" charset="-128"/>
              </a:rPr>
              <a:t>Supports customer friendly </a:t>
            </a:r>
            <a:r>
              <a:rPr lang="en-US" altLang="zh-CN" sz="2800" smtClean="0">
                <a:latin typeface="Calibri" pitchFamily="34" charset="0"/>
                <a:ea typeface="MS PGothic" pitchFamily="34" charset="-128"/>
              </a:rPr>
              <a:t>conversational </a:t>
            </a:r>
            <a:r>
              <a:rPr lang="en-US" altLang="zh-CN" sz="2800" smtClean="0">
                <a:latin typeface="Calibri" pitchFamily="34" charset="0"/>
                <a:ea typeface="MS PGothic" pitchFamily="34" charset="-128"/>
              </a:rPr>
              <a:t>service acquisition</a:t>
            </a:r>
            <a:endParaRPr lang="en-US" altLang="zh-CN" sz="2800" dirty="0" smtClean="0">
              <a:latin typeface="Calibri" pitchFamily="34" charset="0"/>
              <a:ea typeface="MS PGothic" pitchFamily="34" charset="-128"/>
            </a:endParaRPr>
          </a:p>
          <a:p>
            <a:pPr eaLnBrk="1" hangingPunct="1">
              <a:buFont typeface="Arial" pitchFamily="34" charset="0"/>
              <a:buChar char="•"/>
            </a:pPr>
            <a:endParaRPr lang="en-US" altLang="zh-CN" sz="2800" dirty="0" smtClean="0">
              <a:latin typeface="Calibri" pitchFamily="34" charset="0"/>
              <a:ea typeface="MS PGothic" pitchFamily="34" charset="-128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sz="2800" dirty="0" smtClean="0">
                <a:latin typeface="Calibri" pitchFamily="34" charset="0"/>
                <a:ea typeface="MS PGothic" pitchFamily="34" charset="-128"/>
              </a:rPr>
              <a:t>Conducts filtering and configuring services simultaneously for enhanced service filtering</a:t>
            </a:r>
          </a:p>
        </p:txBody>
      </p:sp>
      <p:sp>
        <p:nvSpPr>
          <p:cNvPr id="21508" name="灯片编号占位符 5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7E7252B-21E7-45F5-90A0-0A0D36B69414}" type="slidenum">
              <a:rPr lang="zh-CN" altLang="en-US" smtClean="0">
                <a:solidFill>
                  <a:srgbClr val="898989"/>
                </a:solidFill>
                <a:ea typeface="SimSun" pitchFamily="2" charset="-122"/>
              </a:rPr>
              <a:pPr/>
              <a:t>7</a:t>
            </a:fld>
            <a:endParaRPr lang="en-US" altLang="zh-CN" smtClean="0">
              <a:solidFill>
                <a:srgbClr val="898989"/>
              </a:solidFill>
              <a:ea typeface="SimSun" pitchFamily="2" charset="-122"/>
            </a:endParaRPr>
          </a:p>
        </p:txBody>
      </p:sp>
      <p:sp>
        <p:nvSpPr>
          <p:cNvPr id="21509" name="日期占位符 3"/>
          <p:cNvSpPr>
            <a:spLocks noGrp="1"/>
          </p:cNvSpPr>
          <p:nvPr>
            <p:ph type="dt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smtClean="0">
              <a:solidFill>
                <a:srgbClr val="898989"/>
              </a:solidFill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29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F9CCFC4-8C8A-487E-9498-357F84A0E779}" type="slidenum">
              <a:rPr lang="zh-CN" altLang="en-US" smtClean="0">
                <a:solidFill>
                  <a:srgbClr val="898989"/>
                </a:solidFill>
                <a:ea typeface="SimSun" pitchFamily="2" charset="-122"/>
              </a:rPr>
              <a:pPr/>
              <a:t>8</a:t>
            </a:fld>
            <a:endParaRPr lang="en-US" altLang="zh-CN" smtClean="0">
              <a:solidFill>
                <a:srgbClr val="898989"/>
              </a:solidFill>
              <a:ea typeface="SimSun" pitchFamily="2" charset="-122"/>
            </a:endParaRPr>
          </a:p>
        </p:txBody>
      </p:sp>
      <p:sp>
        <p:nvSpPr>
          <p:cNvPr id="22531" name="日期占位符 26"/>
          <p:cNvSpPr>
            <a:spLocks noGrp="1"/>
          </p:cNvSpPr>
          <p:nvPr>
            <p:ph type="dt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smtClean="0">
              <a:solidFill>
                <a:srgbClr val="898989"/>
              </a:solidFill>
              <a:ea typeface="SimSun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0825" y="1341438"/>
            <a:ext cx="2736850" cy="3527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  <a:ea typeface="SimSun" pitchFamily="2" charset="-122"/>
              </a:rPr>
              <a:t>Service Customer Module</a:t>
            </a:r>
          </a:p>
          <a:p>
            <a:pPr algn="ctr">
              <a:defRPr/>
            </a:pPr>
            <a:endParaRPr lang="en-US">
              <a:solidFill>
                <a:schemeClr val="tx1"/>
              </a:solidFill>
              <a:ea typeface="SimSun" pitchFamily="2" charset="-122"/>
            </a:endParaRPr>
          </a:p>
          <a:p>
            <a:pPr algn="ctr">
              <a:defRPr/>
            </a:pPr>
            <a:endParaRPr lang="en-US">
              <a:solidFill>
                <a:schemeClr val="tx1"/>
              </a:solidFill>
              <a:ea typeface="SimSun" pitchFamily="2" charset="-122"/>
            </a:endParaRPr>
          </a:p>
          <a:p>
            <a:pPr algn="ctr">
              <a:defRPr/>
            </a:pPr>
            <a:endParaRPr lang="en-US">
              <a:solidFill>
                <a:schemeClr val="tx1"/>
              </a:solidFill>
              <a:ea typeface="SimSun" pitchFamily="2" charset="-122"/>
            </a:endParaRPr>
          </a:p>
          <a:p>
            <a:pPr algn="ctr">
              <a:defRPr/>
            </a:pPr>
            <a:endParaRPr lang="en-US">
              <a:solidFill>
                <a:schemeClr val="tx1"/>
              </a:solidFill>
              <a:ea typeface="SimSun" pitchFamily="2" charset="-122"/>
            </a:endParaRPr>
          </a:p>
          <a:p>
            <a:pPr algn="ctr">
              <a:defRPr/>
            </a:pPr>
            <a:endParaRPr lang="en-US">
              <a:solidFill>
                <a:schemeClr val="tx1"/>
              </a:solidFill>
              <a:ea typeface="SimSun" pitchFamily="2" charset="-122"/>
            </a:endParaRPr>
          </a:p>
          <a:p>
            <a:pPr algn="ctr">
              <a:defRPr/>
            </a:pPr>
            <a:endParaRPr lang="en-US">
              <a:solidFill>
                <a:schemeClr val="tx1"/>
              </a:solidFill>
              <a:ea typeface="SimSun" pitchFamily="2" charset="-122"/>
            </a:endParaRPr>
          </a:p>
          <a:p>
            <a:pPr algn="ctr">
              <a:defRPr/>
            </a:pPr>
            <a:endParaRPr lang="en-US">
              <a:solidFill>
                <a:schemeClr val="tx1"/>
              </a:solidFill>
              <a:ea typeface="SimSun" pitchFamily="2" charset="-122"/>
            </a:endParaRPr>
          </a:p>
          <a:p>
            <a:pPr algn="ctr">
              <a:defRPr/>
            </a:pPr>
            <a:endParaRPr lang="en-US">
              <a:solidFill>
                <a:schemeClr val="tx1"/>
              </a:solidFill>
              <a:ea typeface="SimSun" pitchFamily="2" charset="-122"/>
            </a:endParaRPr>
          </a:p>
          <a:p>
            <a:pPr algn="ctr">
              <a:defRPr/>
            </a:pPr>
            <a:endParaRPr lang="en-US">
              <a:solidFill>
                <a:schemeClr val="tx1"/>
              </a:solidFill>
              <a:ea typeface="SimSun" pitchFamily="2" charset="-122"/>
            </a:endParaRPr>
          </a:p>
          <a:p>
            <a:pPr algn="ctr">
              <a:defRPr/>
            </a:pPr>
            <a:endParaRPr lang="en-US">
              <a:solidFill>
                <a:schemeClr val="tx1"/>
              </a:solidFill>
              <a:ea typeface="SimSun" pitchFamily="2" charset="-122"/>
            </a:endParaRPr>
          </a:p>
          <a:p>
            <a:pPr algn="ctr">
              <a:defRPr/>
            </a:pPr>
            <a:endParaRPr lang="en-US">
              <a:solidFill>
                <a:schemeClr val="tx1"/>
              </a:solidFill>
              <a:ea typeface="SimSun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0825" y="5084763"/>
            <a:ext cx="2736850" cy="12969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  <a:ea typeface="SimSun" pitchFamily="2" charset="-122"/>
              </a:rPr>
              <a:t>Service Provider Module</a:t>
            </a:r>
          </a:p>
          <a:p>
            <a:pPr algn="ctr">
              <a:defRPr/>
            </a:pPr>
            <a:endParaRPr lang="en-US">
              <a:solidFill>
                <a:schemeClr val="tx1"/>
              </a:solidFill>
              <a:ea typeface="SimSun" pitchFamily="2" charset="-122"/>
            </a:endParaRPr>
          </a:p>
          <a:p>
            <a:pPr algn="ctr">
              <a:defRPr/>
            </a:pPr>
            <a:endParaRPr lang="en-US">
              <a:solidFill>
                <a:schemeClr val="tx1"/>
              </a:solidFill>
              <a:ea typeface="SimSun" pitchFamily="2" charset="-122"/>
            </a:endParaRPr>
          </a:p>
          <a:p>
            <a:pPr algn="ctr">
              <a:defRPr/>
            </a:pPr>
            <a:endParaRPr lang="en-US">
              <a:solidFill>
                <a:schemeClr val="tx1"/>
              </a:solidFill>
              <a:ea typeface="SimSun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03575" y="1341438"/>
            <a:ext cx="3455988" cy="5040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  <a:ea typeface="SimSun" pitchFamily="2" charset="-122"/>
              </a:rPr>
              <a:t>Service Marketplace Module</a:t>
            </a:r>
          </a:p>
          <a:p>
            <a:pPr algn="ctr">
              <a:defRPr/>
            </a:pPr>
            <a:endParaRPr lang="en-US">
              <a:solidFill>
                <a:schemeClr val="tx1"/>
              </a:solidFill>
              <a:ea typeface="SimSun" pitchFamily="2" charset="-122"/>
            </a:endParaRPr>
          </a:p>
          <a:p>
            <a:pPr algn="ctr">
              <a:defRPr/>
            </a:pPr>
            <a:endParaRPr lang="en-US">
              <a:solidFill>
                <a:schemeClr val="tx1"/>
              </a:solidFill>
              <a:ea typeface="SimSun" pitchFamily="2" charset="-122"/>
            </a:endParaRPr>
          </a:p>
          <a:p>
            <a:pPr algn="ctr">
              <a:defRPr/>
            </a:pPr>
            <a:endParaRPr lang="en-US">
              <a:solidFill>
                <a:schemeClr val="tx1"/>
              </a:solidFill>
              <a:ea typeface="SimSun" pitchFamily="2" charset="-122"/>
            </a:endParaRPr>
          </a:p>
          <a:p>
            <a:pPr algn="ctr">
              <a:defRPr/>
            </a:pPr>
            <a:endParaRPr lang="en-US">
              <a:solidFill>
                <a:schemeClr val="tx1"/>
              </a:solidFill>
              <a:ea typeface="SimSun" pitchFamily="2" charset="-122"/>
            </a:endParaRPr>
          </a:p>
          <a:p>
            <a:pPr algn="ctr">
              <a:defRPr/>
            </a:pPr>
            <a:endParaRPr lang="en-US">
              <a:solidFill>
                <a:schemeClr val="tx1"/>
              </a:solidFill>
              <a:ea typeface="SimSun" pitchFamily="2" charset="-122"/>
            </a:endParaRPr>
          </a:p>
          <a:p>
            <a:pPr algn="ctr">
              <a:defRPr/>
            </a:pPr>
            <a:endParaRPr lang="en-US">
              <a:solidFill>
                <a:schemeClr val="tx1"/>
              </a:solidFill>
              <a:ea typeface="SimSun" pitchFamily="2" charset="-122"/>
            </a:endParaRPr>
          </a:p>
          <a:p>
            <a:pPr algn="ctr">
              <a:defRPr/>
            </a:pPr>
            <a:endParaRPr lang="en-US">
              <a:solidFill>
                <a:schemeClr val="tx1"/>
              </a:solidFill>
              <a:ea typeface="SimSun" pitchFamily="2" charset="-122"/>
            </a:endParaRPr>
          </a:p>
          <a:p>
            <a:pPr algn="ctr">
              <a:defRPr/>
            </a:pPr>
            <a:endParaRPr lang="en-US">
              <a:solidFill>
                <a:schemeClr val="tx1"/>
              </a:solidFill>
              <a:ea typeface="SimSun" pitchFamily="2" charset="-122"/>
            </a:endParaRPr>
          </a:p>
          <a:p>
            <a:pPr algn="ctr">
              <a:defRPr/>
            </a:pPr>
            <a:endParaRPr lang="en-US">
              <a:solidFill>
                <a:schemeClr val="tx1"/>
              </a:solidFill>
              <a:ea typeface="SimSun" pitchFamily="2" charset="-122"/>
            </a:endParaRPr>
          </a:p>
          <a:p>
            <a:pPr algn="ctr">
              <a:defRPr/>
            </a:pPr>
            <a:endParaRPr lang="en-US">
              <a:solidFill>
                <a:schemeClr val="tx1"/>
              </a:solidFill>
              <a:ea typeface="SimSun" pitchFamily="2" charset="-122"/>
            </a:endParaRPr>
          </a:p>
          <a:p>
            <a:pPr algn="ctr">
              <a:defRPr/>
            </a:pPr>
            <a:endParaRPr lang="en-US">
              <a:solidFill>
                <a:schemeClr val="tx1"/>
              </a:solidFill>
              <a:ea typeface="SimSun" pitchFamily="2" charset="-122"/>
            </a:endParaRPr>
          </a:p>
          <a:p>
            <a:pPr algn="ctr">
              <a:defRPr/>
            </a:pPr>
            <a:endParaRPr lang="en-US">
              <a:solidFill>
                <a:schemeClr val="tx1"/>
              </a:solidFill>
              <a:ea typeface="SimSun" pitchFamily="2" charset="-122"/>
            </a:endParaRPr>
          </a:p>
          <a:p>
            <a:pPr algn="ctr">
              <a:defRPr/>
            </a:pPr>
            <a:endParaRPr lang="en-US">
              <a:solidFill>
                <a:schemeClr val="tx1"/>
              </a:solidFill>
              <a:ea typeface="SimSun" pitchFamily="2" charset="-122"/>
            </a:endParaRPr>
          </a:p>
          <a:p>
            <a:pPr algn="ctr">
              <a:defRPr/>
            </a:pPr>
            <a:endParaRPr lang="en-US">
              <a:solidFill>
                <a:schemeClr val="tx1"/>
              </a:solidFill>
              <a:ea typeface="SimSun" pitchFamily="2" charset="-122"/>
            </a:endParaRPr>
          </a:p>
          <a:p>
            <a:pPr algn="ctr">
              <a:defRPr/>
            </a:pPr>
            <a:endParaRPr lang="en-US">
              <a:solidFill>
                <a:schemeClr val="tx1"/>
              </a:solidFill>
              <a:ea typeface="SimSun" pitchFamily="2" charset="-122"/>
            </a:endParaRPr>
          </a:p>
          <a:p>
            <a:pPr algn="ctr">
              <a:defRPr/>
            </a:pPr>
            <a:endParaRPr lang="en-US">
              <a:solidFill>
                <a:schemeClr val="tx1"/>
              </a:solidFill>
              <a:ea typeface="SimSun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04025" y="1341438"/>
            <a:ext cx="2160588" cy="5040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  <a:ea typeface="SimSun" pitchFamily="2" charset="-122"/>
              </a:rPr>
              <a:t>Service Cloud</a:t>
            </a:r>
          </a:p>
          <a:p>
            <a:pPr algn="ctr">
              <a:defRPr/>
            </a:pPr>
            <a:endParaRPr lang="en-US">
              <a:solidFill>
                <a:schemeClr val="tx1"/>
              </a:solidFill>
              <a:ea typeface="SimSun" pitchFamily="2" charset="-122"/>
            </a:endParaRPr>
          </a:p>
          <a:p>
            <a:pPr algn="ctr">
              <a:defRPr/>
            </a:pPr>
            <a:endParaRPr lang="en-US">
              <a:solidFill>
                <a:schemeClr val="tx1"/>
              </a:solidFill>
              <a:ea typeface="SimSun" pitchFamily="2" charset="-122"/>
            </a:endParaRPr>
          </a:p>
          <a:p>
            <a:pPr algn="ctr">
              <a:defRPr/>
            </a:pPr>
            <a:endParaRPr lang="en-US">
              <a:solidFill>
                <a:schemeClr val="tx1"/>
              </a:solidFill>
              <a:ea typeface="SimSun" pitchFamily="2" charset="-122"/>
            </a:endParaRPr>
          </a:p>
          <a:p>
            <a:pPr algn="ctr">
              <a:defRPr/>
            </a:pPr>
            <a:endParaRPr lang="en-US">
              <a:solidFill>
                <a:schemeClr val="tx1"/>
              </a:solidFill>
              <a:ea typeface="SimSun" pitchFamily="2" charset="-122"/>
            </a:endParaRPr>
          </a:p>
          <a:p>
            <a:pPr algn="ctr">
              <a:defRPr/>
            </a:pPr>
            <a:endParaRPr lang="en-US">
              <a:solidFill>
                <a:schemeClr val="tx1"/>
              </a:solidFill>
              <a:ea typeface="SimSun" pitchFamily="2" charset="-122"/>
            </a:endParaRPr>
          </a:p>
          <a:p>
            <a:pPr algn="ctr">
              <a:defRPr/>
            </a:pPr>
            <a:endParaRPr lang="en-US">
              <a:solidFill>
                <a:schemeClr val="tx1"/>
              </a:solidFill>
              <a:ea typeface="SimSun" pitchFamily="2" charset="-122"/>
            </a:endParaRPr>
          </a:p>
          <a:p>
            <a:pPr algn="ctr">
              <a:defRPr/>
            </a:pPr>
            <a:endParaRPr lang="en-US">
              <a:solidFill>
                <a:schemeClr val="tx1"/>
              </a:solidFill>
              <a:ea typeface="SimSun" pitchFamily="2" charset="-122"/>
            </a:endParaRPr>
          </a:p>
          <a:p>
            <a:pPr algn="ctr">
              <a:defRPr/>
            </a:pPr>
            <a:endParaRPr lang="en-US">
              <a:solidFill>
                <a:schemeClr val="tx1"/>
              </a:solidFill>
              <a:ea typeface="SimSun" pitchFamily="2" charset="-122"/>
            </a:endParaRPr>
          </a:p>
          <a:p>
            <a:pPr algn="ctr">
              <a:defRPr/>
            </a:pPr>
            <a:endParaRPr lang="en-US">
              <a:solidFill>
                <a:schemeClr val="tx1"/>
              </a:solidFill>
              <a:ea typeface="SimSun" pitchFamily="2" charset="-122"/>
            </a:endParaRPr>
          </a:p>
          <a:p>
            <a:pPr algn="ctr">
              <a:defRPr/>
            </a:pPr>
            <a:endParaRPr lang="en-US">
              <a:solidFill>
                <a:schemeClr val="tx1"/>
              </a:solidFill>
              <a:ea typeface="SimSun" pitchFamily="2" charset="-122"/>
            </a:endParaRPr>
          </a:p>
          <a:p>
            <a:pPr algn="ctr">
              <a:defRPr/>
            </a:pPr>
            <a:endParaRPr lang="en-US">
              <a:solidFill>
                <a:schemeClr val="tx1"/>
              </a:solidFill>
              <a:ea typeface="SimSun" pitchFamily="2" charset="-122"/>
            </a:endParaRPr>
          </a:p>
          <a:p>
            <a:pPr algn="ctr">
              <a:defRPr/>
            </a:pPr>
            <a:endParaRPr lang="en-US">
              <a:solidFill>
                <a:schemeClr val="tx1"/>
              </a:solidFill>
              <a:ea typeface="SimSun" pitchFamily="2" charset="-122"/>
            </a:endParaRPr>
          </a:p>
          <a:p>
            <a:pPr algn="ctr">
              <a:defRPr/>
            </a:pPr>
            <a:endParaRPr lang="en-US">
              <a:solidFill>
                <a:schemeClr val="tx1"/>
              </a:solidFill>
              <a:ea typeface="SimSun" pitchFamily="2" charset="-122"/>
            </a:endParaRPr>
          </a:p>
          <a:p>
            <a:pPr algn="ctr">
              <a:defRPr/>
            </a:pPr>
            <a:endParaRPr lang="en-US">
              <a:solidFill>
                <a:schemeClr val="tx1"/>
              </a:solidFill>
              <a:ea typeface="SimSun" pitchFamily="2" charset="-122"/>
            </a:endParaRPr>
          </a:p>
          <a:p>
            <a:pPr algn="ctr">
              <a:defRPr/>
            </a:pPr>
            <a:endParaRPr lang="en-US">
              <a:solidFill>
                <a:schemeClr val="tx1"/>
              </a:solidFill>
              <a:ea typeface="SimSun" pitchFamily="2" charset="-122"/>
            </a:endParaRPr>
          </a:p>
          <a:p>
            <a:pPr algn="ctr">
              <a:defRPr/>
            </a:pPr>
            <a:endParaRPr lang="en-US">
              <a:solidFill>
                <a:schemeClr val="tx1"/>
              </a:solidFill>
              <a:ea typeface="SimSun" pitchFamily="2" charset="-122"/>
            </a:endParaRPr>
          </a:p>
        </p:txBody>
      </p:sp>
      <p:sp>
        <p:nvSpPr>
          <p:cNvPr id="11" name="圆角矩形 10"/>
          <p:cNvSpPr>
            <a:spLocks noChangeArrowheads="1"/>
          </p:cNvSpPr>
          <p:nvPr/>
        </p:nvSpPr>
        <p:spPr bwMode="auto">
          <a:xfrm>
            <a:off x="539750" y="1916113"/>
            <a:ext cx="2232025" cy="6492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A3C4FF"/>
              </a:gs>
              <a:gs pos="35001">
                <a:srgbClr val="BFD5FF"/>
              </a:gs>
              <a:gs pos="100000">
                <a:srgbClr val="E5EEFF"/>
              </a:gs>
            </a:gsLst>
            <a:lin ang="16200000" scaled="1"/>
          </a:gradFill>
          <a:ln w="28575">
            <a:solidFill>
              <a:srgbClr val="FF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ea typeface="+mn-ea"/>
              </a:rPr>
              <a:t>Conversational Interface</a:t>
            </a:r>
          </a:p>
        </p:txBody>
      </p:sp>
      <p:sp>
        <p:nvSpPr>
          <p:cNvPr id="12" name="圆角矩形 11"/>
          <p:cNvSpPr>
            <a:spLocks noChangeArrowheads="1"/>
          </p:cNvSpPr>
          <p:nvPr/>
        </p:nvSpPr>
        <p:spPr bwMode="auto">
          <a:xfrm>
            <a:off x="539750" y="2997200"/>
            <a:ext cx="2232025" cy="6477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A3C4FF"/>
              </a:gs>
              <a:gs pos="35001">
                <a:srgbClr val="BFD5FF"/>
              </a:gs>
              <a:gs pos="100000">
                <a:srgbClr val="E5EEFF"/>
              </a:gs>
            </a:gsLst>
            <a:lin ang="16200000" scaled="1"/>
          </a:gradFill>
          <a:ln w="38100">
            <a:solidFill>
              <a:srgbClr val="FFC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ea typeface="+mn-ea"/>
              </a:rPr>
              <a:t>Conversation Parser</a:t>
            </a:r>
          </a:p>
        </p:txBody>
      </p:sp>
      <p:sp>
        <p:nvSpPr>
          <p:cNvPr id="13" name="圆角矩形 12"/>
          <p:cNvSpPr>
            <a:spLocks noChangeArrowheads="1"/>
          </p:cNvSpPr>
          <p:nvPr/>
        </p:nvSpPr>
        <p:spPr bwMode="auto">
          <a:xfrm>
            <a:off x="539750" y="4076700"/>
            <a:ext cx="2232025" cy="6477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A3C4FF"/>
              </a:gs>
              <a:gs pos="35001">
                <a:srgbClr val="BFD5FF"/>
              </a:gs>
              <a:gs pos="100000">
                <a:srgbClr val="E5EEFF"/>
              </a:gs>
            </a:gsLst>
            <a:lin ang="16200000" scaled="1"/>
          </a:gradFill>
          <a:ln w="28575">
            <a:solidFill>
              <a:srgbClr val="FF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ea typeface="+mn-ea"/>
              </a:rPr>
              <a:t>Dialog Engine</a:t>
            </a:r>
          </a:p>
        </p:txBody>
      </p:sp>
      <p:sp>
        <p:nvSpPr>
          <p:cNvPr id="14" name="圆角矩形 13"/>
          <p:cNvSpPr>
            <a:spLocks noChangeArrowheads="1"/>
          </p:cNvSpPr>
          <p:nvPr/>
        </p:nvSpPr>
        <p:spPr bwMode="auto">
          <a:xfrm>
            <a:off x="395288" y="5589588"/>
            <a:ext cx="2376487" cy="6477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A3C4FF"/>
              </a:gs>
              <a:gs pos="35001">
                <a:srgbClr val="BFD5FF"/>
              </a:gs>
              <a:gs pos="100000">
                <a:srgbClr val="E5EEFF"/>
              </a:gs>
            </a:gsLst>
            <a:lin ang="16200000" scaled="1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  <a:latin typeface="Calibri" pitchFamily="34" charset="0"/>
              </a:rPr>
              <a:t>Service Registration </a:t>
            </a:r>
            <a:r>
              <a:rPr lang="en-US" altLang="zh-CN">
                <a:solidFill>
                  <a:srgbClr val="000000"/>
                </a:solidFill>
                <a:latin typeface="Calibri" pitchFamily="34" charset="0"/>
              </a:rPr>
              <a:t>Interface</a:t>
            </a:r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5" name="圆角矩形 14"/>
          <p:cNvSpPr>
            <a:spLocks noChangeArrowheads="1"/>
          </p:cNvSpPr>
          <p:nvPr/>
        </p:nvSpPr>
        <p:spPr bwMode="auto">
          <a:xfrm>
            <a:off x="3708400" y="1916113"/>
            <a:ext cx="2376488" cy="6492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AFDA7"/>
              </a:gs>
              <a:gs pos="35001">
                <a:srgbClr val="E4FDC2"/>
              </a:gs>
              <a:gs pos="100000">
                <a:srgbClr val="F5FFE6"/>
              </a:gs>
            </a:gsLst>
            <a:lin ang="16200000" scaled="1"/>
          </a:gradFill>
          <a:ln w="38100">
            <a:solidFill>
              <a:srgbClr val="FFC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S</a:t>
            </a:r>
            <a:r>
              <a:rPr lang="en-US" altLang="zh-CN" dirty="0">
                <a:solidFill>
                  <a:srgbClr val="000000"/>
                </a:solidFill>
                <a:latin typeface="Calibri" pitchFamily="34" charset="0"/>
              </a:rPr>
              <a:t>emantic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 Query E</a:t>
            </a:r>
            <a:r>
              <a:rPr lang="en-US" altLang="zh-CN" dirty="0">
                <a:solidFill>
                  <a:srgbClr val="000000"/>
                </a:solidFill>
                <a:latin typeface="Calibri" pitchFamily="34" charset="0"/>
              </a:rPr>
              <a:t>ngine</a:t>
            </a:r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6" name="圆角矩形 15"/>
          <p:cNvSpPr>
            <a:spLocks noChangeArrowheads="1"/>
          </p:cNvSpPr>
          <p:nvPr/>
        </p:nvSpPr>
        <p:spPr bwMode="auto">
          <a:xfrm>
            <a:off x="3708400" y="4581525"/>
            <a:ext cx="2376488" cy="6477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AFDA7"/>
              </a:gs>
              <a:gs pos="35001">
                <a:srgbClr val="E4FDC2"/>
              </a:gs>
              <a:gs pos="100000">
                <a:srgbClr val="F5FFE6"/>
              </a:gs>
            </a:gsLst>
            <a:lin ang="16200000" scaled="1"/>
          </a:gradFill>
          <a:ln w="9525">
            <a:solidFill>
              <a:srgbClr val="98B954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  <a:latin typeface="Calibri" charset="0"/>
                <a:ea typeface="SimSun" charset="0"/>
                <a:cs typeface="SimSun" charset="0"/>
              </a:rPr>
              <a:t>Service Configur</a:t>
            </a:r>
            <a:r>
              <a:rPr lang="en-US" altLang="zh-CN">
                <a:solidFill>
                  <a:srgbClr val="000000"/>
                </a:solidFill>
                <a:latin typeface="Calibri" charset="0"/>
                <a:ea typeface="SimSun" charset="0"/>
                <a:cs typeface="SimSun" charset="0"/>
              </a:rPr>
              <a:t>a</a:t>
            </a:r>
            <a:r>
              <a:rPr lang="en-US">
                <a:solidFill>
                  <a:srgbClr val="000000"/>
                </a:solidFill>
                <a:latin typeface="Calibri" charset="0"/>
                <a:ea typeface="SimSun" charset="0"/>
                <a:cs typeface="SimSun" charset="0"/>
              </a:rPr>
              <a:t>tor</a:t>
            </a:r>
          </a:p>
        </p:txBody>
      </p:sp>
      <p:sp>
        <p:nvSpPr>
          <p:cNvPr id="17" name="圆角矩形 16"/>
          <p:cNvSpPr>
            <a:spLocks noChangeArrowheads="1"/>
          </p:cNvSpPr>
          <p:nvPr/>
        </p:nvSpPr>
        <p:spPr bwMode="auto">
          <a:xfrm>
            <a:off x="3708400" y="5373688"/>
            <a:ext cx="2376488" cy="6477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AFDA7"/>
              </a:gs>
              <a:gs pos="35001">
                <a:srgbClr val="E4FDC2"/>
              </a:gs>
              <a:gs pos="100000">
                <a:srgbClr val="F5FFE6"/>
              </a:gs>
            </a:gsLst>
            <a:lin ang="16200000" scaled="1"/>
          </a:gradFill>
          <a:ln w="9525">
            <a:solidFill>
              <a:srgbClr val="98B954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>
                <a:solidFill>
                  <a:srgbClr val="000000"/>
                </a:solidFill>
                <a:latin typeface="Calibri" pitchFamily="34" charset="0"/>
              </a:rPr>
              <a:t>Service Registrar </a:t>
            </a:r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8" name="圆柱形 17"/>
          <p:cNvSpPr>
            <a:spLocks noChangeArrowheads="1"/>
          </p:cNvSpPr>
          <p:nvPr/>
        </p:nvSpPr>
        <p:spPr bwMode="auto">
          <a:xfrm>
            <a:off x="3744913" y="2924175"/>
            <a:ext cx="2305050" cy="122555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C9B5E8"/>
              </a:gs>
              <a:gs pos="35001">
                <a:srgbClr val="D9CBEE"/>
              </a:gs>
              <a:gs pos="100000">
                <a:srgbClr val="F0EAF9"/>
              </a:gs>
            </a:gsLst>
            <a:lin ang="16200000" scaled="1"/>
          </a:gradFill>
          <a:ln w="28575">
            <a:solidFill>
              <a:srgbClr val="FF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ea typeface="+mn-ea"/>
              </a:rPr>
              <a:t>Service Knowledge Base</a:t>
            </a:r>
          </a:p>
        </p:txBody>
      </p:sp>
      <p:sp>
        <p:nvSpPr>
          <p:cNvPr id="19" name="云形 18"/>
          <p:cNvSpPr>
            <a:spLocks noChangeArrowheads="1"/>
          </p:cNvSpPr>
          <p:nvPr/>
        </p:nvSpPr>
        <p:spPr bwMode="auto">
          <a:xfrm>
            <a:off x="6875463" y="1989138"/>
            <a:ext cx="2017712" cy="935037"/>
          </a:xfrm>
          <a:custGeom>
            <a:avLst/>
            <a:gdLst>
              <a:gd name="T0" fmla="*/ 2016031 w 43200"/>
              <a:gd name="T1" fmla="*/ 467519 h 43200"/>
              <a:gd name="T2" fmla="*/ 1008856 w 43200"/>
              <a:gd name="T3" fmla="*/ 934041 h 43200"/>
              <a:gd name="T4" fmla="*/ 6259 w 43200"/>
              <a:gd name="T5" fmla="*/ 467519 h 43200"/>
              <a:gd name="T6" fmla="*/ 1008856 w 43200"/>
              <a:gd name="T7" fmla="*/ 53462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1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3"/>
                </a:cubicBezTo>
                <a:cubicBezTo>
                  <a:pt x="20114" y="1343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0"/>
                </a:cubicBezTo>
                <a:cubicBezTo>
                  <a:pt x="27723" y="140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49"/>
                </a:cubicBezTo>
                <a:cubicBezTo>
                  <a:pt x="35888" y="149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6"/>
                </a:cubicBezTo>
                <a:cubicBezTo>
                  <a:pt x="30535" y="38006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7"/>
                </a:cubicBezTo>
                <a:cubicBezTo>
                  <a:pt x="19839" y="43357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0"/>
                </a:cubicBezTo>
                <a:cubicBezTo>
                  <a:pt x="9735" y="40770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09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6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6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4"/>
                </a:cubicBezTo>
                <a:cubicBezTo>
                  <a:pt x="3584" y="26194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ea typeface="+mn-ea"/>
              </a:rPr>
              <a:t>IBM Smart Cloud</a:t>
            </a:r>
          </a:p>
        </p:txBody>
      </p:sp>
      <p:sp>
        <p:nvSpPr>
          <p:cNvPr id="20" name="云形 19"/>
          <p:cNvSpPr>
            <a:spLocks noChangeArrowheads="1"/>
          </p:cNvSpPr>
          <p:nvPr/>
        </p:nvSpPr>
        <p:spPr bwMode="auto">
          <a:xfrm>
            <a:off x="6875463" y="2997200"/>
            <a:ext cx="2017712" cy="936625"/>
          </a:xfrm>
          <a:custGeom>
            <a:avLst/>
            <a:gdLst>
              <a:gd name="T0" fmla="*/ 2016031 w 43200"/>
              <a:gd name="T1" fmla="*/ 468313 h 43200"/>
              <a:gd name="T2" fmla="*/ 1008856 w 43200"/>
              <a:gd name="T3" fmla="*/ 935628 h 43200"/>
              <a:gd name="T4" fmla="*/ 6259 w 43200"/>
              <a:gd name="T5" fmla="*/ 468313 h 43200"/>
              <a:gd name="T6" fmla="*/ 1008856 w 43200"/>
              <a:gd name="T7" fmla="*/ 53552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1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3"/>
                </a:cubicBezTo>
                <a:cubicBezTo>
                  <a:pt x="20114" y="1343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0"/>
                </a:cubicBezTo>
                <a:cubicBezTo>
                  <a:pt x="27723" y="140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49"/>
                </a:cubicBezTo>
                <a:cubicBezTo>
                  <a:pt x="35888" y="149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6"/>
                </a:cubicBezTo>
                <a:cubicBezTo>
                  <a:pt x="30535" y="38006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7"/>
                </a:cubicBezTo>
                <a:cubicBezTo>
                  <a:pt x="19839" y="43357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0"/>
                </a:cubicBezTo>
                <a:cubicBezTo>
                  <a:pt x="9735" y="40770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09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6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6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4"/>
                </a:cubicBezTo>
                <a:cubicBezTo>
                  <a:pt x="3584" y="26194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ea typeface="+mn-ea"/>
              </a:rPr>
              <a:t>Amazon EC2</a:t>
            </a:r>
          </a:p>
        </p:txBody>
      </p:sp>
      <p:sp>
        <p:nvSpPr>
          <p:cNvPr id="21" name="云形 20"/>
          <p:cNvSpPr>
            <a:spLocks noChangeArrowheads="1"/>
          </p:cNvSpPr>
          <p:nvPr/>
        </p:nvSpPr>
        <p:spPr bwMode="auto">
          <a:xfrm>
            <a:off x="6875463" y="4076700"/>
            <a:ext cx="2017712" cy="936625"/>
          </a:xfrm>
          <a:custGeom>
            <a:avLst/>
            <a:gdLst>
              <a:gd name="T0" fmla="*/ 2016031 w 43200"/>
              <a:gd name="T1" fmla="*/ 468313 h 43200"/>
              <a:gd name="T2" fmla="*/ 1008856 w 43200"/>
              <a:gd name="T3" fmla="*/ 935628 h 43200"/>
              <a:gd name="T4" fmla="*/ 6259 w 43200"/>
              <a:gd name="T5" fmla="*/ 468313 h 43200"/>
              <a:gd name="T6" fmla="*/ 1008856 w 43200"/>
              <a:gd name="T7" fmla="*/ 53552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1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3"/>
                </a:cubicBezTo>
                <a:cubicBezTo>
                  <a:pt x="20114" y="1343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0"/>
                </a:cubicBezTo>
                <a:cubicBezTo>
                  <a:pt x="27723" y="140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49"/>
                </a:cubicBezTo>
                <a:cubicBezTo>
                  <a:pt x="35888" y="149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6"/>
                </a:cubicBezTo>
                <a:cubicBezTo>
                  <a:pt x="30535" y="38006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7"/>
                </a:cubicBezTo>
                <a:cubicBezTo>
                  <a:pt x="19839" y="43357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0"/>
                </a:cubicBezTo>
                <a:cubicBezTo>
                  <a:pt x="9735" y="40770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09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6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6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4"/>
                </a:cubicBezTo>
                <a:cubicBezTo>
                  <a:pt x="3584" y="26194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dk1"/>
                </a:solidFill>
                <a:latin typeface="+mn-lt"/>
                <a:ea typeface="+mn-ea"/>
              </a:rPr>
              <a:t>Rackspace</a:t>
            </a:r>
            <a:r>
              <a:rPr lang="en-US" dirty="0">
                <a:solidFill>
                  <a:schemeClr val="dk1"/>
                </a:solidFill>
                <a:latin typeface="+mn-lt"/>
                <a:ea typeface="+mn-ea"/>
              </a:rPr>
              <a:t> Cloud</a:t>
            </a:r>
          </a:p>
        </p:txBody>
      </p:sp>
      <p:sp>
        <p:nvSpPr>
          <p:cNvPr id="22" name="云形 21"/>
          <p:cNvSpPr>
            <a:spLocks noChangeArrowheads="1"/>
          </p:cNvSpPr>
          <p:nvPr/>
        </p:nvSpPr>
        <p:spPr bwMode="auto">
          <a:xfrm>
            <a:off x="6875463" y="5229225"/>
            <a:ext cx="2017712" cy="936625"/>
          </a:xfrm>
          <a:custGeom>
            <a:avLst/>
            <a:gdLst>
              <a:gd name="T0" fmla="*/ 2016031 w 43200"/>
              <a:gd name="T1" fmla="*/ 468313 h 43200"/>
              <a:gd name="T2" fmla="*/ 1008856 w 43200"/>
              <a:gd name="T3" fmla="*/ 935628 h 43200"/>
              <a:gd name="T4" fmla="*/ 6259 w 43200"/>
              <a:gd name="T5" fmla="*/ 468313 h 43200"/>
              <a:gd name="T6" fmla="*/ 1008856 w 43200"/>
              <a:gd name="T7" fmla="*/ 53552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1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3"/>
                </a:cubicBezTo>
                <a:cubicBezTo>
                  <a:pt x="20114" y="1343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0"/>
                </a:cubicBezTo>
                <a:cubicBezTo>
                  <a:pt x="27723" y="140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49"/>
                </a:cubicBezTo>
                <a:cubicBezTo>
                  <a:pt x="35888" y="149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6"/>
                </a:cubicBezTo>
                <a:cubicBezTo>
                  <a:pt x="30535" y="38006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7"/>
                </a:cubicBezTo>
                <a:cubicBezTo>
                  <a:pt x="19839" y="43357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0"/>
                </a:cubicBezTo>
                <a:cubicBezTo>
                  <a:pt x="9735" y="40770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09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6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6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4"/>
                </a:cubicBezTo>
                <a:cubicBezTo>
                  <a:pt x="3584" y="26194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ea typeface="+mn-ea"/>
              </a:rPr>
              <a:t>Other Cloud</a:t>
            </a:r>
          </a:p>
        </p:txBody>
      </p:sp>
      <p:cxnSp>
        <p:nvCxnSpPr>
          <p:cNvPr id="22548" name="肘形连接符 25"/>
          <p:cNvCxnSpPr>
            <a:cxnSpLocks noChangeShapeType="1"/>
          </p:cNvCxnSpPr>
          <p:nvPr/>
        </p:nvCxnSpPr>
        <p:spPr bwMode="auto">
          <a:xfrm rot="10800000" flipV="1">
            <a:off x="539750" y="3357563"/>
            <a:ext cx="12700" cy="1079500"/>
          </a:xfrm>
          <a:prstGeom prst="bentConnector3">
            <a:avLst>
              <a:gd name="adj1" fmla="val 1125000"/>
            </a:avLst>
          </a:prstGeom>
          <a:noFill/>
          <a:ln w="28575">
            <a:solidFill>
              <a:srgbClr val="3366FF"/>
            </a:solidFill>
            <a:miter lim="800000"/>
            <a:headEnd/>
            <a:tailEnd type="arrow" w="med" len="med"/>
          </a:ln>
        </p:spPr>
      </p:cxnSp>
      <p:cxnSp>
        <p:nvCxnSpPr>
          <p:cNvPr id="22549" name="肘形连接符 27"/>
          <p:cNvCxnSpPr>
            <a:cxnSpLocks noChangeShapeType="1"/>
          </p:cNvCxnSpPr>
          <p:nvPr/>
        </p:nvCxnSpPr>
        <p:spPr bwMode="auto">
          <a:xfrm flipV="1">
            <a:off x="2771775" y="2276475"/>
            <a:ext cx="936625" cy="2159000"/>
          </a:xfrm>
          <a:prstGeom prst="bentConnector3">
            <a:avLst>
              <a:gd name="adj1" fmla="val 62370"/>
            </a:avLst>
          </a:prstGeom>
          <a:noFill/>
          <a:ln w="28575">
            <a:solidFill>
              <a:srgbClr val="3366FF"/>
            </a:solidFill>
            <a:miter lim="800000"/>
            <a:headEnd/>
            <a:tailEnd type="arrow" w="med" len="med"/>
          </a:ln>
        </p:spPr>
      </p:cxnSp>
      <p:cxnSp>
        <p:nvCxnSpPr>
          <p:cNvPr id="33" name="肘形连接符 32"/>
          <p:cNvCxnSpPr>
            <a:stCxn id="14" idx="3"/>
            <a:endCxn id="17" idx="2"/>
          </p:cNvCxnSpPr>
          <p:nvPr/>
        </p:nvCxnSpPr>
        <p:spPr>
          <a:xfrm>
            <a:off x="2771775" y="5913438"/>
            <a:ext cx="2124075" cy="107950"/>
          </a:xfrm>
          <a:prstGeom prst="bentConnector4">
            <a:avLst>
              <a:gd name="adj1" fmla="val 30105"/>
              <a:gd name="adj2" fmla="val 31164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51" name="形状 35"/>
          <p:cNvCxnSpPr>
            <a:cxnSpLocks noChangeShapeType="1"/>
            <a:endCxn id="16" idx="0"/>
          </p:cNvCxnSpPr>
          <p:nvPr/>
        </p:nvCxnSpPr>
        <p:spPr bwMode="auto">
          <a:xfrm>
            <a:off x="2771775" y="4437063"/>
            <a:ext cx="2124075" cy="144462"/>
          </a:xfrm>
          <a:prstGeom prst="bentConnector2">
            <a:avLst/>
          </a:prstGeom>
          <a:noFill/>
          <a:ln w="28575">
            <a:solidFill>
              <a:srgbClr val="3366FF"/>
            </a:solidFill>
            <a:miter lim="800000"/>
            <a:headEnd/>
            <a:tailEnd type="arrow" w="med" len="med"/>
          </a:ln>
        </p:spPr>
      </p:cxnSp>
      <p:cxnSp>
        <p:nvCxnSpPr>
          <p:cNvPr id="22552" name="肘形连接符 53"/>
          <p:cNvCxnSpPr>
            <a:cxnSpLocks noChangeShapeType="1"/>
            <a:stCxn id="17" idx="1"/>
            <a:endCxn id="18" idx="2"/>
          </p:cNvCxnSpPr>
          <p:nvPr/>
        </p:nvCxnSpPr>
        <p:spPr bwMode="auto">
          <a:xfrm rot="10800000" flipH="1">
            <a:off x="3708400" y="3536950"/>
            <a:ext cx="36513" cy="2160588"/>
          </a:xfrm>
          <a:prstGeom prst="bentConnector3">
            <a:avLst>
              <a:gd name="adj1" fmla="val -626088"/>
            </a:avLst>
          </a:prstGeom>
          <a:noFill/>
          <a:ln w="28575">
            <a:solidFill>
              <a:srgbClr val="4A7EBB"/>
            </a:solidFill>
            <a:miter lim="800000"/>
            <a:headEnd/>
            <a:tailEnd type="arrow" w="med" len="med"/>
          </a:ln>
        </p:spPr>
      </p:cxnSp>
      <p:cxnSp>
        <p:nvCxnSpPr>
          <p:cNvPr id="70" name="肘形连接符 69"/>
          <p:cNvCxnSpPr>
            <a:stCxn id="16" idx="3"/>
            <a:endCxn id="9" idx="1"/>
          </p:cNvCxnSpPr>
          <p:nvPr/>
        </p:nvCxnSpPr>
        <p:spPr>
          <a:xfrm flipV="1">
            <a:off x="6084888" y="3860800"/>
            <a:ext cx="719137" cy="10445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54" name="肘形连接符 23"/>
          <p:cNvCxnSpPr>
            <a:cxnSpLocks noChangeShapeType="1"/>
            <a:stCxn id="11" idx="2"/>
            <a:endCxn id="12" idx="0"/>
          </p:cNvCxnSpPr>
          <p:nvPr/>
        </p:nvCxnSpPr>
        <p:spPr bwMode="auto">
          <a:xfrm>
            <a:off x="1655763" y="2565400"/>
            <a:ext cx="0" cy="431800"/>
          </a:xfrm>
          <a:prstGeom prst="straightConnector1">
            <a:avLst/>
          </a:prstGeom>
          <a:noFill/>
          <a:ln w="28575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22555" name="肘形连接符 23"/>
          <p:cNvCxnSpPr>
            <a:cxnSpLocks noChangeShapeType="1"/>
            <a:stCxn id="15" idx="2"/>
            <a:endCxn id="18" idx="1"/>
          </p:cNvCxnSpPr>
          <p:nvPr/>
        </p:nvCxnSpPr>
        <p:spPr bwMode="auto">
          <a:xfrm>
            <a:off x="4897438" y="2565400"/>
            <a:ext cx="0" cy="358775"/>
          </a:xfrm>
          <a:prstGeom prst="straightConnector1">
            <a:avLst/>
          </a:prstGeom>
          <a:noFill/>
          <a:ln w="28575">
            <a:solidFill>
              <a:srgbClr val="4A7EBB"/>
            </a:solidFill>
            <a:round/>
            <a:headEnd/>
            <a:tailEnd type="arrow" w="med" len="med"/>
          </a:ln>
        </p:spPr>
      </p:cxnSp>
      <p:sp>
        <p:nvSpPr>
          <p:cNvPr id="22556" name="TextShape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4400">
                <a:solidFill>
                  <a:srgbClr val="000000"/>
                </a:solidFill>
                <a:latin typeface="Calibri" pitchFamily="34" charset="0"/>
              </a:rPr>
              <a:t>CSM System Overview</a:t>
            </a:r>
            <a:endParaRPr lang="en-US">
              <a:latin typeface="Calibri" pitchFamily="34" charset="0"/>
            </a:endParaRPr>
          </a:p>
        </p:txBody>
      </p:sp>
      <p:cxnSp>
        <p:nvCxnSpPr>
          <p:cNvPr id="22557" name="肘形连接符 32"/>
          <p:cNvCxnSpPr>
            <a:cxnSpLocks noChangeShapeType="1"/>
          </p:cNvCxnSpPr>
          <p:nvPr/>
        </p:nvCxnSpPr>
        <p:spPr bwMode="auto">
          <a:xfrm>
            <a:off x="2771775" y="5949950"/>
            <a:ext cx="2124075" cy="107950"/>
          </a:xfrm>
          <a:prstGeom prst="bentConnector4">
            <a:avLst>
              <a:gd name="adj1" fmla="val 30106"/>
              <a:gd name="adj2" fmla="val 311644"/>
            </a:avLst>
          </a:prstGeom>
          <a:noFill/>
          <a:ln w="28575">
            <a:solidFill>
              <a:srgbClr val="3366FF"/>
            </a:solidFill>
            <a:miter lim="800000"/>
            <a:headEnd/>
            <a:tailEnd type="arrow" w="med" len="med"/>
          </a:ln>
        </p:spPr>
      </p:cxnSp>
      <p:cxnSp>
        <p:nvCxnSpPr>
          <p:cNvPr id="22558" name="肘形连接符 69"/>
          <p:cNvCxnSpPr>
            <a:cxnSpLocks noChangeShapeType="1"/>
          </p:cNvCxnSpPr>
          <p:nvPr/>
        </p:nvCxnSpPr>
        <p:spPr bwMode="auto">
          <a:xfrm flipV="1">
            <a:off x="6084888" y="3897313"/>
            <a:ext cx="719137" cy="1044575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3366FF"/>
            </a:solidFill>
            <a:miter lim="800000"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1998663"/>
            <a:ext cx="1285875" cy="1285875"/>
          </a:xfrm>
          <a:prstGeom prst="rect">
            <a:avLst/>
          </a:prstGeom>
          <a:noFill/>
          <a:ln w="45720">
            <a:noFill/>
            <a:round/>
            <a:headEnd/>
            <a:tailEnd/>
          </a:ln>
        </p:spPr>
      </p:pic>
      <p:sp>
        <p:nvSpPr>
          <p:cNvPr id="26627" name="TextShape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4400">
                <a:solidFill>
                  <a:srgbClr val="000000"/>
                </a:solidFill>
                <a:latin typeface="Calibri" pitchFamily="34" charset="0"/>
              </a:rPr>
              <a:t>Dialog Engine Prototype</a:t>
            </a:r>
            <a:endParaRPr lang="en-US">
              <a:latin typeface="Calibri" pitchFamily="34" charset="0"/>
            </a:endParaRPr>
          </a:p>
        </p:txBody>
      </p:sp>
      <p:sp>
        <p:nvSpPr>
          <p:cNvPr id="26628" name="TextShape 2"/>
          <p:cNvSpPr txBox="1">
            <a:spLocks noChangeArrowheads="1"/>
          </p:cNvSpPr>
          <p:nvPr/>
        </p:nvSpPr>
        <p:spPr bwMode="auto">
          <a:xfrm>
            <a:off x="468313" y="1628775"/>
            <a:ext cx="82296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15900" lvl="1" indent="-215900" algn="just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000">
                <a:solidFill>
                  <a:srgbClr val="000000"/>
                </a:solidFill>
                <a:latin typeface="Calibri" pitchFamily="34" charset="0"/>
              </a:rPr>
              <a:t>	</a:t>
            </a:r>
            <a:r>
              <a:rPr lang="en-US" altLang="zh-CN" sz="2000">
                <a:solidFill>
                  <a:srgbClr val="000000"/>
                </a:solidFill>
                <a:latin typeface="Calibri" pitchFamily="34" charset="0"/>
              </a:rPr>
              <a:t>The centerpiece that guides the conversation, and</a:t>
            </a:r>
            <a:r>
              <a:rPr lang="en-US" sz="200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altLang="zh-CN" sz="2000">
                <a:solidFill>
                  <a:srgbClr val="000000"/>
                </a:solidFill>
                <a:latin typeface="Calibri" pitchFamily="34" charset="0"/>
              </a:rPr>
              <a:t>coordinates</a:t>
            </a:r>
            <a:r>
              <a:rPr lang="en-US" sz="2000">
                <a:solidFill>
                  <a:srgbClr val="000000"/>
                </a:solidFill>
                <a:latin typeface="Calibri" pitchFamily="34" charset="0"/>
              </a:rPr>
              <a:t> user input processing and backend information retrieval</a:t>
            </a:r>
          </a:p>
        </p:txBody>
      </p:sp>
      <p:sp>
        <p:nvSpPr>
          <p:cNvPr id="26629" name="AutoShape 26"/>
          <p:cNvSpPr>
            <a:spLocks noChangeArrowheads="1"/>
          </p:cNvSpPr>
          <p:nvPr/>
        </p:nvSpPr>
        <p:spPr bwMode="auto">
          <a:xfrm rot="8298673">
            <a:off x="877888" y="3284538"/>
            <a:ext cx="715962" cy="763587"/>
          </a:xfrm>
          <a:custGeom>
            <a:avLst/>
            <a:gdLst>
              <a:gd name="T0" fmla="*/ 60110 w 814388"/>
              <a:gd name="T1" fmla="*/ 0 h 868363"/>
              <a:gd name="T2" fmla="*/ 60110 w 814388"/>
              <a:gd name="T3" fmla="*/ 40238 h 868363"/>
              <a:gd name="T4" fmla="*/ 10018 w 814388"/>
              <a:gd name="T5" fmla="*/ 85809 h 868363"/>
              <a:gd name="T6" fmla="*/ 80147 w 814388"/>
              <a:gd name="T7" fmla="*/ 20119 h 868363"/>
              <a:gd name="T8" fmla="*/ 0 60000 65536"/>
              <a:gd name="T9" fmla="*/ 0 60000 65536"/>
              <a:gd name="T10" fmla="*/ 0 60000 65536"/>
              <a:gd name="T11" fmla="*/ 0 60000 65536"/>
              <a:gd name="T12" fmla="*/ 0 w 814388"/>
              <a:gd name="T13" fmla="*/ 0 h 868363"/>
              <a:gd name="T14" fmla="*/ 814388 w 814388"/>
              <a:gd name="T15" fmla="*/ 868363 h 8683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4388" h="868363">
                <a:moveTo>
                  <a:pt x="0" y="868363"/>
                </a:moveTo>
                <a:lnTo>
                  <a:pt x="0" y="458093"/>
                </a:lnTo>
                <a:cubicBezTo>
                  <a:pt x="0" y="261316"/>
                  <a:pt x="159518" y="101798"/>
                  <a:pt x="356294" y="101798"/>
                </a:cubicBezTo>
                <a:lnTo>
                  <a:pt x="610791" y="101799"/>
                </a:lnTo>
                <a:lnTo>
                  <a:pt x="610791" y="0"/>
                </a:lnTo>
                <a:lnTo>
                  <a:pt x="814388" y="203597"/>
                </a:lnTo>
                <a:lnTo>
                  <a:pt x="610791" y="407194"/>
                </a:lnTo>
                <a:lnTo>
                  <a:pt x="610791" y="305396"/>
                </a:lnTo>
                <a:lnTo>
                  <a:pt x="356295" y="305396"/>
                </a:lnTo>
                <a:lnTo>
                  <a:pt x="356294" y="305396"/>
                </a:lnTo>
                <a:cubicBezTo>
                  <a:pt x="271962" y="305396"/>
                  <a:pt x="203597" y="373761"/>
                  <a:pt x="203597" y="458093"/>
                </a:cubicBezTo>
                <a:lnTo>
                  <a:pt x="203597" y="868363"/>
                </a:lnTo>
                <a:lnTo>
                  <a:pt x="0" y="868363"/>
                </a:lnTo>
                <a:close/>
              </a:path>
            </a:pathLst>
          </a:custGeom>
          <a:solidFill>
            <a:srgbClr val="FF9C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AutoShape 27"/>
          <p:cNvSpPr>
            <a:spLocks noChangeArrowheads="1"/>
          </p:cNvSpPr>
          <p:nvPr/>
        </p:nvSpPr>
        <p:spPr bwMode="auto">
          <a:xfrm rot="-2344020">
            <a:off x="266700" y="3211513"/>
            <a:ext cx="715963" cy="763587"/>
          </a:xfrm>
          <a:custGeom>
            <a:avLst/>
            <a:gdLst>
              <a:gd name="T0" fmla="*/ 60110 w 814388"/>
              <a:gd name="T1" fmla="*/ 0 h 868363"/>
              <a:gd name="T2" fmla="*/ 60110 w 814388"/>
              <a:gd name="T3" fmla="*/ 40238 h 868363"/>
              <a:gd name="T4" fmla="*/ 10019 w 814388"/>
              <a:gd name="T5" fmla="*/ 85809 h 868363"/>
              <a:gd name="T6" fmla="*/ 80148 w 814388"/>
              <a:gd name="T7" fmla="*/ 20119 h 868363"/>
              <a:gd name="T8" fmla="*/ 0 60000 65536"/>
              <a:gd name="T9" fmla="*/ 0 60000 65536"/>
              <a:gd name="T10" fmla="*/ 0 60000 65536"/>
              <a:gd name="T11" fmla="*/ 0 60000 65536"/>
              <a:gd name="T12" fmla="*/ 0 w 814388"/>
              <a:gd name="T13" fmla="*/ 0 h 868363"/>
              <a:gd name="T14" fmla="*/ 814388 w 814388"/>
              <a:gd name="T15" fmla="*/ 868363 h 8683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4388" h="868363">
                <a:moveTo>
                  <a:pt x="0" y="868363"/>
                </a:moveTo>
                <a:lnTo>
                  <a:pt x="0" y="458093"/>
                </a:lnTo>
                <a:cubicBezTo>
                  <a:pt x="0" y="261316"/>
                  <a:pt x="159518" y="101798"/>
                  <a:pt x="356294" y="101798"/>
                </a:cubicBezTo>
                <a:lnTo>
                  <a:pt x="610791" y="101799"/>
                </a:lnTo>
                <a:lnTo>
                  <a:pt x="610791" y="0"/>
                </a:lnTo>
                <a:lnTo>
                  <a:pt x="814388" y="203597"/>
                </a:lnTo>
                <a:lnTo>
                  <a:pt x="610791" y="407194"/>
                </a:lnTo>
                <a:lnTo>
                  <a:pt x="610791" y="305396"/>
                </a:lnTo>
                <a:lnTo>
                  <a:pt x="356295" y="305396"/>
                </a:lnTo>
                <a:lnTo>
                  <a:pt x="356294" y="305396"/>
                </a:lnTo>
                <a:cubicBezTo>
                  <a:pt x="271962" y="305396"/>
                  <a:pt x="203597" y="373761"/>
                  <a:pt x="203597" y="458093"/>
                </a:cubicBezTo>
                <a:lnTo>
                  <a:pt x="203597" y="868363"/>
                </a:lnTo>
                <a:lnTo>
                  <a:pt x="0" y="868363"/>
                </a:lnTo>
                <a:close/>
              </a:path>
            </a:pathLst>
          </a:custGeom>
          <a:solidFill>
            <a:srgbClr val="FF9C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组合 25"/>
          <p:cNvGrpSpPr>
            <a:grpSpLocks/>
          </p:cNvGrpSpPr>
          <p:nvPr/>
        </p:nvGrpSpPr>
        <p:grpSpPr bwMode="auto">
          <a:xfrm>
            <a:off x="214313" y="4071938"/>
            <a:ext cx="1377950" cy="1285875"/>
            <a:chOff x="2693975" y="2714620"/>
            <a:chExt cx="1377959" cy="1285884"/>
          </a:xfrm>
        </p:grpSpPr>
        <p:sp>
          <p:nvSpPr>
            <p:cNvPr id="26656" name="Rectangle 2"/>
            <p:cNvSpPr>
              <a:spLocks noChangeArrowheads="1"/>
            </p:cNvSpPr>
            <p:nvPr/>
          </p:nvSpPr>
          <p:spPr bwMode="auto">
            <a:xfrm>
              <a:off x="2693975" y="2786058"/>
              <a:ext cx="1355725" cy="1214446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7" name="Text Box 3"/>
            <p:cNvSpPr txBox="1">
              <a:spLocks noChangeArrowheads="1"/>
            </p:cNvSpPr>
            <p:nvPr/>
          </p:nvSpPr>
          <p:spPr bwMode="auto">
            <a:xfrm>
              <a:off x="2714612" y="2714620"/>
              <a:ext cx="1357322" cy="663575"/>
            </a:xfrm>
            <a:prstGeom prst="rect">
              <a:avLst/>
            </a:prstGeom>
            <a:noFill/>
            <a:ln w="9360">
              <a:noFill/>
              <a:miter lim="800000"/>
              <a:headEnd/>
              <a:tailEnd/>
            </a:ln>
          </p:spPr>
          <p:txBody>
            <a:bodyPr tIns="102024"/>
            <a:lstStyle/>
            <a:p>
              <a:pPr algn="ctr">
                <a:tabLst>
                  <a:tab pos="723900" algn="l"/>
                </a:tabLst>
              </a:pPr>
              <a:r>
                <a:rPr lang="en-US" sz="1200" b="1"/>
                <a:t>Conversational Interface</a:t>
              </a:r>
            </a:p>
          </p:txBody>
        </p:sp>
        <p:pic>
          <p:nvPicPr>
            <p:cNvPr id="26658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714612" y="3286124"/>
              <a:ext cx="1330881" cy="71438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</p:grpSp>
      <p:pic>
        <p:nvPicPr>
          <p:cNvPr id="26632" name="Picture 5" descr="http://t1.gstatic.com/images?q=tbn:ANd9GcSF63WIjEEFhozpxFQE42eJbTZJifXfjSzgZ5eeyTX_12kSTlbZ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55875" y="5548313"/>
            <a:ext cx="1143000" cy="97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组合 21"/>
          <p:cNvGrpSpPr>
            <a:grpSpLocks/>
          </p:cNvGrpSpPr>
          <p:nvPr/>
        </p:nvGrpSpPr>
        <p:grpSpPr bwMode="auto">
          <a:xfrm>
            <a:off x="4067175" y="3573463"/>
            <a:ext cx="2000250" cy="1643062"/>
            <a:chOff x="4214810" y="4929198"/>
            <a:chExt cx="2000264" cy="1643074"/>
          </a:xfrm>
        </p:grpSpPr>
        <p:pic>
          <p:nvPicPr>
            <p:cNvPr id="26654" name="Picture 7" descr="http://t3.gstatic.com/images?q=tbn:ANd9GcRul12Ix37eHbKt45NuGd9AWjkZvX68n2z8T-hB08zARXL6C_aWqQ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691074" y="5357826"/>
              <a:ext cx="1238248" cy="1095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圆角矩形 12"/>
            <p:cNvSpPr>
              <a:spLocks noChangeArrowheads="1"/>
            </p:cNvSpPr>
            <p:nvPr/>
          </p:nvSpPr>
          <p:spPr bwMode="auto">
            <a:xfrm>
              <a:off x="4214810" y="4929198"/>
              <a:ext cx="2000264" cy="1643074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/>
              <a:ext uri="{91240B29-F687-4f45-9708-019B960494DF}"/>
            </a:ex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Calibri" pitchFamily="34" charset="0"/>
              </a:endParaRPr>
            </a:p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Calibri" pitchFamily="34" charset="0"/>
              </a:endParaRPr>
            </a:p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Calibri" pitchFamily="34" charset="0"/>
              </a:endParaRPr>
            </a:p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Calibri" pitchFamily="34" charset="0"/>
              </a:endParaRPr>
            </a:p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Calibri" pitchFamily="34" charset="0"/>
              </a:endParaRPr>
            </a:p>
            <a:p>
              <a:pPr algn="ctr">
                <a:defRPr/>
              </a:pPr>
              <a:r>
                <a:rPr lang="en-US">
                  <a:solidFill>
                    <a:srgbClr val="000000"/>
                  </a:solidFill>
                  <a:latin typeface="Calibri" pitchFamily="34" charset="0"/>
                </a:rPr>
                <a:t>         </a:t>
              </a:r>
            </a:p>
            <a:p>
              <a:pPr algn="ctr">
                <a:defRPr/>
              </a:pPr>
              <a:r>
                <a:rPr lang="en-US">
                  <a:solidFill>
                    <a:srgbClr val="000000"/>
                  </a:solidFill>
                  <a:latin typeface="Calibri" pitchFamily="34" charset="0"/>
                </a:rPr>
                <a:t>       Dialog Engine</a:t>
              </a:r>
            </a:p>
          </p:txBody>
        </p:sp>
      </p:grpSp>
      <p:sp>
        <p:nvSpPr>
          <p:cNvPr id="20" name="圆柱形 19"/>
          <p:cNvSpPr>
            <a:spLocks noChangeArrowheads="1"/>
          </p:cNvSpPr>
          <p:nvPr/>
        </p:nvSpPr>
        <p:spPr bwMode="auto">
          <a:xfrm>
            <a:off x="7072313" y="5000625"/>
            <a:ext cx="1785937" cy="1214438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ea typeface="+mn-ea"/>
              </a:rPr>
              <a:t>Service Knowledge </a:t>
            </a:r>
          </a:p>
          <a:p>
            <a:pPr algn="ctr"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ea typeface="+mn-ea"/>
              </a:rPr>
              <a:t>Base</a:t>
            </a:r>
          </a:p>
        </p:txBody>
      </p:sp>
      <p:sp>
        <p:nvSpPr>
          <p:cNvPr id="23" name="矩形 22"/>
          <p:cNvSpPr/>
          <p:nvPr/>
        </p:nvSpPr>
        <p:spPr>
          <a:xfrm rot="2314215">
            <a:off x="3790950" y="2852738"/>
            <a:ext cx="1285875" cy="1214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>
                <a:solidFill>
                  <a:srgbClr val="000000"/>
                </a:solidFill>
                <a:ea typeface="SimSun" charset="0"/>
                <a:cs typeface="SimSun" charset="0"/>
              </a:rPr>
              <a:t>Update </a:t>
            </a:r>
            <a:r>
              <a:rPr lang="en-US" altLang="zh-CN" sz="1600">
                <a:solidFill>
                  <a:srgbClr val="000000"/>
                </a:solidFill>
                <a:ea typeface="SimSun" charset="0"/>
                <a:cs typeface="SimSun" charset="0"/>
              </a:rPr>
              <a:t>conversation</a:t>
            </a:r>
            <a:r>
              <a:rPr lang="en-US" sz="1600">
                <a:solidFill>
                  <a:srgbClr val="000000"/>
                </a:solidFill>
                <a:ea typeface="SimSun" charset="0"/>
                <a:cs typeface="SimSun" charset="0"/>
              </a:rPr>
              <a:t> </a:t>
            </a:r>
          </a:p>
          <a:p>
            <a:pPr algn="ctr">
              <a:defRPr/>
            </a:pPr>
            <a:r>
              <a:rPr lang="en-US" sz="1600">
                <a:solidFill>
                  <a:srgbClr val="000000"/>
                </a:solidFill>
                <a:ea typeface="SimSun" charset="0"/>
                <a:cs typeface="SimSun" charset="0"/>
              </a:rPr>
              <a:t>context</a:t>
            </a:r>
          </a:p>
        </p:txBody>
      </p:sp>
      <p:sp>
        <p:nvSpPr>
          <p:cNvPr id="18" name="右箭头 17"/>
          <p:cNvSpPr>
            <a:spLocks noChangeArrowheads="1"/>
          </p:cNvSpPr>
          <p:nvPr/>
        </p:nvSpPr>
        <p:spPr bwMode="auto">
          <a:xfrm rot="-8548079">
            <a:off x="3502025" y="3573463"/>
            <a:ext cx="1214438" cy="417512"/>
          </a:xfrm>
          <a:prstGeom prst="rightArrow">
            <a:avLst>
              <a:gd name="adj1" fmla="val 50000"/>
              <a:gd name="adj2" fmla="val 47052"/>
            </a:avLst>
          </a:prstGeom>
          <a:gradFill rotWithShape="1">
            <a:gsLst>
              <a:gs pos="0">
                <a:srgbClr val="2787A0"/>
              </a:gs>
              <a:gs pos="80000">
                <a:srgbClr val="36B1D2"/>
              </a:gs>
              <a:gs pos="100000">
                <a:srgbClr val="34B3D6"/>
              </a:gs>
            </a:gsLst>
            <a:lin ang="16200000"/>
          </a:gradFill>
          <a:ln>
            <a:noFill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  <a:extLst>
            <a:ext uri="{91240B29-F687-4f45-9708-019B960494DF}"/>
          </a:extLst>
        </p:spPr>
        <p:txBody>
          <a:bodyPr rot="10800000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grpSp>
        <p:nvGrpSpPr>
          <p:cNvPr id="4" name="组合 29"/>
          <p:cNvGrpSpPr>
            <a:grpSpLocks/>
          </p:cNvGrpSpPr>
          <p:nvPr/>
        </p:nvGrpSpPr>
        <p:grpSpPr bwMode="auto">
          <a:xfrm rot="-2126705">
            <a:off x="5264150" y="2960688"/>
            <a:ext cx="1643063" cy="942975"/>
            <a:chOff x="5738161" y="4947788"/>
            <a:chExt cx="1126256" cy="943146"/>
          </a:xfrm>
        </p:grpSpPr>
        <p:sp>
          <p:nvSpPr>
            <p:cNvPr id="21" name="右箭头 20"/>
            <p:cNvSpPr>
              <a:spLocks noChangeArrowheads="1"/>
            </p:cNvSpPr>
            <p:nvPr/>
          </p:nvSpPr>
          <p:spPr bwMode="auto">
            <a:xfrm>
              <a:off x="5830770" y="5498097"/>
              <a:ext cx="946708" cy="392184"/>
            </a:xfrm>
            <a:prstGeom prst="rightArrow">
              <a:avLst>
                <a:gd name="adj1" fmla="val 50000"/>
                <a:gd name="adj2" fmla="val 50000"/>
              </a:avLst>
            </a:prstGeom>
            <a:gradFill rotWithShape="1">
              <a:gsLst>
                <a:gs pos="0">
                  <a:srgbClr val="2787A0"/>
                </a:gs>
                <a:gs pos="80000">
                  <a:srgbClr val="36B1D2"/>
                </a:gs>
                <a:gs pos="100000">
                  <a:srgbClr val="34B3D6"/>
                </a:gs>
              </a:gsLst>
              <a:lin ang="16200000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738431" y="4941220"/>
              <a:ext cx="1126255" cy="6430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SimSun" charset="0"/>
                  <a:cs typeface="SimSun" charset="0"/>
                </a:rPr>
                <a:t>Q</a:t>
              </a:r>
              <a:r>
                <a:rPr lang="en-US" sz="1600">
                  <a:solidFill>
                    <a:srgbClr val="000000"/>
                  </a:solidFill>
                  <a:ea typeface="SimSun" charset="0"/>
                  <a:cs typeface="SimSun" charset="0"/>
                </a:rPr>
                <a:t>uery plan</a:t>
              </a:r>
            </a:p>
          </p:txBody>
        </p:sp>
      </p:grpSp>
      <p:pic>
        <p:nvPicPr>
          <p:cNvPr id="26638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979613" y="2565400"/>
            <a:ext cx="1573212" cy="157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8" name="右箭头 27"/>
          <p:cNvSpPr>
            <a:spLocks noChangeArrowheads="1"/>
          </p:cNvSpPr>
          <p:nvPr/>
        </p:nvSpPr>
        <p:spPr bwMode="auto">
          <a:xfrm rot="1830560">
            <a:off x="1655763" y="5191125"/>
            <a:ext cx="958850" cy="357188"/>
          </a:xfrm>
          <a:prstGeom prst="rightArrow">
            <a:avLst>
              <a:gd name="adj1" fmla="val 50000"/>
              <a:gd name="adj2" fmla="val 49998"/>
            </a:avLst>
          </a:prstGeom>
          <a:gradFill rotWithShape="1">
            <a:gsLst>
              <a:gs pos="0">
                <a:srgbClr val="2787A0"/>
              </a:gs>
              <a:gs pos="80000">
                <a:srgbClr val="36B1D2"/>
              </a:gs>
              <a:gs pos="100000">
                <a:srgbClr val="34B3D6"/>
              </a:gs>
            </a:gsLst>
            <a:lin ang="16200000"/>
          </a:gradFill>
          <a:ln w="9525">
            <a:solidFill>
              <a:srgbClr val="46AAC5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7" name="右箭头 16"/>
          <p:cNvSpPr>
            <a:spLocks noChangeArrowheads="1"/>
          </p:cNvSpPr>
          <p:nvPr/>
        </p:nvSpPr>
        <p:spPr bwMode="auto">
          <a:xfrm rot="-1799498">
            <a:off x="3681413" y="4981575"/>
            <a:ext cx="1177925" cy="392113"/>
          </a:xfrm>
          <a:prstGeom prst="rightArrow">
            <a:avLst>
              <a:gd name="adj1" fmla="val 50000"/>
              <a:gd name="adj2" fmla="val 56938"/>
            </a:avLst>
          </a:prstGeom>
          <a:gradFill rotWithShape="1">
            <a:gsLst>
              <a:gs pos="0">
                <a:srgbClr val="2787A0"/>
              </a:gs>
              <a:gs pos="80000">
                <a:srgbClr val="36B1D2"/>
              </a:gs>
              <a:gs pos="100000">
                <a:srgbClr val="34B3D6"/>
              </a:gs>
            </a:gsLst>
            <a:lin ang="16200000"/>
          </a:gradFill>
          <a:ln w="9525">
            <a:solidFill>
              <a:srgbClr val="46AAC5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6641" name="剪去单角的矩形 13"/>
          <p:cNvSpPr>
            <a:spLocks noChangeArrowheads="1"/>
          </p:cNvSpPr>
          <p:nvPr/>
        </p:nvSpPr>
        <p:spPr bwMode="auto">
          <a:xfrm rot="-1921255">
            <a:off x="3189288" y="4508500"/>
            <a:ext cx="1382712" cy="571500"/>
          </a:xfrm>
          <a:custGeom>
            <a:avLst/>
            <a:gdLst>
              <a:gd name="T0" fmla="*/ 3898071 w 1214694"/>
              <a:gd name="T1" fmla="*/ 283750 h 572002"/>
              <a:gd name="T2" fmla="*/ 1949039 w 1214694"/>
              <a:gd name="T3" fmla="*/ 567500 h 572002"/>
              <a:gd name="T4" fmla="*/ 0 w 1214694"/>
              <a:gd name="T5" fmla="*/ 283750 h 572002"/>
              <a:gd name="T6" fmla="*/ 1949039 w 1214694"/>
              <a:gd name="T7" fmla="*/ 0 h 572002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214694"/>
              <a:gd name="T13" fmla="*/ 47668 h 572002"/>
              <a:gd name="T14" fmla="*/ 1167026 w 1214694"/>
              <a:gd name="T15" fmla="*/ 572002 h 5720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4694" h="572002">
                <a:moveTo>
                  <a:pt x="0" y="0"/>
                </a:moveTo>
                <a:lnTo>
                  <a:pt x="1119358" y="0"/>
                </a:lnTo>
                <a:lnTo>
                  <a:pt x="1214694" y="95336"/>
                </a:lnTo>
                <a:lnTo>
                  <a:pt x="1214694" y="572002"/>
                </a:lnTo>
                <a:lnTo>
                  <a:pt x="0" y="57200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1600">
                <a:solidFill>
                  <a:srgbClr val="000000"/>
                </a:solidFill>
                <a:latin typeface="Calibri" pitchFamily="34" charset="0"/>
              </a:rPr>
              <a:t>Semi-structured requirements</a:t>
            </a: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1" name="圆角矩形 30"/>
          <p:cNvSpPr>
            <a:spLocks noChangeArrowheads="1"/>
          </p:cNvSpPr>
          <p:nvPr/>
        </p:nvSpPr>
        <p:spPr bwMode="auto">
          <a:xfrm>
            <a:off x="7072313" y="3000375"/>
            <a:ext cx="1785937" cy="714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AFDA7"/>
              </a:gs>
              <a:gs pos="35001">
                <a:srgbClr val="E4FDC2"/>
              </a:gs>
              <a:gs pos="100000">
                <a:srgbClr val="F5FFE6"/>
              </a:gs>
            </a:gsLst>
            <a:lin ang="16200000" scaled="1"/>
          </a:gradFill>
          <a:ln w="9525">
            <a:solidFill>
              <a:srgbClr val="98B954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  <a:latin typeface="Calibri" pitchFamily="34" charset="0"/>
              </a:rPr>
              <a:t>S</a:t>
            </a:r>
            <a:r>
              <a:rPr lang="en-US" altLang="zh-CN">
                <a:solidFill>
                  <a:srgbClr val="000000"/>
                </a:solidFill>
                <a:latin typeface="Calibri" pitchFamily="34" charset="0"/>
              </a:rPr>
              <a:t>emantic</a:t>
            </a:r>
            <a:r>
              <a:rPr lang="en-US">
                <a:solidFill>
                  <a:srgbClr val="000000"/>
                </a:solidFill>
                <a:latin typeface="Calibri" pitchFamily="34" charset="0"/>
              </a:rPr>
              <a:t> Query </a:t>
            </a:r>
            <a:r>
              <a:rPr lang="en-US" altLang="zh-CN">
                <a:solidFill>
                  <a:srgbClr val="000000"/>
                </a:solidFill>
                <a:latin typeface="Calibri" pitchFamily="34" charset="0"/>
              </a:rPr>
              <a:t>Engine</a:t>
            </a:r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" name="右箭头 31"/>
          <p:cNvSpPr>
            <a:spLocks noChangeArrowheads="1"/>
          </p:cNvSpPr>
          <p:nvPr/>
        </p:nvSpPr>
        <p:spPr bwMode="auto">
          <a:xfrm rot="5400000">
            <a:off x="7715250" y="4214813"/>
            <a:ext cx="1071563" cy="357187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2787A0"/>
              </a:gs>
              <a:gs pos="80000">
                <a:srgbClr val="36B1D2"/>
              </a:gs>
              <a:gs pos="100000">
                <a:srgbClr val="34B3D6"/>
              </a:gs>
            </a:gsLst>
            <a:lin ang="16200000"/>
          </a:gradFill>
          <a:ln w="9525">
            <a:solidFill>
              <a:srgbClr val="46AAC5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3" name="右箭头 32"/>
          <p:cNvSpPr>
            <a:spLocks noChangeArrowheads="1"/>
          </p:cNvSpPr>
          <p:nvPr/>
        </p:nvSpPr>
        <p:spPr bwMode="auto">
          <a:xfrm rot="-5400000">
            <a:off x="7358063" y="4143375"/>
            <a:ext cx="1071562" cy="357188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2787A0"/>
              </a:gs>
              <a:gs pos="80000">
                <a:srgbClr val="36B1D2"/>
              </a:gs>
              <a:gs pos="100000">
                <a:srgbClr val="34B3D6"/>
              </a:gs>
            </a:gsLst>
            <a:lin ang="16200000"/>
          </a:gradFill>
          <a:ln w="9525">
            <a:solidFill>
              <a:srgbClr val="46AAC5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4" name="右箭头 33"/>
          <p:cNvSpPr>
            <a:spLocks noChangeArrowheads="1"/>
          </p:cNvSpPr>
          <p:nvPr/>
        </p:nvSpPr>
        <p:spPr bwMode="auto">
          <a:xfrm rot="8609880">
            <a:off x="5816600" y="3859213"/>
            <a:ext cx="1336675" cy="393700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2787A0"/>
              </a:gs>
              <a:gs pos="80000">
                <a:srgbClr val="36B1D2"/>
              </a:gs>
              <a:gs pos="100000">
                <a:srgbClr val="34B3D6"/>
              </a:gs>
            </a:gsLst>
            <a:lin ang="16200000"/>
          </a:gradFill>
          <a:ln w="9525">
            <a:solidFill>
              <a:srgbClr val="46AAC5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6646" name="TextBox 34"/>
          <p:cNvSpPr txBox="1">
            <a:spLocks noChangeArrowheads="1"/>
          </p:cNvSpPr>
          <p:nvPr/>
        </p:nvSpPr>
        <p:spPr bwMode="auto">
          <a:xfrm>
            <a:off x="8307388" y="3860800"/>
            <a:ext cx="609600" cy="107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ctr"/>
            <a:r>
              <a:rPr lang="en-US" altLang="zh-CN" sz="1400"/>
              <a:t>SPARQL</a:t>
            </a:r>
          </a:p>
          <a:p>
            <a:pPr algn="ctr"/>
            <a:r>
              <a:rPr lang="en-US" sz="1400"/>
              <a:t>Query</a:t>
            </a:r>
          </a:p>
        </p:txBody>
      </p:sp>
      <p:sp>
        <p:nvSpPr>
          <p:cNvPr id="26647" name="TextBox 35"/>
          <p:cNvSpPr txBox="1">
            <a:spLocks noChangeArrowheads="1"/>
          </p:cNvSpPr>
          <p:nvPr/>
        </p:nvSpPr>
        <p:spPr bwMode="auto">
          <a:xfrm rot="-7721660">
            <a:off x="6469063" y="3751262"/>
            <a:ext cx="458788" cy="119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r>
              <a:rPr lang="en-US" altLang="zh-CN"/>
              <a:t>knowledge</a:t>
            </a:r>
            <a:endParaRPr lang="en-US"/>
          </a:p>
        </p:txBody>
      </p:sp>
      <p:sp>
        <p:nvSpPr>
          <p:cNvPr id="26648" name="TextBox 34"/>
          <p:cNvSpPr txBox="1">
            <a:spLocks noChangeArrowheads="1"/>
          </p:cNvSpPr>
          <p:nvPr/>
        </p:nvSpPr>
        <p:spPr bwMode="auto">
          <a:xfrm rot="1832363">
            <a:off x="1154113" y="5362575"/>
            <a:ext cx="1373187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600"/>
              <a:t>Requirement in natural language</a:t>
            </a:r>
            <a:endParaRPr lang="en-US" sz="1600"/>
          </a:p>
        </p:txBody>
      </p:sp>
      <p:sp>
        <p:nvSpPr>
          <p:cNvPr id="26649" name="TextBox 35"/>
          <p:cNvSpPr txBox="1">
            <a:spLocks noChangeArrowheads="1"/>
          </p:cNvSpPr>
          <p:nvPr/>
        </p:nvSpPr>
        <p:spPr bwMode="auto">
          <a:xfrm rot="10800000">
            <a:off x="7215188" y="3859213"/>
            <a:ext cx="609600" cy="107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ctr"/>
            <a:r>
              <a:rPr lang="en-US" altLang="zh-CN" sz="1400"/>
              <a:t>Knowledge of services</a:t>
            </a:r>
            <a:endParaRPr lang="en-US" sz="1400"/>
          </a:p>
        </p:txBody>
      </p:sp>
      <p:sp>
        <p:nvSpPr>
          <p:cNvPr id="26650" name="灯片编号占位符 36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1B0E421-A451-4B18-A3E3-BFABD4C53A32}" type="slidenum">
              <a:rPr lang="zh-CN" altLang="en-US" smtClean="0">
                <a:solidFill>
                  <a:srgbClr val="898989"/>
                </a:solidFill>
                <a:ea typeface="SimSun" pitchFamily="2" charset="-122"/>
              </a:rPr>
              <a:pPr/>
              <a:t>9</a:t>
            </a:fld>
            <a:endParaRPr lang="en-US" altLang="zh-CN" smtClean="0">
              <a:solidFill>
                <a:srgbClr val="898989"/>
              </a:solidFill>
              <a:ea typeface="SimSun" pitchFamily="2" charset="-122"/>
            </a:endParaRPr>
          </a:p>
        </p:txBody>
      </p:sp>
      <p:sp>
        <p:nvSpPr>
          <p:cNvPr id="26651" name="日期占位符 34"/>
          <p:cNvSpPr>
            <a:spLocks noGrp="1"/>
          </p:cNvSpPr>
          <p:nvPr>
            <p:ph type="dt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smtClean="0">
              <a:solidFill>
                <a:srgbClr val="898989"/>
              </a:solidFill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1045</Words>
  <PresentationFormat>全屏显示(4:3)</PresentationFormat>
  <Paragraphs>326</Paragraphs>
  <Slides>24</Slides>
  <Notes>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6" baseType="lpstr">
      <vt:lpstr>Office 主题</vt:lpstr>
      <vt:lpstr>公式</vt:lpstr>
      <vt:lpstr>幻灯片 1</vt:lpstr>
      <vt:lpstr>幻灯片 2</vt:lpstr>
      <vt:lpstr>幻灯片 3</vt:lpstr>
      <vt:lpstr>幻灯片 4</vt:lpstr>
      <vt:lpstr>Service Ecosystem</vt:lpstr>
      <vt:lpstr>Service Ecosystem</vt:lpstr>
      <vt:lpstr>Cloud Services Marketplace:  Features</vt:lpstr>
      <vt:lpstr>幻灯片 8</vt:lpstr>
      <vt:lpstr>幻灯片 9</vt:lpstr>
      <vt:lpstr>幻灯片 10</vt:lpstr>
      <vt:lpstr>幻灯片 11</vt:lpstr>
      <vt:lpstr>幻灯片 12</vt:lpstr>
      <vt:lpstr>Requirement Parser</vt:lpstr>
      <vt:lpstr>幻灯片 14</vt:lpstr>
      <vt:lpstr>Candidate Service Filtering</vt:lpstr>
      <vt:lpstr>Candidate Service Filtering Example</vt:lpstr>
      <vt:lpstr>Candidate Service Filtering Example</vt:lpstr>
      <vt:lpstr>Candidate Service Filtering Example</vt:lpstr>
      <vt:lpstr>Candidate Service Filtering Example</vt:lpstr>
      <vt:lpstr>How to pick the next capability and configuration?</vt:lpstr>
      <vt:lpstr>How to quantify effectiveness?</vt:lpstr>
      <vt:lpstr>Semantic Query Engine</vt:lpstr>
      <vt:lpstr>Future Work</vt:lpstr>
      <vt:lpstr>幻灯片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yexi</cp:lastModifiedBy>
  <cp:revision>73</cp:revision>
  <dcterms:modified xsi:type="dcterms:W3CDTF">2013-03-07T19:38:45Z</dcterms:modified>
</cp:coreProperties>
</file>