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2" r:id="rId4"/>
    <p:sldMasterId id="214748367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f710fb7c0_3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22f710fb7c0_3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22f710fb7c0_3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f710fb7c0_3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f710fb7c0_3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2f710fb7c0_3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f710fb7c0_3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f710fb7c0_3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2f710fb7c0_3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f710fb7c0_3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f710fb7c0_3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2f710fb7c0_3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f710fb7c0_3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f710fb7c0_3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g22f710fb7c0_3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2f710fb50e_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22f710fb50e_3_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2f710fb50e_3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22f710fb50e_3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2f710fb50e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22f710fb50e_3_1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f710fb50e_3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22f710fb50e_3_2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f710fb50e_3_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2f710fb50e_3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f710fb50e_3_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22f710fb50e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f710fb50e_3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2f710fb50e_3_3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f710fb50e_3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22f710fb50e_3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6" name="Google Shape;6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7" name="Google Shape;77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5" name="Google Shape;85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6" name="Google Shape;86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7" name="Google Shape;8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90" name="Google Shape;9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Slide">
  <p:cSld name="Section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457200" y="178546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" type="body"/>
          </p:nvPr>
        </p:nvSpPr>
        <p:spPr>
          <a:xfrm>
            <a:off x="457200" y="2529642"/>
            <a:ext cx="82296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ctr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4pPr>
            <a:lvl5pPr indent="-228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Content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6"/>
          <p:cNvSpPr txBox="1"/>
          <p:nvPr>
            <p:ph type="title"/>
          </p:nvPr>
        </p:nvSpPr>
        <p:spPr>
          <a:xfrm>
            <a:off x="457200" y="23899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26"/>
          <p:cNvSpPr txBox="1"/>
          <p:nvPr>
            <p:ph idx="1" type="body"/>
          </p:nvPr>
        </p:nvSpPr>
        <p:spPr>
          <a:xfrm>
            <a:off x="457200" y="837565"/>
            <a:ext cx="8229600" cy="33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rgbClr val="00599B"/>
              </a:buClr>
              <a:buSzPts val="2000"/>
              <a:buNone/>
              <a:defRPr sz="2000">
                <a:solidFill>
                  <a:srgbClr val="00599B"/>
                </a:solidFill>
              </a:defRPr>
            </a:lvl1pPr>
            <a:lvl2pPr indent="-228600" lvl="1" marL="914400" rtl="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2pPr>
            <a:lvl3pPr indent="-228600" lvl="2" marL="1371600" rtl="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3pPr>
            <a:lvl4pPr indent="-228600" lvl="3" marL="1828800" rtl="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4pPr>
            <a:lvl5pPr indent="-228600" lvl="4" marL="2286000" rtl="0" algn="l">
              <a:spcBef>
                <a:spcPts val="480"/>
              </a:spcBef>
              <a:spcAft>
                <a:spcPts val="0"/>
              </a:spcAft>
              <a:buClr>
                <a:srgbClr val="00599B"/>
              </a:buClr>
              <a:buSzPts val="2400"/>
              <a:buNone/>
              <a:defRPr sz="2400">
                <a:solidFill>
                  <a:srgbClr val="00599B"/>
                </a:solidFill>
              </a:defRPr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101" name="Google Shape;101;p26"/>
          <p:cNvSpPr txBox="1"/>
          <p:nvPr>
            <p:ph idx="2" type="body"/>
          </p:nvPr>
        </p:nvSpPr>
        <p:spPr>
          <a:xfrm>
            <a:off x="457200" y="1310641"/>
            <a:ext cx="8229600" cy="30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1pPr>
            <a:lvl2pPr indent="-330200" lvl="1" marL="914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2pPr>
            <a:lvl3pPr indent="-330200" lvl="2" marL="1371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▪"/>
              <a:defRPr sz="16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3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7"/>
          <p:cNvSpPr txBox="1"/>
          <p:nvPr>
            <p:ph type="title"/>
          </p:nvPr>
        </p:nvSpPr>
        <p:spPr>
          <a:xfrm>
            <a:off x="457200" y="1785462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75000"/>
              </a:lnSpc>
              <a:spcBef>
                <a:spcPts val="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Assessing the Impact of Re-engineering on Software Security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27"/>
          <p:cNvSpPr txBox="1"/>
          <p:nvPr>
            <p:ph idx="1" type="body"/>
          </p:nvPr>
        </p:nvSpPr>
        <p:spPr>
          <a:xfrm>
            <a:off x="5714775" y="3098525"/>
            <a:ext cx="3239400" cy="18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None/>
            </a:pPr>
            <a:r>
              <a:rPr lang="en" sz="2000"/>
              <a:t>Presented By: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None/>
            </a:pPr>
            <a:r>
              <a:rPr b="1" lang="en" sz="2000">
                <a:solidFill>
                  <a:srgbClr val="FFFFFF"/>
                </a:solidFill>
              </a:rPr>
              <a:t>Team 7</a:t>
            </a:r>
            <a:endParaRPr b="1" sz="2000">
              <a:solidFill>
                <a:srgbClr val="FFFFFF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None/>
            </a:pPr>
            <a:r>
              <a:rPr lang="en" sz="2000"/>
              <a:t>Shreya Reddy Gade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None/>
            </a:pPr>
            <a:r>
              <a:rPr lang="en" sz="2000"/>
              <a:t>Yogesh Kalapala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None/>
            </a:pPr>
            <a:r>
              <a:rPr lang="en" sz="2000"/>
              <a:t>Sivathejeswara Reddy Komma</a:t>
            </a:r>
            <a:endParaRPr sz="20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None/>
            </a:pPr>
            <a:r>
              <a:rPr lang="en" sz="2000"/>
              <a:t>Nalini Pasupuleti</a:t>
            </a:r>
            <a:endParaRPr sz="2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200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6"/>
          <p:cNvSpPr txBox="1"/>
          <p:nvPr>
            <p:ph type="title"/>
          </p:nvPr>
        </p:nvSpPr>
        <p:spPr>
          <a:xfrm>
            <a:off x="457200" y="239000"/>
            <a:ext cx="8229600" cy="683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" sz="1100">
                <a:highlight>
                  <a:schemeClr val="lt1"/>
                </a:highlight>
              </a:rPr>
              <a:t>Paper Title: Assessing the Impact of Re-engineering on Software Security</a:t>
            </a:r>
            <a:endParaRPr b="0"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" sz="1100">
                <a:highlight>
                  <a:schemeClr val="lt1"/>
                </a:highlight>
              </a:rPr>
              <a:t>Authors: Shreya Reddy Gade, Yogesh Kalapala, Sivethejeswara Reddy Komma, Nalini Pasupuleti</a:t>
            </a:r>
            <a:endParaRPr b="0"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" sz="1100">
                <a:highlight>
                  <a:schemeClr val="lt1"/>
                </a:highlight>
              </a:rPr>
              <a:t>Year: 2023</a:t>
            </a:r>
            <a:endParaRPr b="0" sz="11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6"/>
          <p:cNvSpPr txBox="1"/>
          <p:nvPr>
            <p:ph idx="2" type="body"/>
          </p:nvPr>
        </p:nvSpPr>
        <p:spPr>
          <a:xfrm>
            <a:off x="457200" y="634925"/>
            <a:ext cx="8229600" cy="368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just">
              <a:spcBef>
                <a:spcPts val="320"/>
              </a:spcBef>
              <a:spcAft>
                <a:spcPts val="0"/>
              </a:spcAft>
              <a:buNone/>
            </a:pPr>
            <a:r>
              <a:rPr b="1" lang="en" sz="2000"/>
              <a:t>Main Idea:</a:t>
            </a:r>
            <a:endParaRPr b="1" sz="2000"/>
          </a:p>
          <a:p>
            <a:pPr indent="-330200" lvl="0" marL="457200" rtl="0" algn="just">
              <a:spcBef>
                <a:spcPts val="32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Software reengineering is essential to keep up with rapidly evolving technology, user expectations, and business objectives.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Reengineering, however, may also result in the introduction of fresh security holes that may harm people and software systems.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During the reengineering process, security safeguards must be put in place by developers, users, and organizations to protect against security threats.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By following best practices and suggestions for lowering security risks, the software reengineering process can be made safer and more resilient.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Case studies have been conducted to support our assertions.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Software systems can be badly harmed by a number of security hazards, including viruses, malware, hacking, and cyberattacks. These risks can also result in data breaches, endanger user privacy, and compromise system security.</a:t>
            </a:r>
            <a:endParaRPr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"/>
              <a:t>making sure that software systems are secure and resistant to potential security attacks is crucial.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7"/>
          <p:cNvSpPr txBox="1"/>
          <p:nvPr>
            <p:ph type="title"/>
          </p:nvPr>
        </p:nvSpPr>
        <p:spPr>
          <a:xfrm>
            <a:off x="457200" y="239000"/>
            <a:ext cx="8229600" cy="506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" sz="1100">
                <a:highlight>
                  <a:schemeClr val="lt1"/>
                </a:highlight>
              </a:rPr>
              <a:t>Paper Title: Assessing the Impact of Re-engineering on Software Security</a:t>
            </a:r>
            <a:endParaRPr b="0"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" sz="1100">
                <a:highlight>
                  <a:schemeClr val="lt1"/>
                </a:highlight>
              </a:rPr>
              <a:t>Authors: Shreya Reddy Gade, Yogesh Kalapala, Sivethejeswara Reddy Komma, Nalini Pasupuleti</a:t>
            </a:r>
            <a:endParaRPr b="0"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lang="en" sz="1100">
                <a:highlight>
                  <a:schemeClr val="lt1"/>
                </a:highlight>
              </a:rPr>
              <a:t>Year: 2023</a:t>
            </a:r>
            <a:endParaRPr b="0" sz="11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100">
              <a:highlight>
                <a:schemeClr val="lt1"/>
              </a:highlight>
            </a:endParaRPr>
          </a:p>
        </p:txBody>
      </p:sp>
      <p:sp>
        <p:nvSpPr>
          <p:cNvPr id="174" name="Google Shape;174;p37"/>
          <p:cNvSpPr txBox="1"/>
          <p:nvPr>
            <p:ph idx="2" type="body"/>
          </p:nvPr>
        </p:nvSpPr>
        <p:spPr>
          <a:xfrm>
            <a:off x="457200" y="745402"/>
            <a:ext cx="8229600" cy="366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" sz="2423"/>
              <a:t>Motivation:</a:t>
            </a:r>
            <a:endParaRPr b="1" sz="2423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b="1" sz="2423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" sz="2423"/>
              <a:t>Software Re-engineering and Security</a:t>
            </a:r>
            <a:endParaRPr b="1" sz="2423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1438" lvl="0" marL="457200" rtl="0" algn="l">
              <a:spcBef>
                <a:spcPts val="320"/>
              </a:spcBef>
              <a:spcAft>
                <a:spcPts val="0"/>
              </a:spcAft>
              <a:buSzPct val="100000"/>
              <a:buChar char="▪"/>
            </a:pPr>
            <a:r>
              <a:rPr lang="en" sz="1835"/>
              <a:t>In order to mitigate these risks, it is crucial to review best practices and guidelines for limiting the effects of software reengineering on security. Software re-engineering entails changing existing code to increase usability, stability, and the ability to be maintained.</a:t>
            </a:r>
            <a:endParaRPr sz="1835"/>
          </a:p>
          <a:p>
            <a:pPr indent="-3014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35"/>
              <a:t>It can aid companies in adapting to new demands and maintaining their competitiveness.</a:t>
            </a:r>
            <a:endParaRPr sz="1835"/>
          </a:p>
          <a:p>
            <a:pPr indent="-3014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35"/>
              <a:t>However, re-engineering could also result in the creation of fresh security holes.</a:t>
            </a:r>
            <a:endParaRPr sz="1835"/>
          </a:p>
          <a:p>
            <a:pPr indent="-3014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35"/>
              <a:t>Software security involves creating, constructing, and testing secure software.</a:t>
            </a:r>
            <a:endParaRPr sz="1835"/>
          </a:p>
          <a:p>
            <a:pPr indent="-3014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35"/>
              <a:t>It tries to reduce software flaws that raise the risk of being vulnerable to attack.</a:t>
            </a:r>
            <a:endParaRPr sz="1835"/>
          </a:p>
          <a:p>
            <a:pPr indent="-3014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35"/>
              <a:t>During the early stages of the development cycle, developers can identify potential vulnerabilities by conducting unbiased risk analyses and testing on all software components.</a:t>
            </a:r>
            <a:endParaRPr sz="1835"/>
          </a:p>
          <a:p>
            <a:pPr indent="-3014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35"/>
              <a:t>Language-based weaknesses like SQL injection attacks, cross-site scripting (XSS) attacks, and buffer overflow attacks can be avoided by using secure coding practices like input validation and output encoding.</a:t>
            </a:r>
            <a:endParaRPr sz="1835"/>
          </a:p>
          <a:p>
            <a:pPr indent="-3014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35"/>
              <a:t>Setting security as a top priority early on can help to lower risks and guarantee dependable, effective, and affordable software systems.</a:t>
            </a:r>
            <a:endParaRPr sz="1835"/>
          </a:p>
          <a:p>
            <a:pPr indent="-30143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▪"/>
            </a:pPr>
            <a:r>
              <a:rPr lang="en" sz="1835"/>
              <a:t>hazards to security throughout the reengineering process.</a:t>
            </a:r>
            <a:endParaRPr sz="1835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>
            <p:ph type="title"/>
          </p:nvPr>
        </p:nvSpPr>
        <p:spPr>
          <a:xfrm>
            <a:off x="178000" y="239000"/>
            <a:ext cx="8662200" cy="8574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highlight>
                  <a:schemeClr val="lt1"/>
                </a:highlight>
              </a:rPr>
              <a:t>Paper Title: Assessing the Impact of Re-engineering on Software Security</a:t>
            </a:r>
            <a:endParaRPr b="0"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highlight>
                  <a:schemeClr val="lt1"/>
                </a:highlight>
              </a:rPr>
              <a:t>Authors: Shreya Reddy Gade, Yogesh Kalapala, Sivethejeswara Reddy Komma, Nalini Pasupuleti</a:t>
            </a:r>
            <a:endParaRPr b="0"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highlight>
                  <a:schemeClr val="lt1"/>
                </a:highlight>
              </a:rPr>
              <a:t>Year: 2023</a:t>
            </a:r>
            <a:endParaRPr b="0" sz="1100">
              <a:highlight>
                <a:schemeClr val="lt1"/>
              </a:highlight>
            </a:endParaRPr>
          </a:p>
        </p:txBody>
      </p:sp>
      <p:sp>
        <p:nvSpPr>
          <p:cNvPr id="181" name="Google Shape;181;p38"/>
          <p:cNvSpPr txBox="1"/>
          <p:nvPr>
            <p:ph idx="2" type="body"/>
          </p:nvPr>
        </p:nvSpPr>
        <p:spPr>
          <a:xfrm>
            <a:off x="394300" y="1096400"/>
            <a:ext cx="8229600" cy="347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rPr b="1" lang="en" sz="1270">
                <a:highlight>
                  <a:schemeClr val="lt1"/>
                </a:highlight>
              </a:rPr>
              <a:t>Reengineering Methodology</a:t>
            </a:r>
            <a:endParaRPr sz="1270">
              <a:highlight>
                <a:schemeClr val="lt1"/>
              </a:highlight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Arial"/>
              <a:buChar char="●"/>
            </a:pPr>
            <a:r>
              <a:rPr lang="en" sz="1270">
                <a:highlight>
                  <a:schemeClr val="lt1"/>
                </a:highlight>
              </a:rPr>
              <a:t>Reverse Engineering: Utilize models to create abstract representations.</a:t>
            </a:r>
            <a:endParaRPr sz="1270">
              <a:highlight>
                <a:schemeClr val="lt1"/>
              </a:highlight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Arial"/>
              <a:buChar char="●"/>
            </a:pPr>
            <a:r>
              <a:rPr lang="en" sz="1270">
                <a:highlight>
                  <a:schemeClr val="lt1"/>
                </a:highlight>
              </a:rPr>
              <a:t>Security Analysis: Identify vulnerabilities and their potential impact</a:t>
            </a:r>
            <a:endParaRPr sz="1270">
              <a:highlight>
                <a:schemeClr val="lt1"/>
              </a:highlight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Arial"/>
              <a:buChar char="●"/>
            </a:pPr>
            <a:r>
              <a:rPr lang="en" sz="1270">
                <a:highlight>
                  <a:schemeClr val="lt1"/>
                </a:highlight>
              </a:rPr>
              <a:t>Model Transformation: Update models with security enhancements and best practices</a:t>
            </a:r>
            <a:endParaRPr sz="1270">
              <a:highlight>
                <a:schemeClr val="lt1"/>
              </a:highlight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Arial"/>
              <a:buChar char="●"/>
            </a:pPr>
            <a:r>
              <a:rPr lang="en" sz="1270">
                <a:highlight>
                  <a:schemeClr val="lt1"/>
                </a:highlight>
              </a:rPr>
              <a:t>Forward Engineering: Generate new code adhering to desired security properties</a:t>
            </a:r>
            <a:endParaRPr sz="1270">
              <a:highlight>
                <a:schemeClr val="lt1"/>
              </a:highlight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Arial"/>
              <a:buChar char="●"/>
            </a:pPr>
            <a:r>
              <a:rPr lang="en" sz="1270">
                <a:highlight>
                  <a:schemeClr val="lt1"/>
                </a:highlight>
              </a:rPr>
              <a:t>Validation and Verification: Conduct rigorous security testing to validate and verify effectiveness of enhancements</a:t>
            </a:r>
            <a:endParaRPr sz="127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270">
                <a:highlight>
                  <a:schemeClr val="lt1"/>
                </a:highlight>
              </a:rPr>
              <a:t>Tools</a:t>
            </a:r>
            <a:endParaRPr b="1" sz="1270">
              <a:highlight>
                <a:schemeClr val="lt1"/>
              </a:highlight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SzPts val="1270"/>
              <a:buChar char="●"/>
            </a:pPr>
            <a:r>
              <a:rPr lang="en" sz="1270">
                <a:highlight>
                  <a:schemeClr val="lt1"/>
                </a:highlight>
              </a:rPr>
              <a:t>Reverse Engineering Tools: extract information about the existing software system</a:t>
            </a:r>
            <a:endParaRPr sz="1270">
              <a:highlight>
                <a:schemeClr val="lt1"/>
              </a:highlight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0"/>
              <a:buChar char="●"/>
            </a:pPr>
            <a:r>
              <a:rPr lang="en" sz="1270">
                <a:highlight>
                  <a:schemeClr val="lt1"/>
                </a:highlight>
              </a:rPr>
              <a:t>Model Transformation Tools: transform extracted information into models for analysis</a:t>
            </a:r>
            <a:endParaRPr sz="1270">
              <a:highlight>
                <a:schemeClr val="lt1"/>
              </a:highlight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0"/>
              <a:buChar char="●"/>
            </a:pPr>
            <a:r>
              <a:rPr lang="en" sz="1270">
                <a:highlight>
                  <a:schemeClr val="lt1"/>
                </a:highlight>
              </a:rPr>
              <a:t>Model Analysis Tools: analyze the transformed models to identify issues</a:t>
            </a:r>
            <a:endParaRPr sz="1270">
              <a:highlight>
                <a:schemeClr val="lt1"/>
              </a:highlight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0"/>
              <a:buChar char="●"/>
            </a:pPr>
            <a:r>
              <a:rPr lang="en" sz="1270">
                <a:highlight>
                  <a:schemeClr val="lt1"/>
                </a:highlight>
              </a:rPr>
              <a:t>Code Refactoring Tools: modify existing codebase to adhere to new design</a:t>
            </a:r>
            <a:endParaRPr sz="1270">
              <a:highlight>
                <a:schemeClr val="lt1"/>
              </a:highlight>
            </a:endParaRPr>
          </a:p>
          <a:p>
            <a:pPr indent="-3092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70"/>
              <a:buChar char="●"/>
            </a:pPr>
            <a:r>
              <a:rPr lang="en" sz="1270">
                <a:highlight>
                  <a:schemeClr val="lt1"/>
                </a:highlight>
              </a:rPr>
              <a:t>Automated Testing Tools: perform functional, performance, and security testing of re-engineered system.</a:t>
            </a:r>
            <a:endParaRPr sz="127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27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80000"/>
              </a:lnSpc>
              <a:spcBef>
                <a:spcPts val="1500"/>
              </a:spcBef>
              <a:spcAft>
                <a:spcPts val="0"/>
              </a:spcAft>
              <a:buSzPts val="523"/>
              <a:buNone/>
            </a:pPr>
            <a:r>
              <a:t/>
            </a:r>
            <a:endParaRPr sz="76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9"/>
          <p:cNvSpPr txBox="1"/>
          <p:nvPr>
            <p:ph type="title"/>
          </p:nvPr>
        </p:nvSpPr>
        <p:spPr>
          <a:xfrm>
            <a:off x="223450" y="134550"/>
            <a:ext cx="7344000" cy="672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highlight>
                  <a:schemeClr val="lt1"/>
                </a:highlight>
              </a:rPr>
              <a:t>Paper Title: Assessing the Impact of Re-engineering on Software Security</a:t>
            </a:r>
            <a:endParaRPr b="0"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highlight>
                  <a:schemeClr val="lt1"/>
                </a:highlight>
              </a:rPr>
              <a:t>Authors: Shreya Reddy Gade, Yogesh Kalapala, Sivethejeswar Reddy Komma, Nalini Pasupuleti</a:t>
            </a:r>
            <a:endParaRPr b="0" sz="11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100">
                <a:highlight>
                  <a:schemeClr val="lt1"/>
                </a:highlight>
              </a:rPr>
              <a:t>Year: 2023</a:t>
            </a:r>
            <a:endParaRPr b="0" sz="1100">
              <a:highlight>
                <a:schemeClr val="lt1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highlight>
                  <a:schemeClr val="lt1"/>
                </a:highlight>
              </a:rPr>
              <a:t> </a:t>
            </a:r>
            <a:endParaRPr sz="4700">
              <a:highlight>
                <a:schemeClr val="lt1"/>
              </a:highlight>
            </a:endParaRPr>
          </a:p>
        </p:txBody>
      </p:sp>
      <p:sp>
        <p:nvSpPr>
          <p:cNvPr id="188" name="Google Shape;188;p39"/>
          <p:cNvSpPr txBox="1"/>
          <p:nvPr>
            <p:ph idx="2" type="body"/>
          </p:nvPr>
        </p:nvSpPr>
        <p:spPr>
          <a:xfrm>
            <a:off x="84900" y="502175"/>
            <a:ext cx="9059100" cy="382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chemeClr val="lt1"/>
                </a:highlight>
              </a:rPr>
              <a:t>Result:</a:t>
            </a:r>
            <a:endParaRPr b="1" sz="1000"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" sz="1000">
                <a:highlight>
                  <a:schemeClr val="lt1"/>
                </a:highlight>
              </a:rPr>
              <a:t>Goals and objectives</a:t>
            </a:r>
            <a:r>
              <a:rPr lang="en" sz="1000">
                <a:highlight>
                  <a:schemeClr val="lt1"/>
                </a:highlight>
              </a:rPr>
              <a:t>: Different methodologies have different goals, e.g., Model-Driven Re-engineering (MDRE) focuses on identifying vulnerabilities at the model level, while Architecture-Centric Re-engineering (ACRE) addresses security vulnerabilities arising from architectural flaws.</a:t>
            </a:r>
            <a:endParaRPr sz="1000"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" sz="1000">
                <a:highlight>
                  <a:schemeClr val="lt1"/>
                </a:highlight>
              </a:rPr>
              <a:t>Techniques and tools</a:t>
            </a:r>
            <a:r>
              <a:rPr lang="en" sz="1000">
                <a:highlight>
                  <a:schemeClr val="lt1"/>
                </a:highlight>
              </a:rPr>
              <a:t>: Re-engineering methodologies employ various techniques and tools for security improvement, such as security patterns, static analysis tools, and penetration testing.</a:t>
            </a:r>
            <a:endParaRPr sz="1000">
              <a:highlight>
                <a:schemeClr val="lt1"/>
              </a:highlight>
            </a:endParaRPr>
          </a:p>
          <a:p>
            <a:pPr indent="-2921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b="1" lang="en" sz="1000">
                <a:highlight>
                  <a:schemeClr val="lt1"/>
                </a:highlight>
              </a:rPr>
              <a:t>Security improvements</a:t>
            </a:r>
            <a:r>
              <a:rPr lang="en" sz="1000">
                <a:highlight>
                  <a:schemeClr val="lt1"/>
                </a:highlight>
              </a:rPr>
              <a:t>: Results indicate that different methodologies achieve varying degrees of security improvements depending on their goals, techniques, and tools, and the system's context.</a:t>
            </a:r>
            <a:endParaRPr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" sz="1000">
                <a:highlight>
                  <a:schemeClr val="lt1"/>
                </a:highlight>
              </a:rPr>
              <a:t>Limitations:</a:t>
            </a:r>
            <a:endParaRPr b="1" sz="1000">
              <a:highlight>
                <a:schemeClr val="lt1"/>
              </a:highlight>
            </a:endParaRPr>
          </a:p>
          <a:p>
            <a:pPr indent="-292100" lvl="0" marL="457200" rtl="0" algn="l">
              <a:spcBef>
                <a:spcPts val="32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Complexity of software systems</a:t>
            </a:r>
            <a:r>
              <a:rPr lang="en" sz="1000"/>
              <a:t>: During the re-engineering process, it might be challenging to find and fix all potential security flaws due to the complexity of current software systems.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Limited security expertise</a:t>
            </a:r>
            <a:r>
              <a:rPr lang="en" sz="1000"/>
              <a:t>: The efficient application of re-engineering processes and procedures is frequently hampered by the lack of security expertise among software developers and engineers.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 sz="1000"/>
              <a:t>Resource limitations</a:t>
            </a:r>
            <a:r>
              <a:rPr lang="en" sz="1000"/>
              <a:t>: It can be challenging to allocate sufficient resources for improvements to security because the re-engineering process can be time- and resource-intensive.</a:t>
            </a:r>
            <a:endParaRPr sz="1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rPr b="1" lang="en" sz="1000"/>
              <a:t>Weakness: </a:t>
            </a:r>
            <a:endParaRPr b="1" sz="1000"/>
          </a:p>
          <a:p>
            <a:pPr indent="-292100" lvl="0" marL="457200" rtl="0" algn="l">
              <a:spcBef>
                <a:spcPts val="32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Older and poorly maintained software is vulnerable to known bugs and vulnerabilities.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Incompatibility with the latest security measures and updates puts sensitive data at risk.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Reengineering allows for necessary system reorganization or redesign, but can also introduce vulnerabilities.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Following reengineering and security models is crucial to mitigate security risks.</a:t>
            </a:r>
            <a:endParaRPr sz="1000"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/>
              <a:t>Various models for software reengineering and security can complement each other to enhance system security performance.</a:t>
            </a:r>
            <a:endParaRPr sz="10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45720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0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8"/>
          <p:cNvSpPr txBox="1"/>
          <p:nvPr>
            <p:ph type="title"/>
          </p:nvPr>
        </p:nvSpPr>
        <p:spPr>
          <a:xfrm>
            <a:off x="0" y="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Coding Assignment 1&amp;2: MavAppoint &amp; SAMS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28"/>
          <p:cNvSpPr txBox="1"/>
          <p:nvPr/>
        </p:nvSpPr>
        <p:spPr>
          <a:xfrm>
            <a:off x="780288" y="1267968"/>
            <a:ext cx="75348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Reused Requirements: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Hashed Passwords : Stored the passwords using the hashing method in the database.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Calendar : Appointments made reflect on the calendar.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 Appointments : Ability to cancel or reschedule appointments.</a:t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Modified Requirements: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Student: Create a one-time account and use it to schedule appointment with advisors.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8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Times New Roman"/>
              <a:buChar char="•"/>
            </a:pPr>
            <a:r>
              <a:rPr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: A temporary password will be sent to the particular email when first time logged into the account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and send a reminder email to the student email.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Created Database schema by getting the requirements from the given code.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43799" y="167725"/>
            <a:ext cx="6600201" cy="497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9"/>
          <p:cNvSpPr txBox="1"/>
          <p:nvPr/>
        </p:nvSpPr>
        <p:spPr>
          <a:xfrm>
            <a:off x="304800" y="319879"/>
            <a:ext cx="2036064" cy="477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 Assignment 2: Samsdb</a:t>
            </a:r>
            <a:endParaRPr b="1" i="0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6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M- Modified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N- New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R- Reused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 Highest priority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/>
          <p:nvPr>
            <p:ph type="title"/>
          </p:nvPr>
        </p:nvSpPr>
        <p:spPr>
          <a:xfrm>
            <a:off x="311700" y="19539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Requirements Contd…</a:t>
            </a:r>
            <a:endParaRPr/>
          </a:p>
        </p:txBody>
      </p:sp>
      <p:pic>
        <p:nvPicPr>
          <p:cNvPr id="126" name="Google Shape;126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400" y="768097"/>
            <a:ext cx="8520600" cy="437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1"/>
          <p:cNvSpPr txBox="1"/>
          <p:nvPr>
            <p:ph type="title"/>
          </p:nvPr>
        </p:nvSpPr>
        <p:spPr>
          <a:xfrm>
            <a:off x="311700" y="249953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Use Cases:</a:t>
            </a:r>
            <a:endParaRPr/>
          </a:p>
        </p:txBody>
      </p:sp>
      <p:pic>
        <p:nvPicPr>
          <p:cNvPr id="132" name="Google Shape;13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4305" y="956526"/>
            <a:ext cx="6555175" cy="422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753" y="38600"/>
            <a:ext cx="6144247" cy="506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32"/>
          <p:cNvSpPr txBox="1"/>
          <p:nvPr/>
        </p:nvSpPr>
        <p:spPr>
          <a:xfrm>
            <a:off x="475488" y="499872"/>
            <a:ext cx="1950720" cy="4431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To Use Case Traceability Matrix:</a:t>
            </a:r>
            <a:endParaRPr b="1" i="0" sz="1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1- Highest priority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5- Lowest priority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3625" y="12518"/>
            <a:ext cx="3417756" cy="504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33"/>
          <p:cNvSpPr txBox="1"/>
          <p:nvPr/>
        </p:nvSpPr>
        <p:spPr>
          <a:xfrm>
            <a:off x="231648" y="329184"/>
            <a:ext cx="4224688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Users: Admin, Student</a:t>
            </a:r>
            <a:endParaRPr/>
          </a:p>
        </p:txBody>
      </p:sp>
      <p:sp>
        <p:nvSpPr>
          <p:cNvPr id="145" name="Google Shape;145;p33"/>
          <p:cNvSpPr txBox="1"/>
          <p:nvPr/>
        </p:nvSpPr>
        <p:spPr>
          <a:xfrm>
            <a:off x="4524477" y="3717720"/>
            <a:ext cx="97610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Student</a:t>
            </a:r>
            <a:endParaRPr/>
          </a:p>
        </p:txBody>
      </p:sp>
      <p:sp>
        <p:nvSpPr>
          <p:cNvPr id="146" name="Google Shape;146;p33"/>
          <p:cNvSpPr txBox="1"/>
          <p:nvPr/>
        </p:nvSpPr>
        <p:spPr>
          <a:xfrm>
            <a:off x="4619522" y="2375897"/>
            <a:ext cx="8810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4"/>
          <p:cNvSpPr txBox="1"/>
          <p:nvPr>
            <p:ph type="title"/>
          </p:nvPr>
        </p:nvSpPr>
        <p:spPr>
          <a:xfrm>
            <a:off x="311700" y="26214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Sequence Diagram:</a:t>
            </a:r>
            <a:endParaRPr/>
          </a:p>
        </p:txBody>
      </p:sp>
      <p:pic>
        <p:nvPicPr>
          <p:cNvPr id="152" name="Google Shape;15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4578" y="656390"/>
            <a:ext cx="6027042" cy="434523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34"/>
          <p:cNvSpPr txBox="1"/>
          <p:nvPr/>
        </p:nvSpPr>
        <p:spPr>
          <a:xfrm>
            <a:off x="356477" y="834845"/>
            <a:ext cx="20169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User:</a:t>
            </a:r>
            <a:endParaRPr/>
          </a:p>
        </p:txBody>
      </p:sp>
      <p:pic>
        <p:nvPicPr>
          <p:cNvPr id="154" name="Google Shape;154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0" y="1748315"/>
            <a:ext cx="3052198" cy="2738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5"/>
          <p:cNvPicPr preferRelativeResize="0"/>
          <p:nvPr/>
        </p:nvPicPr>
        <p:blipFill rotWithShape="1">
          <a:blip r:embed="rId3">
            <a:alphaModFix/>
          </a:blip>
          <a:srcRect b="0" l="5356" r="0" t="5159"/>
          <a:stretch/>
        </p:blipFill>
        <p:spPr>
          <a:xfrm>
            <a:off x="2119051" y="28512"/>
            <a:ext cx="6951952" cy="5086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35"/>
          <p:cNvSpPr txBox="1"/>
          <p:nvPr/>
        </p:nvSpPr>
        <p:spPr>
          <a:xfrm>
            <a:off x="139775" y="293525"/>
            <a:ext cx="2068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latin typeface="Times New Roman"/>
                <a:ea typeface="Times New Roman"/>
                <a:cs typeface="Times New Roman"/>
                <a:sym typeface="Times New Roman"/>
              </a:rPr>
              <a:t>Domain Class Diagram:</a:t>
            </a:r>
            <a:endParaRPr b="1" sz="2400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