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94"/>
  </p:handoutMasterIdLst>
  <p:sldIdLst>
    <p:sldId id="651" r:id="rId3"/>
    <p:sldId id="650" r:id="rId4"/>
    <p:sldId id="602" r:id="rId5"/>
    <p:sldId id="603" r:id="rId7"/>
    <p:sldId id="604" r:id="rId8"/>
    <p:sldId id="605" r:id="rId9"/>
    <p:sldId id="606" r:id="rId10"/>
    <p:sldId id="607" r:id="rId11"/>
    <p:sldId id="608" r:id="rId12"/>
    <p:sldId id="609" r:id="rId13"/>
    <p:sldId id="610" r:id="rId14"/>
    <p:sldId id="611" r:id="rId15"/>
    <p:sldId id="612" r:id="rId16"/>
    <p:sldId id="613" r:id="rId17"/>
    <p:sldId id="614" r:id="rId18"/>
    <p:sldId id="751" r:id="rId19"/>
    <p:sldId id="615" r:id="rId20"/>
    <p:sldId id="616" r:id="rId21"/>
    <p:sldId id="617" r:id="rId22"/>
    <p:sldId id="618" r:id="rId23"/>
    <p:sldId id="821" r:id="rId24"/>
    <p:sldId id="619" r:id="rId25"/>
    <p:sldId id="620" r:id="rId26"/>
    <p:sldId id="623" r:id="rId27"/>
    <p:sldId id="624" r:id="rId28"/>
    <p:sldId id="929" r:id="rId29"/>
    <p:sldId id="930" r:id="rId30"/>
    <p:sldId id="822" r:id="rId31"/>
    <p:sldId id="625" r:id="rId32"/>
    <p:sldId id="626" r:id="rId33"/>
    <p:sldId id="627" r:id="rId34"/>
    <p:sldId id="628" r:id="rId35"/>
    <p:sldId id="629" r:id="rId36"/>
    <p:sldId id="630" r:id="rId37"/>
    <p:sldId id="631" r:id="rId38"/>
    <p:sldId id="632" r:id="rId39"/>
    <p:sldId id="823" r:id="rId40"/>
    <p:sldId id="633" r:id="rId41"/>
    <p:sldId id="635" r:id="rId42"/>
    <p:sldId id="634" r:id="rId43"/>
    <p:sldId id="824" r:id="rId44"/>
    <p:sldId id="636" r:id="rId45"/>
    <p:sldId id="637" r:id="rId46"/>
    <p:sldId id="638" r:id="rId47"/>
    <p:sldId id="639" r:id="rId48"/>
    <p:sldId id="640" r:id="rId49"/>
    <p:sldId id="641" r:id="rId50"/>
    <p:sldId id="642" r:id="rId51"/>
    <p:sldId id="825" r:id="rId52"/>
    <p:sldId id="643" r:id="rId53"/>
    <p:sldId id="644" r:id="rId54"/>
    <p:sldId id="645" r:id="rId55"/>
    <p:sldId id="646" r:id="rId56"/>
    <p:sldId id="647" r:id="rId57"/>
    <p:sldId id="826" r:id="rId58"/>
    <p:sldId id="490" r:id="rId59"/>
    <p:sldId id="465" r:id="rId60"/>
    <p:sldId id="567" r:id="rId61"/>
    <p:sldId id="568" r:id="rId62"/>
    <p:sldId id="569" r:id="rId63"/>
    <p:sldId id="570" r:id="rId64"/>
    <p:sldId id="571" r:id="rId65"/>
    <p:sldId id="892" r:id="rId66"/>
    <p:sldId id="572" r:id="rId67"/>
    <p:sldId id="584" r:id="rId68"/>
    <p:sldId id="585" r:id="rId69"/>
    <p:sldId id="586" r:id="rId70"/>
    <p:sldId id="587" r:id="rId71"/>
    <p:sldId id="574" r:id="rId72"/>
    <p:sldId id="588" r:id="rId73"/>
    <p:sldId id="575" r:id="rId74"/>
    <p:sldId id="589" r:id="rId75"/>
    <p:sldId id="893" r:id="rId76"/>
    <p:sldId id="576" r:id="rId77"/>
    <p:sldId id="577" r:id="rId78"/>
    <p:sldId id="733" r:id="rId79"/>
    <p:sldId id="734" r:id="rId80"/>
    <p:sldId id="578" r:id="rId81"/>
    <p:sldId id="735" r:id="rId82"/>
    <p:sldId id="894" r:id="rId83"/>
    <p:sldId id="579" r:id="rId84"/>
    <p:sldId id="590" r:id="rId85"/>
    <p:sldId id="592" r:id="rId86"/>
    <p:sldId id="593" r:id="rId87"/>
    <p:sldId id="594" r:id="rId88"/>
    <p:sldId id="591" r:id="rId89"/>
    <p:sldId id="895" r:id="rId90"/>
    <p:sldId id="580" r:id="rId91"/>
    <p:sldId id="896" r:id="rId92"/>
    <p:sldId id="897" r:id="rId93"/>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78" autoAdjust="0"/>
    <p:restoredTop sz="50000" autoAdjust="0"/>
  </p:normalViewPr>
  <p:slideViewPr>
    <p:cSldViewPr>
      <p:cViewPr varScale="1">
        <p:scale>
          <a:sx n="60" d="100"/>
          <a:sy n="60" d="100"/>
        </p:scale>
        <p:origin x="1816" y="168"/>
      </p:cViewPr>
      <p:guideLst>
        <p:guide orient="horz" pos="1620"/>
        <p:guide pos="28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9" d="100"/>
        <a:sy n="89" d="100"/>
      </p:scale>
      <p:origin x="0" y="12672"/>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handoutMaster" Target="handoutMasters/handoutMaster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CFC084-7573-F641-ACD7-B203CC884CF6}"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955AAD-B16F-A646-9070-44BDCBE522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53510-93AC-4CFF-AA3F-5A06DAF66ADA}" type="datetimeFigureOut">
              <a:rPr lang="en-US" smtClean="0"/>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1FFA0-699A-44D1-8003-6A191E8D3A6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9" name="页脚占位符 8"/>
          <p:cNvSpPr>
            <a:spLocks noGrp="1"/>
          </p:cNvSpPr>
          <p:nvPr>
            <p:ph type="ftr" sz="quarter" idx="10"/>
          </p:nvPr>
        </p:nvSpPr>
        <p:spPr/>
        <p:txBody>
          <a:bodyPr/>
          <a:lstStyle/>
          <a:p>
            <a:pPr defTabSz="457200">
              <a:defRPr/>
            </a:pPr>
            <a:endParaRPr lang="en-US">
              <a:solidFill>
                <a:srgbClr val="404040">
                  <a:tint val="75000"/>
                </a:srgbClr>
              </a:solidFill>
            </a:endParaRPr>
          </a:p>
        </p:txBody>
      </p:sp>
      <p:sp>
        <p:nvSpPr>
          <p:cNvPr id="10" name="灯片编号占位符 9"/>
          <p:cNvSpPr>
            <a:spLocks noGrp="1"/>
          </p:cNvSpPr>
          <p:nvPr>
            <p:ph type="sldNum" sz="quarter" idx="11"/>
          </p:nvPr>
        </p:nvSpPr>
        <p:spPr/>
        <p:txBody>
          <a:bodyPr/>
          <a:lstStyle/>
          <a:p>
            <a:pPr defTabSz="457200"/>
            <a:fld id="{6A4DDC6E-F601-5B45-97AD-DFABB948CB49}"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a:t>
            </a:r>
            <a:br>
              <a:rPr lang="fr-FR" b="0" dirty="0" smtClean="0"/>
            </a:br>
            <a:endParaRPr lang="en-US" dirty="0"/>
          </a:p>
        </p:txBody>
      </p:sp>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9" name="Text Placeholder 3"/>
          <p:cNvSpPr>
            <a:spLocks noGrp="1"/>
          </p:cNvSpPr>
          <p:nvPr>
            <p:ph type="body" sz="quarter" idx="11"/>
          </p:nvPr>
        </p:nvSpPr>
        <p:spPr>
          <a:xfrm>
            <a:off x="623888" y="533399"/>
            <a:ext cx="7248525" cy="347663"/>
          </a:xfrm>
        </p:spPr>
        <p:txBody>
          <a:bodyPr/>
          <a:lstStyle>
            <a:lvl1pPr marL="0" indent="0">
              <a:buNone/>
              <a:defRPr/>
            </a:lvl1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623892" y="1051325"/>
            <a:ext cx="7836540" cy="3188493"/>
          </a:xfrm>
        </p:spPr>
        <p:txBody>
          <a:bodyPr/>
          <a:lstStyle>
            <a:lvl1pPr marL="182880" indent="-182880" algn="l" defTabSz="457200" rtl="0" eaLnBrk="1" fontAlgn="base" latinLnBrk="0" hangingPunct="1">
              <a:lnSpc>
                <a:spcPct val="150000"/>
              </a:lnSpc>
              <a:spcBef>
                <a:spcPts val="0"/>
              </a:spcBef>
              <a:spcAft>
                <a:spcPct val="0"/>
              </a:spcAft>
              <a:buClr>
                <a:schemeClr val="accent4"/>
              </a:buClr>
              <a:buSzPct val="125000"/>
              <a:buFont typeface="Arial" panose="020B0604020202020204" pitchFamily="34" charset="0"/>
              <a:buChar char="•"/>
              <a:defRPr lang="zh-CN" altLang="en-US" sz="2400" b="1" kern="1200" dirty="0" smtClean="0">
                <a:solidFill>
                  <a:srgbClr val="595B5A"/>
                </a:solidFill>
                <a:latin typeface="冬青黑体简体中文 W3" charset="-122"/>
                <a:ea typeface="冬青黑体简体中文 W3" charset="-122"/>
                <a:cs typeface="冬青黑体简体中文 W3" charset="-122"/>
              </a:defRPr>
            </a:lvl1pPr>
            <a:lvl2pPr>
              <a:defRPr lang="zh-CN" altLang="en-US" sz="2000" b="0" kern="1200" dirty="0" smtClean="0">
                <a:solidFill>
                  <a:srgbClr val="595B5A"/>
                </a:solidFill>
                <a:latin typeface="微软雅黑" panose="020B0503020204020204" charset="-122"/>
                <a:ea typeface="微软雅黑" panose="020B0503020204020204" charset="-122"/>
                <a:cs typeface="微软雅黑" panose="020B0503020204020204" charset="-122"/>
              </a:defRPr>
            </a:lvl2pPr>
            <a:lvl3pPr>
              <a:defRPr b="0">
                <a:latin typeface="微软雅黑" panose="020B0503020204020204" charset="-122"/>
                <a:ea typeface="微软雅黑" panose="020B0503020204020204" charset="-122"/>
                <a:cs typeface="微软雅黑" panose="020B0503020204020204" charset="-122"/>
              </a:defRPr>
            </a:lvl3p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851385-B520-5F4F-A23F-4B37E4D7ABC0}" type="datetime1">
              <a:rPr kumimoji="1" lang="zh-CN" altLang="en-US" smtClean="0"/>
            </a:fld>
            <a:endParaRPr kumimoji="1" lang="zh-CN" altLang="en-US" dirty="0"/>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243E2ACB-9D22-5944-BD04-C01C0774A4A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35AE49-06E8-964A-A4F6-CB94547905DC}"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type="body" idx="1"/>
          </p:nvPr>
        </p:nvSpPr>
        <p:spPr>
          <a:xfrm>
            <a:off x="457200" y="1200150"/>
            <a:ext cx="8229600" cy="3725775"/>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type="sldNum" idx="12"/>
          </p:nvPr>
        </p:nvSpPr>
        <p:spPr>
          <a:xfrm>
            <a:off x="8556791" y="4749851"/>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GB"/>
            </a:fld>
            <a:endParaRPr lang="en-GB"/>
          </a:p>
        </p:txBody>
      </p:sp>
      <p:cxnSp>
        <p:nvCxnSpPr>
          <p:cNvPr id="17" name="Shape 17"/>
          <p:cNvCxnSpPr/>
          <p:nvPr/>
        </p:nvCxnSpPr>
        <p:spPr>
          <a:xfrm>
            <a:off x="-17650" y="-124"/>
            <a:ext cx="9170399" cy="0"/>
          </a:xfrm>
          <a:prstGeom prst="straightConnector1">
            <a:avLst/>
          </a:prstGeom>
          <a:noFill/>
          <a:ln w="38100" cap="flat" cmpd="sng">
            <a:solidFill>
              <a:srgbClr val="42B983"/>
            </a:solidFill>
            <a:prstDash val="solid"/>
            <a:round/>
            <a:headEnd type="none" w="lg" len="lg"/>
            <a:tailEnd type="none" w="lg" len="lg"/>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3892" y="240506"/>
            <a:ext cx="7248525" cy="514350"/>
          </a:xfrm>
          <a:prstGeom prst="rect">
            <a:avLst/>
          </a:prstGeom>
          <a:noFill/>
          <a:ln>
            <a:noFill/>
          </a:ln>
        </p:spPr>
        <p:txBody>
          <a:bodyPr vert="horz" wrap="square" lIns="91440" tIns="0" rIns="91440" bIns="0" numCol="1" anchor="t" anchorCtr="0" compatLnSpc="1"/>
          <a:lstStyle/>
          <a:p>
            <a:pPr lvl="0"/>
            <a:r>
              <a:rPr lang="en-US" dirty="0" smtClean="0"/>
              <a:t>Click to edit Master title style</a:t>
            </a:r>
            <a:endParaRPr lang="en-US" dirty="0" smtClean="0"/>
          </a:p>
        </p:txBody>
      </p:sp>
      <p:sp>
        <p:nvSpPr>
          <p:cNvPr id="1027" name="Text Placeholder 2"/>
          <p:cNvSpPr>
            <a:spLocks noGrp="1"/>
          </p:cNvSpPr>
          <p:nvPr>
            <p:ph type="body" idx="1"/>
          </p:nvPr>
        </p:nvSpPr>
        <p:spPr bwMode="auto">
          <a:xfrm>
            <a:off x="1271592" y="1051324"/>
            <a:ext cx="6600825" cy="3188494"/>
          </a:xfrm>
          <a:prstGeom prst="rect">
            <a:avLst/>
          </a:prstGeom>
          <a:noFill/>
          <a:ln>
            <a:noFill/>
          </a:ln>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2"/>
            <a:endParaRPr lang="en-US" dirty="0" smtClean="0"/>
          </a:p>
          <a:p>
            <a:pPr lvl="2"/>
            <a:endParaRPr lang="en-US" dirty="0" smtClean="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srgbClr val="404040">
                  <a:tint val="75000"/>
                </a:srgb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defTabSz="457200"/>
            <a:fld id="{6A4DDC6E-F601-5B45-97AD-DFABB948CB4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panose="020B0503020204020204" charset="-122"/>
          <a:ea typeface="微软雅黑" panose="020B0503020204020204" charset="-122"/>
          <a:cs typeface="微软雅黑" panose="020B0503020204020204" charset="-122"/>
        </a:defRPr>
      </a:lvl1pPr>
      <a:lvl2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2pPr>
      <a:lvl3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3pPr>
      <a:lvl4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4pPr>
      <a:lvl5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5pPr>
      <a:lvl6pPr marL="4572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6pPr>
      <a:lvl7pPr marL="9144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7pPr>
      <a:lvl8pPr marL="13716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8pPr>
      <a:lvl9pPr marL="18288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9pPr>
    </p:titleStyle>
    <p:bodyStyle>
      <a:lvl1pPr marL="182880" indent="-182880" algn="l" defTabSz="457200" rtl="0" eaLnBrk="1" fontAlgn="base" hangingPunct="1">
        <a:lnSpc>
          <a:spcPct val="150000"/>
        </a:lnSpc>
        <a:spcBef>
          <a:spcPts val="1000"/>
        </a:spcBef>
        <a:spcAft>
          <a:spcPct val="0"/>
        </a:spcAft>
        <a:buClr>
          <a:schemeClr val="accent4"/>
        </a:buClr>
        <a:buSzPct val="125000"/>
        <a:buFont typeface="Arial" panose="020B0604020202020204" pitchFamily="34" charset="0"/>
        <a:buChar char="•"/>
        <a:defRPr sz="1800" kern="1200">
          <a:solidFill>
            <a:srgbClr val="404040"/>
          </a:solidFill>
          <a:latin typeface="微软雅黑" panose="020B0503020204020204" charset="-122"/>
          <a:ea typeface="微软雅黑" panose="020B0503020204020204" charset="-122"/>
          <a:cs typeface="微软雅黑" panose="020B0503020204020204" charset="-122"/>
        </a:defRPr>
      </a:lvl1pPr>
      <a:lvl2pPr marL="365760" indent="-182880" algn="l" defTabSz="457200" rtl="0" eaLnBrk="1" fontAlgn="base" hangingPunct="1">
        <a:lnSpc>
          <a:spcPct val="150000"/>
        </a:lnSpc>
        <a:spcBef>
          <a:spcPts val="0"/>
        </a:spcBef>
        <a:spcAft>
          <a:spcPct val="0"/>
        </a:spcAft>
        <a:buClr>
          <a:schemeClr val="accent3"/>
        </a:buClr>
        <a:buSzPct val="90000"/>
        <a:buFont typeface="Wingdings" panose="05000000000000000000" pitchFamily="2" charset="2"/>
        <a:buChar char="§"/>
        <a:defRPr sz="1600" kern="1200">
          <a:solidFill>
            <a:srgbClr val="404040"/>
          </a:solidFill>
          <a:latin typeface="微软雅黑" panose="020B0503020204020204" charset="-122"/>
          <a:ea typeface="微软雅黑" panose="020B0503020204020204" charset="-122"/>
          <a:cs typeface="微软雅黑" panose="020B0503020204020204" charset="-122"/>
        </a:defRPr>
      </a:lvl2pPr>
      <a:lvl3pPr marL="548640" indent="-182880" algn="l" defTabSz="457200" rtl="0" eaLnBrk="1" fontAlgn="base" hangingPunct="1">
        <a:lnSpc>
          <a:spcPct val="150000"/>
        </a:lnSpc>
        <a:spcBef>
          <a:spcPts val="0"/>
        </a:spcBef>
        <a:spcAft>
          <a:spcPct val="0"/>
        </a:spcAft>
        <a:buClr>
          <a:schemeClr val="accent4"/>
        </a:buClr>
        <a:buSzPct val="100000"/>
        <a:buFont typeface="Lucida Grande"/>
        <a:buChar char="−"/>
        <a:defRPr sz="1400" kern="1200">
          <a:solidFill>
            <a:srgbClr val="404040"/>
          </a:solidFill>
          <a:latin typeface="微软雅黑" panose="020B0503020204020204" charset="-122"/>
          <a:ea typeface="微软雅黑" panose="020B0503020204020204" charset="-122"/>
          <a:cs typeface="微软雅黑" panose="020B0503020204020204" charset="-122"/>
        </a:defRPr>
      </a:lvl3pPr>
      <a:lvl4pPr marL="776605" indent="-228600" algn="l" defTabSz="457200" rtl="0" eaLnBrk="1" fontAlgn="base" hangingPunct="1">
        <a:lnSpc>
          <a:spcPct val="100000"/>
        </a:lnSpc>
        <a:spcBef>
          <a:spcPts val="0"/>
        </a:spcBef>
        <a:spcAft>
          <a:spcPct val="0"/>
        </a:spcAft>
        <a:buClr>
          <a:schemeClr val="accent3"/>
        </a:buClr>
        <a:buSzPct val="90000"/>
        <a:buFont typeface="Arial" panose="020B0604020202020204" pitchFamily="34" charset="0"/>
        <a:buChar char="•"/>
        <a:defRPr sz="1800" kern="1200">
          <a:solidFill>
            <a:srgbClr val="595B5A"/>
          </a:solidFill>
          <a:latin typeface="+mn-lt"/>
          <a:ea typeface="MS PGothic" panose="020B0600070205080204" charset="-128"/>
          <a:cs typeface="+mn-cs"/>
        </a:defRPr>
      </a:lvl4pPr>
      <a:lvl5pPr marL="958850" indent="-228600" algn="l" defTabSz="457200" rtl="0" eaLnBrk="1" fontAlgn="base" hangingPunct="1">
        <a:lnSpc>
          <a:spcPct val="100000"/>
        </a:lnSpc>
        <a:spcBef>
          <a:spcPts val="0"/>
        </a:spcBef>
        <a:spcAft>
          <a:spcPct val="0"/>
        </a:spcAft>
        <a:buClr>
          <a:schemeClr val="accent3"/>
        </a:buClr>
        <a:buSzPct val="90000"/>
        <a:buFont typeface="Arial" panose="020B0604020202020204" pitchFamily="34" charset="0"/>
        <a:buChar char="•"/>
        <a:defRPr sz="1800" kern="1200">
          <a:solidFill>
            <a:srgbClr val="595B5A"/>
          </a:solidFill>
          <a:latin typeface="+mn-lt"/>
          <a:ea typeface="MS PGothic" panose="020B060007020508020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4.png"/><Relationship Id="rId1"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6.png"/><Relationship Id="rId1"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9.png"/><Relationship Id="rId1" Type="http://schemas.openxmlformats.org/officeDocument/2006/relationships/image" Target="../media/image4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2.png"/><Relationship Id="rId1" Type="http://schemas.openxmlformats.org/officeDocument/2006/relationships/image" Target="../media/image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4.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9.png"/><Relationship Id="rId1" Type="http://schemas.openxmlformats.org/officeDocument/2006/relationships/image" Target="../media/image5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0.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hyperlink" Target="https://vuefe.cn/guide/forms.html#%E5%A4%8D%E9%80%89%E6%A1%86-1"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hyperlink" Target="https://vuefe.cn/api/#props" TargetMode="Externa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6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Picture 6" descr="Picture 1"/>
          <p:cNvPicPr>
            <a:picLocks noChangeAspect="1" noChangeArrowheads="1"/>
          </p:cNvPicPr>
          <p:nvPr/>
        </p:nvPicPr>
        <p:blipFill>
          <a:blip r:embed="rId1" cstate="email"/>
          <a:srcRect/>
          <a:stretch>
            <a:fillRect/>
          </a:stretch>
        </p:blipFill>
        <p:spPr bwMode="auto">
          <a:xfrm>
            <a:off x="0" y="5294"/>
            <a:ext cx="9144000" cy="5138206"/>
          </a:xfrm>
          <a:prstGeom prst="rect">
            <a:avLst/>
          </a:prstGeom>
          <a:noFill/>
          <a:ln>
            <a:noFill/>
          </a:ln>
        </p:spPr>
      </p:pic>
      <p:sp>
        <p:nvSpPr>
          <p:cNvPr id="5" name="标题 1"/>
          <p:cNvSpPr txBox="1"/>
          <p:nvPr/>
        </p:nvSpPr>
        <p:spPr>
          <a:xfrm>
            <a:off x="1558014" y="1662843"/>
            <a:ext cx="3647661" cy="4661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3300" b="1" dirty="0" err="1" smtClean="0">
                <a:solidFill>
                  <a:srgbClr val="002060"/>
                </a:solidFill>
              </a:rPr>
              <a:t>Vue</a:t>
            </a:r>
            <a:r>
              <a:rPr kumimoji="1" lang="zh-CN" altLang="en-US" sz="3300" b="1" dirty="0">
                <a:solidFill>
                  <a:srgbClr val="002060"/>
                </a:solidFill>
              </a:rPr>
              <a:t>基础</a:t>
            </a:r>
            <a:endParaRPr kumimoji="1" lang="zh-CN" altLang="en-US" sz="3300" b="1" dirty="0">
              <a:solidFill>
                <a:srgbClr val="00206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1081092" y="843559"/>
            <a:ext cx="6466419" cy="3923705"/>
          </a:xfrm>
          <a:prstGeom prst="rect">
            <a:avLst/>
          </a:prstGeom>
        </p:spPr>
        <p:txBody>
          <a:bodyPr vert="horz" lIns="91440" tIns="45720" rIns="91440" bIns="45720" rtlCol="0">
            <a:normAutofit lnSpcReduction="20000"/>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lnSpc>
                <a:spcPct val="150000"/>
              </a:lnSpc>
              <a:buClr>
                <a:srgbClr val="FEB409"/>
              </a:buClr>
              <a:buFont typeface="Arial" panose="020B0604020202020204"/>
            </a:pPr>
            <a:r>
              <a:rPr lang="zh-CN" altLang="en-US" sz="1800" dirty="0" smtClean="0">
                <a:solidFill>
                  <a:schemeClr val="tx1"/>
                </a:solidFill>
              </a:rPr>
              <a:t>插值的简单理解，即</a:t>
            </a:r>
            <a:r>
              <a:rPr lang="en-US" altLang="zh-CN" sz="1800" dirty="0" smtClean="0">
                <a:solidFill>
                  <a:schemeClr val="tx1"/>
                </a:solidFill>
              </a:rPr>
              <a:t>Vue.js</a:t>
            </a:r>
            <a:r>
              <a:rPr lang="zh-CN" altLang="en-US" sz="1800" dirty="0" smtClean="0">
                <a:solidFill>
                  <a:schemeClr val="tx1"/>
                </a:solidFill>
              </a:rPr>
              <a:t>通过模板的方式来编写</a:t>
            </a:r>
            <a:r>
              <a:rPr lang="en-US" altLang="zh-CN" sz="1800" dirty="0" smtClean="0">
                <a:solidFill>
                  <a:schemeClr val="tx1"/>
                </a:solidFill>
              </a:rPr>
              <a:t>HTML</a:t>
            </a:r>
            <a:r>
              <a:rPr lang="zh-CN" altLang="en-US" sz="1800" dirty="0" smtClean="0">
                <a:solidFill>
                  <a:schemeClr val="tx1"/>
                </a:solidFill>
                <a:ea typeface="宋体" panose="02010600030101010101" pitchFamily="2" charset="-122"/>
              </a:rPr>
              <a:t>，而模板中被</a:t>
            </a:r>
            <a:r>
              <a:rPr lang="en-US" altLang="zh-CN" sz="1800" dirty="0" smtClean="0">
                <a:solidFill>
                  <a:schemeClr val="tx1"/>
                </a:solidFill>
                <a:ea typeface="宋体" panose="02010600030101010101" pitchFamily="2" charset="-122"/>
              </a:rPr>
              <a:t>Vue.js</a:t>
            </a:r>
            <a:r>
              <a:rPr lang="zh-CN" altLang="en-US" sz="1800" dirty="0" smtClean="0">
                <a:solidFill>
                  <a:schemeClr val="tx1"/>
                </a:solidFill>
                <a:ea typeface="宋体" panose="02010600030101010101" pitchFamily="2" charset="-122"/>
              </a:rPr>
              <a:t>替换的部分，即是插值。</a:t>
            </a:r>
            <a:endParaRPr lang="zh-CN" altLang="en-US" sz="1800" dirty="0" smtClean="0">
              <a:solidFill>
                <a:schemeClr val="tx1"/>
              </a:solidFill>
              <a:ea typeface="宋体" panose="02010600030101010101" pitchFamily="2" charset="-122"/>
            </a:endParaRPr>
          </a:p>
          <a:p>
            <a:pPr marL="285750" indent="-285750" algn="l">
              <a:lnSpc>
                <a:spcPct val="150000"/>
              </a:lnSpc>
              <a:buClr>
                <a:srgbClr val="FEB409"/>
              </a:buClr>
              <a:buFont typeface="Arial" panose="020B0604020202020204" pitchFamily="34" charset="0"/>
              <a:buChar char="•"/>
            </a:pPr>
            <a:r>
              <a:rPr lang="en-US" altLang="zh-CN" sz="1800" dirty="0" smtClean="0">
                <a:solidFill>
                  <a:schemeClr val="tx1"/>
                </a:solidFill>
                <a:ea typeface="宋体" panose="02010600030101010101" pitchFamily="2" charset="-122"/>
              </a:rPr>
              <a:t>	</a:t>
            </a:r>
            <a:r>
              <a:rPr lang="zh-CN" altLang="en-US" sz="1800" dirty="0" smtClean="0">
                <a:solidFill>
                  <a:schemeClr val="tx1"/>
                </a:solidFill>
              </a:rPr>
              <a:t>文本</a:t>
            </a:r>
            <a:endParaRPr lang="en-US" altLang="zh-CN" sz="1800" dirty="0" smtClean="0">
              <a:solidFill>
                <a:schemeClr val="tx1"/>
              </a:solidFill>
            </a:endParaRPr>
          </a:p>
          <a:p>
            <a:pPr marL="342900" indent="-342900" algn="l">
              <a:lnSpc>
                <a:spcPct val="150000"/>
              </a:lnSpc>
              <a:buClr>
                <a:srgbClr val="FEB409"/>
              </a:buClr>
              <a:buFont typeface="Arial" panose="020B0604020202020204"/>
              <a:buChar char="•"/>
            </a:pPr>
            <a:r>
              <a:rPr lang="zh-CN" altLang="en-US" sz="1800" dirty="0" smtClean="0">
                <a:solidFill>
                  <a:schemeClr val="tx1"/>
                </a:solidFill>
              </a:rPr>
              <a:t>纯</a:t>
            </a:r>
            <a:r>
              <a:rPr lang="en-US" altLang="zh-CN" sz="1800" dirty="0" smtClean="0">
                <a:solidFill>
                  <a:srgbClr val="000000"/>
                </a:solidFill>
              </a:rPr>
              <a:t>HTML</a:t>
            </a:r>
            <a:endParaRPr lang="en-US" altLang="zh-CN" sz="1800" dirty="0" smtClean="0">
              <a:solidFill>
                <a:srgbClr val="000000"/>
              </a:solidFill>
            </a:endParaRPr>
          </a:p>
          <a:p>
            <a:pPr marL="342900" indent="-342900" algn="l">
              <a:lnSpc>
                <a:spcPct val="150000"/>
              </a:lnSpc>
              <a:buClr>
                <a:srgbClr val="FEB409"/>
              </a:buClr>
              <a:buFont typeface="Arial" panose="020B0604020202020204"/>
              <a:buChar char="•"/>
            </a:pPr>
            <a:r>
              <a:rPr lang="zh-CN" altLang="en-US" sz="1800" dirty="0" smtClean="0">
                <a:solidFill>
                  <a:srgbClr val="000000"/>
                </a:solidFill>
              </a:rPr>
              <a:t>属性</a:t>
            </a:r>
            <a:endParaRPr lang="en-US" altLang="zh-CN" sz="1800" dirty="0" smtClean="0">
              <a:solidFill>
                <a:srgbClr val="000000"/>
              </a:solidFill>
            </a:endParaRPr>
          </a:p>
          <a:p>
            <a:pPr marL="342900" indent="-342900" algn="l">
              <a:lnSpc>
                <a:spcPct val="150000"/>
              </a:lnSpc>
              <a:buClr>
                <a:srgbClr val="FEB409"/>
              </a:buClr>
              <a:buFont typeface="Arial" panose="020B0604020202020204"/>
              <a:buChar char="•"/>
            </a:pPr>
            <a:r>
              <a:rPr lang="zh-CN" altLang="en-US" sz="1800" dirty="0" smtClean="0">
                <a:solidFill>
                  <a:srgbClr val="000000"/>
                </a:solidFill>
              </a:rPr>
              <a:t>使用</a:t>
            </a:r>
            <a:r>
              <a:rPr lang="en-US" altLang="zh-CN" sz="1800" dirty="0" err="1" smtClean="0">
                <a:solidFill>
                  <a:srgbClr val="000000"/>
                </a:solidFill>
              </a:rPr>
              <a:t>javascript</a:t>
            </a:r>
            <a:r>
              <a:rPr lang="zh-CN" altLang="en-US" sz="1800" dirty="0" smtClean="0">
                <a:solidFill>
                  <a:srgbClr val="000000"/>
                </a:solidFill>
              </a:rPr>
              <a:t>表达式</a:t>
            </a:r>
            <a:endParaRPr lang="en-US" altLang="zh-CN" sz="1800" dirty="0" smtClean="0">
              <a:solidFill>
                <a:srgbClr val="000000"/>
              </a:solidFill>
            </a:endParaRPr>
          </a:p>
          <a:p>
            <a:pPr marL="342900" indent="-342900" algn="l">
              <a:lnSpc>
                <a:spcPct val="150000"/>
              </a:lnSpc>
              <a:buClr>
                <a:srgbClr val="FEB409"/>
              </a:buClr>
              <a:buFont typeface="Arial" panose="020B0604020202020204"/>
              <a:buChar char="•"/>
            </a:pPr>
            <a:r>
              <a:rPr lang="zh-CN" altLang="en-US" sz="1800" dirty="0" smtClean="0">
                <a:solidFill>
                  <a:srgbClr val="000000"/>
                </a:solidFill>
              </a:rPr>
              <a:t>过滤器</a:t>
            </a:r>
            <a:endParaRPr lang="zh-CN" altLang="en-US" sz="1800" dirty="0">
              <a:solidFill>
                <a:srgbClr val="000000"/>
              </a:solidFill>
            </a:endParaRPr>
          </a:p>
          <a:p>
            <a:pPr algn="l">
              <a:lnSpc>
                <a:spcPct val="150000"/>
              </a:lnSpc>
              <a:buClr>
                <a:srgbClr val="FEB409"/>
              </a:buClr>
            </a:pPr>
            <a:endParaRPr lang="en-US" altLang="zh-CN" sz="1800" dirty="0" smtClean="0">
              <a:solidFill>
                <a:schemeClr val="tx1"/>
              </a:solidFill>
            </a:endParaRPr>
          </a:p>
          <a:p>
            <a:pPr algn="l">
              <a:lnSpc>
                <a:spcPct val="150000"/>
              </a:lnSpc>
              <a:buClr>
                <a:srgbClr val="FEB409"/>
              </a:buClr>
            </a:pPr>
            <a:endParaRPr lang="en-US" altLang="zh-CN" sz="1800" dirty="0">
              <a:solidFill>
                <a:schemeClr val="tx1"/>
              </a:solidFill>
            </a:endParaRPr>
          </a:p>
          <a:p>
            <a:pPr algn="l">
              <a:lnSpc>
                <a:spcPct val="150000"/>
              </a:lnSpc>
              <a:buClr>
                <a:srgbClr val="FEB409"/>
              </a:buClr>
            </a:pPr>
            <a:endParaRPr lang="en-US" altLang="zh-CN" sz="1800" dirty="0" smtClean="0">
              <a:solidFill>
                <a:schemeClr val="tx1"/>
              </a:solidFill>
            </a:endParaRPr>
          </a:p>
          <a:p>
            <a:pPr algn="l">
              <a:lnSpc>
                <a:spcPct val="150000"/>
              </a:lnSpc>
              <a:buClr>
                <a:srgbClr val="FEB409"/>
              </a:buClr>
            </a:pPr>
            <a:endParaRPr lang="en-US" altLang="zh-CN" sz="1800" dirty="0">
              <a:solidFill>
                <a:schemeClr val="tx1"/>
              </a:solidFill>
            </a:endParaRPr>
          </a:p>
          <a:p>
            <a:pPr algn="l">
              <a:lnSpc>
                <a:spcPct val="150000"/>
              </a:lnSpc>
              <a:buClr>
                <a:srgbClr val="FEB409"/>
              </a:buClr>
            </a:pPr>
            <a:endParaRPr lang="en-US" altLang="zh-CN" sz="1800" dirty="0" smtClean="0">
              <a:solidFill>
                <a:schemeClr val="tx1"/>
              </a:solidFill>
            </a:endParaRPr>
          </a:p>
          <a:p>
            <a:pPr algn="l">
              <a:lnSpc>
                <a:spcPct val="150000"/>
              </a:lnSpc>
              <a:buClr>
                <a:srgbClr val="FEB409"/>
              </a:buClr>
            </a:pPr>
            <a:endParaRPr lang="zh-CN" altLang="en-US" sz="1800" dirty="0">
              <a:solidFill>
                <a:schemeClr val="tx1"/>
              </a:solidFill>
            </a:endParaRPr>
          </a:p>
          <a:p>
            <a:pPr marL="342900" indent="-342900" algn="l">
              <a:lnSpc>
                <a:spcPct val="150000"/>
              </a:lnSpc>
              <a:buClr>
                <a:srgbClr val="FEB409"/>
              </a:buClr>
              <a:buFont typeface="Arial" panose="020B0604020202020204"/>
              <a:buChar char="•"/>
            </a:pPr>
            <a:endParaRPr lang="zh-CN" altLang="en-US" sz="1800" b="1" dirty="0" smtClean="0">
              <a:solidFill>
                <a:srgbClr val="000000"/>
              </a:solidFill>
            </a:endParaRPr>
          </a:p>
          <a:p>
            <a:pPr marL="342900" indent="-342900" algn="l">
              <a:lnSpc>
                <a:spcPct val="150000"/>
              </a:lnSpc>
              <a:buClr>
                <a:srgbClr val="FEB409"/>
              </a:buClr>
              <a:buFont typeface="Arial" panose="020B0604020202020204"/>
              <a:buChar char="•"/>
            </a:pPr>
            <a:endParaRPr lang="zh-CN" altLang="en-US" sz="1800" dirty="0" smtClean="0">
              <a:solidFill>
                <a:srgbClr val="000000"/>
              </a:solidFill>
            </a:endParaRPr>
          </a:p>
          <a:p>
            <a:pPr marL="342900" indent="-342900" algn="l">
              <a:lnSpc>
                <a:spcPct val="150000"/>
              </a:lnSpc>
              <a:buClr>
                <a:srgbClr val="FEB409"/>
              </a:buClr>
              <a:buFont typeface="Arial" panose="020B0604020202020204"/>
              <a:buChar char="•"/>
            </a:pPr>
            <a:endParaRPr lang="en-US" altLang="zh-CN" sz="1800" dirty="0" smtClean="0">
              <a:solidFill>
                <a:srgbClr val="000000"/>
              </a:solidFill>
            </a:endParaRPr>
          </a:p>
          <a:p>
            <a:pPr marL="342900" indent="-342900" algn="l">
              <a:lnSpc>
                <a:spcPct val="150000"/>
              </a:lnSpc>
              <a:buClr>
                <a:srgbClr val="FEB409"/>
              </a:buClr>
              <a:buFont typeface="Arial" panose="020B0604020202020204"/>
              <a:buChar char="•"/>
            </a:pPr>
            <a:endParaRPr lang="zh-CN" altLang="en-US" sz="1800" dirty="0" smtClean="0">
              <a:solidFill>
                <a:srgbClr val="000000"/>
              </a:solidFill>
            </a:endParaRPr>
          </a:p>
        </p:txBody>
      </p:sp>
      <p:sp>
        <p:nvSpPr>
          <p:cNvPr id="13" name="Rectangle 2"/>
          <p:cNvSpPr txBox="1">
            <a:spLocks noChangeArrowheads="1"/>
          </p:cNvSpPr>
          <p:nvPr/>
        </p:nvSpPr>
        <p:spPr>
          <a:xfrm>
            <a:off x="540000" y="224475"/>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rPr>
              <a:t>.</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插值</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buFont typeface="Arial" panose="020B0604020202020204"/>
            </a:pPr>
            <a:r>
              <a:rPr lang="en-US" altLang="zh-CN" sz="1800" dirty="0" smtClean="0">
                <a:solidFill>
                  <a:srgbClr val="000000"/>
                </a:solidFill>
              </a:rPr>
              <a:t>html</a:t>
            </a:r>
            <a:r>
              <a:rPr lang="zh-CN" altLang="en-US" sz="1800" dirty="0" smtClean="0">
                <a:solidFill>
                  <a:srgbClr val="000000"/>
                </a:solidFill>
              </a:rPr>
              <a:t>中需要动态显示的文本内容，可以通过</a:t>
            </a:r>
            <a:r>
              <a:rPr lang="en-US" altLang="zh-CN" sz="1800" dirty="0" smtClean="0">
                <a:solidFill>
                  <a:srgbClr val="000000"/>
                </a:solidFill>
              </a:rPr>
              <a:t>{{ }}</a:t>
            </a:r>
            <a:r>
              <a:rPr lang="zh-CN" altLang="en-US" sz="1800" dirty="0" smtClean="0">
                <a:solidFill>
                  <a:srgbClr val="000000"/>
                </a:solidFill>
              </a:rPr>
              <a:t>来让</a:t>
            </a:r>
            <a:r>
              <a:rPr lang="en-US" altLang="zh-CN" sz="1800" dirty="0" smtClean="0">
                <a:solidFill>
                  <a:srgbClr val="000000"/>
                </a:solidFill>
              </a:rPr>
              <a:t>Vue.js</a:t>
            </a:r>
            <a:r>
              <a:rPr lang="zh-CN" altLang="en-US" sz="1800" dirty="0" smtClean="0">
                <a:solidFill>
                  <a:srgbClr val="000000"/>
                </a:solidFill>
              </a:rPr>
              <a:t>解析并插入</a:t>
            </a: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数据绑</a:t>
            </a:r>
            <a:r>
              <a:rPr lang="zh-CN" altLang="en-US" sz="1800" dirty="0">
                <a:solidFill>
                  <a:srgbClr val="000000"/>
                </a:solidFill>
              </a:rPr>
              <a:t>定最常见的形式就是使用 “</a:t>
            </a:r>
            <a:r>
              <a:rPr lang="en-US" altLang="zh-CN" sz="1800" dirty="0">
                <a:solidFill>
                  <a:srgbClr val="000000"/>
                </a:solidFill>
              </a:rPr>
              <a:t>Mustache” </a:t>
            </a:r>
            <a:r>
              <a:rPr lang="zh-CN" altLang="en-US" sz="1800" dirty="0">
                <a:solidFill>
                  <a:srgbClr val="000000"/>
                </a:solidFill>
              </a:rPr>
              <a:t>语法（双大括号）的文本插值</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通过使用 </a:t>
            </a:r>
            <a:r>
              <a:rPr lang="en-US" altLang="zh-CN" sz="1800" dirty="0" smtClean="0">
                <a:solidFill>
                  <a:srgbClr val="000000"/>
                </a:solidFill>
              </a:rPr>
              <a:t>v-once </a:t>
            </a:r>
            <a:r>
              <a:rPr lang="zh-CN" altLang="en-US" sz="1800" dirty="0" smtClean="0">
                <a:solidFill>
                  <a:srgbClr val="000000"/>
                </a:solidFill>
              </a:rPr>
              <a:t>指令，你也能执行一次性地插值，当数据改变时，插值处的内容不会更新。但请留心这会影响到该节点上所有的数据绑定</a:t>
            </a: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algn="l">
              <a:buClr>
                <a:srgbClr val="FEB409"/>
              </a:buCl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2.1.1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文本</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972142" y="1968209"/>
            <a:ext cx="7200000" cy="546140"/>
          </a:xfrm>
          <a:prstGeom prst="rect">
            <a:avLst/>
          </a:prstGeom>
        </p:spPr>
      </p:pic>
      <p:pic>
        <p:nvPicPr>
          <p:cNvPr id="5" name="图片 4"/>
          <p:cNvPicPr>
            <a:picLocks noChangeAspect="1"/>
          </p:cNvPicPr>
          <p:nvPr/>
        </p:nvPicPr>
        <p:blipFill>
          <a:blip r:embed="rId2"/>
          <a:stretch>
            <a:fillRect/>
          </a:stretch>
        </p:blipFill>
        <p:spPr>
          <a:xfrm>
            <a:off x="912452" y="3425298"/>
            <a:ext cx="7200000" cy="5796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chemeClr val="tx1"/>
                </a:solidFill>
              </a:rPr>
              <a:t>双大括号会将数据解释为纯</a:t>
            </a:r>
            <a:r>
              <a:rPr lang="zh-CN" altLang="en-US" sz="1800" dirty="0">
                <a:solidFill>
                  <a:schemeClr val="tx1"/>
                </a:solidFill>
              </a:rPr>
              <a:t>文本，而非 </a:t>
            </a:r>
            <a:r>
              <a:rPr lang="en-US" altLang="zh-CN" sz="1800" dirty="0">
                <a:solidFill>
                  <a:schemeClr val="tx1"/>
                </a:solidFill>
              </a:rPr>
              <a:t>HTML </a:t>
            </a:r>
            <a:r>
              <a:rPr lang="zh-CN" altLang="en-US" sz="1800" dirty="0">
                <a:solidFill>
                  <a:schemeClr val="tx1"/>
                </a:solidFill>
              </a:rPr>
              <a:t>。为了输出真正的 </a:t>
            </a:r>
            <a:r>
              <a:rPr lang="en-US" altLang="zh-CN" sz="1800" dirty="0">
                <a:solidFill>
                  <a:schemeClr val="tx1"/>
                </a:solidFill>
              </a:rPr>
              <a:t>HTML </a:t>
            </a:r>
            <a:r>
              <a:rPr lang="zh-CN" altLang="en-US" sz="1800" dirty="0">
                <a:solidFill>
                  <a:schemeClr val="tx1"/>
                </a:solidFill>
              </a:rPr>
              <a:t>，你需要使用 </a:t>
            </a:r>
            <a:r>
              <a:rPr lang="en-US" altLang="zh-CN" sz="1800" dirty="0">
                <a:solidFill>
                  <a:schemeClr val="tx1"/>
                </a:solidFill>
              </a:rPr>
              <a:t>v-html </a:t>
            </a:r>
            <a:r>
              <a:rPr lang="zh-CN" altLang="en-US" sz="1800" dirty="0">
                <a:solidFill>
                  <a:schemeClr val="tx1"/>
                </a:solidFill>
              </a:rPr>
              <a:t>指令</a:t>
            </a:r>
            <a:endParaRPr lang="zh-CN" altLang="en-US" sz="1800" dirty="0">
              <a:solidFill>
                <a:schemeClr val="tx1"/>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也可以使用</a:t>
            </a:r>
            <a:r>
              <a:rPr lang="en-US" altLang="zh-CN" sz="1800" dirty="0" smtClean="0">
                <a:solidFill>
                  <a:srgbClr val="000000"/>
                </a:solidFill>
              </a:rPr>
              <a:t>{{{}}}</a:t>
            </a:r>
            <a:r>
              <a:rPr lang="zh-CN" altLang="en-US" sz="1800" dirty="0" smtClean="0">
                <a:solidFill>
                  <a:srgbClr val="000000"/>
                </a:solidFill>
                <a:ea typeface="宋体" panose="02010600030101010101" pitchFamily="2" charset="-122"/>
              </a:rPr>
              <a:t>来输出真正的</a:t>
            </a:r>
            <a:r>
              <a:rPr lang="en-US" altLang="zh-CN" sz="1800" dirty="0" smtClean="0">
                <a:solidFill>
                  <a:srgbClr val="000000"/>
                </a:solidFill>
                <a:ea typeface="宋体" panose="02010600030101010101" pitchFamily="2" charset="-122"/>
              </a:rPr>
              <a:t>HTML</a:t>
            </a:r>
            <a:endParaRPr lang="en-US" altLang="zh-CN" sz="1800" dirty="0" smtClean="0">
              <a:solidFill>
                <a:srgbClr val="000000"/>
              </a:solidFill>
              <a:ea typeface="宋体" panose="02010600030101010101" pitchFamily="2" charset="-122"/>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2.1.2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纯</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HTML</a:t>
            </a:r>
            <a:endParaRPr lang="en-US" altLang="zh-CN" sz="2800" dirty="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991192" y="1523999"/>
            <a:ext cx="7200000" cy="542032"/>
          </a:xfrm>
          <a:prstGeom prst="rect">
            <a:avLst/>
          </a:prstGeom>
        </p:spPr>
      </p:pic>
      <p:sp>
        <p:nvSpPr>
          <p:cNvPr id="9" name="矩形 8"/>
          <p:cNvSpPr/>
          <p:nvPr/>
        </p:nvSpPr>
        <p:spPr>
          <a:xfrm>
            <a:off x="891480" y="2433251"/>
            <a:ext cx="7299712" cy="923330"/>
          </a:xfrm>
          <a:prstGeom prst="rect">
            <a:avLst/>
          </a:prstGeom>
          <a:solidFill>
            <a:srgbClr val="C6D9F1"/>
          </a:solidFill>
        </p:spPr>
        <p:txBody>
          <a:bodyPr wrap="square">
            <a:spAutoFit/>
          </a:bodyPr>
          <a:lstStyle/>
          <a:p>
            <a:r>
              <a:rPr lang="zh-CN" altLang="en-US" dirty="0"/>
              <a:t>你的站点上动态渲染的任意 </a:t>
            </a:r>
            <a:r>
              <a:rPr lang="en-US" altLang="zh-CN" dirty="0"/>
              <a:t>HTML </a:t>
            </a:r>
            <a:r>
              <a:rPr lang="zh-CN" altLang="en-US" dirty="0"/>
              <a:t>可能会非常危险，因为它很容易导致 </a:t>
            </a:r>
            <a:r>
              <a:rPr lang="en-US" altLang="zh-CN" dirty="0"/>
              <a:t>XSS </a:t>
            </a:r>
            <a:r>
              <a:rPr lang="zh-CN" altLang="en-US" dirty="0"/>
              <a:t>攻击。请只对可信内容使用 </a:t>
            </a:r>
            <a:r>
              <a:rPr lang="en-US" altLang="zh-CN" dirty="0"/>
              <a:t>HTML </a:t>
            </a:r>
            <a:r>
              <a:rPr lang="zh-CN" altLang="en-US" dirty="0"/>
              <a:t>插值，绝不要对用户提供的内容插值。</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smtClean="0">
                <a:solidFill>
                  <a:srgbClr val="000000"/>
                </a:solidFill>
              </a:rPr>
              <a:t>v-bind</a:t>
            </a:r>
            <a:r>
              <a:rPr lang="zh-CN" altLang="en-US" sz="1800" dirty="0" smtClean="0">
                <a:solidFill>
                  <a:srgbClr val="000000"/>
                </a:solidFill>
              </a:rPr>
              <a:t>：</a:t>
            </a:r>
            <a:endParaRPr lang="zh-CN" altLang="en-US" sz="1800" dirty="0" smtClean="0">
              <a:solidFill>
                <a:srgbClr val="000000"/>
              </a:solidFill>
            </a:endParaRPr>
          </a:p>
          <a:p>
            <a:pPr algn="l">
              <a:buClr>
                <a:srgbClr val="FEB409"/>
              </a:buClr>
              <a:buFont typeface="Arial" panose="020B0604020202020204"/>
            </a:pPr>
            <a:r>
              <a:rPr lang="en-US" altLang="zh-CN" sz="1800" dirty="0" smtClean="0">
                <a:solidFill>
                  <a:srgbClr val="000000"/>
                </a:solidFill>
              </a:rPr>
              <a:t>	html</a:t>
            </a:r>
            <a:r>
              <a:rPr lang="zh-CN" altLang="en-US" sz="1800" dirty="0" smtClean="0">
                <a:solidFill>
                  <a:srgbClr val="000000"/>
                </a:solidFill>
              </a:rPr>
              <a:t>中元素的属性，如果需要绑定到</a:t>
            </a:r>
            <a:r>
              <a:rPr lang="en-US" altLang="zh-CN" sz="1800" dirty="0" smtClean="0">
                <a:solidFill>
                  <a:srgbClr val="000000"/>
                </a:solidFill>
              </a:rPr>
              <a:t>Vue.js</a:t>
            </a:r>
            <a:r>
              <a:rPr lang="zh-CN" altLang="en-US" sz="1800" dirty="0" smtClean="0">
                <a:solidFill>
                  <a:srgbClr val="000000"/>
                </a:solidFill>
              </a:rPr>
              <a:t>上，则需要使用</a:t>
            </a:r>
            <a:r>
              <a:rPr lang="en-US" altLang="zh-CN" sz="1800" dirty="0" smtClean="0">
                <a:solidFill>
                  <a:srgbClr val="000000"/>
                </a:solidFill>
              </a:rPr>
              <a:t>v-bind</a:t>
            </a:r>
            <a:r>
              <a:rPr lang="zh-CN" altLang="en-US" sz="1800" dirty="0" smtClean="0">
                <a:solidFill>
                  <a:srgbClr val="000000"/>
                </a:solidFill>
              </a:rPr>
              <a:t>来进行绑定。</a:t>
            </a:r>
            <a:endParaRPr lang="zh-CN" altLang="en-US" sz="1800" dirty="0" smtClean="0">
              <a:solidFill>
                <a:srgbClr val="000000"/>
              </a:solidFill>
            </a:endParaRPr>
          </a:p>
          <a:p>
            <a:pPr marL="800100" lvl="1" indent="-342900" algn="l">
              <a:buClr>
                <a:srgbClr val="FEB409"/>
              </a:buClr>
              <a:buFont typeface="Arial" panose="020B0604020202020204"/>
              <a:buChar char="•"/>
            </a:pPr>
            <a:r>
              <a:rPr lang="zh-CN" altLang="en-US" sz="1400" dirty="0" smtClean="0">
                <a:solidFill>
                  <a:srgbClr val="000000"/>
                </a:solidFill>
              </a:rPr>
              <a:t>缩写：</a:t>
            </a:r>
            <a:r>
              <a:rPr lang="en-US" altLang="zh-CN" sz="1400" dirty="0" smtClean="0">
                <a:solidFill>
                  <a:srgbClr val="000000"/>
                </a:solidFill>
              </a:rPr>
              <a:t> </a:t>
            </a:r>
            <a:r>
              <a:rPr lang="zh-CN" altLang="en-US" sz="1400" dirty="0" smtClean="0">
                <a:solidFill>
                  <a:srgbClr val="000000"/>
                </a:solidFill>
              </a:rPr>
              <a:t>：</a:t>
            </a:r>
            <a:endParaRPr lang="en-US" altLang="zh-CN" sz="1400" dirty="0" smtClean="0">
              <a:solidFill>
                <a:srgbClr val="000000"/>
              </a:solidFill>
            </a:endParaRPr>
          </a:p>
          <a:p>
            <a:pPr marL="800100" lvl="1" indent="-342900" algn="l">
              <a:buClr>
                <a:srgbClr val="FEB409"/>
              </a:buClr>
              <a:buFont typeface="Arial" panose="020B0604020202020204"/>
              <a:buChar char="•"/>
            </a:pPr>
            <a:r>
              <a:rPr lang="zh-CN" altLang="en-US" sz="1400" dirty="0" smtClean="0">
                <a:solidFill>
                  <a:srgbClr val="000000"/>
                </a:solidFill>
              </a:rPr>
              <a:t>用法：动态的绑定一个或多个特性，或一个组件的</a:t>
            </a:r>
            <a:r>
              <a:rPr lang="en-US" altLang="zh-CN" sz="1400" dirty="0" smtClean="0">
                <a:solidFill>
                  <a:srgbClr val="000000"/>
                </a:solidFill>
              </a:rPr>
              <a:t>prop</a:t>
            </a:r>
            <a:r>
              <a:rPr lang="zh-CN" altLang="en-US" sz="1400" dirty="0" smtClean="0">
                <a:solidFill>
                  <a:srgbClr val="000000"/>
                </a:solidFill>
              </a:rPr>
              <a:t>到表达式。</a:t>
            </a:r>
            <a:endParaRPr lang="zh-CN" altLang="en-US" sz="1400" dirty="0" smtClean="0">
              <a:solidFill>
                <a:srgbClr val="000000"/>
              </a:solidFill>
            </a:endParaRPr>
          </a:p>
          <a:p>
            <a:pPr algn="l">
              <a:buClr>
                <a:srgbClr val="FEB409"/>
              </a:buCl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r>
              <a:rPr lang="zh-CN" altLang="en-US" sz="1800" dirty="0">
                <a:solidFill>
                  <a:srgbClr val="000000"/>
                </a:solidFill>
              </a:rPr>
              <a:t>这对布尔值的属性也有效 </a:t>
            </a:r>
            <a:r>
              <a:rPr lang="en-US" altLang="zh-CN" sz="1800" dirty="0">
                <a:solidFill>
                  <a:srgbClr val="000000"/>
                </a:solidFill>
              </a:rPr>
              <a:t>—— </a:t>
            </a:r>
            <a:r>
              <a:rPr lang="zh-CN" altLang="en-US" sz="1800" dirty="0">
                <a:solidFill>
                  <a:srgbClr val="000000"/>
                </a:solidFill>
              </a:rPr>
              <a:t>如果条件被求值为 </a:t>
            </a:r>
            <a:r>
              <a:rPr lang="en-US" altLang="zh-CN" sz="1800" dirty="0">
                <a:solidFill>
                  <a:srgbClr val="000000"/>
                </a:solidFill>
              </a:rPr>
              <a:t>false </a:t>
            </a:r>
            <a:r>
              <a:rPr lang="zh-CN" altLang="en-US" sz="1800" dirty="0">
                <a:solidFill>
                  <a:srgbClr val="000000"/>
                </a:solidFill>
              </a:rPr>
              <a:t>的话该属性会被移除</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2.1.3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属性</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063466" y="2503358"/>
            <a:ext cx="7200000" cy="603750"/>
          </a:xfrm>
          <a:prstGeom prst="rect">
            <a:avLst/>
          </a:prstGeom>
        </p:spPr>
      </p:pic>
      <p:pic>
        <p:nvPicPr>
          <p:cNvPr id="6" name="图片 5"/>
          <p:cNvPicPr>
            <a:picLocks noChangeAspect="1"/>
          </p:cNvPicPr>
          <p:nvPr/>
        </p:nvPicPr>
        <p:blipFill>
          <a:blip r:embed="rId2"/>
          <a:stretch>
            <a:fillRect/>
          </a:stretch>
        </p:blipFill>
        <p:spPr>
          <a:xfrm>
            <a:off x="1063466" y="3960723"/>
            <a:ext cx="7200000" cy="5781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33417" y="834034"/>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除了文本外，</a:t>
            </a:r>
            <a:r>
              <a:rPr lang="en-US" altLang="zh-CN" sz="1800" dirty="0" smtClean="0">
                <a:solidFill>
                  <a:srgbClr val="000000"/>
                </a:solidFill>
              </a:rPr>
              <a:t>Vue.js</a:t>
            </a:r>
            <a:r>
              <a:rPr lang="zh-CN" altLang="en-US" sz="1800" dirty="0" smtClean="0">
                <a:solidFill>
                  <a:srgbClr val="000000"/>
                </a:solidFill>
              </a:rPr>
              <a:t>还支持简单的</a:t>
            </a:r>
            <a:r>
              <a:rPr lang="en-US" altLang="zh-CN" sz="1800" dirty="0" smtClean="0">
                <a:solidFill>
                  <a:srgbClr val="000000"/>
                </a:solidFill>
              </a:rPr>
              <a:t>js</a:t>
            </a:r>
            <a:r>
              <a:rPr lang="zh-CN" altLang="en-US" sz="1800" dirty="0" smtClean="0">
                <a:solidFill>
                  <a:srgbClr val="000000"/>
                </a:solidFill>
              </a:rPr>
              <a:t>语法，比如：</a:t>
            </a: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对于</a:t>
            </a:r>
            <a:r>
              <a:rPr lang="zh-CN" altLang="en-US" sz="1800" dirty="0">
                <a:solidFill>
                  <a:srgbClr val="000000"/>
                </a:solidFill>
              </a:rPr>
              <a:t>所有的数据绑定， </a:t>
            </a:r>
            <a:r>
              <a:rPr lang="en-US" altLang="zh-CN" sz="1800" dirty="0" err="1">
                <a:solidFill>
                  <a:srgbClr val="000000"/>
                </a:solidFill>
              </a:rPr>
              <a:t>Vue.js</a:t>
            </a:r>
            <a:r>
              <a:rPr lang="en-US" altLang="zh-CN" sz="1800" dirty="0">
                <a:solidFill>
                  <a:srgbClr val="000000"/>
                </a:solidFill>
              </a:rPr>
              <a:t> </a:t>
            </a:r>
            <a:r>
              <a:rPr lang="zh-CN" altLang="en-US" sz="1800" dirty="0">
                <a:solidFill>
                  <a:srgbClr val="000000"/>
                </a:solidFill>
              </a:rPr>
              <a:t>都提供了完全的 </a:t>
            </a:r>
            <a:r>
              <a:rPr lang="en-US" altLang="zh-CN" sz="1800" dirty="0">
                <a:solidFill>
                  <a:srgbClr val="000000"/>
                </a:solidFill>
              </a:rPr>
              <a:t>JavaScript </a:t>
            </a:r>
            <a:r>
              <a:rPr lang="zh-CN" altLang="en-US" sz="1800" dirty="0">
                <a:solidFill>
                  <a:srgbClr val="000000"/>
                </a:solidFill>
              </a:rPr>
              <a:t>表达式支持。</a:t>
            </a:r>
            <a:endParaRPr lang="zh-CN" altLang="en-US"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每个绑定都只能包含单个表达式</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2.1.4 </a:t>
            </a:r>
            <a:r>
              <a:rPr lang="en-US" altLang="zh-CN" sz="2800" dirty="0" smtClean="0">
                <a:solidFill>
                  <a:schemeClr val="tx2"/>
                </a:solidFill>
              </a:rPr>
              <a:t>  </a:t>
            </a:r>
            <a:r>
              <a:rPr lang="zh-CN" altLang="en-US" sz="2800" dirty="0" smtClean="0">
                <a:solidFill>
                  <a:schemeClr val="tx2"/>
                </a:solidFill>
              </a:rPr>
              <a:t>使用</a:t>
            </a:r>
            <a:r>
              <a:rPr lang="en-US" altLang="zh-CN" sz="2800" dirty="0" err="1" smtClean="0">
                <a:solidFill>
                  <a:schemeClr val="tx2"/>
                </a:solidFill>
              </a:rPr>
              <a:t>javascript</a:t>
            </a:r>
            <a:r>
              <a:rPr lang="zh-CN" altLang="en-US" sz="2800" dirty="0" smtClean="0">
                <a:solidFill>
                  <a:schemeClr val="tx2"/>
                </a:solidFill>
              </a:rPr>
              <a:t>表达式</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949900" y="1911312"/>
            <a:ext cx="7200000" cy="1534430"/>
          </a:xfrm>
          <a:prstGeom prst="rect">
            <a:avLst/>
          </a:prstGeom>
        </p:spPr>
      </p:pic>
      <p:pic>
        <p:nvPicPr>
          <p:cNvPr id="8" name="图片 7"/>
          <p:cNvPicPr>
            <a:picLocks noChangeAspect="1"/>
          </p:cNvPicPr>
          <p:nvPr/>
        </p:nvPicPr>
        <p:blipFill>
          <a:blip r:embed="rId2"/>
          <a:stretch>
            <a:fillRect/>
          </a:stretch>
        </p:blipFill>
        <p:spPr>
          <a:xfrm>
            <a:off x="949900" y="3859845"/>
            <a:ext cx="7200000" cy="1193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fontScale="90000" lnSpcReduction="10000"/>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err="1" smtClean="0">
                <a:solidFill>
                  <a:srgbClr val="000000"/>
                </a:solidFill>
              </a:rPr>
              <a:t>Vue.js</a:t>
            </a:r>
            <a:r>
              <a:rPr lang="en-US" altLang="zh-CN" sz="1800" dirty="0" smtClean="0">
                <a:solidFill>
                  <a:srgbClr val="000000"/>
                </a:solidFill>
              </a:rPr>
              <a:t> </a:t>
            </a:r>
            <a:r>
              <a:rPr lang="zh-CN" altLang="en-US" sz="1800" dirty="0" smtClean="0">
                <a:solidFill>
                  <a:srgbClr val="000000"/>
                </a:solidFill>
              </a:rPr>
              <a:t>允许</a:t>
            </a:r>
            <a:r>
              <a:rPr lang="zh-CN" altLang="en-US" sz="1800" dirty="0">
                <a:solidFill>
                  <a:srgbClr val="000000"/>
                </a:solidFill>
              </a:rPr>
              <a:t>自定义过滤器，被用作一些常见的文本格式化（时间戳的日期转换等等）</a:t>
            </a:r>
            <a:r>
              <a:rPr lang="zh-CN" altLang="en-US" sz="1800" dirty="0" smtClean="0">
                <a:solidFill>
                  <a:srgbClr val="000000"/>
                </a:solidFill>
              </a:rPr>
              <a:t>。</a:t>
            </a:r>
            <a:endParaRPr lang="en-US" altLang="zh-CN"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语法：</a:t>
            </a:r>
            <a:r>
              <a:rPr lang="en-US" altLang="zh-CN" sz="1800" dirty="0">
                <a:solidFill>
                  <a:srgbClr val="000000"/>
                </a:solidFill>
              </a:rPr>
              <a:t>{{ message | capitalize }}</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algn="l">
              <a:buClr>
                <a:srgbClr val="FEB409"/>
              </a:buCl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过滤器可以串联</a:t>
            </a:r>
            <a:endParaRPr lang="en-US" altLang="zh-CN" sz="1800" dirty="0" smtClean="0">
              <a:solidFill>
                <a:srgbClr val="000000"/>
              </a:solidFill>
            </a:endParaRPr>
          </a:p>
          <a:p>
            <a:pPr marL="800100" lvl="1" indent="-342900" algn="l">
              <a:buClr>
                <a:schemeClr val="bg1">
                  <a:lumMod val="65000"/>
                </a:schemeClr>
              </a:buClr>
              <a:buFont typeface="Arial" panose="020B0604020202020204"/>
              <a:buChar char="•"/>
            </a:pPr>
            <a:r>
              <a:rPr lang="en-US" altLang="zh-CN" sz="1400" dirty="0">
                <a:solidFill>
                  <a:srgbClr val="000000"/>
                </a:solidFill>
              </a:rPr>
              <a:t>{{ message | </a:t>
            </a:r>
            <a:r>
              <a:rPr lang="en-US" altLang="zh-CN" sz="1400" dirty="0" err="1">
                <a:solidFill>
                  <a:srgbClr val="000000"/>
                </a:solidFill>
              </a:rPr>
              <a:t>filterA</a:t>
            </a:r>
            <a:r>
              <a:rPr lang="en-US" altLang="zh-CN" sz="1400" dirty="0">
                <a:solidFill>
                  <a:srgbClr val="000000"/>
                </a:solidFill>
              </a:rPr>
              <a:t> | </a:t>
            </a:r>
            <a:r>
              <a:rPr lang="en-US" altLang="zh-CN" sz="1400" dirty="0" err="1">
                <a:solidFill>
                  <a:srgbClr val="000000"/>
                </a:solidFill>
              </a:rPr>
              <a:t>filterB</a:t>
            </a:r>
            <a:r>
              <a:rPr lang="en-US" altLang="zh-CN" sz="1400" dirty="0">
                <a:solidFill>
                  <a:srgbClr val="000000"/>
                </a:solidFill>
              </a:rPr>
              <a:t> }</a:t>
            </a:r>
            <a:r>
              <a:rPr lang="en-US" altLang="zh-CN" sz="1400" dirty="0" smtClean="0">
                <a:solidFill>
                  <a:srgbClr val="000000"/>
                </a:solidFill>
              </a:rPr>
              <a:t>}</a:t>
            </a:r>
            <a:endParaRPr lang="zh-CN" altLang="en-US" sz="1400" dirty="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过滤器也可以接受参数</a:t>
            </a:r>
            <a:endParaRPr lang="en-US" altLang="zh-CN" sz="1800" dirty="0" smtClean="0">
              <a:solidFill>
                <a:srgbClr val="000000"/>
              </a:solidFill>
            </a:endParaRPr>
          </a:p>
          <a:p>
            <a:pPr marL="800100" lvl="1" indent="-342900" algn="l">
              <a:buClr>
                <a:schemeClr val="bg1">
                  <a:lumMod val="65000"/>
                </a:schemeClr>
              </a:buClr>
              <a:buFont typeface="Arial" panose="020B0604020202020204"/>
              <a:buChar char="•"/>
            </a:pPr>
            <a:r>
              <a:rPr lang="en-US" altLang="zh-CN" sz="1400" dirty="0">
                <a:solidFill>
                  <a:srgbClr val="000000"/>
                </a:solidFill>
              </a:rPr>
              <a:t>{{ message | </a:t>
            </a:r>
            <a:r>
              <a:rPr lang="en-US" altLang="zh-CN" sz="1400" dirty="0" err="1">
                <a:solidFill>
                  <a:srgbClr val="000000"/>
                </a:solidFill>
              </a:rPr>
              <a:t>filterA</a:t>
            </a:r>
            <a:r>
              <a:rPr lang="en-US" altLang="zh-CN" sz="1400" dirty="0">
                <a:solidFill>
                  <a:srgbClr val="000000"/>
                </a:solidFill>
              </a:rPr>
              <a:t>('arg1', arg2) }</a:t>
            </a:r>
            <a:r>
              <a:rPr lang="en-US" altLang="zh-CN" sz="1400" dirty="0" smtClean="0">
                <a:solidFill>
                  <a:srgbClr val="000000"/>
                </a:solidFill>
              </a:rPr>
              <a:t>}</a:t>
            </a:r>
            <a:endParaRPr lang="zh-CN" altLang="en-US" sz="14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2.1.5 </a:t>
            </a:r>
            <a:r>
              <a:rPr lang="en-US" altLang="zh-CN" sz="2800" dirty="0" smtClean="0">
                <a:solidFill>
                  <a:schemeClr val="tx2"/>
                </a:solidFill>
              </a:rPr>
              <a:t>  </a:t>
            </a:r>
            <a:r>
              <a:rPr lang="zh-CN" altLang="en-US" sz="2800" dirty="0" smtClean="0">
                <a:solidFill>
                  <a:schemeClr val="tx2"/>
                </a:solidFill>
              </a:rPr>
              <a:t>过滤器</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972355" y="1433664"/>
            <a:ext cx="7200000" cy="1998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3B35AE49-06E8-964A-A4F6-CB94547905DC}" type="slidenum">
              <a:rPr kumimoji="1" lang="zh-CN" altLang="en-US" smtClean="0"/>
            </a:fld>
            <a:endParaRPr kumimoji="1" lang="zh-CN" altLang="en-US"/>
          </a:p>
        </p:txBody>
      </p:sp>
      <p:sp>
        <p:nvSpPr>
          <p:cNvPr id="5" name="文本框 4"/>
          <p:cNvSpPr txBox="1"/>
          <p:nvPr/>
        </p:nvSpPr>
        <p:spPr>
          <a:xfrm>
            <a:off x="877570" y="878205"/>
            <a:ext cx="7029450" cy="3672840"/>
          </a:xfrm>
          <a:prstGeom prst="rect">
            <a:avLst/>
          </a:prstGeom>
          <a:noFill/>
        </p:spPr>
        <p:txBody>
          <a:bodyPr wrap="square" rtlCol="0" anchor="t">
            <a:spAutoFit/>
          </a:bodyPr>
          <a:p>
            <a:r>
              <a:rPr lang="zh-CN" altLang="en-US" sz="500"/>
              <a:t>&lt;!DOCTYPE html&gt;</a:t>
            </a:r>
            <a:endParaRPr lang="zh-CN" altLang="en-US" sz="500"/>
          </a:p>
          <a:p>
            <a:r>
              <a:rPr lang="zh-CN" altLang="en-US" sz="500"/>
              <a:t>&lt;html&gt;</a:t>
            </a:r>
            <a:endParaRPr lang="zh-CN" altLang="en-US" sz="500"/>
          </a:p>
          <a:p>
            <a:r>
              <a:rPr lang="zh-CN" altLang="en-US" sz="500"/>
              <a:t>&lt;head&gt;</a:t>
            </a:r>
            <a:endParaRPr lang="zh-CN" altLang="en-US" sz="500"/>
          </a:p>
          <a:p>
            <a:r>
              <a:rPr lang="zh-CN" altLang="en-US" sz="500"/>
              <a:t>	&lt;meta charset="UTF-8"&gt;</a:t>
            </a:r>
            <a:endParaRPr lang="zh-CN" altLang="en-US" sz="500"/>
          </a:p>
          <a:p>
            <a:r>
              <a:rPr lang="zh-CN" altLang="en-US" sz="500"/>
              <a:t>	&lt;title&gt;语法模板-1&lt;/title&gt;</a:t>
            </a:r>
            <a:endParaRPr lang="zh-CN" altLang="en-US" sz="500"/>
          </a:p>
          <a:p>
            <a:r>
              <a:rPr lang="zh-CN" altLang="en-US" sz="500"/>
              <a:t>&lt;/head&gt;</a:t>
            </a:r>
            <a:endParaRPr lang="zh-CN" altLang="en-US" sz="500"/>
          </a:p>
          <a:p>
            <a:r>
              <a:rPr lang="zh-CN" altLang="en-US" sz="500"/>
              <a:t>&lt;body&gt;</a:t>
            </a:r>
            <a:endParaRPr lang="zh-CN" altLang="en-US" sz="500"/>
          </a:p>
          <a:p>
            <a:r>
              <a:rPr lang="zh-CN" altLang="en-US" sz="500"/>
              <a:t>&lt;div id="demo"&gt;</a:t>
            </a:r>
            <a:endParaRPr lang="zh-CN" altLang="en-US" sz="500"/>
          </a:p>
          <a:p>
            <a:r>
              <a:rPr lang="zh-CN" altLang="en-US" sz="500"/>
              <a:t>	&lt;h1&gt;文本&lt;/h1&gt;</a:t>
            </a:r>
            <a:endParaRPr lang="zh-CN" altLang="en-US" sz="500"/>
          </a:p>
          <a:p>
            <a:r>
              <a:rPr lang="zh-CN" altLang="en-US" sz="500"/>
              <a:t>	&lt;h5&gt;纯文本输出:{{msg}}&lt;/h5&gt;</a:t>
            </a:r>
            <a:endParaRPr lang="zh-CN" altLang="en-US" sz="500"/>
          </a:p>
          <a:p>
            <a:r>
              <a:rPr lang="zh-CN" altLang="en-US" sz="500"/>
              <a:t>	&lt;input type="text" v-model="msg" /&gt;</a:t>
            </a:r>
            <a:endParaRPr lang="zh-CN" altLang="en-US" sz="500"/>
          </a:p>
          <a:p>
            <a:r>
              <a:rPr lang="zh-CN" altLang="en-US" sz="500"/>
              <a:t>	&lt;h1&gt;纯html&lt;/h1&gt;</a:t>
            </a:r>
            <a:endParaRPr lang="zh-CN" altLang="en-US" sz="500"/>
          </a:p>
          <a:p>
            <a:r>
              <a:rPr lang="zh-CN" altLang="en-US" sz="500"/>
              <a:t>	&lt;h5&gt;{{html}}&lt;/h5&gt;</a:t>
            </a:r>
            <a:endParaRPr lang="zh-CN" altLang="en-US" sz="500"/>
          </a:p>
          <a:p>
            <a:r>
              <a:rPr lang="zh-CN" altLang="en-US" sz="500"/>
              <a:t>	&lt;h5 v-html="html"&gt;&lt;/h5&gt;</a:t>
            </a:r>
            <a:endParaRPr lang="zh-CN" altLang="en-US" sz="500"/>
          </a:p>
          <a:p>
            <a:r>
              <a:rPr lang="zh-CN" altLang="en-US" sz="500"/>
              <a:t>	&lt;h5&gt;{{{html}}}&lt;/h5&gt;</a:t>
            </a:r>
            <a:endParaRPr lang="zh-CN" altLang="en-US" sz="500"/>
          </a:p>
          <a:p>
            <a:r>
              <a:rPr lang="zh-CN" altLang="en-US" sz="500"/>
              <a:t>	&lt;h1&gt;使用javascript表达式&lt;/h1&gt;</a:t>
            </a:r>
            <a:endParaRPr lang="zh-CN" altLang="en-US" sz="500"/>
          </a:p>
          <a:p>
            <a:r>
              <a:rPr lang="zh-CN" altLang="en-US" sz="500"/>
              <a:t>	&lt;h5&gt;num:{{num}}&lt;/h5&gt;</a:t>
            </a:r>
            <a:endParaRPr lang="zh-CN" altLang="en-US" sz="500"/>
          </a:p>
          <a:p>
            <a:r>
              <a:rPr lang="zh-CN" altLang="en-US" sz="500"/>
              <a:t>	&lt;h5&gt;num+10:{{num+10}}&lt;/h5&gt;</a:t>
            </a:r>
            <a:endParaRPr lang="zh-CN" altLang="en-US" sz="500"/>
          </a:p>
          <a:p>
            <a:r>
              <a:rPr lang="zh-CN" altLang="en-US" sz="500"/>
              <a:t>	&lt;h5&gt;三目运算符:{{ok?'true':'false'}}&lt;/h5&gt;</a:t>
            </a:r>
            <a:endParaRPr lang="zh-CN" altLang="en-US" sz="500"/>
          </a:p>
          <a:p>
            <a:r>
              <a:rPr lang="zh-CN" altLang="en-US" sz="500"/>
              <a:t>	&lt;h1&gt;过滤器&lt;/h1&gt;</a:t>
            </a:r>
            <a:endParaRPr lang="zh-CN" altLang="en-US" sz="500"/>
          </a:p>
          <a:p>
            <a:r>
              <a:rPr lang="zh-CN" altLang="en-US" sz="500"/>
              <a:t>	&lt;h5&gt;原始数据msg:{{msg}}&lt;/h5&gt;</a:t>
            </a:r>
            <a:endParaRPr lang="zh-CN" altLang="en-US" sz="500"/>
          </a:p>
          <a:p>
            <a:r>
              <a:rPr lang="zh-CN" altLang="en-US" sz="500"/>
              <a:t>	&lt;h5&gt;A过滤:{{msg | filterA}}&lt;/h5&gt;</a:t>
            </a:r>
            <a:endParaRPr lang="zh-CN" altLang="en-US" sz="500"/>
          </a:p>
          <a:p>
            <a:r>
              <a:rPr lang="zh-CN" altLang="en-US" sz="500"/>
              <a:t>	&lt;h5&gt;B过滤:{{msg | filterB}}&lt;/h5&gt;</a:t>
            </a:r>
            <a:endParaRPr lang="zh-CN" altLang="en-US" sz="500"/>
          </a:p>
          <a:p>
            <a:r>
              <a:rPr lang="zh-CN" altLang="en-US" sz="500"/>
              <a:t>	&lt;h5&gt;A、B过滤:{{msg | filterA | filterB}}&lt;/h5&gt;</a:t>
            </a:r>
            <a:endParaRPr lang="zh-CN" altLang="en-US" sz="500"/>
          </a:p>
          <a:p>
            <a:r>
              <a:rPr lang="zh-CN" altLang="en-US" sz="500"/>
              <a:t>&lt;/div&gt;</a:t>
            </a:r>
            <a:endParaRPr lang="zh-CN" altLang="en-US" sz="500"/>
          </a:p>
          <a:p>
            <a:r>
              <a:rPr lang="zh-CN" altLang="en-US" sz="500"/>
              <a:t>&lt;script src="vue.js" type="text/javascript" charset="utf-8"&gt;&lt;/script&gt;</a:t>
            </a:r>
            <a:endParaRPr lang="zh-CN" altLang="en-US" sz="500"/>
          </a:p>
          <a:p>
            <a:r>
              <a:rPr lang="zh-CN" altLang="en-US" sz="500"/>
              <a:t>&lt;script type="text/javascript"&gt;</a:t>
            </a:r>
            <a:endParaRPr lang="zh-CN" altLang="en-US" sz="500"/>
          </a:p>
          <a:p>
            <a:r>
              <a:rPr lang="zh-CN" altLang="en-US" sz="500"/>
              <a:t>	var vm = new Vue({</a:t>
            </a:r>
            <a:endParaRPr lang="zh-CN" altLang="en-US" sz="500"/>
          </a:p>
          <a:p>
            <a:r>
              <a:rPr lang="zh-CN" altLang="en-US" sz="500"/>
              <a:t>		el:'#demo',</a:t>
            </a:r>
            <a:endParaRPr lang="zh-CN" altLang="en-US" sz="500"/>
          </a:p>
          <a:p>
            <a:r>
              <a:rPr lang="zh-CN" altLang="en-US" sz="500"/>
              <a:t>		data:{</a:t>
            </a:r>
            <a:endParaRPr lang="zh-CN" altLang="en-US" sz="500"/>
          </a:p>
          <a:p>
            <a:r>
              <a:rPr lang="zh-CN" altLang="en-US" sz="500"/>
              <a:t>			msg:'hello vue.js',</a:t>
            </a:r>
            <a:endParaRPr lang="zh-CN" altLang="en-US" sz="500"/>
          </a:p>
          <a:p>
            <a:r>
              <a:rPr lang="zh-CN" altLang="en-US" sz="500"/>
              <a:t>			html:'&lt;span style="color:red"&gt;测试html输出&lt;/span&gt;',</a:t>
            </a:r>
            <a:endParaRPr lang="zh-CN" altLang="en-US" sz="500"/>
          </a:p>
          <a:p>
            <a:r>
              <a:rPr lang="zh-CN" altLang="en-US" sz="500"/>
              <a:t>			num:12,</a:t>
            </a:r>
            <a:endParaRPr lang="zh-CN" altLang="en-US" sz="500"/>
          </a:p>
          <a:p>
            <a:r>
              <a:rPr lang="zh-CN" altLang="en-US" sz="500"/>
              <a:t>			ok:'true'</a:t>
            </a:r>
            <a:endParaRPr lang="zh-CN" altLang="en-US" sz="500"/>
          </a:p>
          <a:p>
            <a:r>
              <a:rPr lang="zh-CN" altLang="en-US" sz="500"/>
              <a:t>		},</a:t>
            </a:r>
            <a:endParaRPr lang="zh-CN" altLang="en-US" sz="500"/>
          </a:p>
          <a:p>
            <a:r>
              <a:rPr lang="zh-CN" altLang="en-US" sz="500"/>
              <a:t>		filters:{</a:t>
            </a:r>
            <a:endParaRPr lang="zh-CN" altLang="en-US" sz="500"/>
          </a:p>
          <a:p>
            <a:r>
              <a:rPr lang="zh-CN" altLang="en-US" sz="500"/>
              <a:t>			filterA:function(val){</a:t>
            </a:r>
            <a:endParaRPr lang="zh-CN" altLang="en-US" sz="500"/>
          </a:p>
          <a:p>
            <a:r>
              <a:rPr lang="zh-CN" altLang="en-US" sz="500"/>
              <a:t>				return '增加了A过滤['+val+']'</a:t>
            </a:r>
            <a:endParaRPr lang="zh-CN" altLang="en-US" sz="500"/>
          </a:p>
          <a:p>
            <a:r>
              <a:rPr lang="zh-CN" altLang="en-US" sz="500"/>
              <a:t>			},</a:t>
            </a:r>
            <a:endParaRPr lang="zh-CN" altLang="en-US" sz="500"/>
          </a:p>
          <a:p>
            <a:r>
              <a:rPr lang="zh-CN" altLang="en-US" sz="500"/>
              <a:t>			filterB:function(val){</a:t>
            </a:r>
            <a:endParaRPr lang="zh-CN" altLang="en-US" sz="500"/>
          </a:p>
          <a:p>
            <a:r>
              <a:rPr lang="zh-CN" altLang="en-US" sz="500"/>
              <a:t>				return '增加了B过滤['+val+']'</a:t>
            </a:r>
            <a:endParaRPr lang="zh-CN" altLang="en-US" sz="500"/>
          </a:p>
          <a:p>
            <a:r>
              <a:rPr lang="zh-CN" altLang="en-US" sz="500"/>
              <a:t>			}</a:t>
            </a:r>
            <a:endParaRPr lang="zh-CN" altLang="en-US" sz="500"/>
          </a:p>
          <a:p>
            <a:r>
              <a:rPr lang="zh-CN" altLang="en-US" sz="500"/>
              <a:t>		}</a:t>
            </a:r>
            <a:endParaRPr lang="zh-CN" altLang="en-US" sz="500"/>
          </a:p>
          <a:p>
            <a:r>
              <a:rPr lang="zh-CN" altLang="en-US" sz="500"/>
              <a:t>	});</a:t>
            </a:r>
            <a:endParaRPr lang="zh-CN" altLang="en-US" sz="500"/>
          </a:p>
          <a:p>
            <a:r>
              <a:rPr lang="zh-CN" altLang="en-US" sz="500"/>
              <a:t>&lt;/script&gt;</a:t>
            </a:r>
            <a:endParaRPr lang="zh-CN" altLang="en-US" sz="500"/>
          </a:p>
          <a:p>
            <a:r>
              <a:rPr lang="zh-CN" altLang="en-US" sz="500"/>
              <a:t>&lt;/body&gt;</a:t>
            </a:r>
            <a:endParaRPr lang="zh-CN" altLang="en-US" sz="500"/>
          </a:p>
          <a:p>
            <a:r>
              <a:rPr lang="zh-CN" altLang="en-US" sz="500"/>
              <a:t>&lt;/html&gt;</a:t>
            </a:r>
            <a:endParaRPr lang="zh-CN" altLang="en-US" sz="500"/>
          </a:p>
        </p:txBody>
      </p:sp>
      <p:sp>
        <p:nvSpPr>
          <p:cNvPr id="13" name="Rectangle 2"/>
          <p:cNvSpPr txBox="1">
            <a:spLocks noChangeArrowheads="1"/>
          </p:cNvSpPr>
          <p:nvPr/>
        </p:nvSpPr>
        <p:spPr>
          <a:xfrm>
            <a:off x="550160" y="214315"/>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rPr>
              <a:t>.</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1.6</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插值的代码</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Demo</a:t>
            </a:r>
            <a:endPar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指令</a:t>
            </a:r>
            <a:r>
              <a:rPr lang="zh-CN" altLang="en-US" sz="1800" dirty="0">
                <a:solidFill>
                  <a:srgbClr val="000000"/>
                </a:solidFill>
              </a:rPr>
              <a:t>（</a:t>
            </a:r>
            <a:r>
              <a:rPr lang="en-US" altLang="zh-CN" sz="1800" dirty="0">
                <a:solidFill>
                  <a:srgbClr val="000000"/>
                </a:solidFill>
              </a:rPr>
              <a:t>Directives</a:t>
            </a:r>
            <a:r>
              <a:rPr lang="zh-CN" altLang="en-US" sz="1800" dirty="0">
                <a:solidFill>
                  <a:srgbClr val="000000"/>
                </a:solidFill>
              </a:rPr>
              <a:t>）是带有 </a:t>
            </a:r>
            <a:r>
              <a:rPr lang="en-US" altLang="zh-CN" sz="1800" dirty="0">
                <a:solidFill>
                  <a:srgbClr val="000000"/>
                </a:solidFill>
              </a:rPr>
              <a:t>v- </a:t>
            </a:r>
            <a:r>
              <a:rPr lang="zh-CN" altLang="en-US" sz="1800" dirty="0">
                <a:solidFill>
                  <a:srgbClr val="000000"/>
                </a:solidFill>
              </a:rPr>
              <a:t>前缀的特殊属性</a:t>
            </a:r>
            <a:r>
              <a:rPr lang="zh-CN" altLang="en-US" sz="1800" dirty="0" smtClean="0">
                <a:solidFill>
                  <a:srgbClr val="000000"/>
                </a:solidFill>
              </a:rPr>
              <a:t>。</a:t>
            </a:r>
            <a:r>
              <a:rPr lang="zh-CN" altLang="en-US" sz="1800" dirty="0">
                <a:solidFill>
                  <a:srgbClr val="000000"/>
                </a:solidFill>
              </a:rPr>
              <a:t>指令的职责就是当其表达式的值改变时相应地将某些行为应用到 </a:t>
            </a:r>
            <a:r>
              <a:rPr lang="en-US" altLang="zh-CN" sz="1800" dirty="0">
                <a:solidFill>
                  <a:srgbClr val="000000"/>
                </a:solidFill>
              </a:rPr>
              <a:t>DOM </a:t>
            </a:r>
            <a:r>
              <a:rPr lang="zh-CN" altLang="en-US" sz="1800" dirty="0">
                <a:solidFill>
                  <a:srgbClr val="000000"/>
                </a:solidFill>
              </a:rPr>
              <a:t>上</a:t>
            </a:r>
            <a:r>
              <a:rPr lang="zh-CN" altLang="en-US" sz="1800" dirty="0" smtClean="0">
                <a:solidFill>
                  <a:srgbClr val="000000"/>
                </a:solidFill>
              </a:rPr>
              <a:t>。</a:t>
            </a:r>
            <a:endParaRPr lang="en-US" altLang="zh-CN" sz="1800" dirty="0" smtClean="0">
              <a:solidFill>
                <a:srgbClr val="000000"/>
              </a:solidFill>
            </a:endParaRPr>
          </a:p>
          <a:p>
            <a:pPr marL="342900" indent="-342900" algn="l">
              <a:buClr>
                <a:srgbClr val="FEB409"/>
              </a:buClr>
              <a:buFont typeface="Arial" panose="020B0604020202020204"/>
              <a:buChar char="•"/>
            </a:pPr>
            <a:r>
              <a:rPr lang="zh-CN" altLang="en-US" sz="1800" dirty="0">
                <a:solidFill>
                  <a:srgbClr val="000000"/>
                </a:solidFill>
              </a:rPr>
              <a:t>在</a:t>
            </a:r>
            <a:r>
              <a:rPr lang="en-US" altLang="zh-CN" sz="1800" dirty="0" err="1">
                <a:solidFill>
                  <a:srgbClr val="000000"/>
                </a:solidFill>
              </a:rPr>
              <a:t>Vue.js</a:t>
            </a:r>
            <a:r>
              <a:rPr lang="zh-CN" altLang="en-US" sz="1800" dirty="0">
                <a:solidFill>
                  <a:srgbClr val="000000"/>
                </a:solidFill>
              </a:rPr>
              <a:t>中为我们提供了一些</a:t>
            </a:r>
            <a:r>
              <a:rPr lang="zh-CN" altLang="en-US" sz="1800" dirty="0" smtClean="0">
                <a:solidFill>
                  <a:srgbClr val="000000"/>
                </a:solidFill>
              </a:rPr>
              <a:t>指令</a:t>
            </a:r>
            <a:r>
              <a:rPr lang="zh-CN" altLang="en-US" sz="1800" dirty="0">
                <a:solidFill>
                  <a:srgbClr val="000000"/>
                </a:solidFill>
              </a:rPr>
              <a:t>：</a:t>
            </a:r>
            <a:r>
              <a:rPr lang="en-US" altLang="zh-CN" sz="1800" dirty="0">
                <a:solidFill>
                  <a:srgbClr val="000000"/>
                </a:solidFill>
              </a:rPr>
              <a:t>v-text</a:t>
            </a:r>
            <a:r>
              <a:rPr lang="zh-CN" altLang="en-US" sz="1800" dirty="0">
                <a:solidFill>
                  <a:srgbClr val="000000"/>
                </a:solidFill>
              </a:rPr>
              <a:t>，</a:t>
            </a:r>
            <a:r>
              <a:rPr lang="en-US" altLang="zh-CN" sz="1800" dirty="0">
                <a:solidFill>
                  <a:srgbClr val="000000"/>
                </a:solidFill>
              </a:rPr>
              <a:t>v-html</a:t>
            </a:r>
            <a:r>
              <a:rPr lang="zh-CN" altLang="en-US" sz="1800" dirty="0">
                <a:solidFill>
                  <a:srgbClr val="000000"/>
                </a:solidFill>
              </a:rPr>
              <a:t>，</a:t>
            </a:r>
            <a:r>
              <a:rPr lang="en-US" altLang="zh-CN" sz="1800" dirty="0">
                <a:solidFill>
                  <a:srgbClr val="000000"/>
                </a:solidFill>
              </a:rPr>
              <a:t>v-model</a:t>
            </a:r>
            <a:r>
              <a:rPr lang="zh-CN" altLang="en-US" sz="1800" dirty="0">
                <a:solidFill>
                  <a:srgbClr val="000000"/>
                </a:solidFill>
              </a:rPr>
              <a:t>，</a:t>
            </a:r>
            <a:r>
              <a:rPr lang="en-US" altLang="zh-CN" sz="1800" dirty="0">
                <a:solidFill>
                  <a:srgbClr val="000000"/>
                </a:solidFill>
              </a:rPr>
              <a:t>v-on</a:t>
            </a:r>
            <a:r>
              <a:rPr lang="zh-CN" altLang="en-US" sz="1800" dirty="0">
                <a:solidFill>
                  <a:srgbClr val="000000"/>
                </a:solidFill>
              </a:rPr>
              <a:t>，</a:t>
            </a:r>
            <a:r>
              <a:rPr lang="en-US" altLang="zh-CN" sz="1800" dirty="0">
                <a:solidFill>
                  <a:srgbClr val="000000"/>
                </a:solidFill>
              </a:rPr>
              <a:t>v-else</a:t>
            </a:r>
            <a:r>
              <a:rPr lang="zh-CN" altLang="en-US" sz="1800" dirty="0">
                <a:solidFill>
                  <a:srgbClr val="000000"/>
                </a:solidFill>
              </a:rPr>
              <a:t>等</a:t>
            </a:r>
            <a:r>
              <a:rPr lang="zh-CN" altLang="en-US" sz="1800" dirty="0" smtClean="0">
                <a:solidFill>
                  <a:srgbClr val="000000"/>
                </a:solidFill>
              </a:rPr>
              <a:t>等。</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5715"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 </a:t>
            </a:r>
            <a:r>
              <a:rPr lang="en-US" altLang="zh-CN" sz="2800" dirty="0" smtClean="0">
                <a:solidFill>
                  <a:schemeClr val="tx2"/>
                </a:solidFill>
              </a:rPr>
              <a:t>  </a:t>
            </a:r>
            <a:r>
              <a:rPr lang="zh-CN" altLang="en-US" sz="2800" dirty="0" smtClean="0">
                <a:solidFill>
                  <a:schemeClr val="tx2"/>
                </a:solidFill>
              </a:rPr>
              <a:t>指令</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一些指令能接受一个</a:t>
            </a:r>
            <a:r>
              <a:rPr lang="zh-CN" altLang="en-US" sz="1800" dirty="0">
                <a:solidFill>
                  <a:srgbClr val="000000"/>
                </a:solidFill>
              </a:rPr>
              <a:t>“参数”，在指令后以冒号指</a:t>
            </a:r>
            <a:r>
              <a:rPr lang="zh-CN" altLang="en-US" sz="1800" dirty="0" smtClean="0">
                <a:solidFill>
                  <a:srgbClr val="000000"/>
                </a:solidFill>
              </a:rPr>
              <a:t>明。</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2.2.1 </a:t>
            </a:r>
            <a:r>
              <a:rPr lang="en-US" altLang="zh-CN" sz="2800" dirty="0" smtClean="0">
                <a:solidFill>
                  <a:schemeClr val="tx2"/>
                </a:solidFill>
              </a:rPr>
              <a:t>  </a:t>
            </a:r>
            <a:r>
              <a:rPr lang="zh-CN" altLang="en-US" sz="2800" dirty="0" smtClean="0">
                <a:solidFill>
                  <a:schemeClr val="tx2"/>
                </a:solidFill>
              </a:rPr>
              <a:t>参数</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923317" y="1321650"/>
            <a:ext cx="7200000" cy="591656"/>
          </a:xfrm>
          <a:prstGeom prst="rect">
            <a:avLst/>
          </a:prstGeom>
        </p:spPr>
      </p:pic>
      <p:sp>
        <p:nvSpPr>
          <p:cNvPr id="6" name="圆角矩形 5"/>
          <p:cNvSpPr/>
          <p:nvPr/>
        </p:nvSpPr>
        <p:spPr>
          <a:xfrm>
            <a:off x="923290" y="2117090"/>
            <a:ext cx="7200265" cy="76708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600" dirty="0">
                <a:solidFill>
                  <a:schemeClr val="tx1"/>
                </a:solidFill>
              </a:rPr>
              <a:t>在这里 </a:t>
            </a:r>
            <a:r>
              <a:rPr lang="en-US" altLang="zh-CN" sz="1600" dirty="0" err="1">
                <a:solidFill>
                  <a:schemeClr val="tx1"/>
                </a:solidFill>
              </a:rPr>
              <a:t>href</a:t>
            </a:r>
            <a:r>
              <a:rPr lang="en-US" altLang="zh-CN" sz="1600" dirty="0">
                <a:solidFill>
                  <a:schemeClr val="tx1"/>
                </a:solidFill>
              </a:rPr>
              <a:t> </a:t>
            </a:r>
            <a:r>
              <a:rPr lang="zh-CN" altLang="en-US" sz="1600" dirty="0">
                <a:solidFill>
                  <a:schemeClr val="tx1"/>
                </a:solidFill>
              </a:rPr>
              <a:t>是参数，告知 </a:t>
            </a:r>
            <a:r>
              <a:rPr lang="en-US" altLang="zh-CN" sz="1600" dirty="0">
                <a:solidFill>
                  <a:schemeClr val="tx1"/>
                </a:solidFill>
              </a:rPr>
              <a:t>v-bind </a:t>
            </a:r>
            <a:r>
              <a:rPr lang="zh-CN" altLang="en-US" sz="1600" dirty="0">
                <a:solidFill>
                  <a:schemeClr val="tx1"/>
                </a:solidFill>
              </a:rPr>
              <a:t>指令将该元素的 </a:t>
            </a:r>
            <a:r>
              <a:rPr lang="en-US" altLang="zh-CN" sz="1600" dirty="0" err="1">
                <a:solidFill>
                  <a:schemeClr val="tx1"/>
                </a:solidFill>
              </a:rPr>
              <a:t>href</a:t>
            </a:r>
            <a:r>
              <a:rPr lang="en-US" altLang="zh-CN" sz="1600" dirty="0">
                <a:solidFill>
                  <a:schemeClr val="tx1"/>
                </a:solidFill>
              </a:rPr>
              <a:t> </a:t>
            </a:r>
            <a:r>
              <a:rPr lang="zh-CN" altLang="en-US" sz="1600" dirty="0">
                <a:solidFill>
                  <a:schemeClr val="tx1"/>
                </a:solidFill>
              </a:rPr>
              <a:t>属性与表达式 </a:t>
            </a:r>
            <a:r>
              <a:rPr lang="en-US" altLang="zh-CN" sz="1600" dirty="0" err="1">
                <a:solidFill>
                  <a:schemeClr val="tx1"/>
                </a:solidFill>
              </a:rPr>
              <a:t>url</a:t>
            </a:r>
            <a:r>
              <a:rPr lang="en-US" altLang="zh-CN" sz="1600" dirty="0">
                <a:solidFill>
                  <a:schemeClr val="tx1"/>
                </a:solidFill>
              </a:rPr>
              <a:t> </a:t>
            </a:r>
            <a:r>
              <a:rPr lang="zh-CN" altLang="en-US" sz="1600" dirty="0">
                <a:solidFill>
                  <a:schemeClr val="tx1"/>
                </a:solidFill>
              </a:rPr>
              <a:t>的值绑定</a:t>
            </a:r>
            <a:r>
              <a:rPr lang="zh-CN" altLang="en-US" sz="1600" dirty="0" smtClean="0">
                <a:solidFill>
                  <a:schemeClr val="tx1"/>
                </a:solidFill>
              </a:rPr>
              <a:t>。如果是</a:t>
            </a:r>
            <a:r>
              <a:rPr lang="en-US" altLang="zh-CN" sz="1600" dirty="0" smtClean="0">
                <a:solidFill>
                  <a:schemeClr val="tx1"/>
                </a:solidFill>
              </a:rPr>
              <a:t>img</a:t>
            </a:r>
            <a:r>
              <a:rPr lang="zh-CN" altLang="en-US" sz="1600" dirty="0" smtClean="0">
                <a:solidFill>
                  <a:schemeClr val="tx1"/>
                </a:solidFill>
                <a:ea typeface="宋体" panose="02010600030101010101" pitchFamily="2" charset="-122"/>
              </a:rPr>
              <a:t>的话</a:t>
            </a:r>
            <a:r>
              <a:rPr lang="en-US" altLang="zh-CN" sz="1600" dirty="0" smtClean="0">
                <a:solidFill>
                  <a:schemeClr val="tx1"/>
                </a:solidFill>
                <a:ea typeface="宋体" panose="02010600030101010101" pitchFamily="2" charset="-122"/>
              </a:rPr>
              <a:t>,</a:t>
            </a:r>
            <a:r>
              <a:rPr lang="zh-CN" altLang="en-US" sz="1600" dirty="0" smtClean="0">
                <a:solidFill>
                  <a:schemeClr val="tx1"/>
                </a:solidFill>
                <a:ea typeface="宋体" panose="02010600030101010101" pitchFamily="2" charset="-122"/>
              </a:rPr>
              <a:t>不适用</a:t>
            </a:r>
            <a:r>
              <a:rPr lang="en-US" altLang="zh-CN" sz="1600" dirty="0" smtClean="0">
                <a:solidFill>
                  <a:schemeClr val="tx1"/>
                </a:solidFill>
                <a:ea typeface="宋体" panose="02010600030101010101" pitchFamily="2" charset="-122"/>
              </a:rPr>
              <a:t>v-bind,</a:t>
            </a:r>
            <a:r>
              <a:rPr lang="zh-CN" altLang="en-US" sz="1600" dirty="0" smtClean="0">
                <a:solidFill>
                  <a:schemeClr val="tx1"/>
                </a:solidFill>
                <a:ea typeface="宋体" panose="02010600030101010101" pitchFamily="2" charset="-122"/>
              </a:rPr>
              <a:t>会导致页面加载的时候</a:t>
            </a:r>
            <a:r>
              <a:rPr lang="en-US" altLang="zh-CN" sz="1600" dirty="0" smtClean="0">
                <a:solidFill>
                  <a:schemeClr val="tx1"/>
                </a:solidFill>
                <a:ea typeface="宋体" panose="02010600030101010101" pitchFamily="2" charset="-122"/>
              </a:rPr>
              <a:t>,</a:t>
            </a:r>
            <a:r>
              <a:rPr lang="zh-CN" altLang="en-US" sz="1600" dirty="0" smtClean="0">
                <a:solidFill>
                  <a:schemeClr val="tx1"/>
                </a:solidFill>
                <a:ea typeface="宋体" panose="02010600030101010101" pitchFamily="2" charset="-122"/>
              </a:rPr>
              <a:t>图片先出现</a:t>
            </a:r>
            <a:endParaRPr lang="zh-CN" altLang="en-US" sz="1600" dirty="0" smtClean="0">
              <a:solidFill>
                <a:schemeClr val="tx1"/>
              </a:solidFill>
              <a:ea typeface="宋体" panose="02010600030101010101" pitchFamily="2" charset="-122"/>
            </a:endParaRPr>
          </a:p>
        </p:txBody>
      </p:sp>
      <p:pic>
        <p:nvPicPr>
          <p:cNvPr id="9" name="图片 8"/>
          <p:cNvPicPr>
            <a:picLocks noChangeAspect="1"/>
          </p:cNvPicPr>
          <p:nvPr/>
        </p:nvPicPr>
        <p:blipFill>
          <a:blip r:embed="rId2"/>
          <a:stretch>
            <a:fillRect/>
          </a:stretch>
        </p:blipFill>
        <p:spPr>
          <a:xfrm>
            <a:off x="923317" y="3153328"/>
            <a:ext cx="7200000" cy="572000"/>
          </a:xfrm>
          <a:prstGeom prst="rect">
            <a:avLst/>
          </a:prstGeom>
        </p:spPr>
      </p:pic>
      <p:sp>
        <p:nvSpPr>
          <p:cNvPr id="11" name="圆角矩形 10"/>
          <p:cNvSpPr/>
          <p:nvPr/>
        </p:nvSpPr>
        <p:spPr>
          <a:xfrm>
            <a:off x="972212" y="3994201"/>
            <a:ext cx="7200000" cy="495634"/>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600" dirty="0">
                <a:solidFill>
                  <a:srgbClr val="000000"/>
                </a:solidFill>
              </a:rPr>
              <a:t> </a:t>
            </a:r>
            <a:r>
              <a:rPr lang="en-US" altLang="zh-CN" sz="1600" dirty="0">
                <a:solidFill>
                  <a:srgbClr val="000000"/>
                </a:solidFill>
              </a:rPr>
              <a:t>v-on </a:t>
            </a:r>
            <a:r>
              <a:rPr lang="zh-CN" altLang="en-US" sz="1600" dirty="0">
                <a:solidFill>
                  <a:srgbClr val="000000"/>
                </a:solidFill>
              </a:rPr>
              <a:t>指令，它用于监听 </a:t>
            </a:r>
            <a:r>
              <a:rPr lang="en-US" altLang="zh-CN" sz="1600" dirty="0">
                <a:solidFill>
                  <a:srgbClr val="000000"/>
                </a:solidFill>
              </a:rPr>
              <a:t>DOM </a:t>
            </a:r>
            <a:r>
              <a:rPr lang="zh-CN" altLang="en-US" sz="1600" dirty="0">
                <a:solidFill>
                  <a:srgbClr val="000000"/>
                </a:solidFill>
              </a:rPr>
              <a:t>事件</a:t>
            </a:r>
            <a:endParaRPr lang="zh-CN" altLang="en-US" sz="1600" dirty="0">
              <a:solidFill>
                <a:srgbClr val="000000"/>
              </a:solidFill>
            </a:endParaRPr>
          </a:p>
        </p:txBody>
      </p:sp>
      <p:pic>
        <p:nvPicPr>
          <p:cNvPr id="4" name="图片 3"/>
          <p:cNvPicPr>
            <a:picLocks noChangeAspect="1"/>
          </p:cNvPicPr>
          <p:nvPr/>
        </p:nvPicPr>
        <p:blipFill>
          <a:blip r:embed="rId3"/>
          <a:stretch>
            <a:fillRect/>
          </a:stretch>
        </p:blipFill>
        <p:spPr>
          <a:xfrm>
            <a:off x="7453630" y="2499995"/>
            <a:ext cx="334645" cy="304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修饰</a:t>
            </a:r>
            <a:r>
              <a:rPr lang="zh-CN" altLang="en-US" sz="1800" dirty="0">
                <a:solidFill>
                  <a:srgbClr val="000000"/>
                </a:solidFill>
              </a:rPr>
              <a:t>符（</a:t>
            </a:r>
            <a:r>
              <a:rPr lang="en-US" altLang="zh-CN" sz="1800" dirty="0">
                <a:solidFill>
                  <a:srgbClr val="000000"/>
                </a:solidFill>
              </a:rPr>
              <a:t>Modifiers</a:t>
            </a:r>
            <a:r>
              <a:rPr lang="zh-CN" altLang="en-US" sz="1800" dirty="0">
                <a:solidFill>
                  <a:srgbClr val="000000"/>
                </a:solidFill>
              </a:rPr>
              <a:t>）是以半角句号 </a:t>
            </a:r>
            <a:r>
              <a:rPr lang="en-US" altLang="zh-CN" sz="1800" dirty="0">
                <a:solidFill>
                  <a:srgbClr val="000000"/>
                </a:solidFill>
              </a:rPr>
              <a:t>. </a:t>
            </a:r>
            <a:r>
              <a:rPr lang="zh-CN" altLang="en-US" sz="1800" dirty="0">
                <a:solidFill>
                  <a:srgbClr val="000000"/>
                </a:solidFill>
              </a:rPr>
              <a:t>指明的特殊后缀，用于指出一个指定应该以特殊方式绑定，比如：</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2.2.2 </a:t>
            </a:r>
            <a:r>
              <a:rPr lang="en-US" altLang="zh-CN" sz="2800" dirty="0" smtClean="0">
                <a:solidFill>
                  <a:schemeClr val="tx2"/>
                </a:solidFill>
              </a:rPr>
              <a:t>  </a:t>
            </a:r>
            <a:r>
              <a:rPr lang="zh-CN" altLang="en-US" sz="2800" dirty="0" smtClean="0">
                <a:solidFill>
                  <a:schemeClr val="tx2"/>
                </a:solidFill>
              </a:rPr>
              <a:t>修饰符</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939567" y="1542839"/>
            <a:ext cx="7200000" cy="628861"/>
          </a:xfrm>
          <a:prstGeom prst="rect">
            <a:avLst/>
          </a:prstGeom>
        </p:spPr>
      </p:pic>
      <p:sp>
        <p:nvSpPr>
          <p:cNvPr id="5" name="圆角矩形 4"/>
          <p:cNvSpPr/>
          <p:nvPr/>
        </p:nvSpPr>
        <p:spPr>
          <a:xfrm>
            <a:off x="939567" y="2332748"/>
            <a:ext cx="7200000" cy="570337"/>
          </a:xfrm>
          <a:prstGeom prst="roundRect">
            <a:avLst/>
          </a:prstGeom>
          <a:solidFill>
            <a:srgbClr val="C6D9F1"/>
          </a:solidFill>
        </p:spPr>
        <p:style>
          <a:lnRef idx="1">
            <a:schemeClr val="accent1"/>
          </a:lnRef>
          <a:fillRef idx="3">
            <a:schemeClr val="accent1"/>
          </a:fillRef>
          <a:effectRef idx="2">
            <a:schemeClr val="accent1"/>
          </a:effectRef>
          <a:fontRef idx="minor">
            <a:schemeClr val="lt1"/>
          </a:fontRef>
        </p:style>
        <p:txBody>
          <a:bodyPr rtlCol="0" anchor="ctr"/>
          <a:lstStyle/>
          <a:p>
            <a:r>
              <a:rPr lang="en-US" altLang="zh-TW" sz="1600" dirty="0">
                <a:solidFill>
                  <a:srgbClr val="000000"/>
                </a:solidFill>
              </a:rPr>
              <a:t>.prevent </a:t>
            </a:r>
            <a:r>
              <a:rPr lang="zh-TW" altLang="en-US" sz="1600" dirty="0">
                <a:solidFill>
                  <a:srgbClr val="000000"/>
                </a:solidFill>
              </a:rPr>
              <a:t>修饰符告诉 </a:t>
            </a:r>
            <a:r>
              <a:rPr lang="en-US" altLang="zh-TW" sz="1600" dirty="0">
                <a:solidFill>
                  <a:srgbClr val="000000"/>
                </a:solidFill>
              </a:rPr>
              <a:t>v-on </a:t>
            </a:r>
            <a:r>
              <a:rPr lang="zh-TW" altLang="en-US" sz="1600" dirty="0">
                <a:solidFill>
                  <a:srgbClr val="000000"/>
                </a:solidFill>
              </a:rPr>
              <a:t>指令对于触发的事件调用 </a:t>
            </a:r>
            <a:r>
              <a:rPr lang="en-US" altLang="zh-TW" sz="1600" dirty="0" err="1">
                <a:solidFill>
                  <a:srgbClr val="000000"/>
                </a:solidFill>
              </a:rPr>
              <a:t>event.preventDefault</a:t>
            </a:r>
            <a:r>
              <a:rPr lang="en-US" altLang="zh-TW" sz="1600" dirty="0">
                <a:solidFill>
                  <a:srgbClr val="000000"/>
                </a:solidFill>
              </a:rPr>
              <a:t>(</a:t>
            </a:r>
            <a:r>
              <a:rPr lang="en-US" altLang="zh-TW" sz="1600" dirty="0" smtClean="0">
                <a:solidFill>
                  <a:srgbClr val="000000"/>
                </a:solidFill>
              </a:rPr>
              <a:t>)</a:t>
            </a:r>
            <a:endParaRPr lang="zh-CN" altLang="en-US" sz="16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chemeClr val="tx2"/>
                </a:solidFill>
                <a:latin typeface="微软雅黑" panose="020B0503020204020204" charset="-122"/>
                <a:ea typeface="微软雅黑" panose="020B0503020204020204" charset="-122"/>
                <a:cs typeface="微软雅黑" panose="020B0503020204020204" charset="-122"/>
              </a:rPr>
              <a:t>目录</a:t>
            </a:r>
            <a:endParaRPr lang="zh-CN" altLang="en-US" sz="2800" b="1"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5" name="Rectangle 2"/>
          <p:cNvSpPr txBox="1">
            <a:spLocks noChangeArrowheads="1"/>
          </p:cNvSpPr>
          <p:nvPr/>
        </p:nvSpPr>
        <p:spPr>
          <a:xfrm>
            <a:off x="1115616" y="748350"/>
            <a:ext cx="5657440" cy="405766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l"/>
            </a:pPr>
            <a:endParaRPr lang="zh-CN" altLang="en-US" sz="2400" dirty="0" smtClean="0"/>
          </a:p>
          <a:p>
            <a:pPr marL="342900" indent="-342900" algn="l">
              <a:buFont typeface="Wingdings" panose="05000000000000000000" pitchFamily="2" charset="2"/>
              <a:buChar char="l"/>
            </a:pPr>
            <a:r>
              <a:rPr lang="en-US" altLang="zh-CN" sz="2400" dirty="0" err="1" smtClean="0"/>
              <a:t>Vue</a:t>
            </a:r>
            <a:r>
              <a:rPr lang="zh-CN" altLang="en-US" sz="2400" dirty="0"/>
              <a:t>实例</a:t>
            </a:r>
            <a:endParaRPr lang="zh-CN" altLang="en-US" sz="2400" dirty="0"/>
          </a:p>
          <a:p>
            <a:pPr marL="342900" indent="-342900" algn="l">
              <a:buFont typeface="Wingdings" panose="05000000000000000000" pitchFamily="2" charset="2"/>
              <a:buChar char="l"/>
            </a:pPr>
            <a:r>
              <a:rPr kumimoji="1" lang="zh-CN" altLang="en-US" sz="2400" dirty="0"/>
              <a:t>模版语法</a:t>
            </a:r>
            <a:endParaRPr lang="zh-CN" altLang="en-US" sz="2400" dirty="0"/>
          </a:p>
          <a:p>
            <a:pPr marL="342900" indent="-342900" algn="l">
              <a:buFont typeface="Wingdings" panose="05000000000000000000" pitchFamily="2" charset="2"/>
              <a:buChar char="l"/>
            </a:pPr>
            <a:r>
              <a:rPr kumimoji="1" lang="zh-CN" altLang="en-US" sz="2400" dirty="0"/>
              <a:t>计算属性</a:t>
            </a:r>
            <a:endParaRPr lang="zh-CN" altLang="en-US" sz="2400" dirty="0"/>
          </a:p>
          <a:p>
            <a:pPr marL="342900" indent="-342900" algn="l">
              <a:buFont typeface="Wingdings" panose="05000000000000000000" pitchFamily="2" charset="2"/>
              <a:buChar char="l"/>
            </a:pPr>
            <a:r>
              <a:rPr kumimoji="1" lang="en-US" altLang="zh-CN" sz="2400" dirty="0"/>
              <a:t>Class</a:t>
            </a:r>
            <a:r>
              <a:rPr lang="zh-CN" altLang="en-US" sz="2400" dirty="0"/>
              <a:t> </a:t>
            </a:r>
            <a:r>
              <a:rPr kumimoji="1" lang="zh-CN" altLang="en-US" sz="2400" dirty="0"/>
              <a:t>与</a:t>
            </a:r>
            <a:r>
              <a:rPr lang="zh-CN" altLang="en-US" sz="2400" dirty="0"/>
              <a:t> </a:t>
            </a:r>
            <a:r>
              <a:rPr kumimoji="1" lang="en-US" altLang="zh-CN" sz="2400" dirty="0"/>
              <a:t>Style</a:t>
            </a:r>
            <a:r>
              <a:rPr lang="zh-CN" altLang="en-US" sz="2400" dirty="0"/>
              <a:t> </a:t>
            </a:r>
            <a:r>
              <a:rPr kumimoji="1" lang="zh-CN" altLang="en-US" sz="2400" dirty="0"/>
              <a:t>绑定</a:t>
            </a:r>
            <a:r>
              <a:rPr lang="zh-CN" altLang="en-US" sz="2400" dirty="0"/>
              <a:t> </a:t>
            </a:r>
            <a:endParaRPr lang="zh-CN" altLang="en-US" sz="2400" dirty="0"/>
          </a:p>
          <a:p>
            <a:pPr marL="342900" indent="-342900" algn="l">
              <a:lnSpc>
                <a:spcPct val="150000"/>
              </a:lnSpc>
              <a:buFont typeface="Wingdings" panose="05000000000000000000" pitchFamily="2" charset="2"/>
              <a:buChar char="l"/>
            </a:pPr>
            <a:r>
              <a:rPr kumimoji="1" lang="zh-CN" altLang="en-US" sz="2400" dirty="0"/>
              <a:t>条件渲染</a:t>
            </a:r>
            <a:endParaRPr lang="zh-CN" altLang="en-US" sz="2400" dirty="0"/>
          </a:p>
          <a:p>
            <a:pPr marL="342900" indent="-342900" algn="l">
              <a:buFont typeface="Wingdings" panose="05000000000000000000" pitchFamily="2" charset="2"/>
              <a:buChar char="l"/>
            </a:pPr>
            <a:r>
              <a:rPr kumimoji="1" lang="zh-CN" altLang="en-US" sz="2400" dirty="0"/>
              <a:t>列表渲染</a:t>
            </a:r>
            <a:endParaRPr lang="zh-CN" altLang="en-US" sz="2400" dirty="0"/>
          </a:p>
          <a:p>
            <a:pPr marL="342900" indent="-342900" algn="l">
              <a:buFont typeface="Wingdings" panose="05000000000000000000" pitchFamily="2" charset="2"/>
              <a:buChar char="l"/>
            </a:pPr>
            <a:r>
              <a:rPr kumimoji="1" lang="zh-CN" altLang="en-US" sz="2400" dirty="0"/>
              <a:t>事件处理器</a:t>
            </a:r>
            <a:endParaRPr lang="zh-CN" altLang="en-US" sz="2400" dirty="0"/>
          </a:p>
          <a:p>
            <a:pPr marL="342900" indent="-342900" algn="l">
              <a:buFont typeface="Wingdings" panose="05000000000000000000" pitchFamily="2" charset="2"/>
              <a:buChar char="l"/>
            </a:pPr>
            <a:r>
              <a:rPr kumimoji="1" lang="zh-CN" altLang="en-US" sz="2400" dirty="0"/>
              <a:t>表单控件</a:t>
            </a:r>
            <a:r>
              <a:rPr kumimoji="1" lang="zh-CN" altLang="en-US" sz="2400" dirty="0" smtClean="0"/>
              <a:t>绑定</a:t>
            </a:r>
            <a:endParaRPr lang="zh-CN" altLang="en-US" sz="2400" dirty="0" smtClean="0"/>
          </a:p>
          <a:p>
            <a:pPr marL="342900" indent="-342900" algn="l">
              <a:buFont typeface="Wingdings" panose="05000000000000000000" pitchFamily="2" charset="2"/>
              <a:buChar char="l"/>
            </a:pPr>
            <a:r>
              <a:rPr kumimoji="1" lang="zh-CN" altLang="en-US" sz="2400" dirty="0" smtClean="0"/>
              <a:t>组件</a:t>
            </a:r>
            <a:endParaRPr lang="zh-CN" altLang="en-US" sz="2400" dirty="0"/>
          </a:p>
          <a:p>
            <a:pPr algn="l">
              <a:lnSpc>
                <a:spcPct val="130000"/>
              </a:lnSpc>
            </a:pPr>
            <a:endParaRPr lang="en-US" altLang="zh-CN"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marL="514350" indent="-514350" algn="l">
              <a:lnSpc>
                <a:spcPct val="130000"/>
              </a:lnSpc>
              <a:buAutoNum type="arabicPeriod"/>
            </a:pPr>
            <a:endParaRPr lang="zh-CN" altLang="en-US" sz="24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buFont typeface="Arial" panose="020B0604020202020204"/>
            </a:pPr>
            <a:r>
              <a:rPr lang="zh-CN" altLang="en-US" sz="1800" dirty="0" smtClean="0">
                <a:solidFill>
                  <a:srgbClr val="000000"/>
                </a:solidFill>
              </a:rPr>
              <a:t>为了简化开发，加快开发效率，</a:t>
            </a:r>
            <a:r>
              <a:rPr lang="en-US" altLang="zh-CN" sz="1800" dirty="0" smtClean="0">
                <a:solidFill>
                  <a:srgbClr val="000000"/>
                </a:solidFill>
              </a:rPr>
              <a:t>Vue.js</a:t>
            </a:r>
            <a:r>
              <a:rPr lang="zh-CN" altLang="en-US" sz="1800" dirty="0" smtClean="0">
                <a:solidFill>
                  <a:srgbClr val="000000"/>
                </a:solidFill>
              </a:rPr>
              <a:t>对常用的指令做了缩写</a:t>
            </a:r>
            <a:endParaRPr lang="zh-CN" altLang="en-US" sz="1800" dirty="0" smtClean="0">
              <a:solidFill>
                <a:srgbClr val="000000"/>
              </a:solidFill>
            </a:endParaRPr>
          </a:p>
          <a:p>
            <a:pPr marL="342900" indent="-342900" algn="l">
              <a:buClr>
                <a:srgbClr val="FEB409"/>
              </a:buClr>
              <a:buFont typeface="Arial" panose="020B0604020202020204"/>
              <a:buChar char="•"/>
            </a:pPr>
            <a:r>
              <a:rPr lang="en-US" altLang="zh-CN" sz="1800" dirty="0" smtClean="0">
                <a:solidFill>
                  <a:srgbClr val="000000"/>
                </a:solidFill>
              </a:rPr>
              <a:t>v-bind</a:t>
            </a:r>
            <a:r>
              <a:rPr lang="zh-CN" altLang="en-US" sz="1800" dirty="0" smtClean="0">
                <a:solidFill>
                  <a:srgbClr val="000000"/>
                </a:solidFill>
              </a:rPr>
              <a:t>缩写：：</a:t>
            </a: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algn="l">
              <a:buClr>
                <a:srgbClr val="FEB409"/>
              </a:buClr>
            </a:pPr>
            <a:endParaRPr lang="en-US" altLang="zh-CN" sz="1800" dirty="0" smtClean="0">
              <a:solidFill>
                <a:srgbClr val="000000"/>
              </a:solidFill>
            </a:endParaRPr>
          </a:p>
          <a:p>
            <a:pPr marL="342900" indent="-342900" algn="l">
              <a:buClr>
                <a:srgbClr val="FEB409"/>
              </a:buClr>
              <a:buFont typeface="Arial" panose="020B0604020202020204"/>
              <a:buChar char="•"/>
            </a:pPr>
            <a:r>
              <a:rPr lang="en-US" altLang="zh-CN" sz="1800" dirty="0" smtClean="0">
                <a:solidFill>
                  <a:srgbClr val="000000"/>
                </a:solidFill>
              </a:rPr>
              <a:t>v-on</a:t>
            </a:r>
            <a:r>
              <a:rPr lang="zh-CN" altLang="en-US" sz="1800" dirty="0" smtClean="0">
                <a:solidFill>
                  <a:srgbClr val="000000"/>
                </a:solidFill>
              </a:rPr>
              <a:t>缩写：</a:t>
            </a:r>
            <a:r>
              <a:rPr lang="en-US" altLang="zh-CN" sz="1800" dirty="0" smtClean="0">
                <a:solidFill>
                  <a:srgbClr val="000000"/>
                </a:solidFill>
              </a:rPr>
              <a:t>@</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238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2.3 </a:t>
            </a:r>
            <a:r>
              <a:rPr lang="en-US" altLang="zh-CN" sz="2800" dirty="0" smtClean="0">
                <a:solidFill>
                  <a:schemeClr val="tx2"/>
                </a:solidFill>
              </a:rPr>
              <a:t>  </a:t>
            </a:r>
            <a:r>
              <a:rPr lang="zh-CN" altLang="en-US" sz="2800" dirty="0" smtClean="0">
                <a:solidFill>
                  <a:schemeClr val="tx2"/>
                </a:solidFill>
              </a:rPr>
              <a:t>缩写</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858732" y="1639361"/>
            <a:ext cx="7200000" cy="1190980"/>
          </a:xfrm>
          <a:prstGeom prst="rect">
            <a:avLst/>
          </a:prstGeom>
        </p:spPr>
      </p:pic>
      <p:pic>
        <p:nvPicPr>
          <p:cNvPr id="3" name="图片 2"/>
          <p:cNvPicPr>
            <a:picLocks noChangeAspect="1"/>
          </p:cNvPicPr>
          <p:nvPr/>
        </p:nvPicPr>
        <p:blipFill>
          <a:blip r:embed="rId2"/>
          <a:stretch>
            <a:fillRect/>
          </a:stretch>
        </p:blipFill>
        <p:spPr>
          <a:xfrm>
            <a:off x="971762" y="3260512"/>
            <a:ext cx="7200000" cy="12090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3B35AE49-06E8-964A-A4F6-CB94547905DC}" type="slidenum">
              <a:rPr kumimoji="1" lang="zh-CN" altLang="en-US" smtClean="0"/>
            </a:fld>
            <a:endParaRPr kumimoji="1" lang="zh-CN" altLang="en-US"/>
          </a:p>
        </p:txBody>
      </p:sp>
      <p:sp>
        <p:nvSpPr>
          <p:cNvPr id="5" name="文本框 4"/>
          <p:cNvSpPr txBox="1"/>
          <p:nvPr/>
        </p:nvSpPr>
        <p:spPr>
          <a:xfrm>
            <a:off x="828675" y="1249680"/>
            <a:ext cx="7206615" cy="3017520"/>
          </a:xfrm>
          <a:prstGeom prst="rect">
            <a:avLst/>
          </a:prstGeom>
          <a:noFill/>
        </p:spPr>
        <p:txBody>
          <a:bodyPr wrap="square" rtlCol="0" anchor="t">
            <a:spAutoFit/>
          </a:bodyPr>
          <a:p>
            <a:r>
              <a:rPr lang="zh-CN" altLang="en-US" sz="600"/>
              <a:t>&lt;!DOCTYPE html&gt;</a:t>
            </a:r>
            <a:endParaRPr lang="zh-CN" altLang="en-US" sz="600"/>
          </a:p>
          <a:p>
            <a:r>
              <a:rPr lang="zh-CN" altLang="en-US" sz="600"/>
              <a:t>&lt;html&gt;</a:t>
            </a:r>
            <a:endParaRPr lang="zh-CN" altLang="en-US" sz="600"/>
          </a:p>
          <a:p>
            <a:r>
              <a:rPr lang="zh-CN" altLang="en-US" sz="600"/>
              <a:t>&lt;head&gt;</a:t>
            </a:r>
            <a:endParaRPr lang="zh-CN" altLang="en-US" sz="600"/>
          </a:p>
          <a:p>
            <a:r>
              <a:rPr lang="zh-CN" altLang="en-US" sz="600"/>
              <a:t>	&lt;meta charset="UTF-8"&gt;</a:t>
            </a:r>
            <a:endParaRPr lang="zh-CN" altLang="en-US" sz="600"/>
          </a:p>
          <a:p>
            <a:r>
              <a:rPr lang="zh-CN" altLang="en-US" sz="600"/>
              <a:t>	&lt;title&gt;语法模板-指令&lt;/title&gt;</a:t>
            </a:r>
            <a:endParaRPr lang="zh-CN" altLang="en-US" sz="600"/>
          </a:p>
          <a:p>
            <a:r>
              <a:rPr lang="zh-CN" altLang="en-US" sz="600"/>
              <a:t>&lt;/head&gt;</a:t>
            </a:r>
            <a:endParaRPr lang="zh-CN" altLang="en-US" sz="600"/>
          </a:p>
          <a:p>
            <a:r>
              <a:rPr lang="zh-CN" altLang="en-US" sz="600"/>
              <a:t>&lt;body&gt;</a:t>
            </a:r>
            <a:endParaRPr lang="zh-CN" altLang="en-US" sz="600"/>
          </a:p>
          <a:p>
            <a:r>
              <a:rPr lang="zh-CN" altLang="en-US" sz="600"/>
              <a:t>&lt;div id="demo"&gt;</a:t>
            </a:r>
            <a:endParaRPr lang="zh-CN" altLang="en-US" sz="600"/>
          </a:p>
          <a:p>
            <a:r>
              <a:rPr lang="zh-CN" altLang="en-US" sz="600"/>
              <a:t>&lt;h1&gt;绑定&lt;/h1&gt;</a:t>
            </a:r>
            <a:endParaRPr lang="zh-CN" altLang="en-US" sz="600"/>
          </a:p>
          <a:p>
            <a:r>
              <a:rPr lang="zh-CN" altLang="en-US" sz="600"/>
              <a:t>&lt;h5&gt;直接使用,不建议,src加载在js执行之前,会导致页面有错误&lt;img src="{{imgpath}}" width="50px"/&gt;	&lt;/h5&gt;</a:t>
            </a:r>
            <a:endParaRPr lang="zh-CN" altLang="en-US" sz="600"/>
          </a:p>
          <a:p>
            <a:r>
              <a:rPr lang="zh-CN" altLang="en-US" sz="600"/>
              <a:t>&lt;h5&gt;可以使用v-bind(简写:)&lt;img :src="imgpath"  width="50px"/&gt;	&lt;/h5&gt;</a:t>
            </a:r>
            <a:endParaRPr lang="zh-CN" altLang="en-US" sz="600"/>
          </a:p>
          <a:p>
            <a:r>
              <a:rPr lang="zh-CN" altLang="en-US" sz="600"/>
              <a:t>&lt;h5&gt;&lt;button @click="showMe"&gt;使用v-on(简写@)绑定事件&lt;/button&gt;&lt;/h5&gt;</a:t>
            </a:r>
            <a:endParaRPr lang="zh-CN" altLang="en-US" sz="600"/>
          </a:p>
          <a:p>
            <a:r>
              <a:rPr lang="zh-CN" altLang="en-US" sz="600"/>
              <a:t>&lt;h1&gt;修饰符&lt;/h1&gt;</a:t>
            </a:r>
            <a:endParaRPr lang="zh-CN" altLang="en-US" sz="600"/>
          </a:p>
          <a:p>
            <a:r>
              <a:rPr lang="zh-CN" altLang="en-US" sz="600"/>
              <a:t>&lt;h5&gt;&lt;form v-on:submit&gt;&lt;button type="submit"&gt;提交会重载页面&lt;/button&gt;&lt;/form&gt;&lt;/h5&gt;</a:t>
            </a:r>
            <a:endParaRPr lang="zh-CN" altLang="en-US" sz="600"/>
          </a:p>
          <a:p>
            <a:r>
              <a:rPr lang="zh-CN" altLang="en-US" sz="600"/>
              <a:t>&lt;h5&gt;&lt;form v-on:submit.prevent&gt;&lt;button type="submit"&gt;提交阻止重载页面&lt;/button&gt;&lt;/form&gt;&lt;/h5&gt;</a:t>
            </a:r>
            <a:endParaRPr lang="zh-CN" altLang="en-US" sz="600"/>
          </a:p>
          <a:p>
            <a:r>
              <a:rPr lang="zh-CN" altLang="en-US" sz="600"/>
              <a:t>&lt;/div&gt;	</a:t>
            </a:r>
            <a:endParaRPr lang="zh-CN" altLang="en-US" sz="600"/>
          </a:p>
          <a:p>
            <a:r>
              <a:rPr lang="zh-CN" altLang="en-US" sz="600"/>
              <a:t>&lt;script src="vue.js" type="text/javascript" charset="utf-8"&gt;&lt;/script&gt;</a:t>
            </a:r>
            <a:endParaRPr lang="zh-CN" altLang="en-US" sz="600"/>
          </a:p>
          <a:p>
            <a:r>
              <a:rPr lang="zh-CN" altLang="en-US" sz="600"/>
              <a:t>&lt;script type="text/javascript"&gt;</a:t>
            </a:r>
            <a:endParaRPr lang="zh-CN" altLang="en-US" sz="600"/>
          </a:p>
          <a:p>
            <a:r>
              <a:rPr lang="zh-CN" altLang="en-US" sz="600"/>
              <a:t>	var vm = new Vue({</a:t>
            </a:r>
            <a:endParaRPr lang="zh-CN" altLang="en-US" sz="600"/>
          </a:p>
          <a:p>
            <a:r>
              <a:rPr lang="zh-CN" altLang="en-US" sz="600"/>
              <a:t>		el:'#demo',</a:t>
            </a:r>
            <a:endParaRPr lang="zh-CN" altLang="en-US" sz="600"/>
          </a:p>
          <a:p>
            <a:r>
              <a:rPr lang="zh-CN" altLang="en-US" sz="600"/>
              <a:t>		data:{</a:t>
            </a:r>
            <a:endParaRPr lang="zh-CN" altLang="en-US" sz="600"/>
          </a:p>
          <a:p>
            <a:r>
              <a:rPr lang="zh-CN" altLang="en-US" sz="600"/>
              <a:t>			imgpath: 'cat.jpg'</a:t>
            </a:r>
            <a:endParaRPr lang="zh-CN" altLang="en-US" sz="600"/>
          </a:p>
          <a:p>
            <a:r>
              <a:rPr lang="zh-CN" altLang="en-US" sz="600"/>
              <a:t>		},</a:t>
            </a:r>
            <a:endParaRPr lang="zh-CN" altLang="en-US" sz="600"/>
          </a:p>
          <a:p>
            <a:r>
              <a:rPr lang="zh-CN" altLang="en-US" sz="600"/>
              <a:t>		methods:{</a:t>
            </a:r>
            <a:endParaRPr lang="zh-CN" altLang="en-US" sz="600"/>
          </a:p>
          <a:p>
            <a:r>
              <a:rPr lang="zh-CN" altLang="en-US" sz="600"/>
              <a:t>			showMe:function(){</a:t>
            </a:r>
            <a:endParaRPr lang="zh-CN" altLang="en-US" sz="600"/>
          </a:p>
          <a:p>
            <a:r>
              <a:rPr lang="zh-CN" altLang="en-US" sz="600"/>
              <a:t>				alert('点击了按钮');</a:t>
            </a:r>
            <a:endParaRPr lang="zh-CN" altLang="en-US" sz="600"/>
          </a:p>
          <a:p>
            <a:r>
              <a:rPr lang="zh-CN" altLang="en-US" sz="600"/>
              <a:t>			}</a:t>
            </a:r>
            <a:endParaRPr lang="zh-CN" altLang="en-US" sz="600"/>
          </a:p>
          <a:p>
            <a:r>
              <a:rPr lang="zh-CN" altLang="en-US" sz="600"/>
              <a:t>		}</a:t>
            </a:r>
            <a:endParaRPr lang="zh-CN" altLang="en-US" sz="600"/>
          </a:p>
          <a:p>
            <a:r>
              <a:rPr lang="zh-CN" altLang="en-US" sz="600"/>
              <a:t>	});</a:t>
            </a:r>
            <a:endParaRPr lang="zh-CN" altLang="en-US" sz="600"/>
          </a:p>
          <a:p>
            <a:r>
              <a:rPr lang="zh-CN" altLang="en-US" sz="600"/>
              <a:t>&lt;/script&gt;</a:t>
            </a:r>
            <a:endParaRPr lang="zh-CN" altLang="en-US" sz="600"/>
          </a:p>
          <a:p>
            <a:r>
              <a:rPr lang="zh-CN" altLang="en-US" sz="600"/>
              <a:t>&lt;/body&gt;</a:t>
            </a:r>
            <a:endParaRPr lang="zh-CN" altLang="en-US" sz="600"/>
          </a:p>
          <a:p>
            <a:r>
              <a:rPr lang="zh-CN" altLang="en-US" sz="600"/>
              <a:t>&lt;/html&gt;</a:t>
            </a:r>
            <a:endParaRPr lang="zh-CN" altLang="en-US" sz="600"/>
          </a:p>
        </p:txBody>
      </p:sp>
      <p:sp>
        <p:nvSpPr>
          <p:cNvPr id="13" name="Rectangle 2"/>
          <p:cNvSpPr txBox="1">
            <a:spLocks noChangeArrowheads="1"/>
          </p:cNvSpPr>
          <p:nvPr/>
        </p:nvSpPr>
        <p:spPr>
          <a:xfrm>
            <a:off x="545715"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2.4</a:t>
            </a:r>
            <a:r>
              <a:rPr lang="en-US" altLang="zh-CN" sz="2800" dirty="0" smtClean="0">
                <a:solidFill>
                  <a:schemeClr val="tx2"/>
                </a:solidFill>
              </a:rPr>
              <a:t> </a:t>
            </a:r>
            <a:r>
              <a:rPr lang="zh-CN" altLang="en-US" sz="2800" dirty="0" smtClean="0">
                <a:solidFill>
                  <a:schemeClr val="tx2"/>
                </a:solidFill>
              </a:rPr>
              <a:t>指令</a:t>
            </a:r>
            <a:r>
              <a:rPr lang="en-US" altLang="zh-CN" sz="2800" dirty="0" smtClean="0">
                <a:solidFill>
                  <a:schemeClr val="tx2"/>
                </a:solidFill>
              </a:rPr>
              <a:t>&amp;</a:t>
            </a:r>
            <a:r>
              <a:rPr lang="zh-CN" altLang="en-US" sz="2800" dirty="0" smtClean="0">
                <a:solidFill>
                  <a:schemeClr val="tx2"/>
                </a:solidFill>
                <a:ea typeface="宋体" panose="02010600030101010101" pitchFamily="2" charset="-122"/>
              </a:rPr>
              <a:t>缩写的</a:t>
            </a:r>
            <a:r>
              <a:rPr lang="en-US" altLang="zh-CN" sz="2800" dirty="0" smtClean="0">
                <a:solidFill>
                  <a:schemeClr val="tx2"/>
                </a:solidFill>
                <a:ea typeface="宋体" panose="02010600030101010101" pitchFamily="2" charset="-122"/>
              </a:rPr>
              <a:t>Demo</a:t>
            </a:r>
            <a:endParaRPr lang="en-US" altLang="zh-CN" sz="2800" dirty="0" smtClean="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35328" y="2187708"/>
            <a:ext cx="3668158" cy="466182"/>
          </a:xfrm>
        </p:spPr>
        <p:txBody>
          <a:bodyPr>
            <a:noAutofit/>
          </a:bodyPr>
          <a:lstStyle/>
          <a:p>
            <a:r>
              <a:rPr kumimoji="1" lang="zh-CN" altLang="zh-CN" sz="3600" dirty="0">
                <a:solidFill>
                  <a:schemeClr val="tx2"/>
                </a:solidFill>
              </a:rPr>
              <a:t>3</a:t>
            </a:r>
            <a:r>
              <a:rPr kumimoji="1" lang="en-US" altLang="zh-CN" sz="3600" dirty="0" smtClean="0">
                <a:solidFill>
                  <a:schemeClr val="tx2"/>
                </a:solidFill>
              </a:rPr>
              <a:t>. </a:t>
            </a:r>
            <a:r>
              <a:rPr lang="zh-CN" altLang="en-US" sz="3600" dirty="0" smtClean="0">
                <a:solidFill>
                  <a:schemeClr val="tx2"/>
                </a:solidFill>
                <a:latin typeface="微软雅黑" panose="020B0503020204020204" charset="-122"/>
                <a:ea typeface="微软雅黑" panose="020B0503020204020204" charset="-122"/>
                <a:cs typeface="微软雅黑" panose="020B0503020204020204" charset="-122"/>
              </a:rPr>
              <a:t>计算属性</a:t>
            </a:r>
            <a:endParaRPr kumimoji="1" lang="zh-CN" altLang="en-US" sz="3300" dirty="0">
              <a:solidFill>
                <a:schemeClr val="tx2"/>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599762" y="748944"/>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r>
              <a:rPr lang="en-US" altLang="zh-CN" sz="1800" dirty="0" smtClean="0">
                <a:solidFill>
                  <a:srgbClr val="000000"/>
                </a:solidFill>
              </a:rPr>
              <a:t>Vue.js</a:t>
            </a:r>
            <a:r>
              <a:rPr lang="zh-CN" altLang="en-US" sz="1800" dirty="0" smtClean="0">
                <a:solidFill>
                  <a:srgbClr val="000000"/>
                </a:solidFill>
              </a:rPr>
              <a:t>中经常遇到需要对其中的数据进行处理的情况，这种情况下，</a:t>
            </a:r>
            <a:r>
              <a:rPr lang="en-US" altLang="zh-CN" sz="1800" dirty="0" smtClean="0">
                <a:solidFill>
                  <a:srgbClr val="000000"/>
                </a:solidFill>
              </a:rPr>
              <a:t>Vue.js</a:t>
            </a:r>
            <a:r>
              <a:rPr lang="zh-CN" altLang="en-US" sz="1800" dirty="0" smtClean="0">
                <a:solidFill>
                  <a:srgbClr val="000000"/>
                </a:solidFill>
              </a:rPr>
              <a:t>提供了计算属性的方式，以满足需求</a:t>
            </a: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algn="l">
              <a:buClr>
                <a:srgbClr val="FEB409"/>
              </a:buCl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3.1 </a:t>
            </a:r>
            <a:r>
              <a:rPr lang="en-US" altLang="zh-CN" sz="2800" dirty="0" smtClean="0">
                <a:solidFill>
                  <a:schemeClr val="tx2"/>
                </a:solidFill>
              </a:rPr>
              <a:t>  </a:t>
            </a:r>
            <a:r>
              <a:rPr lang="zh-CN" altLang="en-US" sz="2800" dirty="0" smtClean="0">
                <a:solidFill>
                  <a:schemeClr val="tx2"/>
                </a:solidFill>
              </a:rPr>
              <a:t>基础例子</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722744" y="1425195"/>
            <a:ext cx="7200000" cy="987170"/>
          </a:xfrm>
          <a:prstGeom prst="rect">
            <a:avLst/>
          </a:prstGeom>
        </p:spPr>
      </p:pic>
      <p:pic>
        <p:nvPicPr>
          <p:cNvPr id="5" name="图片 4"/>
          <p:cNvPicPr>
            <a:picLocks noChangeAspect="1"/>
          </p:cNvPicPr>
          <p:nvPr/>
        </p:nvPicPr>
        <p:blipFill>
          <a:blip r:embed="rId2"/>
          <a:stretch>
            <a:fillRect/>
          </a:stretch>
        </p:blipFill>
        <p:spPr>
          <a:xfrm>
            <a:off x="722744" y="2412352"/>
            <a:ext cx="7200000" cy="25051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计算</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setter</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9" name="Rectangle 3"/>
          <p:cNvSpPr txBox="1">
            <a:spLocks noChangeArrowheads="1"/>
          </p:cNvSpPr>
          <p:nvPr/>
        </p:nvSpPr>
        <p:spPr>
          <a:xfrm>
            <a:off x="776292" y="995959"/>
            <a:ext cx="79105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计算</a:t>
            </a:r>
            <a:r>
              <a:rPr lang="zh-CN" altLang="en-US" sz="1800" dirty="0">
                <a:solidFill>
                  <a:srgbClr val="000000"/>
                </a:solidFill>
              </a:rPr>
              <a:t>属性默认只有 </a:t>
            </a:r>
            <a:r>
              <a:rPr lang="en-US" altLang="zh-CN" sz="1800" dirty="0">
                <a:solidFill>
                  <a:srgbClr val="000000"/>
                </a:solidFill>
              </a:rPr>
              <a:t>getter </a:t>
            </a:r>
            <a:r>
              <a:rPr lang="zh-CN" altLang="en-US" sz="1800" dirty="0">
                <a:solidFill>
                  <a:srgbClr val="000000"/>
                </a:solidFill>
              </a:rPr>
              <a:t>，不过在需要时你也可以提供一个 </a:t>
            </a:r>
            <a:r>
              <a:rPr lang="en-US" altLang="zh-CN" sz="1800" dirty="0" smtClean="0">
                <a:solidFill>
                  <a:srgbClr val="000000"/>
                </a:solidFill>
              </a:rPr>
              <a:t>setter</a:t>
            </a:r>
            <a:r>
              <a:rPr lang="zh-CN" altLang="en-US" sz="1800" dirty="0" smtClean="0">
                <a:solidFill>
                  <a:srgbClr val="000000"/>
                </a:solidFill>
              </a:rPr>
              <a:t>。</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algn="l">
              <a:buClr>
                <a:srgbClr val="FEB409"/>
              </a:buClr>
            </a:pPr>
            <a:endParaRPr lang="zh-CN" altLang="en-US" sz="1800" dirty="0"/>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p:txBody>
      </p:sp>
      <p:pic>
        <p:nvPicPr>
          <p:cNvPr id="5" name="图片 4"/>
          <p:cNvPicPr>
            <a:picLocks noChangeAspect="1"/>
          </p:cNvPicPr>
          <p:nvPr/>
        </p:nvPicPr>
        <p:blipFill>
          <a:blip r:embed="rId1"/>
          <a:stretch>
            <a:fillRect/>
          </a:stretch>
        </p:blipFill>
        <p:spPr>
          <a:xfrm>
            <a:off x="988996" y="1421765"/>
            <a:ext cx="7200000" cy="30402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5715"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3.3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观察 </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Watchers</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9" name="Rectangle 3"/>
          <p:cNvSpPr txBox="1">
            <a:spLocks noChangeArrowheads="1"/>
          </p:cNvSpPr>
          <p:nvPr/>
        </p:nvSpPr>
        <p:spPr>
          <a:xfrm>
            <a:off x="776292" y="816717"/>
            <a:ext cx="79105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响应数据变化除了使用计算属性，还提供了更通用到方法通过</a:t>
            </a:r>
            <a:r>
              <a:rPr lang="en-US" altLang="zh-CN" sz="1800" dirty="0" smtClean="0">
                <a:solidFill>
                  <a:srgbClr val="000000"/>
                </a:solidFill>
              </a:rPr>
              <a:t>watch</a:t>
            </a:r>
            <a:r>
              <a:rPr lang="zh-CN" altLang="en-US" sz="1800" dirty="0" smtClean="0">
                <a:solidFill>
                  <a:srgbClr val="000000"/>
                </a:solidFill>
              </a:rPr>
              <a:t>选项</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algn="l">
              <a:buClr>
                <a:srgbClr val="FEB409"/>
              </a:buClr>
            </a:pPr>
            <a:endParaRPr lang="zh-CN" altLang="en-US" sz="1800" dirty="0"/>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932815" y="1146810"/>
            <a:ext cx="7200265" cy="1425575"/>
          </a:xfrm>
          <a:prstGeom prst="rect">
            <a:avLst/>
          </a:prstGeom>
        </p:spPr>
      </p:pic>
      <p:pic>
        <p:nvPicPr>
          <p:cNvPr id="4" name="图片 3"/>
          <p:cNvPicPr>
            <a:picLocks noChangeAspect="1"/>
          </p:cNvPicPr>
          <p:nvPr/>
        </p:nvPicPr>
        <p:blipFill>
          <a:blip r:embed="rId2"/>
          <a:stretch>
            <a:fillRect/>
          </a:stretch>
        </p:blipFill>
        <p:spPr>
          <a:xfrm>
            <a:off x="932815" y="2572385"/>
            <a:ext cx="7200265" cy="2548255"/>
          </a:xfrm>
          <a:prstGeom prst="rect">
            <a:avLst/>
          </a:prstGeom>
        </p:spPr>
      </p:pic>
      <p:sp>
        <p:nvSpPr>
          <p:cNvPr id="6" name="矩形 5"/>
          <p:cNvSpPr/>
          <p:nvPr/>
        </p:nvSpPr>
        <p:spPr>
          <a:xfrm>
            <a:off x="932804" y="2573940"/>
            <a:ext cx="7200000" cy="4571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7754631" y="2739589"/>
            <a:ext cx="445607" cy="276999"/>
          </a:xfrm>
          <a:prstGeom prst="rect">
            <a:avLst/>
          </a:prstGeom>
          <a:noFill/>
        </p:spPr>
        <p:txBody>
          <a:bodyPr wrap="square" rtlCol="0">
            <a:spAutoFit/>
          </a:bodyPr>
          <a:lstStyle/>
          <a:p>
            <a:r>
              <a:rPr kumimoji="1" lang="en-US" altLang="zh-CN" sz="1200" b="1" dirty="0" err="1" smtClean="0">
                <a:solidFill>
                  <a:schemeClr val="bg1">
                    <a:lumMod val="75000"/>
                  </a:schemeClr>
                </a:solidFill>
                <a:latin typeface="微软雅黑" panose="020B0503020204020204" charset="-122"/>
                <a:ea typeface="微软雅黑" panose="020B0503020204020204" charset="-122"/>
                <a:cs typeface="微软雅黑" panose="020B0503020204020204" charset="-122"/>
              </a:rPr>
              <a:t>js</a:t>
            </a:r>
            <a:endParaRPr kumimoji="1" lang="zh-CN" altLang="en-US" sz="1200" b="1"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r>
              <a:rPr lang="zh-CN" altLang="en-US" sz="1800" dirty="0">
                <a:solidFill>
                  <a:srgbClr val="000000"/>
                </a:solidFill>
              </a:rPr>
              <a:t>计算属性 </a:t>
            </a:r>
            <a:r>
              <a:rPr lang="zh-CN" altLang="en-US" sz="1800" dirty="0" err="1">
                <a:solidFill>
                  <a:srgbClr val="000000"/>
                </a:solidFill>
              </a:rPr>
              <a:t>与</a:t>
            </a:r>
            <a:r>
              <a:rPr lang="en-US" altLang="zh-CN" sz="1800" dirty="0">
                <a:solidFill>
                  <a:srgbClr val="000000"/>
                </a:solidFill>
              </a:rPr>
              <a:t> Watched Property</a:t>
            </a:r>
            <a:r>
              <a:rPr lang="zh-CN" altLang="en-US" sz="1800" dirty="0">
                <a:solidFill>
                  <a:srgbClr val="000000"/>
                </a:solidFill>
              </a:rPr>
              <a:t>的比较</a:t>
            </a:r>
            <a:endParaRPr lang="zh-CN" altLang="en-US" sz="1800" dirty="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3.4   </a:t>
            </a:r>
            <a:r>
              <a:rPr lang="zh-TW" altLang="en-US" sz="2800" dirty="0" smtClean="0">
                <a:solidFill>
                  <a:schemeClr val="tx2"/>
                </a:solidFill>
                <a:latin typeface="微软雅黑" panose="020B0503020204020204" charset="-122"/>
                <a:ea typeface="微软雅黑" panose="020B0503020204020204" charset="-122"/>
                <a:cs typeface="微软雅黑" panose="020B0503020204020204" charset="-122"/>
              </a:rPr>
              <a:t>计算</a:t>
            </a:r>
            <a:r>
              <a:rPr lang="zh-CN" altLang="zh-TW" sz="2800" dirty="0" smtClean="0">
                <a:solidFill>
                  <a:schemeClr val="tx2"/>
                </a:solidFill>
                <a:latin typeface="微软雅黑" panose="020B0503020204020204" charset="-122"/>
                <a:ea typeface="微软雅黑" panose="020B0503020204020204" charset="-122"/>
                <a:cs typeface="微软雅黑" panose="020B0503020204020204" charset="-122"/>
              </a:rPr>
              <a:t>属性</a:t>
            </a:r>
            <a:r>
              <a:rPr lang="zh-TW" altLang="en-US"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TW" sz="2800" dirty="0" err="1">
                <a:solidFill>
                  <a:schemeClr val="tx2"/>
                </a:solidFill>
                <a:latin typeface="微软雅黑" panose="020B0503020204020204" charset="-122"/>
                <a:ea typeface="微软雅黑" panose="020B0503020204020204" charset="-122"/>
                <a:cs typeface="微软雅黑" panose="020B0503020204020204" charset="-122"/>
              </a:rPr>
              <a:t>vs</a:t>
            </a:r>
            <a:r>
              <a:rPr lang="en-US" altLang="zh-TW" sz="2800" dirty="0">
                <a:solidFill>
                  <a:schemeClr val="tx2"/>
                </a:solidFill>
                <a:latin typeface="微软雅黑" panose="020B0503020204020204" charset="-122"/>
                <a:ea typeface="微软雅黑" panose="020B0503020204020204" charset="-122"/>
                <a:cs typeface="微软雅黑" panose="020B0503020204020204" charset="-122"/>
              </a:rPr>
              <a:t> </a:t>
            </a:r>
            <a:r>
              <a:rPr lang="en-US" altLang="zh-TW" sz="2800" dirty="0" smtClean="0">
                <a:solidFill>
                  <a:schemeClr val="tx2"/>
                </a:solidFill>
                <a:latin typeface="微软雅黑" panose="020B0503020204020204" charset="-122"/>
                <a:ea typeface="微软雅黑" panose="020B0503020204020204" charset="-122"/>
                <a:cs typeface="微软雅黑" panose="020B0503020204020204" charset="-122"/>
              </a:rPr>
              <a:t>Methods</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9" name="Rectangle 3"/>
          <p:cNvSpPr txBox="1">
            <a:spLocks noChangeArrowheads="1"/>
          </p:cNvSpPr>
          <p:nvPr/>
        </p:nvSpPr>
        <p:spPr>
          <a:xfrm>
            <a:off x="541020" y="1249045"/>
            <a:ext cx="7787005" cy="36703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chemeClr val="tx1"/>
                </a:solidFill>
              </a:rPr>
              <a:t>不经过计算</a:t>
            </a:r>
            <a:r>
              <a:rPr lang="zh-CN" altLang="en-US" sz="1800" dirty="0">
                <a:solidFill>
                  <a:schemeClr val="tx1"/>
                </a:solidFill>
              </a:rPr>
              <a:t>属性，我们可以在 </a:t>
            </a:r>
            <a:r>
              <a:rPr lang="en-US" altLang="zh-CN" sz="1800" dirty="0">
                <a:solidFill>
                  <a:schemeClr val="tx1"/>
                </a:solidFill>
              </a:rPr>
              <a:t>method </a:t>
            </a:r>
            <a:r>
              <a:rPr lang="zh-CN" altLang="en-US" sz="1800" dirty="0">
                <a:solidFill>
                  <a:schemeClr val="tx1"/>
                </a:solidFill>
              </a:rPr>
              <a:t>中定义一个相同的函数来替代它</a:t>
            </a:r>
            <a:r>
              <a:rPr lang="zh-CN" altLang="en-US" sz="1800" dirty="0" smtClean="0">
                <a:solidFill>
                  <a:schemeClr val="tx1"/>
                </a:solidFill>
              </a:rPr>
              <a:t>。</a:t>
            </a:r>
            <a:r>
              <a:rPr lang="zh-CN" altLang="en-US" sz="1800" dirty="0">
                <a:solidFill>
                  <a:schemeClr val="tx1"/>
                </a:solidFill>
              </a:rPr>
              <a:t>对于最终的结果，两种方式确实是相同的。然而，不同的是计算属性是基于它的依赖缓存。计算属性只有在它的相关依赖发生改变时才会</a:t>
            </a:r>
            <a:r>
              <a:rPr lang="zh-CN" altLang="en-US" sz="1800" dirty="0" smtClean="0">
                <a:solidFill>
                  <a:schemeClr val="tx1"/>
                </a:solidFill>
              </a:rPr>
              <a:t>重新取值。</a:t>
            </a:r>
            <a:endParaRPr lang="zh-CN" altLang="en-US" sz="1800" dirty="0">
              <a:solidFill>
                <a:schemeClr val="tx1"/>
              </a:solidFill>
            </a:endParaRPr>
          </a:p>
          <a:p>
            <a:pPr algn="l">
              <a:buClr>
                <a:srgbClr val="FEB409"/>
              </a:buClr>
            </a:pPr>
            <a:endParaRPr lang="zh-CN" altLang="en-US" sz="1800" dirty="0"/>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p:txBody>
      </p:sp>
      <p:pic>
        <p:nvPicPr>
          <p:cNvPr id="10" name="图片 9"/>
          <p:cNvPicPr>
            <a:picLocks noChangeAspect="1"/>
          </p:cNvPicPr>
          <p:nvPr/>
        </p:nvPicPr>
        <p:blipFill>
          <a:blip r:embed="rId1"/>
          <a:stretch>
            <a:fillRect/>
          </a:stretch>
        </p:blipFill>
        <p:spPr>
          <a:xfrm>
            <a:off x="1022711" y="2406150"/>
            <a:ext cx="7200000" cy="586470"/>
          </a:xfrm>
          <a:prstGeom prst="rect">
            <a:avLst/>
          </a:prstGeom>
        </p:spPr>
      </p:pic>
      <p:pic>
        <p:nvPicPr>
          <p:cNvPr id="11" name="图片 10"/>
          <p:cNvPicPr>
            <a:picLocks noChangeAspect="1"/>
          </p:cNvPicPr>
          <p:nvPr/>
        </p:nvPicPr>
        <p:blipFill>
          <a:blip r:embed="rId2"/>
          <a:stretch>
            <a:fillRect/>
          </a:stretch>
        </p:blipFill>
        <p:spPr>
          <a:xfrm>
            <a:off x="1022711" y="3263455"/>
            <a:ext cx="7200000" cy="13877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3.4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计算</a:t>
            </a:r>
            <a:r>
              <a:rPr lang="zh-CN" altLang="en-US" sz="2800" dirty="0">
                <a:solidFill>
                  <a:schemeClr val="tx2"/>
                </a:solidFill>
                <a:latin typeface="微软雅黑" panose="020B0503020204020204" charset="-122"/>
                <a:ea typeface="微软雅黑" panose="020B0503020204020204" charset="-122"/>
                <a:cs typeface="微软雅黑" panose="020B0503020204020204" charset="-122"/>
              </a:rPr>
              <a:t>属性 </a:t>
            </a:r>
            <a:r>
              <a:rPr lang="en-US" altLang="zh-CN" sz="2800" dirty="0" err="1">
                <a:solidFill>
                  <a:schemeClr val="tx2"/>
                </a:solidFill>
                <a:latin typeface="微软雅黑" panose="020B0503020204020204" charset="-122"/>
                <a:ea typeface="微软雅黑" panose="020B0503020204020204" charset="-122"/>
                <a:cs typeface="微软雅黑" panose="020B0503020204020204" charset="-122"/>
              </a:rPr>
              <a:t>vs</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 Watched </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Property</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9" name="Rectangle 3"/>
          <p:cNvSpPr txBox="1">
            <a:spLocks noChangeArrowheads="1"/>
          </p:cNvSpPr>
          <p:nvPr/>
        </p:nvSpPr>
        <p:spPr>
          <a:xfrm>
            <a:off x="776292" y="995959"/>
            <a:ext cx="79105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err="1" smtClean="0">
                <a:solidFill>
                  <a:schemeClr val="tx1"/>
                </a:solidFill>
              </a:rPr>
              <a:t>Vue.js</a:t>
            </a:r>
            <a:r>
              <a:rPr lang="en-US" altLang="zh-CN" sz="1800" dirty="0" smtClean="0">
                <a:solidFill>
                  <a:schemeClr val="tx1"/>
                </a:solidFill>
              </a:rPr>
              <a:t> </a:t>
            </a:r>
            <a:r>
              <a:rPr lang="zh-CN" altLang="en-US" sz="1800" dirty="0">
                <a:solidFill>
                  <a:schemeClr val="tx1"/>
                </a:solidFill>
              </a:rPr>
              <a:t>提供了一个方法 </a:t>
            </a:r>
            <a:r>
              <a:rPr lang="en-US" altLang="zh-CN" sz="1800" dirty="0">
                <a:solidFill>
                  <a:schemeClr val="tx1"/>
                </a:solidFill>
              </a:rPr>
              <a:t>$watch </a:t>
            </a:r>
            <a:r>
              <a:rPr lang="zh-CN" altLang="en-US" sz="1800" dirty="0">
                <a:solidFill>
                  <a:schemeClr val="tx1"/>
                </a:solidFill>
              </a:rPr>
              <a:t>，它用于观察 </a:t>
            </a:r>
            <a:r>
              <a:rPr lang="en-US" altLang="zh-CN" sz="1800" dirty="0" err="1">
                <a:solidFill>
                  <a:schemeClr val="tx1"/>
                </a:solidFill>
              </a:rPr>
              <a:t>Vue</a:t>
            </a:r>
            <a:r>
              <a:rPr lang="en-US" altLang="zh-CN" sz="1800" dirty="0">
                <a:solidFill>
                  <a:schemeClr val="tx1"/>
                </a:solidFill>
              </a:rPr>
              <a:t> </a:t>
            </a:r>
            <a:r>
              <a:rPr lang="zh-CN" altLang="en-US" sz="1800" dirty="0">
                <a:solidFill>
                  <a:schemeClr val="tx1"/>
                </a:solidFill>
              </a:rPr>
              <a:t>实例上的数据变动</a:t>
            </a:r>
            <a:r>
              <a:rPr lang="zh-CN" altLang="en-US" sz="1800" dirty="0" smtClean="0">
                <a:solidFill>
                  <a:schemeClr val="tx1"/>
                </a:solidFill>
              </a:rPr>
              <a:t>。</a:t>
            </a:r>
            <a:endParaRPr lang="zh-CN" altLang="en-US" sz="1800" dirty="0">
              <a:solidFill>
                <a:schemeClr val="tx1"/>
              </a:solidFill>
            </a:endParaRPr>
          </a:p>
          <a:p>
            <a:pPr algn="l">
              <a:buClr>
                <a:srgbClr val="FEB409"/>
              </a:buClr>
            </a:pPr>
            <a:endParaRPr lang="zh-CN" altLang="en-US" sz="1800" dirty="0"/>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1022711" y="1469450"/>
            <a:ext cx="7200000" cy="542032"/>
          </a:xfrm>
          <a:prstGeom prst="rect">
            <a:avLst/>
          </a:prstGeom>
        </p:spPr>
      </p:pic>
      <p:pic>
        <p:nvPicPr>
          <p:cNvPr id="4" name="图片 3"/>
          <p:cNvPicPr>
            <a:picLocks noChangeAspect="1"/>
          </p:cNvPicPr>
          <p:nvPr/>
        </p:nvPicPr>
        <p:blipFill>
          <a:blip r:embed="rId2"/>
          <a:stretch>
            <a:fillRect/>
          </a:stretch>
        </p:blipFill>
        <p:spPr>
          <a:xfrm>
            <a:off x="1022711" y="2123882"/>
            <a:ext cx="7200000" cy="29503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3B35AE49-06E8-964A-A4F6-CB94547905DC}" type="slidenum">
              <a:rPr kumimoji="1" lang="zh-CN" altLang="en-US" smtClean="0"/>
            </a:fld>
            <a:endParaRPr kumimoji="1" lang="zh-CN" altLang="en-US"/>
          </a:p>
        </p:txBody>
      </p:sp>
      <p:sp>
        <p:nvSpPr>
          <p:cNvPr id="5" name="文本框 4"/>
          <p:cNvSpPr txBox="1"/>
          <p:nvPr/>
        </p:nvSpPr>
        <p:spPr>
          <a:xfrm>
            <a:off x="792480" y="866140"/>
            <a:ext cx="6724015" cy="3901440"/>
          </a:xfrm>
          <a:prstGeom prst="rect">
            <a:avLst/>
          </a:prstGeom>
          <a:noFill/>
        </p:spPr>
        <p:txBody>
          <a:bodyPr wrap="square" rtlCol="0" anchor="t">
            <a:spAutoFit/>
          </a:bodyPr>
          <a:p>
            <a:r>
              <a:rPr lang="zh-CN" altLang="en-US" sz="500"/>
              <a:t>&lt;!DOCTYPE html&gt;</a:t>
            </a:r>
            <a:endParaRPr lang="zh-CN" altLang="en-US" sz="500"/>
          </a:p>
          <a:p>
            <a:r>
              <a:rPr lang="zh-CN" altLang="en-US" sz="500"/>
              <a:t>&lt;html&gt;</a:t>
            </a:r>
            <a:endParaRPr lang="zh-CN" altLang="en-US" sz="500"/>
          </a:p>
          <a:p>
            <a:r>
              <a:rPr lang="zh-CN" altLang="en-US" sz="500"/>
              <a:t>&lt;head&gt;</a:t>
            </a:r>
            <a:endParaRPr lang="zh-CN" altLang="en-US" sz="500"/>
          </a:p>
          <a:p>
            <a:r>
              <a:rPr lang="zh-CN" altLang="en-US" sz="500"/>
              <a:t>	&lt;meta charset="UTF-8"&gt;</a:t>
            </a:r>
            <a:endParaRPr lang="zh-CN" altLang="en-US" sz="500"/>
          </a:p>
          <a:p>
            <a:r>
              <a:rPr lang="zh-CN" altLang="en-US" sz="500"/>
              <a:t>	&lt;title&gt;语法模板-指令&lt;/title&gt;</a:t>
            </a:r>
            <a:endParaRPr lang="zh-CN" altLang="en-US" sz="500"/>
          </a:p>
          <a:p>
            <a:r>
              <a:rPr lang="zh-CN" altLang="en-US" sz="500"/>
              <a:t>&lt;/head&gt;</a:t>
            </a:r>
            <a:endParaRPr lang="zh-CN" altLang="en-US" sz="500"/>
          </a:p>
          <a:p>
            <a:r>
              <a:rPr lang="zh-CN" altLang="en-US" sz="500"/>
              <a:t>&lt;body&gt;</a:t>
            </a:r>
            <a:endParaRPr lang="zh-CN" altLang="en-US" sz="500"/>
          </a:p>
          <a:p>
            <a:r>
              <a:rPr lang="zh-CN" altLang="en-US" sz="500"/>
              <a:t>&lt;div id="example"&gt;</a:t>
            </a:r>
            <a:endParaRPr lang="zh-CN" altLang="en-US" sz="500"/>
          </a:p>
          <a:p>
            <a:r>
              <a:rPr lang="zh-CN" altLang="en-US" sz="500"/>
              <a:t>  &lt;p&gt;Original message: "{{ message }}"&lt;/p&gt;</a:t>
            </a:r>
            <a:endParaRPr lang="zh-CN" altLang="en-US" sz="500"/>
          </a:p>
          <a:p>
            <a:r>
              <a:rPr lang="zh-CN" altLang="en-US" sz="500"/>
              <a:t>  &lt;p&gt;Computed reversed message: "{{ reversedMessage }}"&lt;/p&gt;</a:t>
            </a:r>
            <a:endParaRPr lang="zh-CN" altLang="en-US" sz="500"/>
          </a:p>
          <a:p>
            <a:r>
              <a:rPr lang="zh-CN" altLang="en-US" sz="500"/>
              <a:t>  &lt;p&gt;</a:t>
            </a:r>
            <a:endParaRPr lang="zh-CN" altLang="en-US" sz="500"/>
          </a:p>
          <a:p>
            <a:r>
              <a:rPr lang="zh-CN" altLang="en-US" sz="500"/>
              <a:t>    Ask a yes/no question:</a:t>
            </a:r>
            <a:endParaRPr lang="zh-CN" altLang="en-US" sz="500"/>
          </a:p>
          <a:p>
            <a:r>
              <a:rPr lang="zh-CN" altLang="en-US" sz="500"/>
              <a:t>    &lt;input v-model="question"&gt;</a:t>
            </a:r>
            <a:endParaRPr lang="zh-CN" altLang="en-US" sz="500"/>
          </a:p>
          <a:p>
            <a:r>
              <a:rPr lang="zh-CN" altLang="en-US" sz="500"/>
              <a:t>  &lt;/p&gt;</a:t>
            </a:r>
            <a:endParaRPr lang="zh-CN" altLang="en-US" sz="500"/>
          </a:p>
          <a:p>
            <a:r>
              <a:rPr lang="zh-CN" altLang="en-US" sz="500"/>
              <a:t>  &lt;p&gt;{{answer}}&lt;/p&gt;</a:t>
            </a:r>
            <a:endParaRPr lang="zh-CN" altLang="en-US" sz="500"/>
          </a:p>
          <a:p>
            <a:r>
              <a:rPr lang="zh-CN" altLang="en-US" sz="500"/>
              <a:t>&lt;/div&gt;</a:t>
            </a:r>
            <a:endParaRPr lang="zh-CN" altLang="en-US" sz="500"/>
          </a:p>
          <a:p>
            <a:r>
              <a:rPr lang="zh-CN" altLang="en-US" sz="500"/>
              <a:t>&lt;script src="vue.js" type="text/javascript" charset="utf-8"&gt;&lt;/script&gt;</a:t>
            </a:r>
            <a:endParaRPr lang="zh-CN" altLang="en-US" sz="500"/>
          </a:p>
          <a:p>
            <a:r>
              <a:rPr lang="zh-CN" altLang="en-US" sz="500"/>
              <a:t>&lt;script type="text/javascript"&gt;</a:t>
            </a:r>
            <a:endParaRPr lang="zh-CN" altLang="en-US" sz="500"/>
          </a:p>
          <a:p>
            <a:r>
              <a:rPr lang="zh-CN" altLang="en-US" sz="500"/>
              <a:t>	var vm = new Vue({</a:t>
            </a:r>
            <a:endParaRPr lang="zh-CN" altLang="en-US" sz="500"/>
          </a:p>
          <a:p>
            <a:r>
              <a:rPr lang="zh-CN" altLang="en-US" sz="500"/>
              <a:t>	  el: '#example',</a:t>
            </a:r>
            <a:endParaRPr lang="zh-CN" altLang="en-US" sz="500"/>
          </a:p>
          <a:p>
            <a:r>
              <a:rPr lang="zh-CN" altLang="en-US" sz="500"/>
              <a:t>	  data: {</a:t>
            </a:r>
            <a:endParaRPr lang="zh-CN" altLang="en-US" sz="500"/>
          </a:p>
          <a:p>
            <a:r>
              <a:rPr lang="zh-CN" altLang="en-US" sz="500"/>
              <a:t>	    message: 'Hello',</a:t>
            </a:r>
            <a:endParaRPr lang="zh-CN" altLang="en-US" sz="500"/>
          </a:p>
          <a:p>
            <a:r>
              <a:rPr lang="zh-CN" altLang="en-US" sz="500"/>
              <a:t>	    question: '',</a:t>
            </a:r>
            <a:endParaRPr lang="zh-CN" altLang="en-US" sz="500"/>
          </a:p>
          <a:p>
            <a:r>
              <a:rPr lang="zh-CN" altLang="en-US" sz="500"/>
              <a:t>    	answer: '请先输入您要提问的问题!'</a:t>
            </a:r>
            <a:endParaRPr lang="zh-CN" altLang="en-US" sz="500"/>
          </a:p>
          <a:p>
            <a:r>
              <a:rPr lang="zh-CN" altLang="en-US" sz="500"/>
              <a:t>	  },</a:t>
            </a:r>
            <a:endParaRPr lang="zh-CN" altLang="en-US" sz="500"/>
          </a:p>
          <a:p>
            <a:r>
              <a:rPr lang="zh-CN" altLang="en-US" sz="500"/>
              <a:t>	  computed: {</a:t>
            </a:r>
            <a:endParaRPr lang="zh-CN" altLang="en-US" sz="500"/>
          </a:p>
          <a:p>
            <a:r>
              <a:rPr lang="zh-CN" altLang="en-US" sz="500"/>
              <a:t>	    reversedMessage: function () {</a:t>
            </a:r>
            <a:endParaRPr lang="zh-CN" altLang="en-US" sz="500"/>
          </a:p>
          <a:p>
            <a:r>
              <a:rPr lang="zh-CN" altLang="en-US" sz="500"/>
              <a:t>	      return this.message.split('').reverse().join('')</a:t>
            </a:r>
            <a:endParaRPr lang="zh-CN" altLang="en-US" sz="500"/>
          </a:p>
          <a:p>
            <a:r>
              <a:rPr lang="zh-CN" altLang="en-US" sz="500"/>
              <a:t>	    }</a:t>
            </a:r>
            <a:endParaRPr lang="zh-CN" altLang="en-US" sz="500"/>
          </a:p>
          <a:p>
            <a:r>
              <a:rPr lang="zh-CN" altLang="en-US" sz="500"/>
              <a:t>	  },</a:t>
            </a:r>
            <a:endParaRPr lang="zh-CN" altLang="en-US" sz="500"/>
          </a:p>
          <a:p>
            <a:r>
              <a:rPr lang="zh-CN" altLang="en-US" sz="500"/>
              <a:t>	  watch: {</a:t>
            </a:r>
            <a:endParaRPr lang="zh-CN" altLang="en-US" sz="500"/>
          </a:p>
          <a:p>
            <a:r>
              <a:rPr lang="zh-CN" altLang="en-US" sz="500"/>
              <a:t>	    question: function (newQuestion) {</a:t>
            </a:r>
            <a:endParaRPr lang="zh-CN" altLang="en-US" sz="500"/>
          </a:p>
          <a:p>
            <a:r>
              <a:rPr lang="zh-CN" altLang="en-US" sz="500"/>
              <a:t>	      this.answer = 'Waiting for you to stop typing...'</a:t>
            </a:r>
            <a:endParaRPr lang="zh-CN" altLang="en-US" sz="500"/>
          </a:p>
          <a:p>
            <a:r>
              <a:rPr lang="zh-CN" altLang="en-US" sz="500"/>
              <a:t>	      this.getAnswer()</a:t>
            </a:r>
            <a:endParaRPr lang="zh-CN" altLang="en-US" sz="500"/>
          </a:p>
          <a:p>
            <a:r>
              <a:rPr lang="zh-CN" altLang="en-US" sz="500"/>
              <a:t>	    }</a:t>
            </a:r>
            <a:endParaRPr lang="zh-CN" altLang="en-US" sz="500"/>
          </a:p>
          <a:p>
            <a:r>
              <a:rPr lang="zh-CN" altLang="en-US" sz="500"/>
              <a:t>	  },</a:t>
            </a:r>
            <a:endParaRPr lang="zh-CN" altLang="en-US" sz="500"/>
          </a:p>
          <a:p>
            <a:r>
              <a:rPr lang="zh-CN" altLang="en-US" sz="500"/>
              <a:t>	  methods: {</a:t>
            </a:r>
            <a:endParaRPr lang="zh-CN" altLang="en-US" sz="500"/>
          </a:p>
          <a:p>
            <a:r>
              <a:rPr lang="zh-CN" altLang="en-US" sz="500"/>
              <a:t>	    getAnswer: function () {</a:t>
            </a:r>
            <a:endParaRPr lang="zh-CN" altLang="en-US" sz="500"/>
          </a:p>
          <a:p>
            <a:r>
              <a:rPr lang="zh-CN" altLang="en-US" sz="500"/>
              <a:t>	        var vm = this</a:t>
            </a:r>
            <a:endParaRPr lang="zh-CN" altLang="en-US" sz="500"/>
          </a:p>
          <a:p>
            <a:r>
              <a:rPr lang="zh-CN" altLang="en-US" sz="500"/>
              <a:t>	        if (this.question.indexOf('?') === -1) {</a:t>
            </a:r>
            <a:endParaRPr lang="zh-CN" altLang="en-US" sz="500"/>
          </a:p>
          <a:p>
            <a:r>
              <a:rPr lang="zh-CN" altLang="en-US" sz="500"/>
              <a:t>	          vm.answer = '要以"?"结尾,我才会认为您要提问的问题问完了'</a:t>
            </a:r>
            <a:endParaRPr lang="zh-CN" altLang="en-US" sz="500"/>
          </a:p>
          <a:p>
            <a:r>
              <a:rPr lang="zh-CN" altLang="en-US" sz="500"/>
              <a:t>	          return</a:t>
            </a:r>
            <a:endParaRPr lang="zh-CN" altLang="en-US" sz="500"/>
          </a:p>
          <a:p>
            <a:r>
              <a:rPr lang="zh-CN" altLang="en-US" sz="500"/>
              <a:t>	        }</a:t>
            </a:r>
            <a:endParaRPr lang="zh-CN" altLang="en-US" sz="500"/>
          </a:p>
          <a:p>
            <a:r>
              <a:rPr lang="zh-CN" altLang="en-US" sz="500"/>
              <a:t>	        vm.answer = '正确答案显示出来了';</a:t>
            </a:r>
            <a:endParaRPr lang="zh-CN" altLang="en-US" sz="500"/>
          </a:p>
          <a:p>
            <a:r>
              <a:rPr lang="zh-CN" altLang="en-US" sz="500"/>
              <a:t>	      }</a:t>
            </a:r>
            <a:endParaRPr lang="zh-CN" altLang="en-US" sz="500"/>
          </a:p>
          <a:p>
            <a:r>
              <a:rPr lang="zh-CN" altLang="en-US" sz="500"/>
              <a:t>	   }</a:t>
            </a:r>
            <a:endParaRPr lang="zh-CN" altLang="en-US" sz="500"/>
          </a:p>
          <a:p>
            <a:r>
              <a:rPr lang="zh-CN" altLang="en-US" sz="500"/>
              <a:t>	})</a:t>
            </a:r>
            <a:endParaRPr lang="zh-CN" altLang="en-US" sz="500"/>
          </a:p>
          <a:p>
            <a:r>
              <a:rPr lang="zh-CN" altLang="en-US" sz="500"/>
              <a:t>&lt;/script&gt;</a:t>
            </a:r>
            <a:endParaRPr lang="zh-CN" altLang="en-US" sz="500"/>
          </a:p>
          <a:p>
            <a:r>
              <a:rPr lang="zh-CN" altLang="en-US" sz="500"/>
              <a:t>&lt;/body&gt;</a:t>
            </a:r>
            <a:endParaRPr lang="zh-CN" altLang="en-US" sz="500"/>
          </a:p>
          <a:p>
            <a:r>
              <a:rPr lang="zh-CN" altLang="en-US" sz="500"/>
              <a:t>&lt;/html&gt;</a:t>
            </a:r>
            <a:endParaRPr lang="zh-CN" altLang="en-US" sz="500"/>
          </a:p>
        </p:txBody>
      </p:sp>
      <p:sp>
        <p:nvSpPr>
          <p:cNvPr id="13" name="Rectangle 2"/>
          <p:cNvSpPr txBox="1">
            <a:spLocks noChangeArrowheads="1"/>
          </p:cNvSpPr>
          <p:nvPr/>
        </p:nvSpPr>
        <p:spPr>
          <a:xfrm>
            <a:off x="545715"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3.5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计算属性</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Demo</a:t>
            </a:r>
            <a:endPar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69567" y="2187708"/>
            <a:ext cx="4352782" cy="466182"/>
          </a:xfrm>
        </p:spPr>
        <p:txBody>
          <a:bodyPr>
            <a:noAutofit/>
          </a:bodyPr>
          <a:lstStyle/>
          <a:p>
            <a:r>
              <a:rPr kumimoji="1" lang="zh-CN" altLang="zh-CN" sz="3600" dirty="0">
                <a:solidFill>
                  <a:schemeClr val="tx2"/>
                </a:solidFill>
              </a:rPr>
              <a:t>4</a:t>
            </a:r>
            <a:r>
              <a:rPr kumimoji="1" lang="en-US" altLang="zh-CN" sz="3600" dirty="0" smtClean="0">
                <a:solidFill>
                  <a:schemeClr val="tx2"/>
                </a:solidFill>
              </a:rPr>
              <a:t>. </a:t>
            </a:r>
            <a:r>
              <a:rPr lang="en-US" altLang="zh-CN" sz="3600" dirty="0">
                <a:solidFill>
                  <a:srgbClr val="1F497D"/>
                </a:solidFill>
              </a:rPr>
              <a:t>Class </a:t>
            </a:r>
            <a:r>
              <a:rPr lang="zh-CN" altLang="en-US" sz="3600" dirty="0">
                <a:solidFill>
                  <a:srgbClr val="1F497D"/>
                </a:solidFill>
              </a:rPr>
              <a:t>与 </a:t>
            </a:r>
            <a:r>
              <a:rPr lang="en-US" altLang="zh-CN" sz="3600" dirty="0">
                <a:solidFill>
                  <a:srgbClr val="1F497D"/>
                </a:solidFill>
              </a:rPr>
              <a:t>Style </a:t>
            </a:r>
            <a:r>
              <a:rPr lang="zh-CN" altLang="en-US" sz="3600" dirty="0">
                <a:solidFill>
                  <a:srgbClr val="1F497D"/>
                </a:solidFill>
              </a:rPr>
              <a:t>绑</a:t>
            </a:r>
            <a:r>
              <a:rPr lang="zh-CN" altLang="en-US" sz="3600" dirty="0" smtClean="0">
                <a:solidFill>
                  <a:srgbClr val="1F497D"/>
                </a:solidFill>
              </a:rPr>
              <a:t>定</a:t>
            </a:r>
            <a:endParaRPr kumimoji="1" lang="zh-CN" altLang="en-US" sz="3300" dirty="0">
              <a:solidFill>
                <a:srgbClr val="1F497D"/>
              </a:solidFill>
            </a:endParaRPr>
          </a:p>
        </p:txBody>
      </p:sp>
      <p:grpSp>
        <p:nvGrpSpPr>
          <p:cNvPr id="20" name="组 19"/>
          <p:cNvGrpSpPr/>
          <p:nvPr/>
        </p:nvGrpSpPr>
        <p:grpSpPr>
          <a:xfrm>
            <a:off x="2122582" y="137580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3668158" cy="466182"/>
          </a:xfrm>
        </p:spPr>
        <p:txBody>
          <a:bodyPr>
            <a:noAutofit/>
          </a:bodyPr>
          <a:lstStyle/>
          <a:p>
            <a:r>
              <a:rPr kumimoji="1" lang="en-US" altLang="zh-CN" sz="3600" dirty="0" smtClean="0">
                <a:solidFill>
                  <a:schemeClr val="tx2"/>
                </a:solidFill>
              </a:rPr>
              <a:t>1. </a:t>
            </a:r>
            <a:r>
              <a:rPr lang="en-US" altLang="zh-CN" sz="3600" dirty="0" err="1" smtClean="0">
                <a:solidFill>
                  <a:schemeClr val="tx2"/>
                </a:solidFill>
                <a:latin typeface="微软雅黑" panose="020B0503020204020204" charset="-122"/>
                <a:ea typeface="微软雅黑" panose="020B0503020204020204" charset="-122"/>
                <a:cs typeface="微软雅黑" panose="020B0503020204020204" charset="-122"/>
              </a:rPr>
              <a:t>Vue.js</a:t>
            </a:r>
            <a:r>
              <a:rPr lang="zh-CN" altLang="en-US" sz="3600" dirty="0" smtClean="0">
                <a:solidFill>
                  <a:schemeClr val="tx2"/>
                </a:solidFill>
                <a:latin typeface="微软雅黑" panose="020B0503020204020204" charset="-122"/>
                <a:ea typeface="微软雅黑" panose="020B0503020204020204" charset="-122"/>
                <a:cs typeface="微软雅黑" panose="020B0503020204020204" charset="-122"/>
              </a:rPr>
              <a:t>实例</a:t>
            </a:r>
            <a:endParaRPr kumimoji="1" lang="zh-CN" altLang="en-US" sz="3300" dirty="0">
              <a:solidFill>
                <a:schemeClr val="tx2"/>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TW" altLang="en-US" sz="2800" dirty="0" smtClean="0">
                <a:solidFill>
                  <a:srgbClr val="1F497D"/>
                </a:solidFill>
                <a:latin typeface="微软雅黑" panose="020B0503020204020204" charset="-122"/>
                <a:ea typeface="微软雅黑" panose="020B0503020204020204" charset="-122"/>
                <a:cs typeface="微软雅黑" panose="020B0503020204020204" charset="-122"/>
              </a:rPr>
              <a:t>绑</a:t>
            </a:r>
            <a:r>
              <a:rPr lang="zh-TW" altLang="en-US" sz="2800" dirty="0">
                <a:solidFill>
                  <a:srgbClr val="1F497D"/>
                </a:solidFill>
                <a:latin typeface="微软雅黑" panose="020B0503020204020204" charset="-122"/>
                <a:ea typeface="微软雅黑" panose="020B0503020204020204" charset="-122"/>
                <a:cs typeface="微软雅黑" panose="020B0503020204020204" charset="-122"/>
              </a:rPr>
              <a:t>定 </a:t>
            </a:r>
            <a:r>
              <a:rPr lang="en-US" altLang="zh-TW" sz="2800" dirty="0">
                <a:solidFill>
                  <a:srgbClr val="1F497D"/>
                </a:solidFill>
                <a:latin typeface="微软雅黑" panose="020B0503020204020204" charset="-122"/>
                <a:ea typeface="微软雅黑" panose="020B0503020204020204" charset="-122"/>
                <a:cs typeface="微软雅黑" panose="020B0503020204020204" charset="-122"/>
              </a:rPr>
              <a:t>HTML </a:t>
            </a:r>
            <a:r>
              <a:rPr lang="en-US" altLang="zh-TW" sz="2800" dirty="0" smtClean="0">
                <a:solidFill>
                  <a:srgbClr val="1F497D"/>
                </a:solidFill>
                <a:latin typeface="微软雅黑" panose="020B0503020204020204" charset="-122"/>
                <a:ea typeface="微软雅黑" panose="020B0503020204020204" charset="-122"/>
                <a:cs typeface="微软雅黑" panose="020B0503020204020204" charset="-122"/>
              </a:rPr>
              <a:t>Class</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14045" y="975995"/>
            <a:ext cx="8062595" cy="321246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lnSpc>
                <a:spcPct val="140000"/>
              </a:lnSpc>
              <a:buClr>
                <a:srgbClr val="FEB409"/>
              </a:buClr>
              <a:buFont typeface="Arial" panose="020B0604020202020204"/>
            </a:pPr>
            <a:r>
              <a:rPr lang="en-US" altLang="zh-CN" sz="1800" dirty="0" smtClean="0">
                <a:solidFill>
                  <a:srgbClr val="000000"/>
                </a:solidFill>
              </a:rPr>
              <a:t>Vue.js</a:t>
            </a:r>
            <a:r>
              <a:rPr lang="zh-CN" altLang="en-US" sz="1800" dirty="0" smtClean="0">
                <a:solidFill>
                  <a:srgbClr val="000000"/>
                </a:solidFill>
              </a:rPr>
              <a:t>除了可以进行数据插值，计算属性以外，也可以对元素的样式进行绑定，以此来操作样式</a:t>
            </a:r>
            <a:endParaRPr lang="zh-CN" altLang="en-US" sz="1800" dirty="0" smtClean="0">
              <a:solidFill>
                <a:srgbClr val="000000"/>
              </a:solidFill>
            </a:endParaRPr>
          </a:p>
          <a:p>
            <a:pPr marL="342900" indent="-342900" algn="l">
              <a:lnSpc>
                <a:spcPct val="140000"/>
              </a:lnSpc>
              <a:buClr>
                <a:srgbClr val="FEB409"/>
              </a:buClr>
              <a:buFont typeface="Arial" panose="020B0604020202020204"/>
              <a:buChar char="•"/>
            </a:pPr>
            <a:endParaRPr lang="zh-CN" altLang="en-US" sz="1800" dirty="0" smtClean="0">
              <a:solidFill>
                <a:srgbClr val="000000"/>
              </a:solidFill>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对象语法</a:t>
            </a:r>
            <a:endParaRPr lang="en-US" altLang="zh-CN" sz="1800" dirty="0" smtClean="0">
              <a:solidFill>
                <a:srgbClr val="000000"/>
              </a:solidFill>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数组语法</a:t>
            </a: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对象语法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2392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TW" altLang="en-US" sz="1800" dirty="0">
                <a:solidFill>
                  <a:schemeClr val="tx1"/>
                </a:solidFill>
                <a:latin typeface="+mn-ea"/>
              </a:rPr>
              <a:t>传给 </a:t>
            </a:r>
            <a:r>
              <a:rPr lang="en-US" altLang="zh-TW" sz="1800" dirty="0" err="1">
                <a:solidFill>
                  <a:schemeClr val="tx1"/>
                </a:solidFill>
              </a:rPr>
              <a:t>v-bind:class</a:t>
            </a:r>
            <a:r>
              <a:rPr lang="en-US" altLang="zh-TW" sz="1800" dirty="0">
                <a:solidFill>
                  <a:schemeClr val="tx1"/>
                </a:solidFill>
              </a:rPr>
              <a:t> </a:t>
            </a:r>
            <a:r>
              <a:rPr lang="zh-TW" altLang="en-US" sz="1800" dirty="0">
                <a:solidFill>
                  <a:schemeClr val="tx1"/>
                </a:solidFill>
                <a:latin typeface="+mn-ea"/>
              </a:rPr>
              <a:t>一个对象，以动态地切换</a:t>
            </a:r>
            <a:r>
              <a:rPr lang="zh-TW" altLang="en-US" sz="1800" dirty="0">
                <a:solidFill>
                  <a:schemeClr val="tx1"/>
                </a:solidFill>
                <a:ea typeface="+mj-ea"/>
              </a:rPr>
              <a:t> </a:t>
            </a:r>
            <a:r>
              <a:rPr lang="en-US" altLang="zh-TW" sz="1800" dirty="0">
                <a:solidFill>
                  <a:schemeClr val="tx1"/>
                </a:solidFill>
                <a:ea typeface="+mj-ea"/>
              </a:rPr>
              <a:t>class </a:t>
            </a:r>
            <a:endParaRPr lang="en-US" altLang="zh-TW" sz="1800" dirty="0" smtClean="0">
              <a:solidFill>
                <a:schemeClr val="tx1"/>
              </a:solidFill>
              <a:ea typeface="+mj-ea"/>
            </a:endParaRPr>
          </a:p>
          <a:p>
            <a:pPr marL="285750" indent="-285750" algn="l">
              <a:buClr>
                <a:schemeClr val="accent6"/>
              </a:buClr>
              <a:buFont typeface="Arial" panose="020B0604020202020204"/>
              <a:buChar char="•"/>
            </a:pPr>
            <a:endParaRPr lang="en-US" altLang="zh-CN" sz="1800" dirty="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也可以在对</a:t>
            </a:r>
            <a:r>
              <a:rPr lang="zh-CN" altLang="en-US" sz="1800" dirty="0">
                <a:solidFill>
                  <a:srgbClr val="000000"/>
                </a:solidFill>
              </a:rPr>
              <a:t>象中传入更多属性用来动态切换多个 </a:t>
            </a:r>
            <a:r>
              <a:rPr lang="en-US" altLang="zh-CN" sz="1800" dirty="0">
                <a:solidFill>
                  <a:srgbClr val="000000"/>
                </a:solidFill>
              </a:rPr>
              <a:t>class</a:t>
            </a:r>
            <a:endParaRPr lang="zh-CN" altLang="en-US" sz="1800" dirty="0">
              <a:solidFill>
                <a:srgbClr val="000000"/>
              </a:solidFill>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900972" y="1122220"/>
            <a:ext cx="7200000" cy="611699"/>
          </a:xfrm>
          <a:prstGeom prst="rect">
            <a:avLst/>
          </a:prstGeom>
        </p:spPr>
      </p:pic>
      <p:pic>
        <p:nvPicPr>
          <p:cNvPr id="7" name="图片 6"/>
          <p:cNvPicPr>
            <a:picLocks noChangeAspect="1"/>
          </p:cNvPicPr>
          <p:nvPr/>
        </p:nvPicPr>
        <p:blipFill>
          <a:blip r:embed="rId2"/>
          <a:stretch>
            <a:fillRect/>
          </a:stretch>
        </p:blipFill>
        <p:spPr>
          <a:xfrm>
            <a:off x="900972" y="2248585"/>
            <a:ext cx="7200000" cy="971350"/>
          </a:xfrm>
          <a:prstGeom prst="rect">
            <a:avLst/>
          </a:prstGeom>
        </p:spPr>
      </p:pic>
      <p:pic>
        <p:nvPicPr>
          <p:cNvPr id="8" name="图片 7"/>
          <p:cNvPicPr>
            <a:picLocks noChangeAspect="1"/>
          </p:cNvPicPr>
          <p:nvPr/>
        </p:nvPicPr>
        <p:blipFill>
          <a:blip r:embed="rId3"/>
          <a:stretch>
            <a:fillRect/>
          </a:stretch>
        </p:blipFill>
        <p:spPr>
          <a:xfrm>
            <a:off x="900972" y="3410524"/>
            <a:ext cx="7200000" cy="117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数组语法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2392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smtClean="0">
                <a:solidFill>
                  <a:srgbClr val="000000"/>
                </a:solidFill>
              </a:rPr>
              <a:t>可以把一个数组传给 </a:t>
            </a:r>
            <a:r>
              <a:rPr lang="en-US" altLang="zh-CN" sz="1800" dirty="0" err="1">
                <a:solidFill>
                  <a:srgbClr val="000000"/>
                </a:solidFill>
              </a:rPr>
              <a:t>v-bind:class</a:t>
            </a:r>
            <a:r>
              <a:rPr lang="en-US" altLang="zh-CN" sz="1800" dirty="0">
                <a:solidFill>
                  <a:srgbClr val="000000"/>
                </a:solidFill>
              </a:rPr>
              <a:t> </a:t>
            </a:r>
            <a:r>
              <a:rPr lang="zh-CN" altLang="en-US" sz="1800" dirty="0">
                <a:solidFill>
                  <a:srgbClr val="000000"/>
                </a:solidFill>
              </a:rPr>
              <a:t>，以应用一个 </a:t>
            </a:r>
            <a:r>
              <a:rPr lang="en-US" altLang="zh-CN" sz="1800" dirty="0">
                <a:solidFill>
                  <a:srgbClr val="000000"/>
                </a:solidFill>
              </a:rPr>
              <a:t>class </a:t>
            </a:r>
            <a:r>
              <a:rPr lang="zh-CN" altLang="en-US" sz="1800" dirty="0" smtClean="0">
                <a:solidFill>
                  <a:srgbClr val="000000"/>
                </a:solidFill>
              </a:rPr>
              <a:t>列表</a:t>
            </a: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r>
              <a:rPr lang="zh-CN" altLang="en-US" sz="1800" dirty="0">
                <a:solidFill>
                  <a:srgbClr val="000000"/>
                </a:solidFill>
              </a:rPr>
              <a:t>根据条件切换列表中的 </a:t>
            </a:r>
            <a:r>
              <a:rPr lang="en-US" altLang="zh-CN" sz="1800" dirty="0">
                <a:solidFill>
                  <a:srgbClr val="000000"/>
                </a:solidFill>
              </a:rPr>
              <a:t>class </a:t>
            </a:r>
            <a:r>
              <a:rPr lang="zh-CN" altLang="en-US" sz="1800" dirty="0">
                <a:solidFill>
                  <a:srgbClr val="000000"/>
                </a:solidFill>
              </a:rPr>
              <a:t>，可以用三元表达式</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5" name="图片 4"/>
          <p:cNvPicPr>
            <a:picLocks noChangeAspect="1"/>
          </p:cNvPicPr>
          <p:nvPr/>
        </p:nvPicPr>
        <p:blipFill>
          <a:blip r:embed="rId1"/>
          <a:stretch>
            <a:fillRect/>
          </a:stretch>
        </p:blipFill>
        <p:spPr>
          <a:xfrm>
            <a:off x="970645" y="1113721"/>
            <a:ext cx="7200000" cy="646280"/>
          </a:xfrm>
          <a:prstGeom prst="rect">
            <a:avLst/>
          </a:prstGeom>
        </p:spPr>
      </p:pic>
      <p:pic>
        <p:nvPicPr>
          <p:cNvPr id="9" name="图片 8"/>
          <p:cNvPicPr>
            <a:picLocks noChangeAspect="1"/>
          </p:cNvPicPr>
          <p:nvPr/>
        </p:nvPicPr>
        <p:blipFill>
          <a:blip r:embed="rId2"/>
          <a:stretch>
            <a:fillRect/>
          </a:stretch>
        </p:blipFill>
        <p:spPr>
          <a:xfrm>
            <a:off x="1001694" y="1899154"/>
            <a:ext cx="7200000" cy="1134730"/>
          </a:xfrm>
          <a:prstGeom prst="rect">
            <a:avLst/>
          </a:prstGeom>
        </p:spPr>
      </p:pic>
      <p:pic>
        <p:nvPicPr>
          <p:cNvPr id="11" name="图片 10"/>
          <p:cNvPicPr>
            <a:picLocks noChangeAspect="1"/>
          </p:cNvPicPr>
          <p:nvPr/>
        </p:nvPicPr>
        <p:blipFill>
          <a:blip r:embed="rId3"/>
          <a:stretch>
            <a:fillRect/>
          </a:stretch>
        </p:blipFill>
        <p:spPr>
          <a:xfrm>
            <a:off x="970645" y="3474022"/>
            <a:ext cx="7200000" cy="6554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TW" altLang="en-US" sz="2800" dirty="0" smtClean="0">
                <a:solidFill>
                  <a:srgbClr val="1F497D"/>
                </a:solidFill>
                <a:latin typeface="微软雅黑" panose="020B0503020204020204" charset="-122"/>
                <a:ea typeface="微软雅黑" panose="020B0503020204020204" charset="-122"/>
                <a:cs typeface="微软雅黑" panose="020B0503020204020204" charset="-122"/>
              </a:rPr>
              <a:t>绑定</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内联样式</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23921"/>
            <a:ext cx="8062908" cy="529587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lnSpc>
                <a:spcPct val="140000"/>
              </a:lnSpc>
              <a:buClr>
                <a:srgbClr val="FEB409"/>
              </a:buClr>
              <a:buFont typeface="Arial" panose="020B0604020202020204"/>
              <a:buChar char="•"/>
            </a:pPr>
            <a:r>
              <a:rPr lang="zh-CN" altLang="en-US" sz="1800" dirty="0" smtClean="0">
                <a:solidFill>
                  <a:srgbClr val="000000"/>
                </a:solidFill>
              </a:rPr>
              <a:t>对象语法</a:t>
            </a:r>
            <a:endParaRPr lang="en-US" altLang="zh-CN" sz="1800" dirty="0" smtClean="0">
              <a:solidFill>
                <a:srgbClr val="000000"/>
              </a:solidFill>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数组语法</a:t>
            </a:r>
            <a:endParaRPr lang="en-US" altLang="zh-CN" sz="1800" dirty="0" smtClean="0">
              <a:solidFill>
                <a:srgbClr val="000000"/>
              </a:solidFill>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自动添加前缀</a:t>
            </a: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对象语法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0144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en-US" altLang="zh-TW" sz="1800" dirty="0" err="1" smtClean="0">
                <a:solidFill>
                  <a:srgbClr val="000000"/>
                </a:solidFill>
              </a:rPr>
              <a:t>v</a:t>
            </a:r>
            <a:r>
              <a:rPr lang="en-US" altLang="zh-TW" sz="1800" dirty="0" err="1">
                <a:solidFill>
                  <a:srgbClr val="000000"/>
                </a:solidFill>
              </a:rPr>
              <a:t>-bind:style</a:t>
            </a:r>
            <a:r>
              <a:rPr lang="en-US" altLang="zh-TW" sz="1800" dirty="0">
                <a:solidFill>
                  <a:srgbClr val="000000"/>
                </a:solidFill>
              </a:rPr>
              <a:t> </a:t>
            </a:r>
            <a:r>
              <a:rPr lang="zh-TW" altLang="en-US" sz="1800" dirty="0">
                <a:solidFill>
                  <a:srgbClr val="000000"/>
                </a:solidFill>
              </a:rPr>
              <a:t>的对象语法十分直观</a:t>
            </a:r>
            <a:r>
              <a:rPr lang="en-US" altLang="zh-TW" sz="1800" dirty="0">
                <a:solidFill>
                  <a:srgbClr val="000000"/>
                </a:solidFill>
              </a:rPr>
              <a:t>——</a:t>
            </a:r>
            <a:r>
              <a:rPr lang="zh-TW" altLang="en-US" sz="1800" dirty="0">
                <a:solidFill>
                  <a:srgbClr val="000000"/>
                </a:solidFill>
              </a:rPr>
              <a:t>看着非常像 </a:t>
            </a:r>
            <a:r>
              <a:rPr lang="en-US" altLang="zh-TW" sz="1800" dirty="0">
                <a:solidFill>
                  <a:srgbClr val="000000"/>
                </a:solidFill>
              </a:rPr>
              <a:t>CSS </a:t>
            </a:r>
            <a:r>
              <a:rPr lang="zh-TW" altLang="en-US" sz="1800" dirty="0" smtClean="0">
                <a:solidFill>
                  <a:srgbClr val="000000"/>
                </a:solidFill>
              </a:rPr>
              <a:t>，。 </a:t>
            </a:r>
            <a:r>
              <a:rPr lang="en-US" altLang="zh-TW" sz="1800" dirty="0">
                <a:solidFill>
                  <a:srgbClr val="000000"/>
                </a:solidFill>
              </a:rPr>
              <a:t>CSS </a:t>
            </a:r>
            <a:r>
              <a:rPr lang="zh-TW" altLang="en-US" sz="1800" dirty="0">
                <a:solidFill>
                  <a:srgbClr val="000000"/>
                </a:solidFill>
              </a:rPr>
              <a:t>属性名可以用驼峰式（</a:t>
            </a:r>
            <a:r>
              <a:rPr lang="en-US" altLang="zh-TW" sz="1800" dirty="0" err="1">
                <a:solidFill>
                  <a:srgbClr val="000000"/>
                </a:solidFill>
              </a:rPr>
              <a:t>camelCase</a:t>
            </a:r>
            <a:r>
              <a:rPr lang="zh-TW" altLang="en-US" sz="1800" dirty="0">
                <a:solidFill>
                  <a:srgbClr val="000000"/>
                </a:solidFill>
              </a:rPr>
              <a:t>）或短横分隔命名（</a:t>
            </a:r>
            <a:r>
              <a:rPr lang="en-US" altLang="zh-TW" sz="1800" dirty="0">
                <a:solidFill>
                  <a:srgbClr val="000000"/>
                </a:solidFill>
              </a:rPr>
              <a:t>kebab-case</a:t>
            </a:r>
            <a:r>
              <a:rPr lang="zh-TW" altLang="en-US" sz="1800" dirty="0">
                <a:solidFill>
                  <a:srgbClr val="000000"/>
                </a:solidFill>
              </a:rPr>
              <a:t>）</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smtClean="0">
              <a:solidFill>
                <a:srgbClr val="000000"/>
              </a:solidFill>
              <a:ea typeface="+mj-ea"/>
            </a:endParaRPr>
          </a:p>
          <a:p>
            <a:pPr marL="285750" indent="-285750" algn="l">
              <a:buClr>
                <a:schemeClr val="accent6"/>
              </a:buClr>
              <a:buFont typeface="Arial" panose="020B0604020202020204"/>
              <a:buChar char="•"/>
            </a:pPr>
            <a:r>
              <a:rPr lang="zh-CN" altLang="en-US" sz="1800" dirty="0" smtClean="0">
                <a:solidFill>
                  <a:srgbClr val="000000"/>
                </a:solidFill>
                <a:ea typeface="+mj-ea"/>
              </a:rPr>
              <a:t>也可以直接绑定到一个模版样式</a:t>
            </a: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2" name="图片 1"/>
          <p:cNvPicPr>
            <a:picLocks noChangeAspect="1"/>
          </p:cNvPicPr>
          <p:nvPr/>
        </p:nvPicPr>
        <p:blipFill>
          <a:blip r:embed="rId1"/>
          <a:stretch>
            <a:fillRect/>
          </a:stretch>
        </p:blipFill>
        <p:spPr>
          <a:xfrm>
            <a:off x="847278" y="1384919"/>
            <a:ext cx="7200000" cy="626090"/>
          </a:xfrm>
          <a:prstGeom prst="rect">
            <a:avLst/>
          </a:prstGeom>
        </p:spPr>
      </p:pic>
      <p:pic>
        <p:nvPicPr>
          <p:cNvPr id="3" name="图片 2"/>
          <p:cNvPicPr>
            <a:picLocks noChangeAspect="1"/>
          </p:cNvPicPr>
          <p:nvPr/>
        </p:nvPicPr>
        <p:blipFill>
          <a:blip r:embed="rId2"/>
          <a:stretch>
            <a:fillRect/>
          </a:stretch>
        </p:blipFill>
        <p:spPr>
          <a:xfrm>
            <a:off x="847278" y="2108031"/>
            <a:ext cx="7200000" cy="1140000"/>
          </a:xfrm>
          <a:prstGeom prst="rect">
            <a:avLst/>
          </a:prstGeom>
        </p:spPr>
      </p:pic>
      <p:pic>
        <p:nvPicPr>
          <p:cNvPr id="7" name="图片 6"/>
          <p:cNvPicPr>
            <a:picLocks noChangeAspect="1"/>
          </p:cNvPicPr>
          <p:nvPr/>
        </p:nvPicPr>
        <p:blipFill>
          <a:blip r:embed="rId3"/>
          <a:stretch>
            <a:fillRect/>
          </a:stretch>
        </p:blipFill>
        <p:spPr>
          <a:xfrm>
            <a:off x="847278" y="3630514"/>
            <a:ext cx="7200000" cy="594958"/>
          </a:xfrm>
          <a:prstGeom prst="rect">
            <a:avLst/>
          </a:prstGeom>
        </p:spPr>
      </p:pic>
      <p:pic>
        <p:nvPicPr>
          <p:cNvPr id="12" name="图片 11"/>
          <p:cNvPicPr>
            <a:picLocks noChangeAspect="1"/>
          </p:cNvPicPr>
          <p:nvPr/>
        </p:nvPicPr>
        <p:blipFill>
          <a:blip r:embed="rId4"/>
          <a:stretch>
            <a:fillRect/>
          </a:stretch>
        </p:blipFill>
        <p:spPr>
          <a:xfrm>
            <a:off x="847278" y="4031140"/>
            <a:ext cx="7200000" cy="1112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数组语法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0144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en-US" altLang="zh-TW" sz="1800" dirty="0" smtClean="0">
                <a:solidFill>
                  <a:srgbClr val="000000"/>
                </a:solidFill>
              </a:rPr>
              <a:t>v-</a:t>
            </a:r>
            <a:r>
              <a:rPr lang="en-US" altLang="zh-CN" sz="1800" dirty="0" smtClean="0">
                <a:solidFill>
                  <a:srgbClr val="000000"/>
                </a:solidFill>
              </a:rPr>
              <a:t>-</a:t>
            </a:r>
            <a:r>
              <a:rPr lang="en-US" altLang="zh-CN" sz="1800" dirty="0" err="1">
                <a:solidFill>
                  <a:srgbClr val="000000"/>
                </a:solidFill>
              </a:rPr>
              <a:t>bind:style</a:t>
            </a:r>
            <a:r>
              <a:rPr lang="en-US" altLang="zh-CN" sz="1800" dirty="0">
                <a:solidFill>
                  <a:srgbClr val="000000"/>
                </a:solidFill>
              </a:rPr>
              <a:t> </a:t>
            </a:r>
            <a:r>
              <a:rPr lang="zh-CN" altLang="en-US" sz="1800" dirty="0">
                <a:solidFill>
                  <a:srgbClr val="000000"/>
                </a:solidFill>
              </a:rPr>
              <a:t>的数组语法可以将多个样式对象应用到一个元素上</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8" name="图片 7"/>
          <p:cNvPicPr>
            <a:picLocks noChangeAspect="1"/>
          </p:cNvPicPr>
          <p:nvPr/>
        </p:nvPicPr>
        <p:blipFill>
          <a:blip r:embed="rId1"/>
          <a:stretch>
            <a:fillRect/>
          </a:stretch>
        </p:blipFill>
        <p:spPr>
          <a:xfrm>
            <a:off x="844356" y="1192399"/>
            <a:ext cx="7200000" cy="6426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自动添加前缀</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0144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smtClean="0">
                <a:solidFill>
                  <a:srgbClr val="000000"/>
                </a:solidFill>
              </a:rPr>
              <a:t>当 </a:t>
            </a:r>
            <a:r>
              <a:rPr lang="en-US" altLang="zh-CN" sz="1800" dirty="0" err="1">
                <a:solidFill>
                  <a:srgbClr val="000000"/>
                </a:solidFill>
              </a:rPr>
              <a:t>v-bind:style</a:t>
            </a:r>
            <a:r>
              <a:rPr lang="en-US" altLang="zh-CN" sz="1800" dirty="0">
                <a:solidFill>
                  <a:srgbClr val="000000"/>
                </a:solidFill>
              </a:rPr>
              <a:t> </a:t>
            </a:r>
            <a:r>
              <a:rPr lang="zh-CN" altLang="en-US" sz="1800" dirty="0">
                <a:solidFill>
                  <a:srgbClr val="000000"/>
                </a:solidFill>
              </a:rPr>
              <a:t>使用需要特定前缀的 </a:t>
            </a:r>
            <a:r>
              <a:rPr lang="en-US" altLang="zh-CN" sz="1800" dirty="0">
                <a:solidFill>
                  <a:srgbClr val="000000"/>
                </a:solidFill>
              </a:rPr>
              <a:t>CSS </a:t>
            </a:r>
            <a:r>
              <a:rPr lang="zh-CN" altLang="en-US" sz="1800" dirty="0">
                <a:solidFill>
                  <a:srgbClr val="000000"/>
                </a:solidFill>
              </a:rPr>
              <a:t>属性时，如 </a:t>
            </a:r>
            <a:r>
              <a:rPr lang="en-US" altLang="zh-CN" sz="1800" dirty="0">
                <a:solidFill>
                  <a:srgbClr val="000000"/>
                </a:solidFill>
              </a:rPr>
              <a:t>transform </a:t>
            </a:r>
            <a:r>
              <a:rPr lang="zh-CN" altLang="en-US" sz="1800" dirty="0">
                <a:solidFill>
                  <a:srgbClr val="000000"/>
                </a:solidFill>
              </a:rPr>
              <a:t>，</a:t>
            </a:r>
            <a:r>
              <a:rPr lang="en-US" altLang="zh-CN" sz="1800" dirty="0" err="1">
                <a:solidFill>
                  <a:srgbClr val="000000"/>
                </a:solidFill>
              </a:rPr>
              <a:t>Vue.js</a:t>
            </a:r>
            <a:r>
              <a:rPr lang="en-US" altLang="zh-CN" sz="1800" dirty="0">
                <a:solidFill>
                  <a:srgbClr val="000000"/>
                </a:solidFill>
              </a:rPr>
              <a:t> </a:t>
            </a:r>
            <a:r>
              <a:rPr lang="zh-CN" altLang="en-US" sz="1800" dirty="0">
                <a:solidFill>
                  <a:srgbClr val="000000"/>
                </a:solidFill>
              </a:rPr>
              <a:t>会自动侦测并添加相应的前缀。</a:t>
            </a:r>
            <a:endParaRPr lang="zh-CN" altLang="en-US" sz="1800" dirty="0">
              <a:solidFill>
                <a:srgbClr val="000000"/>
              </a:solidFill>
            </a:endParaRPr>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3415" y="946150"/>
            <a:ext cx="7836535" cy="3716655"/>
          </a:xfrm>
        </p:spPr>
        <p:txBody>
          <a:bodyPr/>
          <a:p>
            <a:pPr marL="0" indent="0">
              <a:buNone/>
            </a:pPr>
            <a:r>
              <a:rPr lang="zh-CN" altLang="en-US" sz="400">
                <a:latin typeface="+mn-ea"/>
                <a:ea typeface="+mn-ea"/>
              </a:rPr>
              <a:t>&lt;!DOCTYPE html&gt;</a:t>
            </a:r>
            <a:endParaRPr lang="zh-CN" altLang="en-US" sz="400">
              <a:latin typeface="+mn-ea"/>
              <a:ea typeface="+mn-ea"/>
            </a:endParaRPr>
          </a:p>
          <a:p>
            <a:pPr marL="0" indent="0">
              <a:buNone/>
            </a:pPr>
            <a:r>
              <a:rPr lang="zh-CN" altLang="en-US" sz="400">
                <a:latin typeface="+mn-ea"/>
                <a:ea typeface="+mn-ea"/>
              </a:rPr>
              <a:t>&lt;html&gt;</a:t>
            </a:r>
            <a:endParaRPr lang="zh-CN" altLang="en-US" sz="400">
              <a:latin typeface="+mn-ea"/>
              <a:ea typeface="+mn-ea"/>
            </a:endParaRPr>
          </a:p>
          <a:p>
            <a:pPr marL="0" indent="0">
              <a:buNone/>
            </a:pPr>
            <a:r>
              <a:rPr lang="zh-CN" altLang="en-US" sz="400">
                <a:latin typeface="+mn-ea"/>
                <a:ea typeface="+mn-ea"/>
              </a:rPr>
              <a:t>&lt;head&gt;</a:t>
            </a:r>
            <a:endParaRPr lang="zh-CN" altLang="en-US" sz="400">
              <a:latin typeface="+mn-ea"/>
              <a:ea typeface="+mn-ea"/>
            </a:endParaRPr>
          </a:p>
          <a:p>
            <a:pPr marL="0" indent="0">
              <a:buNone/>
            </a:pPr>
            <a:r>
              <a:rPr lang="zh-CN" altLang="en-US" sz="400">
                <a:latin typeface="+mn-ea"/>
                <a:ea typeface="+mn-ea"/>
              </a:rPr>
              <a:t>&lt;meta charset="UTF-8"&gt;</a:t>
            </a:r>
            <a:endParaRPr lang="zh-CN" altLang="en-US" sz="400">
              <a:latin typeface="+mn-ea"/>
              <a:ea typeface="+mn-ea"/>
            </a:endParaRPr>
          </a:p>
          <a:p>
            <a:pPr marL="0" indent="0">
              <a:buNone/>
            </a:pPr>
            <a:r>
              <a:rPr lang="zh-CN" altLang="en-US" sz="400">
                <a:latin typeface="+mn-ea"/>
                <a:ea typeface="+mn-ea"/>
              </a:rPr>
              <a:t>&lt;title&gt;css和style绑定&lt;/title&gt;</a:t>
            </a:r>
            <a:endParaRPr lang="zh-CN" altLang="en-US" sz="400">
              <a:latin typeface="+mn-ea"/>
              <a:ea typeface="+mn-ea"/>
            </a:endParaRPr>
          </a:p>
          <a:p>
            <a:pPr marL="0" indent="0">
              <a:buNone/>
            </a:pPr>
            <a:r>
              <a:rPr lang="zh-CN" altLang="en-US" sz="400">
                <a:latin typeface="+mn-ea"/>
                <a:ea typeface="+mn-ea"/>
              </a:rPr>
              <a:t>&lt;style type="text/css"&gt;</a:t>
            </a:r>
            <a:endParaRPr lang="zh-CN" altLang="en-US" sz="400">
              <a:latin typeface="+mn-ea"/>
              <a:ea typeface="+mn-ea"/>
            </a:endParaRPr>
          </a:p>
          <a:p>
            <a:pPr marL="0" indent="0">
              <a:buNone/>
            </a:pPr>
            <a:r>
              <a:rPr lang="zh-CN" altLang="en-US" sz="400">
                <a:latin typeface="+mn-ea"/>
                <a:ea typeface="+mn-ea"/>
              </a:rPr>
              <a:t>	h5{padding: 10px;}span{padding: 10px;}</a:t>
            </a:r>
            <a:endParaRPr lang="zh-CN" altLang="en-US" sz="400">
              <a:latin typeface="+mn-ea"/>
              <a:ea typeface="+mn-ea"/>
            </a:endParaRPr>
          </a:p>
          <a:p>
            <a:pPr marL="0" indent="0">
              <a:buNone/>
            </a:pPr>
            <a:r>
              <a:rPr lang="zh-CN" altLang="en-US" sz="400">
                <a:latin typeface="+mn-ea"/>
                <a:ea typeface="+mn-ea"/>
              </a:rPr>
              <a:t>	.active{border:1px solid red;}</a:t>
            </a:r>
            <a:endParaRPr lang="zh-CN" altLang="en-US" sz="400">
              <a:latin typeface="+mn-ea"/>
              <a:ea typeface="+mn-ea"/>
            </a:endParaRPr>
          </a:p>
          <a:p>
            <a:pPr marL="0" indent="0">
              <a:buNone/>
            </a:pPr>
            <a:r>
              <a:rPr lang="zh-CN" altLang="en-US" sz="400">
                <a:latin typeface="+mn-ea"/>
                <a:ea typeface="+mn-ea"/>
              </a:rPr>
              <a:t>	.text-danger{color:red}</a:t>
            </a:r>
            <a:endParaRPr lang="zh-CN" altLang="en-US" sz="400">
              <a:latin typeface="+mn-ea"/>
              <a:ea typeface="+mn-ea"/>
            </a:endParaRPr>
          </a:p>
          <a:p>
            <a:pPr marL="0" indent="0">
              <a:buNone/>
            </a:pPr>
            <a:r>
              <a:rPr lang="zh-CN" altLang="en-US" sz="400">
                <a:latin typeface="+mn-ea"/>
                <a:ea typeface="+mn-ea"/>
              </a:rPr>
              <a:t>&lt;/style&gt;</a:t>
            </a:r>
            <a:endParaRPr lang="zh-CN" altLang="en-US" sz="400">
              <a:latin typeface="+mn-ea"/>
              <a:ea typeface="+mn-ea"/>
            </a:endParaRPr>
          </a:p>
          <a:p>
            <a:pPr marL="0" indent="0">
              <a:buNone/>
            </a:pPr>
            <a:r>
              <a:rPr lang="zh-CN" altLang="en-US" sz="400">
                <a:latin typeface="+mn-ea"/>
                <a:ea typeface="+mn-ea"/>
              </a:rPr>
              <a:t>&lt;/head&gt;</a:t>
            </a:r>
            <a:endParaRPr lang="zh-CN" altLang="en-US" sz="400">
              <a:latin typeface="+mn-ea"/>
              <a:ea typeface="+mn-ea"/>
            </a:endParaRPr>
          </a:p>
          <a:p>
            <a:pPr marL="0" indent="0">
              <a:buNone/>
            </a:pPr>
            <a:r>
              <a:rPr lang="zh-CN" altLang="en-US" sz="400">
                <a:latin typeface="+mn-ea"/>
                <a:ea typeface="+mn-ea"/>
              </a:rPr>
              <a:t>&lt;body&gt;</a:t>
            </a:r>
            <a:endParaRPr lang="zh-CN" altLang="en-US" sz="400">
              <a:latin typeface="+mn-ea"/>
              <a:ea typeface="+mn-ea"/>
            </a:endParaRPr>
          </a:p>
          <a:p>
            <a:pPr marL="0" indent="0">
              <a:buNone/>
            </a:pPr>
            <a:r>
              <a:rPr lang="zh-CN" altLang="en-US" sz="400">
                <a:latin typeface="+mn-ea"/>
                <a:ea typeface="+mn-ea"/>
              </a:rPr>
              <a:t>&lt;div id="demo"&gt;</a:t>
            </a:r>
            <a:endParaRPr lang="zh-CN" altLang="en-US" sz="400">
              <a:latin typeface="+mn-ea"/>
              <a:ea typeface="+mn-ea"/>
            </a:endParaRPr>
          </a:p>
          <a:p>
            <a:pPr marL="0" indent="0">
              <a:buNone/>
            </a:pPr>
            <a:r>
              <a:rPr lang="zh-CN" altLang="en-US" sz="400">
                <a:latin typeface="+mn-ea"/>
                <a:ea typeface="+mn-ea"/>
              </a:rPr>
              <a:t>	</a:t>
            </a:r>
            <a:endParaRPr lang="zh-CN" altLang="en-US" sz="400">
              <a:latin typeface="+mn-ea"/>
              <a:ea typeface="+mn-ea"/>
            </a:endParaRPr>
          </a:p>
          <a:p>
            <a:pPr marL="0" indent="0">
              <a:buNone/>
            </a:pPr>
            <a:r>
              <a:rPr lang="zh-CN" altLang="en-US" sz="400">
                <a:latin typeface="+mn-ea"/>
                <a:ea typeface="+mn-ea"/>
              </a:rPr>
              <a:t>	&lt;h5&gt;&lt;span :class="{active:isActive}"&gt;绑定一个class,active=true&lt;/span&gt; | &lt;span :class="{active:flaseActive}"&gt;绑定一个class,active=false&lt;/span&gt;&lt;/h5&gt;</a:t>
            </a:r>
            <a:endParaRPr lang="zh-CN" altLang="en-US" sz="400">
              <a:latin typeface="+mn-ea"/>
              <a:ea typeface="+mn-ea"/>
            </a:endParaRPr>
          </a:p>
          <a:p>
            <a:pPr marL="0" indent="0">
              <a:buNone/>
            </a:pPr>
            <a:r>
              <a:rPr lang="zh-CN" altLang="en-US" sz="400">
                <a:latin typeface="+mn-ea"/>
                <a:ea typeface="+mn-ea"/>
              </a:rPr>
              <a:t>	&lt;h5&gt;&lt;span :class="{active:isActive,'text-danger':isError}"&gt;可以绑定多个class&lt;/span&gt;&lt;/h5&gt;</a:t>
            </a:r>
            <a:endParaRPr lang="zh-CN" altLang="en-US" sz="400">
              <a:latin typeface="+mn-ea"/>
              <a:ea typeface="+mn-ea"/>
            </a:endParaRPr>
          </a:p>
          <a:p>
            <a:pPr marL="0" indent="0">
              <a:buNone/>
            </a:pPr>
            <a:r>
              <a:rPr lang="zh-CN" altLang="en-US" sz="400">
                <a:latin typeface="+mn-ea"/>
                <a:ea typeface="+mn-ea"/>
              </a:rPr>
              <a:t>	&lt;h5&gt;&lt;span :class="[activeClass,errorClass]"&gt;可以绑定一个数组&lt;/span&gt;&lt;/h5&gt;</a:t>
            </a:r>
            <a:endParaRPr lang="zh-CN" altLang="en-US" sz="400">
              <a:latin typeface="+mn-ea"/>
              <a:ea typeface="+mn-ea"/>
            </a:endParaRPr>
          </a:p>
          <a:p>
            <a:pPr marL="0" indent="0">
              <a:buNone/>
            </a:pPr>
            <a:r>
              <a:rPr lang="zh-CN" altLang="en-US" sz="400">
                <a:latin typeface="+mn-ea"/>
                <a:ea typeface="+mn-ea"/>
              </a:rPr>
              <a:t>	&lt;h5&gt;&lt;span v-bind:style="{ color:activeColor, fontSize:fontSize + 'px' }""&gt;绑定v-bind:style&lt;/span&gt;&lt;/h5&gt;</a:t>
            </a:r>
            <a:endParaRPr lang="zh-CN" altLang="en-US" sz="400">
              <a:latin typeface="+mn-ea"/>
              <a:ea typeface="+mn-ea"/>
            </a:endParaRPr>
          </a:p>
          <a:p>
            <a:pPr marL="0" indent="0">
              <a:buNone/>
            </a:pPr>
            <a:r>
              <a:rPr lang="zh-CN" altLang="en-US" sz="400">
                <a:latin typeface="+mn-ea"/>
                <a:ea typeface="+mn-ea"/>
              </a:rPr>
              <a:t>	&lt;h5&gt;&lt;span v-bind:style="[colorStyle, fontStyle]"&gt;数组语法 v-bind:style&lt;/span&gt;&lt;/h5&gt;</a:t>
            </a:r>
            <a:endParaRPr lang="zh-CN" altLang="en-US" sz="400">
              <a:latin typeface="+mn-ea"/>
              <a:ea typeface="+mn-ea"/>
            </a:endParaRPr>
          </a:p>
          <a:p>
            <a:pPr marL="0" indent="0">
              <a:buNone/>
            </a:pPr>
            <a:r>
              <a:rPr lang="zh-CN" altLang="en-US" sz="400">
                <a:latin typeface="+mn-ea"/>
                <a:ea typeface="+mn-ea"/>
              </a:rPr>
              <a:t>&lt;/div&gt;</a:t>
            </a:r>
            <a:endParaRPr lang="zh-CN" altLang="en-US" sz="400">
              <a:latin typeface="+mn-ea"/>
              <a:ea typeface="+mn-ea"/>
            </a:endParaRPr>
          </a:p>
          <a:p>
            <a:pPr marL="0" indent="0">
              <a:buNone/>
            </a:pPr>
            <a:r>
              <a:rPr lang="zh-CN" altLang="en-US" sz="400">
                <a:latin typeface="+mn-ea"/>
                <a:ea typeface="+mn-ea"/>
              </a:rPr>
              <a:t>&lt;script src="vue.js" type="text/javascript" charset="utf-8"&gt;&lt;/script&gt;</a:t>
            </a:r>
            <a:endParaRPr lang="zh-CN" altLang="en-US" sz="400">
              <a:latin typeface="+mn-ea"/>
              <a:ea typeface="+mn-ea"/>
            </a:endParaRPr>
          </a:p>
          <a:p>
            <a:pPr marL="0" indent="0">
              <a:buNone/>
            </a:pPr>
            <a:r>
              <a:rPr lang="zh-CN" altLang="en-US" sz="400">
                <a:latin typeface="+mn-ea"/>
                <a:ea typeface="+mn-ea"/>
              </a:rPr>
              <a:t>&lt;script type="text/javascript"&gt;</a:t>
            </a:r>
            <a:endParaRPr lang="zh-CN" altLang="en-US" sz="400">
              <a:latin typeface="+mn-ea"/>
              <a:ea typeface="+mn-ea"/>
            </a:endParaRPr>
          </a:p>
          <a:p>
            <a:pPr marL="0" indent="0">
              <a:buNone/>
            </a:pPr>
            <a:r>
              <a:rPr lang="zh-CN" altLang="en-US" sz="400">
                <a:latin typeface="+mn-ea"/>
                <a:ea typeface="+mn-ea"/>
              </a:rPr>
              <a:t>	var vm = new Vue({</a:t>
            </a:r>
            <a:endParaRPr lang="zh-CN" altLang="en-US" sz="400">
              <a:latin typeface="+mn-ea"/>
              <a:ea typeface="+mn-ea"/>
            </a:endParaRPr>
          </a:p>
          <a:p>
            <a:pPr marL="0" indent="0">
              <a:buNone/>
            </a:pPr>
            <a:r>
              <a:rPr lang="zh-CN" altLang="en-US" sz="400">
                <a:latin typeface="+mn-ea"/>
                <a:ea typeface="+mn-ea"/>
              </a:rPr>
              <a:t>		el:'#demo',</a:t>
            </a:r>
            <a:endParaRPr lang="zh-CN" altLang="en-US" sz="400">
              <a:latin typeface="+mn-ea"/>
              <a:ea typeface="+mn-ea"/>
            </a:endParaRPr>
          </a:p>
          <a:p>
            <a:pPr marL="0" indent="0">
              <a:buNone/>
            </a:pPr>
            <a:r>
              <a:rPr lang="zh-CN" altLang="en-US" sz="400">
                <a:latin typeface="+mn-ea"/>
                <a:ea typeface="+mn-ea"/>
              </a:rPr>
              <a:t>		data:{</a:t>
            </a:r>
            <a:endParaRPr lang="zh-CN" altLang="en-US" sz="400">
              <a:latin typeface="+mn-ea"/>
              <a:ea typeface="+mn-ea"/>
            </a:endParaRPr>
          </a:p>
          <a:p>
            <a:pPr marL="0" indent="0">
              <a:buNone/>
            </a:pPr>
            <a:r>
              <a:rPr lang="zh-CN" altLang="en-US" sz="400">
                <a:latin typeface="+mn-ea"/>
                <a:ea typeface="+mn-ea"/>
              </a:rPr>
              <a:t>			isActive:true,</a:t>
            </a:r>
            <a:endParaRPr lang="zh-CN" altLang="en-US" sz="400">
              <a:latin typeface="+mn-ea"/>
              <a:ea typeface="+mn-ea"/>
            </a:endParaRPr>
          </a:p>
          <a:p>
            <a:pPr marL="0" indent="0">
              <a:buNone/>
            </a:pPr>
            <a:r>
              <a:rPr lang="zh-CN" altLang="en-US" sz="400">
                <a:latin typeface="+mn-ea"/>
                <a:ea typeface="+mn-ea"/>
              </a:rPr>
              <a:t>			flaseActive:false,</a:t>
            </a:r>
            <a:endParaRPr lang="zh-CN" altLang="en-US" sz="400">
              <a:latin typeface="+mn-ea"/>
              <a:ea typeface="+mn-ea"/>
            </a:endParaRPr>
          </a:p>
          <a:p>
            <a:pPr marL="0" indent="0">
              <a:buNone/>
            </a:pPr>
            <a:r>
              <a:rPr lang="zh-CN" altLang="en-US" sz="400">
                <a:latin typeface="+mn-ea"/>
                <a:ea typeface="+mn-ea"/>
              </a:rPr>
              <a:t>			isError:true,</a:t>
            </a:r>
            <a:endParaRPr lang="zh-CN" altLang="en-US" sz="400">
              <a:latin typeface="+mn-ea"/>
              <a:ea typeface="+mn-ea"/>
            </a:endParaRPr>
          </a:p>
          <a:p>
            <a:pPr marL="0" indent="0">
              <a:buNone/>
            </a:pPr>
            <a:r>
              <a:rPr lang="zh-CN" altLang="en-US" sz="400">
                <a:latin typeface="+mn-ea"/>
                <a:ea typeface="+mn-ea"/>
              </a:rPr>
              <a:t>			activeClass:'active',</a:t>
            </a:r>
            <a:endParaRPr lang="zh-CN" altLang="en-US" sz="400">
              <a:latin typeface="+mn-ea"/>
              <a:ea typeface="+mn-ea"/>
            </a:endParaRPr>
          </a:p>
          <a:p>
            <a:pPr marL="0" indent="0">
              <a:buNone/>
            </a:pPr>
            <a:r>
              <a:rPr lang="zh-CN" altLang="en-US" sz="400">
                <a:latin typeface="+mn-ea"/>
                <a:ea typeface="+mn-ea"/>
              </a:rPr>
              <a:t>			errorClass:'text-danger',</a:t>
            </a:r>
            <a:endParaRPr lang="zh-CN" altLang="en-US" sz="400">
              <a:latin typeface="+mn-ea"/>
              <a:ea typeface="+mn-ea"/>
            </a:endParaRPr>
          </a:p>
          <a:p>
            <a:pPr marL="0" indent="0">
              <a:buNone/>
            </a:pPr>
            <a:r>
              <a:rPr lang="zh-CN" altLang="en-US" sz="400">
                <a:latin typeface="+mn-ea"/>
                <a:ea typeface="+mn-ea"/>
              </a:rPr>
              <a:t>			activeColor:'red',</a:t>
            </a:r>
            <a:endParaRPr lang="zh-CN" altLang="en-US" sz="400">
              <a:latin typeface="+mn-ea"/>
              <a:ea typeface="+mn-ea"/>
            </a:endParaRPr>
          </a:p>
          <a:p>
            <a:pPr marL="0" indent="0">
              <a:buNone/>
            </a:pPr>
            <a:r>
              <a:rPr lang="zh-CN" altLang="en-US" sz="400">
                <a:latin typeface="+mn-ea"/>
                <a:ea typeface="+mn-ea"/>
              </a:rPr>
              <a:t>			fontSize:16,</a:t>
            </a:r>
            <a:endParaRPr lang="zh-CN" altLang="en-US" sz="400">
              <a:latin typeface="+mn-ea"/>
              <a:ea typeface="+mn-ea"/>
            </a:endParaRPr>
          </a:p>
          <a:p>
            <a:pPr marL="0" indent="0">
              <a:buNone/>
            </a:pPr>
            <a:r>
              <a:rPr lang="zh-CN" altLang="en-US" sz="400">
                <a:latin typeface="+mn-ea"/>
                <a:ea typeface="+mn-ea"/>
              </a:rPr>
              <a:t>			colorStyle:{'color':'green'},</a:t>
            </a:r>
            <a:endParaRPr lang="zh-CN" altLang="en-US" sz="400">
              <a:latin typeface="+mn-ea"/>
              <a:ea typeface="+mn-ea"/>
            </a:endParaRPr>
          </a:p>
          <a:p>
            <a:pPr marL="0" indent="0">
              <a:buNone/>
            </a:pPr>
            <a:r>
              <a:rPr lang="zh-CN" altLang="en-US" sz="400">
                <a:latin typeface="+mn-ea"/>
                <a:ea typeface="+mn-ea"/>
              </a:rPr>
              <a:t>			fontStyle:{'font-size':'16px'}</a:t>
            </a:r>
            <a:endParaRPr lang="zh-CN" altLang="en-US" sz="400">
              <a:latin typeface="+mn-ea"/>
              <a:ea typeface="+mn-ea"/>
            </a:endParaRPr>
          </a:p>
          <a:p>
            <a:pPr marL="0" indent="0">
              <a:buNone/>
            </a:pPr>
            <a:r>
              <a:rPr lang="zh-CN" altLang="en-US" sz="400">
                <a:latin typeface="+mn-ea"/>
                <a:ea typeface="+mn-ea"/>
              </a:rPr>
              <a:t>		}</a:t>
            </a:r>
            <a:endParaRPr lang="zh-CN" altLang="en-US" sz="400">
              <a:latin typeface="+mn-ea"/>
              <a:ea typeface="+mn-ea"/>
            </a:endParaRPr>
          </a:p>
          <a:p>
            <a:pPr marL="0" indent="0">
              <a:buNone/>
            </a:pPr>
            <a:r>
              <a:rPr lang="zh-CN" altLang="en-US" sz="400">
                <a:latin typeface="+mn-ea"/>
                <a:ea typeface="+mn-ea"/>
              </a:rPr>
              <a:t>	});</a:t>
            </a:r>
            <a:endParaRPr lang="zh-CN" altLang="en-US" sz="400">
              <a:latin typeface="+mn-ea"/>
              <a:ea typeface="+mn-ea"/>
            </a:endParaRPr>
          </a:p>
          <a:p>
            <a:pPr marL="0" indent="0">
              <a:buNone/>
            </a:pPr>
            <a:r>
              <a:rPr lang="zh-CN" altLang="en-US" sz="400">
                <a:latin typeface="+mn-ea"/>
                <a:ea typeface="+mn-ea"/>
              </a:rPr>
              <a:t>&lt;/script&gt;</a:t>
            </a:r>
            <a:endParaRPr lang="zh-CN" altLang="en-US" sz="400">
              <a:latin typeface="+mn-ea"/>
              <a:ea typeface="+mn-ea"/>
            </a:endParaRPr>
          </a:p>
          <a:p>
            <a:pPr marL="0" indent="0">
              <a:buNone/>
            </a:pPr>
            <a:r>
              <a:rPr lang="zh-CN" altLang="en-US" sz="400">
                <a:latin typeface="+mn-ea"/>
                <a:ea typeface="+mn-ea"/>
              </a:rPr>
              <a:t>&lt;/body&gt;</a:t>
            </a:r>
            <a:endParaRPr lang="zh-CN" altLang="en-US" sz="400">
              <a:latin typeface="+mn-ea"/>
              <a:ea typeface="+mn-ea"/>
            </a:endParaRPr>
          </a:p>
          <a:p>
            <a:pPr marL="0" indent="0">
              <a:buNone/>
            </a:pPr>
            <a:r>
              <a:rPr lang="zh-CN" altLang="en-US" sz="400">
                <a:latin typeface="+mn-ea"/>
                <a:ea typeface="+mn-ea"/>
              </a:rPr>
              <a:t>&lt;/html&gt;</a:t>
            </a:r>
            <a:endParaRPr lang="zh-CN" altLang="en-US" sz="400">
              <a:latin typeface="+mn-ea"/>
              <a:ea typeface="+mn-ea"/>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Rectangle 2"/>
          <p:cNvSpPr txBox="1">
            <a:spLocks noChangeArrowheads="1"/>
          </p:cNvSpPr>
          <p:nvPr/>
        </p:nvSpPr>
        <p:spPr>
          <a:xfrm>
            <a:off x="540001" y="22765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4.3  </a:t>
            </a:r>
            <a:r>
              <a:rPr lang="en-US" altLang="zh-TW" sz="2800" dirty="0" smtClean="0">
                <a:solidFill>
                  <a:srgbClr val="1F497D"/>
                </a:solidFill>
                <a:latin typeface="微软雅黑" panose="020B0503020204020204" charset="-122"/>
                <a:ea typeface="微软雅黑" panose="020B0503020204020204" charset="-122"/>
                <a:cs typeface="微软雅黑" panose="020B0503020204020204" charset="-122"/>
              </a:rPr>
              <a:t>Class</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与 </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Style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绑定</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Demo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15674" y="2187708"/>
            <a:ext cx="4352782" cy="466182"/>
          </a:xfrm>
        </p:spPr>
        <p:txBody>
          <a:bodyPr>
            <a:noAutofit/>
          </a:bodyPr>
          <a:lstStyle/>
          <a:p>
            <a:pPr algn="l"/>
            <a:r>
              <a:rPr kumimoji="1" lang="zh-CN" altLang="zh-CN" sz="3600" dirty="0">
                <a:solidFill>
                  <a:schemeClr val="tx2"/>
                </a:solidFill>
              </a:rPr>
              <a:t>5</a:t>
            </a:r>
            <a:r>
              <a:rPr kumimoji="1" lang="en-US" altLang="zh-CN" sz="3600" dirty="0" smtClean="0">
                <a:solidFill>
                  <a:schemeClr val="tx2"/>
                </a:solidFill>
              </a:rPr>
              <a:t>. </a:t>
            </a:r>
            <a:r>
              <a:rPr kumimoji="1" lang="zh-CN" altLang="en-US" sz="3600" dirty="0" smtClean="0">
                <a:solidFill>
                  <a:schemeClr val="tx2"/>
                </a:solidFill>
              </a:rPr>
              <a:t>条件渲染</a:t>
            </a:r>
            <a:endParaRPr kumimoji="1" lang="zh-CN" altLang="en-US" sz="3300" dirty="0">
              <a:solidFill>
                <a:srgbClr val="1F497D"/>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5.1   </a:t>
            </a:r>
            <a:r>
              <a:rPr lang="en-US" altLang="zh-CN" sz="2800" dirty="0" err="1" smtClean="0">
                <a:solidFill>
                  <a:srgbClr val="1F497D"/>
                </a:solidFill>
                <a:latin typeface="微软雅黑" panose="020B0503020204020204" charset="-122"/>
                <a:ea typeface="微软雅黑" panose="020B0503020204020204" charset="-122"/>
                <a:cs typeface="微软雅黑" panose="020B0503020204020204" charset="-122"/>
              </a:rPr>
              <a:t>v</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-if VS </a:t>
            </a:r>
            <a:r>
              <a:rPr lang="en-US" altLang="zh-CN" sz="2800" dirty="0" err="1" smtClean="0">
                <a:solidFill>
                  <a:srgbClr val="1F497D"/>
                </a:solidFill>
                <a:latin typeface="微软雅黑" panose="020B0503020204020204" charset="-122"/>
                <a:ea typeface="微软雅黑" panose="020B0503020204020204" charset="-122"/>
                <a:cs typeface="微软雅黑" panose="020B0503020204020204" charset="-122"/>
              </a:rPr>
              <a:t>v</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-show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lnSpc>
                <a:spcPct val="130000"/>
              </a:lnSpc>
              <a:buClr>
                <a:schemeClr val="accent6"/>
              </a:buClr>
              <a:buFont typeface="Arial" panose="020B0604020202020204"/>
              <a:buChar char="•"/>
            </a:pPr>
            <a:r>
              <a:rPr lang="en-US" altLang="zh-CN" sz="1800" dirty="0">
                <a:solidFill>
                  <a:srgbClr val="000000"/>
                </a:solidFill>
              </a:rPr>
              <a:t>v-if </a:t>
            </a:r>
            <a:r>
              <a:rPr lang="zh-CN" altLang="en-US" sz="1800" dirty="0">
                <a:solidFill>
                  <a:srgbClr val="000000"/>
                </a:solidFill>
              </a:rPr>
              <a:t>是真实的条件渲染，因为它会确保条件块在切换当中适当地销毁与重建条件块内的事件监听器和子组件</a:t>
            </a:r>
            <a:r>
              <a:rPr lang="zh-CN" altLang="en-US" sz="1800" dirty="0" smtClean="0">
                <a:solidFill>
                  <a:srgbClr val="000000"/>
                </a:solidFill>
              </a:rPr>
              <a:t>。</a:t>
            </a:r>
            <a:endParaRPr lang="zh-CN" altLang="en-US" sz="1800" dirty="0">
              <a:solidFill>
                <a:srgbClr val="000000"/>
              </a:solidFill>
            </a:endParaRPr>
          </a:p>
          <a:p>
            <a:pPr marL="285750" indent="-285750" algn="l">
              <a:buClr>
                <a:schemeClr val="accent6"/>
              </a:buClr>
              <a:buFont typeface="Arial" panose="020B0604020202020204"/>
              <a:buChar char="•"/>
            </a:pPr>
            <a:r>
              <a:rPr lang="en-US" altLang="zh-CN" sz="1800" dirty="0">
                <a:solidFill>
                  <a:srgbClr val="000000"/>
                </a:solidFill>
              </a:rPr>
              <a:t>v-if </a:t>
            </a:r>
            <a:r>
              <a:rPr lang="zh-CN" altLang="en-US" sz="1800" dirty="0">
                <a:solidFill>
                  <a:srgbClr val="000000"/>
                </a:solidFill>
              </a:rPr>
              <a:t>也是惰性的：如果在初始渲染时条件为假，则什么也不做</a:t>
            </a:r>
            <a:r>
              <a:rPr lang="en-US" altLang="zh-CN" sz="1800" dirty="0">
                <a:solidFill>
                  <a:srgbClr val="000000"/>
                </a:solidFill>
              </a:rPr>
              <a:t>——</a:t>
            </a:r>
            <a:r>
              <a:rPr lang="zh-CN" altLang="en-US" sz="1800" dirty="0">
                <a:solidFill>
                  <a:srgbClr val="000000"/>
                </a:solidFill>
              </a:rPr>
              <a:t>在条件第一次变为真时才开始局部编译（编译会被缓存起来）</a:t>
            </a:r>
            <a:r>
              <a:rPr lang="zh-CN" altLang="en-US" sz="1800" dirty="0" smtClean="0">
                <a:solidFill>
                  <a:srgbClr val="000000"/>
                </a:solidFill>
              </a:rPr>
              <a:t>。</a:t>
            </a:r>
            <a:endParaRPr lang="zh-CN" altLang="en-US" sz="1800" dirty="0">
              <a:solidFill>
                <a:srgbClr val="000000"/>
              </a:solidFill>
            </a:endParaRPr>
          </a:p>
          <a:p>
            <a:pPr marL="285750" indent="-285750" algn="l">
              <a:buClr>
                <a:schemeClr val="accent6"/>
              </a:buClr>
              <a:buFont typeface="Arial" panose="020B0604020202020204"/>
              <a:buChar char="•"/>
            </a:pPr>
            <a:r>
              <a:rPr lang="zh-CN" altLang="en-US" sz="1800" dirty="0">
                <a:solidFill>
                  <a:srgbClr val="000000"/>
                </a:solidFill>
              </a:rPr>
              <a:t>相比之下， </a:t>
            </a:r>
            <a:r>
              <a:rPr lang="en-US" altLang="zh-CN" sz="1800" dirty="0">
                <a:solidFill>
                  <a:srgbClr val="000000"/>
                </a:solidFill>
              </a:rPr>
              <a:t>v-show </a:t>
            </a:r>
            <a:r>
              <a:rPr lang="zh-CN" altLang="en-US" sz="1800" dirty="0">
                <a:solidFill>
                  <a:srgbClr val="000000"/>
                </a:solidFill>
              </a:rPr>
              <a:t>简单得多</a:t>
            </a:r>
            <a:r>
              <a:rPr lang="en-US" altLang="zh-CN" sz="1800" dirty="0">
                <a:solidFill>
                  <a:srgbClr val="000000"/>
                </a:solidFill>
              </a:rPr>
              <a:t>——</a:t>
            </a:r>
            <a:r>
              <a:rPr lang="zh-CN" altLang="en-US" sz="1800" dirty="0">
                <a:solidFill>
                  <a:srgbClr val="000000"/>
                </a:solidFill>
              </a:rPr>
              <a:t>元素始终被编译并保留，只是简单地基于 </a:t>
            </a:r>
            <a:r>
              <a:rPr lang="en-US" altLang="zh-CN" sz="1800" dirty="0">
                <a:solidFill>
                  <a:srgbClr val="000000"/>
                </a:solidFill>
              </a:rPr>
              <a:t>CSS </a:t>
            </a:r>
            <a:r>
              <a:rPr lang="zh-CN" altLang="en-US" sz="1800" dirty="0" smtClean="0">
                <a:solidFill>
                  <a:srgbClr val="000000"/>
                </a:solidFill>
              </a:rPr>
              <a:t>切换。</a:t>
            </a:r>
            <a:endParaRPr lang="zh-CN" altLang="en-US" sz="1800" dirty="0" smtClean="0">
              <a:solidFill>
                <a:srgbClr val="000000"/>
              </a:solidFill>
            </a:endParaRPr>
          </a:p>
          <a:p>
            <a:pPr marL="285750" indent="-285750" algn="l">
              <a:buClr>
                <a:schemeClr val="accent6"/>
              </a:buClr>
              <a:buFont typeface="Arial" panose="020B0604020202020204"/>
              <a:buChar char="•"/>
            </a:pPr>
            <a:r>
              <a:rPr lang="zh-CN" altLang="en-US" sz="1800" dirty="0" smtClean="0">
                <a:solidFill>
                  <a:srgbClr val="000000"/>
                </a:solidFill>
              </a:rPr>
              <a:t>一般来说</a:t>
            </a:r>
            <a:r>
              <a:rPr lang="zh-CN" altLang="en-US" sz="1800" dirty="0">
                <a:solidFill>
                  <a:srgbClr val="000000"/>
                </a:solidFill>
              </a:rPr>
              <a:t>， </a:t>
            </a:r>
            <a:r>
              <a:rPr lang="en-US" altLang="zh-CN" sz="1800" dirty="0">
                <a:solidFill>
                  <a:srgbClr val="000000"/>
                </a:solidFill>
              </a:rPr>
              <a:t>v-if </a:t>
            </a:r>
            <a:r>
              <a:rPr lang="zh-CN" altLang="en-US" sz="1800" dirty="0">
                <a:solidFill>
                  <a:srgbClr val="000000"/>
                </a:solidFill>
              </a:rPr>
              <a:t>有更高的切换消耗而 </a:t>
            </a:r>
            <a:r>
              <a:rPr lang="en-US" altLang="zh-CN" sz="1800" dirty="0">
                <a:solidFill>
                  <a:srgbClr val="000000"/>
                </a:solidFill>
              </a:rPr>
              <a:t>v-show </a:t>
            </a:r>
            <a:r>
              <a:rPr lang="zh-CN" altLang="en-US" sz="1800" dirty="0">
                <a:solidFill>
                  <a:srgbClr val="000000"/>
                </a:solidFill>
              </a:rPr>
              <a:t>有更高的初始渲染消耗。因此，如果需要频繁切换使用 </a:t>
            </a:r>
            <a:r>
              <a:rPr lang="en-US" altLang="zh-CN" sz="1800" dirty="0">
                <a:solidFill>
                  <a:srgbClr val="000000"/>
                </a:solidFill>
              </a:rPr>
              <a:t>v-show </a:t>
            </a:r>
            <a:r>
              <a:rPr lang="zh-CN" altLang="en-US" sz="1800" dirty="0">
                <a:solidFill>
                  <a:srgbClr val="000000"/>
                </a:solidFill>
              </a:rPr>
              <a:t>较好，如果在运行时条件不大可能改变则使用 </a:t>
            </a:r>
            <a:r>
              <a:rPr lang="en-US" altLang="zh-CN" sz="1800" dirty="0">
                <a:solidFill>
                  <a:srgbClr val="000000"/>
                </a:solidFill>
              </a:rPr>
              <a:t>v-if </a:t>
            </a:r>
            <a:r>
              <a:rPr lang="zh-CN" altLang="en-US" sz="1800" dirty="0">
                <a:solidFill>
                  <a:srgbClr val="000000"/>
                </a:solidFill>
              </a:rPr>
              <a:t>较好。</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err="1" smtClean="0">
                <a:solidFill>
                  <a:schemeClr val="tx1"/>
                </a:solidFill>
              </a:rPr>
              <a:t>Vue.js</a:t>
            </a:r>
            <a:r>
              <a:rPr lang="en-US" altLang="zh-CN" sz="1800" dirty="0" smtClean="0">
                <a:solidFill>
                  <a:schemeClr val="tx1"/>
                </a:solidFill>
              </a:rPr>
              <a:t> </a:t>
            </a:r>
            <a:r>
              <a:rPr lang="zh-CN" altLang="en-US" sz="1800" dirty="0">
                <a:solidFill>
                  <a:schemeClr val="tx1"/>
                </a:solidFill>
              </a:rPr>
              <a:t>应用都是通过构造函数 </a:t>
            </a:r>
            <a:r>
              <a:rPr lang="en-US" altLang="zh-CN" sz="1800" dirty="0" err="1">
                <a:solidFill>
                  <a:schemeClr val="tx1"/>
                </a:solidFill>
              </a:rPr>
              <a:t>Vue</a:t>
            </a:r>
            <a:r>
              <a:rPr lang="en-US" altLang="zh-CN" sz="1800" dirty="0">
                <a:solidFill>
                  <a:schemeClr val="tx1"/>
                </a:solidFill>
              </a:rPr>
              <a:t> </a:t>
            </a:r>
            <a:r>
              <a:rPr lang="zh-CN" altLang="en-US" sz="1800" dirty="0">
                <a:solidFill>
                  <a:schemeClr val="tx1"/>
                </a:solidFill>
              </a:rPr>
              <a:t>来创建的</a:t>
            </a:r>
            <a:endParaRPr lang="zh-CN" altLang="en-US" sz="1800" dirty="0">
              <a:solidFill>
                <a:schemeClr val="tx1"/>
              </a:solidFill>
            </a:endParaRPr>
          </a:p>
          <a:p>
            <a:pPr algn="l">
              <a:buClr>
                <a:srgbClr val="FEB409"/>
              </a:buClr>
            </a:pPr>
            <a:endParaRPr lang="en-US" altLang="zh-CN" sz="1800" dirty="0">
              <a:solidFill>
                <a:schemeClr val="tx1"/>
              </a:solidFill>
            </a:endParaRPr>
          </a:p>
          <a:p>
            <a:pPr algn="l">
              <a:buClr>
                <a:srgbClr val="FEB409"/>
              </a:buClr>
            </a:pPr>
            <a:endParaRPr lang="en-US" altLang="zh-CN" sz="1800" dirty="0" smtClean="0">
              <a:solidFill>
                <a:schemeClr val="tx1"/>
              </a:solidFill>
            </a:endParaRPr>
          </a:p>
          <a:p>
            <a:pPr algn="l">
              <a:buClr>
                <a:srgbClr val="FEB409"/>
              </a:buClr>
            </a:pPr>
            <a:endParaRPr lang="en-US" altLang="zh-CN" sz="1800" dirty="0">
              <a:solidFill>
                <a:schemeClr val="tx1"/>
              </a:solidFill>
            </a:endParaRPr>
          </a:p>
          <a:p>
            <a:pPr algn="l">
              <a:buClr>
                <a:srgbClr val="FEB409"/>
              </a:buClr>
            </a:pPr>
            <a:endParaRPr lang="en-US" altLang="zh-CN" sz="1800" dirty="0" smtClean="0">
              <a:solidFill>
                <a:schemeClr val="tx1"/>
              </a:solidFill>
            </a:endParaRPr>
          </a:p>
          <a:p>
            <a:pPr marL="285750" indent="-285750" algn="l">
              <a:buClr>
                <a:srgbClr val="FEB409"/>
              </a:buClr>
              <a:buFont typeface="Arial" panose="020B0604020202020204"/>
              <a:buChar char="•"/>
            </a:pPr>
            <a:r>
              <a:rPr lang="zh-CN" altLang="en-US" sz="1800" dirty="0">
                <a:solidFill>
                  <a:srgbClr val="000000"/>
                </a:solidFill>
              </a:rPr>
              <a:t>可以扩展 </a:t>
            </a:r>
            <a:r>
              <a:rPr lang="en-US" altLang="zh-CN" sz="1800" dirty="0" err="1">
                <a:solidFill>
                  <a:srgbClr val="000000"/>
                </a:solidFill>
              </a:rPr>
              <a:t>Vue</a:t>
            </a:r>
            <a:r>
              <a:rPr lang="en-US" altLang="zh-CN" sz="1800" dirty="0">
                <a:solidFill>
                  <a:srgbClr val="000000"/>
                </a:solidFill>
              </a:rPr>
              <a:t> </a:t>
            </a:r>
            <a:r>
              <a:rPr lang="zh-CN" altLang="en-US" sz="1800" dirty="0">
                <a:solidFill>
                  <a:srgbClr val="000000"/>
                </a:solidFill>
              </a:rPr>
              <a:t>构造器，从而用预定义选项创建可复用的组件构造器</a:t>
            </a:r>
            <a:endParaRPr lang="zh-CN" altLang="en-US" sz="1800" dirty="0">
              <a:solidFill>
                <a:srgbClr val="000000"/>
              </a:solidFill>
            </a:endParaRPr>
          </a:p>
          <a:p>
            <a:pPr algn="l">
              <a:buClr>
                <a:srgbClr val="FEB409"/>
              </a:buClr>
            </a:pPr>
            <a:endParaRPr lang="en-US" altLang="zh-CN" sz="1800" dirty="0" smtClean="0">
              <a:solidFill>
                <a:schemeClr val="tx1"/>
              </a:solidFill>
            </a:endParaRPr>
          </a:p>
          <a:p>
            <a:pPr algn="l">
              <a:buClr>
                <a:srgbClr val="FEB409"/>
              </a:buClr>
            </a:pPr>
            <a:endParaRPr lang="en-US" altLang="zh-CN" sz="1800" dirty="0">
              <a:solidFill>
                <a:schemeClr val="tx1"/>
              </a:solidFill>
            </a:endParaRPr>
          </a:p>
          <a:p>
            <a:pPr algn="l">
              <a:buClr>
                <a:srgbClr val="FEB409"/>
              </a:buClr>
            </a:pPr>
            <a:endParaRPr lang="en-US" altLang="zh-CN" sz="1800" dirty="0" smtClean="0">
              <a:solidFill>
                <a:schemeClr val="tx1"/>
              </a:solidFill>
            </a:endParaRPr>
          </a:p>
          <a:p>
            <a:pPr algn="l">
              <a:buClr>
                <a:srgbClr val="FEB409"/>
              </a:buClr>
            </a:pPr>
            <a:endParaRPr lang="en-US" altLang="zh-CN" sz="1800" dirty="0">
              <a:solidFill>
                <a:schemeClr val="tx1"/>
              </a:solidFill>
            </a:endParaRPr>
          </a:p>
          <a:p>
            <a:pPr algn="l">
              <a:buClr>
                <a:srgbClr val="FEB409"/>
              </a:buClr>
            </a:pPr>
            <a:endParaRPr lang="en-US" altLang="zh-CN" sz="1800" dirty="0" smtClean="0">
              <a:solidFill>
                <a:schemeClr val="tx1"/>
              </a:solidFill>
            </a:endParaRPr>
          </a:p>
          <a:p>
            <a:pPr algn="l">
              <a:buClr>
                <a:srgbClr val="FEB409"/>
              </a:buClr>
            </a:pPr>
            <a:endParaRPr lang="zh-CN" altLang="en-US" sz="1800" dirty="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构造器</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1042816" y="1364032"/>
            <a:ext cx="7200000" cy="906800"/>
          </a:xfrm>
          <a:prstGeom prst="rect">
            <a:avLst/>
          </a:prstGeom>
        </p:spPr>
      </p:pic>
      <p:pic>
        <p:nvPicPr>
          <p:cNvPr id="6" name="图片 5"/>
          <p:cNvPicPr>
            <a:picLocks noChangeAspect="1"/>
          </p:cNvPicPr>
          <p:nvPr/>
        </p:nvPicPr>
        <p:blipFill>
          <a:blip r:embed="rId2"/>
          <a:stretch>
            <a:fillRect/>
          </a:stretch>
        </p:blipFill>
        <p:spPr>
          <a:xfrm>
            <a:off x="1042816" y="2928195"/>
            <a:ext cx="7200000" cy="13714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5.1   </a:t>
            </a:r>
            <a:r>
              <a:rPr lang="en-US" altLang="zh-CN" sz="2800" dirty="0" err="1" smtClean="0">
                <a:solidFill>
                  <a:srgbClr val="1F497D"/>
                </a:solidFill>
                <a:latin typeface="微软雅黑" panose="020B0503020204020204" charset="-122"/>
                <a:ea typeface="微软雅黑" panose="020B0503020204020204" charset="-122"/>
                <a:cs typeface="微软雅黑" panose="020B0503020204020204" charset="-122"/>
              </a:rPr>
              <a:t>v</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-if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fontScale="92500" lnSpcReduction="10000"/>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smtClean="0">
                <a:solidFill>
                  <a:srgbClr val="000000"/>
                </a:solidFill>
              </a:rPr>
              <a:t>此时我们可以把一个 </a:t>
            </a:r>
            <a:r>
              <a:rPr lang="en-US" altLang="zh-CN" sz="1800" dirty="0">
                <a:solidFill>
                  <a:srgbClr val="000000"/>
                </a:solidFill>
              </a:rPr>
              <a:t>&lt;template&gt; </a:t>
            </a:r>
            <a:r>
              <a:rPr lang="zh-CN" altLang="en-US" sz="1800" dirty="0">
                <a:solidFill>
                  <a:srgbClr val="000000"/>
                </a:solidFill>
              </a:rPr>
              <a:t>元素当做包装元素，并在上面使用 </a:t>
            </a:r>
            <a:r>
              <a:rPr lang="en-US" altLang="zh-CN" sz="1800" dirty="0">
                <a:solidFill>
                  <a:srgbClr val="000000"/>
                </a:solidFill>
              </a:rPr>
              <a:t>v-if</a:t>
            </a:r>
            <a:r>
              <a:rPr lang="zh-CN" altLang="en-US" sz="1800" dirty="0">
                <a:solidFill>
                  <a:srgbClr val="000000"/>
                </a:solidFill>
              </a:rPr>
              <a:t>，最终的渲染结果不会包含它</a:t>
            </a:r>
            <a:r>
              <a:rPr lang="zh-CN" altLang="en-US" sz="1800" dirty="0" smtClean="0">
                <a:solidFill>
                  <a:srgbClr val="000000"/>
                </a:solidFill>
              </a:rPr>
              <a:t>。</a:t>
            </a: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r>
              <a:rPr lang="zh-CN" altLang="en-US" sz="1800" dirty="0" smtClean="0">
                <a:solidFill>
                  <a:srgbClr val="000000"/>
                </a:solidFill>
              </a:rPr>
              <a:t>可以</a:t>
            </a:r>
            <a:r>
              <a:rPr lang="zh-CN" altLang="en-US" sz="1800" dirty="0">
                <a:solidFill>
                  <a:srgbClr val="000000"/>
                </a:solidFill>
              </a:rPr>
              <a:t>用 </a:t>
            </a:r>
            <a:r>
              <a:rPr lang="en-US" altLang="zh-CN" sz="1800" dirty="0">
                <a:solidFill>
                  <a:srgbClr val="000000"/>
                </a:solidFill>
              </a:rPr>
              <a:t>v-else </a:t>
            </a:r>
            <a:r>
              <a:rPr lang="zh-CN" altLang="en-US" sz="1800" dirty="0">
                <a:solidFill>
                  <a:srgbClr val="000000"/>
                </a:solidFill>
              </a:rPr>
              <a:t>指令给 </a:t>
            </a:r>
            <a:r>
              <a:rPr lang="en-US" altLang="zh-CN" sz="1800" dirty="0">
                <a:solidFill>
                  <a:srgbClr val="000000"/>
                </a:solidFill>
              </a:rPr>
              <a:t>v-if </a:t>
            </a:r>
            <a:r>
              <a:rPr lang="zh-CN" altLang="en-US" sz="1800" dirty="0">
                <a:solidFill>
                  <a:srgbClr val="000000"/>
                </a:solidFill>
              </a:rPr>
              <a:t>或 </a:t>
            </a:r>
            <a:r>
              <a:rPr lang="en-US" altLang="zh-CN" sz="1800" dirty="0">
                <a:solidFill>
                  <a:srgbClr val="000000"/>
                </a:solidFill>
              </a:rPr>
              <a:t>v-show </a:t>
            </a:r>
            <a:r>
              <a:rPr lang="zh-CN" altLang="en-US" sz="1800" dirty="0">
                <a:solidFill>
                  <a:srgbClr val="000000"/>
                </a:solidFill>
              </a:rPr>
              <a:t>添加一个 “</a:t>
            </a:r>
            <a:r>
              <a:rPr lang="en-US" altLang="zh-CN" sz="1800" dirty="0">
                <a:solidFill>
                  <a:srgbClr val="000000"/>
                </a:solidFill>
              </a:rPr>
              <a:t>else” </a:t>
            </a:r>
            <a:r>
              <a:rPr lang="zh-CN" altLang="en-US" sz="1800" dirty="0">
                <a:solidFill>
                  <a:srgbClr val="000000"/>
                </a:solidFill>
              </a:rPr>
              <a:t>块</a:t>
            </a:r>
            <a:endParaRPr lang="zh-CN" altLang="en-US" sz="1800" dirty="0">
              <a:solidFill>
                <a:srgbClr val="000000"/>
              </a:solidFill>
            </a:endParaRPr>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r>
              <a:rPr lang="en-US" altLang="zh-CN" sz="1800" dirty="0">
                <a:solidFill>
                  <a:srgbClr val="000000"/>
                </a:solidFill>
              </a:rPr>
              <a:t>v-show </a:t>
            </a:r>
            <a:r>
              <a:rPr lang="zh-CN" altLang="en-US" sz="1800" dirty="0">
                <a:solidFill>
                  <a:srgbClr val="000000"/>
                </a:solidFill>
              </a:rPr>
              <a:t>的元素会始终渲染并保持在 </a:t>
            </a:r>
            <a:r>
              <a:rPr lang="en-US" altLang="zh-CN" sz="1800" dirty="0">
                <a:solidFill>
                  <a:srgbClr val="000000"/>
                </a:solidFill>
              </a:rPr>
              <a:t>DOM </a:t>
            </a:r>
            <a:r>
              <a:rPr lang="zh-CN" altLang="en-US" sz="1800" dirty="0">
                <a:solidFill>
                  <a:srgbClr val="000000"/>
                </a:solidFill>
              </a:rPr>
              <a:t>中。</a:t>
            </a:r>
            <a:r>
              <a:rPr lang="en-US" altLang="zh-CN" sz="1800" dirty="0">
                <a:solidFill>
                  <a:srgbClr val="000000"/>
                </a:solidFill>
              </a:rPr>
              <a:t>v-show </a:t>
            </a:r>
            <a:r>
              <a:rPr lang="zh-CN" altLang="en-US" sz="1800" dirty="0">
                <a:solidFill>
                  <a:srgbClr val="000000"/>
                </a:solidFill>
              </a:rPr>
              <a:t>是简单的切换元素的 </a:t>
            </a:r>
            <a:r>
              <a:rPr lang="en-US" altLang="zh-CN" sz="1800" dirty="0">
                <a:solidFill>
                  <a:srgbClr val="000000"/>
                </a:solidFill>
              </a:rPr>
              <a:t>CSS </a:t>
            </a:r>
            <a:r>
              <a:rPr lang="zh-CN" altLang="en-US" sz="1800" dirty="0">
                <a:solidFill>
                  <a:srgbClr val="000000"/>
                </a:solidFill>
              </a:rPr>
              <a:t>属性 </a:t>
            </a:r>
            <a:r>
              <a:rPr lang="en-US" altLang="zh-CN" sz="1800" dirty="0">
                <a:solidFill>
                  <a:srgbClr val="000000"/>
                </a:solidFill>
              </a:rPr>
              <a:t>display </a:t>
            </a:r>
            <a:r>
              <a:rPr lang="zh-CN" altLang="en-US" sz="1800" dirty="0" smtClean="0">
                <a:solidFill>
                  <a:srgbClr val="000000"/>
                </a:solidFill>
              </a:rPr>
              <a:t>。</a:t>
            </a: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994847" y="1389270"/>
            <a:ext cx="7200000" cy="1284270"/>
          </a:xfrm>
          <a:prstGeom prst="rect">
            <a:avLst/>
          </a:prstGeom>
        </p:spPr>
      </p:pic>
      <p:pic>
        <p:nvPicPr>
          <p:cNvPr id="7" name="图片 6"/>
          <p:cNvPicPr>
            <a:picLocks noChangeAspect="1"/>
          </p:cNvPicPr>
          <p:nvPr/>
        </p:nvPicPr>
        <p:blipFill>
          <a:blip r:embed="rId2"/>
          <a:stretch>
            <a:fillRect/>
          </a:stretch>
        </p:blipFill>
        <p:spPr>
          <a:xfrm>
            <a:off x="994847" y="3022245"/>
            <a:ext cx="7200000" cy="1464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r>
              <a:rPr lang="zh-CN" altLang="en-US" sz="400"/>
              <a:t>&lt;head&gt;</a:t>
            </a:r>
            <a:endParaRPr lang="zh-CN" altLang="en-US" sz="400"/>
          </a:p>
          <a:p>
            <a:pPr marL="0" indent="0">
              <a:buNone/>
            </a:pPr>
            <a:r>
              <a:rPr lang="zh-CN" altLang="en-US" sz="400"/>
              <a:t>&lt;meta charset="UTF-8"&gt;</a:t>
            </a:r>
            <a:endParaRPr lang="zh-CN" altLang="en-US" sz="400"/>
          </a:p>
          <a:p>
            <a:pPr marL="0" indent="0">
              <a:buNone/>
            </a:pPr>
            <a:r>
              <a:rPr lang="zh-CN" altLang="en-US" sz="400"/>
              <a:t>&lt;title&gt;条件渲染&lt;/title&gt;</a:t>
            </a:r>
            <a:endParaRPr lang="zh-CN" altLang="en-US" sz="400"/>
          </a:p>
          <a:p>
            <a:pPr marL="0" indent="0">
              <a:buNone/>
            </a:pPr>
            <a:r>
              <a:rPr lang="zh-CN" altLang="en-US" sz="400"/>
              <a:t>&lt;style type="text/css"&gt;</a:t>
            </a:r>
            <a:endParaRPr lang="zh-CN" altLang="en-US" sz="400"/>
          </a:p>
          <a:p>
            <a:pPr marL="0" indent="0">
              <a:buNone/>
            </a:pPr>
            <a:r>
              <a:rPr lang="zh-CN" altLang="en-US" sz="400"/>
              <a:t>	h1,h5,p,div{padding: 10px;}</a:t>
            </a:r>
            <a:endParaRPr lang="zh-CN" altLang="en-US" sz="400"/>
          </a:p>
          <a:p>
            <a:pPr marL="0" indent="0">
              <a:buNone/>
            </a:pPr>
            <a:r>
              <a:rPr lang="zh-CN" altLang="en-US" sz="400"/>
              <a:t>&lt;/style&gt;</a:t>
            </a:r>
            <a:endParaRPr lang="zh-CN" altLang="en-US" sz="400"/>
          </a:p>
          <a:p>
            <a:pPr marL="0" indent="0">
              <a:buNone/>
            </a:pPr>
            <a:r>
              <a:rPr lang="zh-CN" altLang="en-US" sz="400"/>
              <a:t>&lt;/head&gt;</a:t>
            </a:r>
            <a:endParaRPr lang="zh-CN" altLang="en-US" sz="400"/>
          </a:p>
          <a:p>
            <a:pPr marL="0" indent="0">
              <a:buNone/>
            </a:pPr>
            <a:r>
              <a:rPr lang="zh-CN" altLang="en-US" sz="400"/>
              <a:t>&lt;body&gt;</a:t>
            </a:r>
            <a:endParaRPr lang="zh-CN" altLang="en-US" sz="400"/>
          </a:p>
          <a:p>
            <a:pPr marL="0" indent="0">
              <a:buNone/>
            </a:pPr>
            <a:r>
              <a:rPr lang="zh-CN" altLang="en-US" sz="400"/>
              <a:t>&lt;div id="demo"&gt;</a:t>
            </a:r>
            <a:endParaRPr lang="zh-CN" altLang="en-US" sz="400"/>
          </a:p>
          <a:p>
            <a:pPr marL="0" indent="0">
              <a:buNone/>
            </a:pPr>
            <a:r>
              <a:rPr lang="zh-CN" altLang="en-US" sz="400"/>
              <a:t>	&lt;h1 v-if="ok"&gt;单独使用v-if&lt;/h1&gt;</a:t>
            </a:r>
            <a:endParaRPr lang="zh-CN" altLang="en-US" sz="400"/>
          </a:p>
          <a:p>
            <a:pPr marL="0" indent="0">
              <a:buNone/>
            </a:pPr>
            <a:r>
              <a:rPr lang="zh-CN" altLang="en-US" sz="400"/>
              <a:t>	&lt;h1 v-if="ok"&gt;也可以和v-else一起使用,true时显示&lt;/h1&gt;</a:t>
            </a:r>
            <a:endParaRPr lang="zh-CN" altLang="en-US" sz="400"/>
          </a:p>
          <a:p>
            <a:pPr marL="0" indent="0">
              <a:buNone/>
            </a:pPr>
            <a:r>
              <a:rPr lang="zh-CN" altLang="en-US" sz="400"/>
              <a:t>	&lt;h1 v-else&gt;也可以和v-else一起使用,这行是false时显示&lt;/h1&gt;</a:t>
            </a:r>
            <a:endParaRPr lang="zh-CN" altLang="en-US" sz="400"/>
          </a:p>
          <a:p>
            <a:pPr marL="0" indent="0">
              <a:buNone/>
            </a:pPr>
            <a:r>
              <a:rPr lang="zh-CN" altLang="en-US" sz="400"/>
              <a:t>	&lt;template v-if="ok"&gt;</a:t>
            </a:r>
            <a:endParaRPr lang="zh-CN" altLang="en-US" sz="400"/>
          </a:p>
          <a:p>
            <a:pPr marL="0" indent="0">
              <a:buNone/>
            </a:pPr>
            <a:r>
              <a:rPr lang="zh-CN" altLang="en-US" sz="400"/>
              <a:t>	  &lt;h1&gt;template显示1&lt;/h1&gt;</a:t>
            </a:r>
            <a:endParaRPr lang="zh-CN" altLang="en-US" sz="400"/>
          </a:p>
          <a:p>
            <a:pPr marL="0" indent="0">
              <a:buNone/>
            </a:pPr>
            <a:r>
              <a:rPr lang="zh-CN" altLang="en-US" sz="400"/>
              <a:t>	  &lt;p&gt;template显示1.1&lt;/p&gt;</a:t>
            </a:r>
            <a:endParaRPr lang="zh-CN" altLang="en-US" sz="400"/>
          </a:p>
          <a:p>
            <a:pPr marL="0" indent="0">
              <a:buNone/>
            </a:pPr>
            <a:r>
              <a:rPr lang="zh-CN" altLang="en-US" sz="400"/>
              <a:t>	  &lt;p&gt;template显示1.2&lt;/p&gt;</a:t>
            </a:r>
            <a:endParaRPr lang="zh-CN" altLang="en-US" sz="400"/>
          </a:p>
          <a:p>
            <a:pPr marL="0" indent="0">
              <a:buNone/>
            </a:pPr>
            <a:r>
              <a:rPr lang="zh-CN" altLang="en-US" sz="400"/>
              <a:t>	&lt;/template&gt;</a:t>
            </a:r>
            <a:endParaRPr lang="zh-CN" altLang="en-US" sz="400"/>
          </a:p>
          <a:p>
            <a:pPr marL="0" indent="0">
              <a:buNone/>
            </a:pPr>
            <a:r>
              <a:rPr lang="zh-CN" altLang="en-US" sz="400"/>
              <a:t>	&lt;div v-if="Math.random() &gt; 0.5"&gt;随机大于0.5&lt;/div&gt;</a:t>
            </a:r>
            <a:endParaRPr lang="zh-CN" altLang="en-US" sz="400"/>
          </a:p>
          <a:p>
            <a:pPr marL="0" indent="0">
              <a:buNone/>
            </a:pPr>
            <a:r>
              <a:rPr lang="zh-CN" altLang="en-US" sz="400"/>
              <a:t>	&lt;div v-else&gt;随机小于0.5&lt;/div&gt;</a:t>
            </a:r>
            <a:endParaRPr lang="zh-CN" altLang="en-US" sz="400"/>
          </a:p>
          <a:p>
            <a:pPr marL="0" indent="0">
              <a:buNone/>
            </a:pPr>
            <a:r>
              <a:rPr lang="zh-CN" altLang="en-US" sz="400"/>
              <a:t>	&lt;div v-show="ok"&gt;如果ok为false,这个也会被渲染,只不过会增加display:none这个属性而已&lt;/div&gt;</a:t>
            </a:r>
            <a:endParaRPr lang="zh-CN" altLang="en-US" sz="400"/>
          </a:p>
          <a:p>
            <a:pPr marL="0" indent="0">
              <a:buNone/>
            </a:pPr>
            <a:r>
              <a:rPr lang="zh-CN" altLang="en-US" sz="400"/>
              <a:t>&lt;/div&gt;</a:t>
            </a:r>
            <a:endParaRPr lang="zh-CN" altLang="en-US" sz="400"/>
          </a:p>
          <a:p>
            <a:pPr marL="0" indent="0">
              <a:buNone/>
            </a:pPr>
            <a:r>
              <a:rPr lang="zh-CN" altLang="en-US" sz="400"/>
              <a:t>&lt;script src="vue.js" type="text/javascript" charset="utf-8"&gt;&lt;/script&gt;</a:t>
            </a:r>
            <a:endParaRPr lang="zh-CN" altLang="en-US" sz="400"/>
          </a:p>
          <a:p>
            <a:pPr marL="0" indent="0">
              <a:buNone/>
            </a:pPr>
            <a:r>
              <a:rPr lang="zh-CN" altLang="en-US" sz="400"/>
              <a:t>&lt;script type="text/javascript"&gt;</a:t>
            </a:r>
            <a:endParaRPr lang="zh-CN" altLang="en-US" sz="400"/>
          </a:p>
          <a:p>
            <a:pPr marL="0" indent="0">
              <a:buNone/>
            </a:pPr>
            <a:r>
              <a:rPr lang="zh-CN" altLang="en-US" sz="400"/>
              <a:t>	var vm = new Vue({</a:t>
            </a:r>
            <a:endParaRPr lang="zh-CN" altLang="en-US" sz="400"/>
          </a:p>
          <a:p>
            <a:pPr marL="0" indent="0">
              <a:buNone/>
            </a:pPr>
            <a:r>
              <a:rPr lang="zh-CN" altLang="en-US" sz="400"/>
              <a:t>		el:'#demo',</a:t>
            </a:r>
            <a:endParaRPr lang="zh-CN" altLang="en-US" sz="400"/>
          </a:p>
          <a:p>
            <a:pPr marL="0" indent="0">
              <a:buNone/>
            </a:pPr>
            <a:r>
              <a:rPr lang="zh-CN" altLang="en-US" sz="400"/>
              <a:t>		data:{</a:t>
            </a:r>
            <a:endParaRPr lang="zh-CN" altLang="en-US" sz="400"/>
          </a:p>
          <a:p>
            <a:pPr marL="0" indent="0">
              <a:buNone/>
            </a:pPr>
            <a:r>
              <a:rPr lang="zh-CN" altLang="en-US" sz="400"/>
              <a:t>			ok:true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&lt;/script&gt;</a:t>
            </a:r>
            <a:endParaRPr lang="zh-CN" altLang="en-US" sz="400"/>
          </a:p>
          <a:p>
            <a:pPr marL="0" indent="0">
              <a:buNone/>
            </a:pPr>
            <a:r>
              <a:rPr lang="zh-CN" altLang="en-US" sz="400"/>
              <a:t>&lt;/body&gt;</a:t>
            </a:r>
            <a:endParaRPr lang="zh-CN" altLang="en-US" sz="400"/>
          </a:p>
          <a:p>
            <a:pPr marL="0" indent="0">
              <a:buNone/>
            </a:pPr>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5.2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条件渲染</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Demo</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15674" y="2187708"/>
            <a:ext cx="4352782" cy="466182"/>
          </a:xfrm>
        </p:spPr>
        <p:txBody>
          <a:bodyPr>
            <a:noAutofit/>
          </a:bodyPr>
          <a:lstStyle/>
          <a:p>
            <a:pPr algn="l"/>
            <a:r>
              <a:rPr kumimoji="1" lang="zh-CN" altLang="zh-CN" sz="3600" dirty="0">
                <a:solidFill>
                  <a:schemeClr val="tx2"/>
                </a:solidFill>
              </a:rPr>
              <a:t>6</a:t>
            </a:r>
            <a:r>
              <a:rPr kumimoji="1" lang="en-US" altLang="zh-CN" sz="3600" dirty="0" smtClean="0">
                <a:solidFill>
                  <a:schemeClr val="tx2"/>
                </a:solidFill>
              </a:rPr>
              <a:t>. </a:t>
            </a:r>
            <a:r>
              <a:rPr kumimoji="1" lang="zh-CN" altLang="en-US" sz="3600" dirty="0" smtClean="0">
                <a:solidFill>
                  <a:schemeClr val="tx2"/>
                </a:solidFill>
              </a:rPr>
              <a:t>列表渲染</a:t>
            </a:r>
            <a:endParaRPr kumimoji="1" lang="zh-CN" altLang="en-US" sz="3300" dirty="0">
              <a:solidFill>
                <a:srgbClr val="1F497D"/>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   </a:t>
            </a:r>
            <a:r>
              <a:rPr lang="en-US" altLang="zh-CN" sz="2800" dirty="0" err="1" smtClean="0">
                <a:solidFill>
                  <a:srgbClr val="1F497D"/>
                </a:solidFill>
                <a:latin typeface="微软雅黑" panose="020B0503020204020204" charset="-122"/>
                <a:ea typeface="微软雅黑" panose="020B0503020204020204" charset="-122"/>
                <a:cs typeface="微软雅黑" panose="020B0503020204020204" charset="-122"/>
              </a:rPr>
              <a:t>v</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-for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a:solidFill>
                  <a:srgbClr val="000000"/>
                </a:solidFill>
              </a:rPr>
              <a:t>我们用 </a:t>
            </a:r>
            <a:r>
              <a:rPr lang="en-US" altLang="zh-CN" sz="1800" dirty="0">
                <a:solidFill>
                  <a:srgbClr val="000000"/>
                </a:solidFill>
              </a:rPr>
              <a:t>v-for </a:t>
            </a:r>
            <a:r>
              <a:rPr lang="zh-CN" altLang="en-US" sz="1800" dirty="0">
                <a:solidFill>
                  <a:srgbClr val="000000"/>
                </a:solidFill>
              </a:rPr>
              <a:t>指令根据一组数组的选项列表进行渲染。 </a:t>
            </a:r>
            <a:r>
              <a:rPr lang="en-US" altLang="zh-CN" sz="1800" dirty="0">
                <a:solidFill>
                  <a:srgbClr val="000000"/>
                </a:solidFill>
              </a:rPr>
              <a:t>v-for </a:t>
            </a:r>
            <a:r>
              <a:rPr lang="zh-CN" altLang="en-US" sz="1800" dirty="0">
                <a:solidFill>
                  <a:srgbClr val="000000"/>
                </a:solidFill>
              </a:rPr>
              <a:t>指令需要以 </a:t>
            </a:r>
            <a:r>
              <a:rPr lang="en-US" altLang="zh-CN" sz="1800" dirty="0">
                <a:solidFill>
                  <a:srgbClr val="000000"/>
                </a:solidFill>
              </a:rPr>
              <a:t>item in items </a:t>
            </a:r>
            <a:r>
              <a:rPr lang="zh-CN" altLang="en-US" sz="1800" dirty="0">
                <a:solidFill>
                  <a:srgbClr val="000000"/>
                </a:solidFill>
              </a:rPr>
              <a:t>形式的特殊语法， </a:t>
            </a:r>
            <a:r>
              <a:rPr lang="en-US" altLang="zh-CN" sz="1800" dirty="0">
                <a:solidFill>
                  <a:srgbClr val="000000"/>
                </a:solidFill>
              </a:rPr>
              <a:t>items </a:t>
            </a:r>
            <a:r>
              <a:rPr lang="zh-CN" altLang="en-US" sz="1800" dirty="0">
                <a:solidFill>
                  <a:srgbClr val="000000"/>
                </a:solidFill>
              </a:rPr>
              <a:t>是源数据数组并且 </a:t>
            </a:r>
            <a:r>
              <a:rPr lang="en-US" altLang="zh-CN" sz="1800" dirty="0">
                <a:solidFill>
                  <a:srgbClr val="000000"/>
                </a:solidFill>
              </a:rPr>
              <a:t>item </a:t>
            </a:r>
            <a:r>
              <a:rPr lang="zh-CN" altLang="en-US" sz="1800" dirty="0">
                <a:solidFill>
                  <a:srgbClr val="000000"/>
                </a:solidFill>
              </a:rPr>
              <a:t>是数组元素迭代的别名。</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.1.1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基本语法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2" name="图片 1"/>
          <p:cNvPicPr>
            <a:picLocks noChangeAspect="1"/>
          </p:cNvPicPr>
          <p:nvPr/>
        </p:nvPicPr>
        <p:blipFill>
          <a:blip r:embed="rId1"/>
          <a:stretch>
            <a:fillRect/>
          </a:stretch>
        </p:blipFill>
        <p:spPr>
          <a:xfrm>
            <a:off x="989003" y="839273"/>
            <a:ext cx="7200000" cy="1331850"/>
          </a:xfrm>
          <a:prstGeom prst="rect">
            <a:avLst/>
          </a:prstGeom>
        </p:spPr>
      </p:pic>
      <p:pic>
        <p:nvPicPr>
          <p:cNvPr id="3" name="图片 2"/>
          <p:cNvPicPr>
            <a:picLocks noChangeAspect="1"/>
          </p:cNvPicPr>
          <p:nvPr/>
        </p:nvPicPr>
        <p:blipFill>
          <a:blip r:embed="rId2"/>
          <a:stretch>
            <a:fillRect/>
          </a:stretch>
        </p:blipFill>
        <p:spPr>
          <a:xfrm>
            <a:off x="989003" y="2283523"/>
            <a:ext cx="7200000" cy="1988285"/>
          </a:xfrm>
          <a:prstGeom prst="rect">
            <a:avLst/>
          </a:prstGeom>
        </p:spPr>
      </p:pic>
      <p:sp>
        <p:nvSpPr>
          <p:cNvPr id="5" name="矩形 4"/>
          <p:cNvSpPr/>
          <p:nvPr/>
        </p:nvSpPr>
        <p:spPr>
          <a:xfrm>
            <a:off x="809180" y="4316654"/>
            <a:ext cx="7199999" cy="646331"/>
          </a:xfrm>
          <a:prstGeom prst="rect">
            <a:avLst/>
          </a:prstGeom>
        </p:spPr>
        <p:txBody>
          <a:bodyPr wrap="square">
            <a:spAutoFit/>
          </a:bodyPr>
          <a:lstStyle/>
          <a:p>
            <a:pPr marL="285750" indent="-285750">
              <a:buClr>
                <a:schemeClr val="accent6"/>
              </a:buClr>
              <a:buFont typeface="Arial" panose="020B0604020202020204"/>
              <a:buChar char="•"/>
            </a:pPr>
            <a:r>
              <a:rPr lang="en-US" altLang="zh-CN" dirty="0"/>
              <a:t>v-for </a:t>
            </a:r>
            <a:r>
              <a:rPr lang="zh-CN" altLang="en-US" dirty="0"/>
              <a:t>还支持一个可选的第二个参数为当前项的索引</a:t>
            </a:r>
            <a:r>
              <a:rPr lang="zh-CN" altLang="en-US" dirty="0" smtClean="0"/>
              <a:t>。</a:t>
            </a:r>
            <a:endParaRPr lang="zh-CN" altLang="en-US" dirty="0" smtClean="0"/>
          </a:p>
          <a:p>
            <a:pPr marL="285750" indent="-285750">
              <a:buClr>
                <a:schemeClr val="accent6"/>
              </a:buClr>
              <a:buFont typeface="Arial" panose="020B0604020202020204"/>
              <a:buChar char="•"/>
            </a:pPr>
            <a:r>
              <a:rPr lang="zh-CN" altLang="en-US" dirty="0"/>
              <a:t>也可以用 </a:t>
            </a:r>
            <a:r>
              <a:rPr lang="en-US" altLang="zh-CN" dirty="0"/>
              <a:t>of </a:t>
            </a:r>
            <a:r>
              <a:rPr lang="zh-CN" altLang="en-US" dirty="0"/>
              <a:t>替代 </a:t>
            </a:r>
            <a:r>
              <a:rPr lang="en-US" altLang="zh-CN" dirty="0"/>
              <a:t>in </a:t>
            </a:r>
            <a:r>
              <a:rPr lang="zh-CN" altLang="en-US" dirty="0"/>
              <a:t>作为分隔</a:t>
            </a:r>
            <a:r>
              <a:rPr lang="zh-CN" altLang="en-US" dirty="0" smtClean="0"/>
              <a:t>符</a:t>
            </a:r>
            <a:endParaRPr lang="zh-CN" altLang="en-US" dirty="0"/>
          </a:p>
        </p:txBody>
      </p:sp>
      <p:sp>
        <p:nvSpPr>
          <p:cNvPr id="8" name="矩形 7"/>
          <p:cNvSpPr/>
          <p:nvPr/>
        </p:nvSpPr>
        <p:spPr>
          <a:xfrm>
            <a:off x="3785422" y="2387084"/>
            <a:ext cx="1573155" cy="369332"/>
          </a:xfrm>
          <a:prstGeom prst="rect">
            <a:avLst/>
          </a:prstGeom>
        </p:spPr>
        <p:txBody>
          <a:bodyPr wrap="none">
            <a:spAutoFit/>
          </a:bodyPr>
          <a:lstStyle/>
          <a:p>
            <a:r>
              <a:rPr lang="en-US" altLang="zh-CN" dirty="0"/>
              <a:t>Template v-for</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.1.2   </a:t>
            </a:r>
            <a:r>
              <a:rPr lang="en-US" altLang="zh-CN" sz="2800" dirty="0">
                <a:solidFill>
                  <a:schemeClr val="tx2"/>
                </a:solidFill>
              </a:rPr>
              <a:t>Template v-</a:t>
            </a:r>
            <a:r>
              <a:rPr lang="en-US" altLang="zh-CN" sz="2800" dirty="0" smtClean="0">
                <a:solidFill>
                  <a:schemeClr val="tx2"/>
                </a:solidFill>
              </a:rPr>
              <a:t>for</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
        <p:nvSpPr>
          <p:cNvPr id="9" name="文本框 8"/>
          <p:cNvSpPr txBox="1"/>
          <p:nvPr/>
        </p:nvSpPr>
        <p:spPr>
          <a:xfrm>
            <a:off x="809180" y="921643"/>
            <a:ext cx="7697804" cy="528259"/>
          </a:xfrm>
          <a:prstGeom prst="rect">
            <a:avLst/>
          </a:prstGeom>
        </p:spPr>
        <p:txBody>
          <a:bodyPr vert="horz" wrap="square" lIns="91440" tIns="45720" rIns="91440" bIns="45720" rtlCol="0">
            <a:normAutofit fontScale="92500"/>
          </a:bodyPr>
          <a:lstStyle/>
          <a:p>
            <a:pPr marL="285750" indent="-285750">
              <a:buClr>
                <a:schemeClr val="accent6"/>
              </a:buClr>
              <a:buFont typeface="Arial" panose="020B0604020202020204"/>
              <a:buChar char="•"/>
            </a:pPr>
            <a:r>
              <a:rPr lang="zh-CN" altLang="en-US" dirty="0"/>
              <a:t>如同 </a:t>
            </a:r>
            <a:r>
              <a:rPr lang="en-US" altLang="zh-CN" dirty="0"/>
              <a:t>v-if </a:t>
            </a:r>
            <a:r>
              <a:rPr lang="zh-CN" altLang="en-US" dirty="0"/>
              <a:t>模板，你也可以用带有 </a:t>
            </a:r>
            <a:r>
              <a:rPr lang="en-US" altLang="zh-CN" dirty="0"/>
              <a:t>v-for </a:t>
            </a:r>
            <a:r>
              <a:rPr lang="zh-CN" altLang="en-US" dirty="0"/>
              <a:t>的 </a:t>
            </a:r>
            <a:r>
              <a:rPr lang="en-US" altLang="zh-CN" dirty="0"/>
              <a:t>&lt;template&gt; </a:t>
            </a:r>
            <a:r>
              <a:rPr lang="zh-CN" altLang="en-US" dirty="0"/>
              <a:t>标签来渲染多个元素块。</a:t>
            </a:r>
            <a:endParaRPr lang="zh-CN" altLang="en-US" dirty="0"/>
          </a:p>
          <a:p>
            <a:pPr marL="285750" indent="-285750" algn="l">
              <a:buClr>
                <a:schemeClr val="accent6"/>
              </a:buClr>
              <a:buFont typeface="Arial" panose="020B0604020202020204"/>
              <a:buChar char="•"/>
            </a:pPr>
            <a:endParaRPr kumimoji="1" lang="zh-CN" altLang="en-US" sz="1800" dirty="0">
              <a:solidFill>
                <a:srgbClr val="000000"/>
              </a:solidFill>
            </a:endParaRPr>
          </a:p>
        </p:txBody>
      </p:sp>
      <p:pic>
        <p:nvPicPr>
          <p:cNvPr id="10" name="图片 9"/>
          <p:cNvPicPr>
            <a:picLocks noChangeAspect="1"/>
          </p:cNvPicPr>
          <p:nvPr/>
        </p:nvPicPr>
        <p:blipFill>
          <a:blip r:embed="rId1"/>
          <a:stretch>
            <a:fillRect/>
          </a:stretch>
        </p:blipFill>
        <p:spPr>
          <a:xfrm>
            <a:off x="921565" y="1365630"/>
            <a:ext cx="7200000" cy="15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.1.3   </a:t>
            </a:r>
            <a:r>
              <a:rPr lang="zh-CN" altLang="en-US" sz="2800" dirty="0" smtClean="0">
                <a:solidFill>
                  <a:schemeClr val="tx2"/>
                </a:solidFill>
              </a:rPr>
              <a:t>对象迭代</a:t>
            </a:r>
            <a:r>
              <a:rPr lang="en-US" altLang="zh-CN" sz="2800" dirty="0" smtClean="0">
                <a:solidFill>
                  <a:schemeClr val="tx2"/>
                </a:solidFill>
              </a:rPr>
              <a:t> </a:t>
            </a:r>
            <a:r>
              <a:rPr lang="en-US" altLang="zh-CN" sz="2800" dirty="0">
                <a:solidFill>
                  <a:schemeClr val="tx2"/>
                </a:solidFill>
              </a:rPr>
              <a:t>v-</a:t>
            </a:r>
            <a:r>
              <a:rPr lang="en-US" altLang="zh-CN" sz="2800" dirty="0" smtClean="0">
                <a:solidFill>
                  <a:schemeClr val="tx2"/>
                </a:solidFill>
              </a:rPr>
              <a:t>for</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935726" y="791361"/>
            <a:ext cx="7200000" cy="1288951"/>
          </a:xfrm>
          <a:prstGeom prst="rect">
            <a:avLst/>
          </a:prstGeom>
        </p:spPr>
      </p:pic>
      <p:pic>
        <p:nvPicPr>
          <p:cNvPr id="5" name="图片 4"/>
          <p:cNvPicPr>
            <a:picLocks noChangeAspect="1"/>
          </p:cNvPicPr>
          <p:nvPr/>
        </p:nvPicPr>
        <p:blipFill>
          <a:blip r:embed="rId2"/>
          <a:stretch>
            <a:fillRect/>
          </a:stretch>
        </p:blipFill>
        <p:spPr>
          <a:xfrm>
            <a:off x="935726" y="2179974"/>
            <a:ext cx="7200000" cy="2209200"/>
          </a:xfrm>
          <a:prstGeom prst="rect">
            <a:avLst/>
          </a:prstGeom>
        </p:spPr>
      </p:pic>
      <p:sp>
        <p:nvSpPr>
          <p:cNvPr id="7" name="矩形 6"/>
          <p:cNvSpPr/>
          <p:nvPr/>
        </p:nvSpPr>
        <p:spPr>
          <a:xfrm>
            <a:off x="935726" y="4400414"/>
            <a:ext cx="3685624" cy="646331"/>
          </a:xfrm>
          <a:prstGeom prst="rect">
            <a:avLst/>
          </a:prstGeom>
        </p:spPr>
        <p:txBody>
          <a:bodyPr wrap="none">
            <a:spAutoFit/>
          </a:bodyPr>
          <a:lstStyle/>
          <a:p>
            <a:pPr marL="285750" indent="-285750">
              <a:buClr>
                <a:schemeClr val="accent6"/>
              </a:buClr>
              <a:buFont typeface="Arial" panose="020B0604020202020204"/>
              <a:buChar char="•"/>
            </a:pPr>
            <a:r>
              <a:rPr lang="zh-CN" altLang="en-US" dirty="0" smtClean="0"/>
              <a:t>也可以提供第二个的参数为键名</a:t>
            </a:r>
            <a:endParaRPr lang="en-US" altLang="zh-CN" dirty="0" smtClean="0"/>
          </a:p>
          <a:p>
            <a:pPr marL="285750" indent="-285750">
              <a:buClr>
                <a:schemeClr val="accent6"/>
              </a:buClr>
              <a:buFont typeface="Arial" panose="020B0604020202020204"/>
              <a:buChar char="•"/>
            </a:pPr>
            <a:r>
              <a:rPr lang="zh-CN" altLang="en-US" dirty="0" smtClean="0"/>
              <a:t>第三个参数为索引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.1.4   </a:t>
            </a:r>
            <a:r>
              <a:rPr lang="zh-CN" altLang="en-US" sz="2800" dirty="0" smtClean="0">
                <a:solidFill>
                  <a:schemeClr val="tx2"/>
                </a:solidFill>
              </a:rPr>
              <a:t>整数迭代</a:t>
            </a:r>
            <a:r>
              <a:rPr lang="en-US" altLang="zh-CN" sz="2800" dirty="0" smtClean="0">
                <a:solidFill>
                  <a:schemeClr val="tx2"/>
                </a:solidFill>
              </a:rPr>
              <a:t> </a:t>
            </a:r>
            <a:r>
              <a:rPr lang="en-US" altLang="zh-CN" sz="2800" dirty="0">
                <a:solidFill>
                  <a:schemeClr val="tx2"/>
                </a:solidFill>
              </a:rPr>
              <a:t>v-</a:t>
            </a:r>
            <a:r>
              <a:rPr lang="en-US" altLang="zh-CN" sz="2800" dirty="0" smtClean="0">
                <a:solidFill>
                  <a:schemeClr val="tx2"/>
                </a:solidFill>
              </a:rPr>
              <a:t>for</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
        <p:nvSpPr>
          <p:cNvPr id="2" name="矩形 1"/>
          <p:cNvSpPr/>
          <p:nvPr/>
        </p:nvSpPr>
        <p:spPr>
          <a:xfrm>
            <a:off x="800863" y="796628"/>
            <a:ext cx="7200000" cy="369332"/>
          </a:xfrm>
          <a:prstGeom prst="rect">
            <a:avLst/>
          </a:prstGeom>
        </p:spPr>
        <p:txBody>
          <a:bodyPr wrap="square">
            <a:spAutoFit/>
          </a:bodyPr>
          <a:lstStyle/>
          <a:p>
            <a:pPr marL="285750" indent="-285750">
              <a:buClr>
                <a:schemeClr val="accent6"/>
              </a:buClr>
              <a:buFont typeface="Arial" panose="020B0604020202020204"/>
              <a:buChar char="•"/>
            </a:pPr>
            <a:r>
              <a:rPr lang="en-US" altLang="zh-CN" dirty="0"/>
              <a:t>v-for </a:t>
            </a:r>
            <a:r>
              <a:rPr lang="zh-CN" altLang="en-US" dirty="0"/>
              <a:t>也可以取整数。在这种情况下，它将重复多次模板。</a:t>
            </a:r>
            <a:endParaRPr lang="zh-CN" altLang="en-US" dirty="0"/>
          </a:p>
        </p:txBody>
      </p:sp>
      <p:pic>
        <p:nvPicPr>
          <p:cNvPr id="8" name="图片 7"/>
          <p:cNvPicPr>
            <a:picLocks noChangeAspect="1"/>
          </p:cNvPicPr>
          <p:nvPr/>
        </p:nvPicPr>
        <p:blipFill>
          <a:blip r:embed="rId1"/>
          <a:stretch>
            <a:fillRect/>
          </a:stretch>
        </p:blipFill>
        <p:spPr>
          <a:xfrm>
            <a:off x="935726" y="1250629"/>
            <a:ext cx="7200000" cy="932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.1.4   </a:t>
            </a:r>
            <a:r>
              <a:rPr lang="zh-CN" altLang="en-US" sz="2800" dirty="0" smtClean="0">
                <a:solidFill>
                  <a:schemeClr val="tx2"/>
                </a:solidFill>
              </a:rPr>
              <a:t>组件</a:t>
            </a:r>
            <a:r>
              <a:rPr lang="en-US" altLang="zh-CN" sz="2800" dirty="0" smtClean="0">
                <a:solidFill>
                  <a:schemeClr val="tx2"/>
                </a:solidFill>
              </a:rPr>
              <a:t> </a:t>
            </a:r>
            <a:r>
              <a:rPr lang="zh-CN" altLang="en-US" sz="2800" dirty="0" smtClean="0">
                <a:solidFill>
                  <a:schemeClr val="tx2"/>
                </a:solidFill>
              </a:rPr>
              <a:t>和</a:t>
            </a:r>
            <a:r>
              <a:rPr lang="en-US" altLang="zh-CN" sz="2800" dirty="0" smtClean="0">
                <a:solidFill>
                  <a:schemeClr val="tx2"/>
                </a:solidFill>
              </a:rPr>
              <a:t> </a:t>
            </a:r>
            <a:r>
              <a:rPr lang="en-US" altLang="zh-CN" sz="2800" dirty="0">
                <a:solidFill>
                  <a:schemeClr val="tx2"/>
                </a:solidFill>
              </a:rPr>
              <a:t>v-</a:t>
            </a:r>
            <a:r>
              <a:rPr lang="en-US" altLang="zh-CN" sz="2800" dirty="0" smtClean="0">
                <a:solidFill>
                  <a:schemeClr val="tx2"/>
                </a:solidFill>
              </a:rPr>
              <a:t>for</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
        <p:nvSpPr>
          <p:cNvPr id="2" name="矩形 1"/>
          <p:cNvSpPr/>
          <p:nvPr/>
        </p:nvSpPr>
        <p:spPr>
          <a:xfrm>
            <a:off x="800863" y="796628"/>
            <a:ext cx="7200000" cy="4524316"/>
          </a:xfrm>
          <a:prstGeom prst="rect">
            <a:avLst/>
          </a:prstGeom>
        </p:spPr>
        <p:txBody>
          <a:bodyPr wrap="square">
            <a:spAutoFit/>
          </a:bodyPr>
          <a:lstStyle/>
          <a:p>
            <a:pPr marL="285750" indent="-285750">
              <a:buClr>
                <a:schemeClr val="accent6"/>
              </a:buClr>
              <a:buFont typeface="Arial" panose="020B0604020202020204"/>
              <a:buChar char="•"/>
            </a:pPr>
            <a:r>
              <a:rPr lang="zh-CN" altLang="en-US" dirty="0" smtClean="0"/>
              <a:t>在自定义组</a:t>
            </a:r>
            <a:r>
              <a:rPr lang="zh-CN" altLang="en-US" dirty="0"/>
              <a:t>件里，你可以像任何普通元素一样用 </a:t>
            </a:r>
            <a:r>
              <a:rPr lang="en-US" altLang="zh-CN" dirty="0"/>
              <a:t>v-</a:t>
            </a:r>
            <a:r>
              <a:rPr lang="en-US" altLang="zh-CN" dirty="0" smtClean="0"/>
              <a:t>for</a:t>
            </a:r>
            <a:r>
              <a:rPr lang="zh-CN" altLang="en-US" dirty="0" smtClean="0"/>
              <a:t>。</a:t>
            </a: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r>
              <a:rPr lang="zh-CN" altLang="en-US" dirty="0"/>
              <a:t>然而他不能自动传递数据到组件里，因为组件有自己独立的作用域。为了传递迭代数据到组件里，我们要用 </a:t>
            </a:r>
            <a:r>
              <a:rPr lang="en-US" altLang="zh-CN" dirty="0" smtClean="0"/>
              <a:t>props</a:t>
            </a:r>
            <a:r>
              <a:rPr lang="zh-CN" altLang="en-US" dirty="0" smtClean="0"/>
              <a:t>。</a:t>
            </a: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endParaRPr lang="zh-CN" altLang="en-US" dirty="0"/>
          </a:p>
          <a:p>
            <a:pPr marL="285750" indent="-285750">
              <a:buClr>
                <a:schemeClr val="accent6"/>
              </a:buClr>
              <a:buFont typeface="Arial" panose="020B0604020202020204"/>
              <a:buChar char="•"/>
            </a:pPr>
            <a:r>
              <a:rPr lang="zh-CN" altLang="en-US" dirty="0"/>
              <a:t>不自动注入 </a:t>
            </a:r>
            <a:r>
              <a:rPr lang="en-US" altLang="zh-CN" dirty="0"/>
              <a:t>item </a:t>
            </a:r>
            <a:r>
              <a:rPr lang="zh-CN" altLang="en-US" dirty="0"/>
              <a:t>到组件里的原因是，因为这使得组件会紧密耦合到 </a:t>
            </a:r>
            <a:r>
              <a:rPr lang="en-US" altLang="zh-CN" dirty="0"/>
              <a:t>v-for </a:t>
            </a:r>
            <a:r>
              <a:rPr lang="zh-CN" altLang="en-US" dirty="0"/>
              <a:t>如何运作。在一些情况下，明确数据的来源可以使组件可重用。</a:t>
            </a:r>
            <a:endParaRPr lang="zh-CN" altLang="en-US" dirty="0"/>
          </a:p>
          <a:p>
            <a:pPr marL="285750" indent="-285750">
              <a:buClr>
                <a:schemeClr val="accent6"/>
              </a:buClr>
              <a:buFont typeface="Arial" panose="020B0604020202020204"/>
              <a:buChar char="•"/>
            </a:pPr>
            <a:endParaRPr lang="zh-CN" altLang="en-US" dirty="0"/>
          </a:p>
        </p:txBody>
      </p:sp>
      <p:pic>
        <p:nvPicPr>
          <p:cNvPr id="5" name="图片 4"/>
          <p:cNvPicPr>
            <a:picLocks noChangeAspect="1"/>
          </p:cNvPicPr>
          <p:nvPr/>
        </p:nvPicPr>
        <p:blipFill>
          <a:blip r:embed="rId1"/>
          <a:stretch>
            <a:fillRect/>
          </a:stretch>
        </p:blipFill>
        <p:spPr>
          <a:xfrm>
            <a:off x="958203" y="1238815"/>
            <a:ext cx="7200000" cy="624336"/>
          </a:xfrm>
          <a:prstGeom prst="rect">
            <a:avLst/>
          </a:prstGeom>
        </p:spPr>
      </p:pic>
      <p:pic>
        <p:nvPicPr>
          <p:cNvPr id="9" name="图片 8"/>
          <p:cNvPicPr>
            <a:picLocks noChangeAspect="1"/>
          </p:cNvPicPr>
          <p:nvPr/>
        </p:nvPicPr>
        <p:blipFill>
          <a:blip r:embed="rId2"/>
          <a:stretch>
            <a:fillRect/>
          </a:stretch>
        </p:blipFill>
        <p:spPr>
          <a:xfrm>
            <a:off x="958203" y="2625644"/>
            <a:ext cx="7200000" cy="13411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0545" y="885190"/>
            <a:ext cx="7910195" cy="3354705"/>
          </a:xfrm>
        </p:spPr>
        <p:txBody>
          <a:bodyPr/>
          <a:p>
            <a:pPr marL="0" indent="0">
              <a:buNone/>
            </a:pPr>
            <a:r>
              <a:rPr lang="zh-CN" altLang="en-US" sz="300"/>
              <a:t>&lt;!DOCTYPE html&gt;</a:t>
            </a:r>
            <a:endParaRPr lang="zh-CN" altLang="en-US" sz="300"/>
          </a:p>
          <a:p>
            <a:pPr marL="0" indent="0">
              <a:buNone/>
            </a:pPr>
            <a:r>
              <a:rPr lang="zh-CN" altLang="en-US" sz="300"/>
              <a:t>&lt;html&gt;</a:t>
            </a:r>
            <a:endParaRPr lang="zh-CN" altLang="en-US" sz="300"/>
          </a:p>
          <a:p>
            <a:pPr marL="0" indent="0">
              <a:buNone/>
            </a:pPr>
            <a:r>
              <a:rPr lang="zh-CN" altLang="en-US" sz="300"/>
              <a:t>&lt;head&gt;</a:t>
            </a:r>
            <a:endParaRPr lang="zh-CN" altLang="en-US" sz="300"/>
          </a:p>
          <a:p>
            <a:pPr marL="0" indent="0">
              <a:buNone/>
            </a:pPr>
            <a:r>
              <a:rPr lang="zh-CN" altLang="en-US" sz="300"/>
              <a:t>&lt;meta charset="UTF-8"&gt;</a:t>
            </a:r>
            <a:endParaRPr lang="zh-CN" altLang="en-US" sz="300"/>
          </a:p>
          <a:p>
            <a:pPr marL="0" indent="0">
              <a:buNone/>
            </a:pPr>
            <a:r>
              <a:rPr lang="zh-CN" altLang="en-US" sz="300"/>
              <a:t>&lt;title&gt;列表渲染&lt;/title&gt;</a:t>
            </a:r>
            <a:endParaRPr lang="zh-CN" altLang="en-US" sz="300"/>
          </a:p>
          <a:p>
            <a:pPr marL="0" indent="0">
              <a:buNone/>
            </a:pPr>
            <a:r>
              <a:rPr lang="zh-CN" altLang="en-US" sz="300"/>
              <a:t>&lt;style type="text/css"&gt;</a:t>
            </a:r>
            <a:endParaRPr lang="zh-CN" altLang="en-US" sz="300"/>
          </a:p>
          <a:p>
            <a:pPr marL="0" indent="0">
              <a:buNone/>
            </a:pPr>
            <a:r>
              <a:rPr lang="zh-CN" altLang="en-US" sz="300"/>
              <a:t>	h1,h5,p,div{padding: 10px;}</a:t>
            </a:r>
            <a:endParaRPr lang="zh-CN" altLang="en-US" sz="300"/>
          </a:p>
          <a:p>
            <a:pPr marL="0" indent="0">
              <a:buNone/>
            </a:pPr>
            <a:r>
              <a:rPr lang="zh-CN" altLang="en-US" sz="300"/>
              <a:t>&lt;/style&gt;</a:t>
            </a:r>
            <a:endParaRPr lang="zh-CN" altLang="en-US" sz="300"/>
          </a:p>
          <a:p>
            <a:pPr marL="0" indent="0">
              <a:buNone/>
            </a:pPr>
            <a:r>
              <a:rPr lang="zh-CN" altLang="en-US" sz="300"/>
              <a:t>&lt;/head&gt;</a:t>
            </a:r>
            <a:endParaRPr lang="zh-CN" altLang="en-US" sz="300"/>
          </a:p>
          <a:p>
            <a:pPr marL="0" indent="0">
              <a:buNone/>
            </a:pPr>
            <a:r>
              <a:rPr lang="zh-CN" altLang="en-US" sz="300"/>
              <a:t>&lt;body&gt;</a:t>
            </a:r>
            <a:endParaRPr lang="zh-CN" altLang="en-US" sz="300"/>
          </a:p>
          <a:p>
            <a:pPr marL="0" indent="0">
              <a:buNone/>
            </a:pPr>
            <a:r>
              <a:rPr lang="zh-CN" altLang="en-US" sz="300"/>
              <a:t>&lt;div id="example"&gt;</a:t>
            </a:r>
            <a:endParaRPr lang="zh-CN" altLang="en-US" sz="300"/>
          </a:p>
          <a:p>
            <a:pPr marL="0" indent="0">
              <a:buNone/>
            </a:pPr>
            <a:r>
              <a:rPr lang="zh-CN" altLang="en-US" sz="300"/>
              <a:t>&lt;h1&gt;基本语法&lt;/h1&gt;</a:t>
            </a:r>
            <a:endParaRPr lang="zh-CN" altLang="en-US" sz="300"/>
          </a:p>
          <a:p>
            <a:pPr marL="0" indent="0">
              <a:buNone/>
            </a:pPr>
            <a:r>
              <a:rPr lang="zh-CN" altLang="en-US" sz="300"/>
              <a:t>&lt;ul&gt;</a:t>
            </a:r>
            <a:endParaRPr lang="zh-CN" altLang="en-US" sz="300"/>
          </a:p>
          <a:p>
            <a:pPr marL="0" indent="0">
              <a:buNone/>
            </a:pPr>
            <a:r>
              <a:rPr lang="zh-CN" altLang="en-US" sz="300"/>
              <a:t>  &lt;li v-for="item in items"&gt;</a:t>
            </a:r>
            <a:endParaRPr lang="zh-CN" altLang="en-US" sz="300"/>
          </a:p>
          <a:p>
            <a:pPr marL="0" indent="0">
              <a:buNone/>
            </a:pPr>
            <a:r>
              <a:rPr lang="zh-CN" altLang="en-US" sz="300"/>
              <a:t>    {{ parentMessage }} - {{ $index }} - {{ item.message }}</a:t>
            </a:r>
            <a:endParaRPr lang="zh-CN" altLang="en-US" sz="300"/>
          </a:p>
          <a:p>
            <a:pPr marL="0" indent="0">
              <a:buNone/>
            </a:pPr>
            <a:r>
              <a:rPr lang="zh-CN" altLang="en-US" sz="300"/>
              <a:t>  &lt;/li&gt;</a:t>
            </a:r>
            <a:endParaRPr lang="zh-CN" altLang="en-US" sz="300"/>
          </a:p>
          <a:p>
            <a:pPr marL="0" indent="0">
              <a:buNone/>
            </a:pPr>
            <a:r>
              <a:rPr lang="zh-CN" altLang="en-US" sz="300"/>
              <a:t>&lt;/ul&gt;</a:t>
            </a:r>
            <a:endParaRPr lang="zh-CN" altLang="en-US" sz="300"/>
          </a:p>
          <a:p>
            <a:pPr marL="0" indent="0">
              <a:buNone/>
            </a:pPr>
            <a:r>
              <a:rPr lang="zh-CN" altLang="en-US" sz="300"/>
              <a:t>&lt;h1&gt;template渲染&lt;/h1&gt;</a:t>
            </a:r>
            <a:endParaRPr lang="zh-CN" altLang="en-US" sz="300"/>
          </a:p>
          <a:p>
            <a:pPr marL="0" indent="0">
              <a:buNone/>
            </a:pPr>
            <a:r>
              <a:rPr lang="zh-CN" altLang="en-US" sz="300"/>
              <a:t>&lt;ul&gt;</a:t>
            </a:r>
            <a:endParaRPr lang="zh-CN" altLang="en-US" sz="300"/>
          </a:p>
          <a:p>
            <a:pPr marL="0" indent="0">
              <a:buNone/>
            </a:pPr>
            <a:r>
              <a:rPr lang="zh-CN" altLang="en-US" sz="300"/>
              <a:t>  &lt;template v-for="item in items"&gt;</a:t>
            </a:r>
            <a:endParaRPr lang="zh-CN" altLang="en-US" sz="300"/>
          </a:p>
          <a:p>
            <a:pPr marL="0" indent="0">
              <a:buNone/>
            </a:pPr>
            <a:r>
              <a:rPr lang="zh-CN" altLang="en-US" sz="300"/>
              <a:t>    &lt;li&gt;{{ item.message }}&lt;/li&gt;</a:t>
            </a:r>
            <a:endParaRPr lang="zh-CN" altLang="en-US" sz="300"/>
          </a:p>
          <a:p>
            <a:pPr marL="0" indent="0">
              <a:buNone/>
            </a:pPr>
            <a:r>
              <a:rPr lang="zh-CN" altLang="en-US" sz="300"/>
              <a:t>    &lt;li class="divider"&gt;template渲染&lt;/li&gt;</a:t>
            </a:r>
            <a:endParaRPr lang="zh-CN" altLang="en-US" sz="300"/>
          </a:p>
          <a:p>
            <a:pPr marL="0" indent="0">
              <a:buNone/>
            </a:pPr>
            <a:r>
              <a:rPr lang="zh-CN" altLang="en-US" sz="300"/>
              <a:t>  &lt;/template&gt;</a:t>
            </a:r>
            <a:endParaRPr lang="zh-CN" altLang="en-US" sz="300"/>
          </a:p>
          <a:p>
            <a:pPr marL="0" indent="0">
              <a:buNone/>
            </a:pPr>
            <a:r>
              <a:rPr lang="zh-CN" altLang="en-US" sz="300"/>
              <a:t>&lt;/ul&gt;</a:t>
            </a:r>
            <a:endParaRPr lang="zh-CN" altLang="en-US" sz="300"/>
          </a:p>
          <a:p>
            <a:pPr marL="0" indent="0">
              <a:buNone/>
            </a:pPr>
            <a:r>
              <a:rPr lang="zh-CN" altLang="en-US" sz="300"/>
              <a:t>&lt;h1&gt;对象渲染&lt;/h1&gt;</a:t>
            </a:r>
            <a:endParaRPr lang="zh-CN" altLang="en-US" sz="300"/>
          </a:p>
          <a:p>
            <a:pPr marL="0" indent="0">
              <a:buNone/>
            </a:pPr>
            <a:r>
              <a:rPr lang="zh-CN" altLang="en-US" sz="300"/>
              <a:t>&lt;ul&gt;</a:t>
            </a:r>
            <a:endParaRPr lang="zh-CN" altLang="en-US" sz="300"/>
          </a:p>
          <a:p>
            <a:pPr marL="0" indent="0">
              <a:buNone/>
            </a:pPr>
            <a:r>
              <a:rPr lang="zh-CN" altLang="en-US" sz="300"/>
              <a:t>  &lt;li v-for="(key, value) in object"&gt;</a:t>
            </a:r>
            <a:endParaRPr lang="zh-CN" altLang="en-US" sz="300"/>
          </a:p>
          <a:p>
            <a:pPr marL="0" indent="0">
              <a:buNone/>
            </a:pPr>
            <a:r>
              <a:rPr lang="zh-CN" altLang="en-US" sz="300"/>
              <a:t>    {{ key }} : {{ value }}</a:t>
            </a:r>
            <a:endParaRPr lang="zh-CN" altLang="en-US" sz="300"/>
          </a:p>
          <a:p>
            <a:pPr marL="0" indent="0">
              <a:buNone/>
            </a:pPr>
            <a:r>
              <a:rPr lang="zh-CN" altLang="en-US" sz="300"/>
              <a:t>  &lt;/li&gt;</a:t>
            </a:r>
            <a:endParaRPr lang="zh-CN" altLang="en-US" sz="300"/>
          </a:p>
          <a:p>
            <a:pPr marL="0" indent="0">
              <a:buNone/>
            </a:pPr>
            <a:r>
              <a:rPr lang="zh-CN" altLang="en-US" sz="300"/>
              <a:t>&lt;/ul&gt;</a:t>
            </a:r>
            <a:endParaRPr lang="zh-CN" altLang="en-US" sz="300"/>
          </a:p>
          <a:p>
            <a:pPr marL="0" indent="0">
              <a:buNone/>
            </a:pPr>
            <a:r>
              <a:rPr lang="zh-CN" altLang="en-US" sz="300"/>
              <a:t>&lt;h1&gt;整数迭代&lt;/h1&gt;</a:t>
            </a:r>
            <a:endParaRPr lang="zh-CN" altLang="en-US" sz="300"/>
          </a:p>
          <a:p>
            <a:pPr marL="0" indent="0">
              <a:buNone/>
            </a:pPr>
            <a:r>
              <a:rPr lang="zh-CN" altLang="en-US" sz="300"/>
              <a:t>&lt;div&gt;</a:t>
            </a:r>
            <a:endParaRPr lang="zh-CN" altLang="en-US" sz="300"/>
          </a:p>
          <a:p>
            <a:pPr marL="0" indent="0">
              <a:buNone/>
            </a:pPr>
            <a:r>
              <a:rPr lang="zh-CN" altLang="en-US" sz="300"/>
              <a:t>  &lt;span v-for="n in 10"&gt;{{ n }} &lt;/span&gt;</a:t>
            </a:r>
            <a:endParaRPr lang="zh-CN" altLang="en-US" sz="300"/>
          </a:p>
          <a:p>
            <a:pPr marL="0" indent="0">
              <a:buNone/>
            </a:pPr>
            <a:r>
              <a:rPr lang="zh-CN" altLang="en-US" sz="300"/>
              <a:t>&lt;/div&gt;</a:t>
            </a:r>
            <a:endParaRPr lang="zh-CN" altLang="en-US" sz="300"/>
          </a:p>
          <a:p>
            <a:pPr marL="0" indent="0">
              <a:buNone/>
            </a:pPr>
            <a:r>
              <a:rPr lang="zh-CN" altLang="en-US" sz="300"/>
              <a:t>&lt;/div&gt;	</a:t>
            </a:r>
            <a:endParaRPr lang="zh-CN" altLang="en-US" sz="300"/>
          </a:p>
          <a:p>
            <a:pPr marL="0" indent="0">
              <a:buNone/>
            </a:pPr>
            <a:r>
              <a:rPr lang="zh-CN" altLang="en-US" sz="300"/>
              <a:t>&lt;script src="vue.js" type="text/javascript" charset="utf-8"&gt;&lt;/script&gt;</a:t>
            </a:r>
            <a:endParaRPr lang="zh-CN" altLang="en-US" sz="300"/>
          </a:p>
          <a:p>
            <a:pPr marL="0" indent="0">
              <a:buNone/>
            </a:pPr>
            <a:r>
              <a:rPr lang="zh-CN" altLang="en-US" sz="300"/>
              <a:t>&lt;script type="text/javascript"&gt;</a:t>
            </a:r>
            <a:endParaRPr lang="zh-CN" altLang="en-US" sz="300"/>
          </a:p>
          <a:p>
            <a:pPr marL="0" indent="0">
              <a:buNone/>
            </a:pPr>
            <a:r>
              <a:rPr lang="zh-CN" altLang="en-US" sz="300"/>
              <a:t>	var example = new Vue({</a:t>
            </a:r>
            <a:endParaRPr lang="zh-CN" altLang="en-US" sz="300"/>
          </a:p>
          <a:p>
            <a:pPr marL="0" indent="0">
              <a:buNone/>
            </a:pPr>
            <a:r>
              <a:rPr lang="zh-CN" altLang="en-US" sz="300"/>
              <a:t>	  el: '#example',</a:t>
            </a:r>
            <a:endParaRPr lang="zh-CN" altLang="en-US" sz="300"/>
          </a:p>
          <a:p>
            <a:pPr marL="0" indent="0">
              <a:buNone/>
            </a:pPr>
            <a:r>
              <a:rPr lang="zh-CN" altLang="en-US" sz="300"/>
              <a:t>	  data: {</a:t>
            </a:r>
            <a:endParaRPr lang="zh-CN" altLang="en-US" sz="300"/>
          </a:p>
          <a:p>
            <a:pPr marL="0" indent="0">
              <a:buNone/>
            </a:pPr>
            <a:r>
              <a:rPr lang="zh-CN" altLang="en-US" sz="300"/>
              <a:t>	  	parentMessage: 'Parent',</a:t>
            </a:r>
            <a:endParaRPr lang="zh-CN" altLang="en-US" sz="300"/>
          </a:p>
          <a:p>
            <a:pPr marL="0" indent="0">
              <a:buNone/>
            </a:pPr>
            <a:r>
              <a:rPr lang="zh-CN" altLang="en-US" sz="300"/>
              <a:t>	    items: [</a:t>
            </a:r>
            <a:endParaRPr lang="zh-CN" altLang="en-US" sz="300"/>
          </a:p>
          <a:p>
            <a:pPr marL="0" indent="0">
              <a:buNone/>
            </a:pPr>
            <a:r>
              <a:rPr lang="zh-CN" altLang="en-US" sz="300"/>
              <a:t>	      { message: 'Foo' },</a:t>
            </a:r>
            <a:endParaRPr lang="zh-CN" altLang="en-US" sz="300"/>
          </a:p>
          <a:p>
            <a:pPr marL="0" indent="0">
              <a:buNone/>
            </a:pPr>
            <a:r>
              <a:rPr lang="zh-CN" altLang="en-US" sz="300"/>
              <a:t>	      { message: 'Bar' }</a:t>
            </a:r>
            <a:endParaRPr lang="zh-CN" altLang="en-US" sz="300"/>
          </a:p>
          <a:p>
            <a:pPr marL="0" indent="0">
              <a:buNone/>
            </a:pPr>
            <a:r>
              <a:rPr lang="zh-CN" altLang="en-US" sz="300"/>
              <a:t>	    ],object: {</a:t>
            </a:r>
            <a:endParaRPr lang="zh-CN" altLang="en-US" sz="300"/>
          </a:p>
          <a:p>
            <a:pPr marL="0" indent="0">
              <a:buNone/>
            </a:pPr>
            <a:r>
              <a:rPr lang="zh-CN" altLang="en-US" sz="300"/>
              <a:t>	      FirstName: 'John',</a:t>
            </a:r>
            <a:endParaRPr lang="zh-CN" altLang="en-US" sz="300"/>
          </a:p>
          <a:p>
            <a:pPr marL="0" indent="0">
              <a:buNone/>
            </a:pPr>
            <a:r>
              <a:rPr lang="zh-CN" altLang="en-US" sz="300"/>
              <a:t>	      LastName: 'Doe',</a:t>
            </a:r>
            <a:endParaRPr lang="zh-CN" altLang="en-US" sz="300"/>
          </a:p>
          <a:p>
            <a:pPr marL="0" indent="0">
              <a:buNone/>
            </a:pPr>
            <a:r>
              <a:rPr lang="zh-CN" altLang="en-US" sz="300"/>
              <a:t>	      Age: 30</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&lt;/script&gt;</a:t>
            </a:r>
            <a:endParaRPr lang="zh-CN" altLang="en-US" sz="300"/>
          </a:p>
          <a:p>
            <a:pPr marL="0" indent="0">
              <a:buNone/>
            </a:pPr>
            <a:r>
              <a:rPr lang="zh-CN" altLang="en-US" sz="300"/>
              <a:t>&lt;/body&gt;</a:t>
            </a:r>
            <a:endParaRPr lang="zh-CN" altLang="en-US" sz="300"/>
          </a:p>
          <a:p>
            <a:pPr marL="0" indent="0">
              <a:buNone/>
            </a:pPr>
            <a:r>
              <a:rPr lang="zh-CN" altLang="en-US" sz="300"/>
              <a:t>&lt;/html&gt;</a:t>
            </a:r>
            <a:endParaRPr lang="zh-CN" altLang="en-US" sz="3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Rectangle 2"/>
          <p:cNvSpPr txBox="1">
            <a:spLocks noChangeArrowheads="1"/>
          </p:cNvSpPr>
          <p:nvPr/>
        </p:nvSpPr>
        <p:spPr>
          <a:xfrm>
            <a:off x="550796"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.1.5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列表渲染</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Demo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01032" y="834034"/>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err="1" smtClean="0">
                <a:solidFill>
                  <a:srgbClr val="000000"/>
                </a:solidFill>
              </a:rPr>
              <a:t>Vue</a:t>
            </a:r>
            <a:r>
              <a:rPr lang="en-US" altLang="zh-CN" sz="1800" dirty="0" smtClean="0">
                <a:solidFill>
                  <a:srgbClr val="000000"/>
                </a:solidFill>
              </a:rPr>
              <a:t> </a:t>
            </a:r>
            <a:r>
              <a:rPr lang="zh-CN" altLang="en-US" sz="1800" dirty="0">
                <a:solidFill>
                  <a:srgbClr val="000000"/>
                </a:solidFill>
              </a:rPr>
              <a:t>实例都会代理其 </a:t>
            </a:r>
            <a:r>
              <a:rPr lang="en-US" altLang="zh-CN" sz="1800" dirty="0">
                <a:solidFill>
                  <a:srgbClr val="000000"/>
                </a:solidFill>
              </a:rPr>
              <a:t>data </a:t>
            </a:r>
            <a:r>
              <a:rPr lang="zh-CN" altLang="en-US" sz="1800" dirty="0">
                <a:solidFill>
                  <a:srgbClr val="000000"/>
                </a:solidFill>
              </a:rPr>
              <a:t>对象里所有的</a:t>
            </a:r>
            <a:r>
              <a:rPr lang="zh-CN" altLang="en-US" sz="1800" dirty="0" smtClean="0">
                <a:solidFill>
                  <a:srgbClr val="000000"/>
                </a:solidFill>
              </a:rPr>
              <a:t>属性，即在</a:t>
            </a:r>
            <a:r>
              <a:rPr lang="en-US" altLang="zh-CN" sz="1800" dirty="0" smtClean="0">
                <a:solidFill>
                  <a:srgbClr val="000000"/>
                </a:solidFill>
              </a:rPr>
              <a:t>Vue</a:t>
            </a:r>
            <a:r>
              <a:rPr lang="zh-CN" altLang="en-US" sz="1800" dirty="0" smtClean="0">
                <a:solidFill>
                  <a:srgbClr val="000000"/>
                </a:solidFill>
              </a:rPr>
              <a:t>实例里面定义的</a:t>
            </a:r>
            <a:r>
              <a:rPr lang="en-US" altLang="zh-CN" sz="1800" dirty="0" smtClean="0">
                <a:solidFill>
                  <a:srgbClr val="000000"/>
                </a:solidFill>
              </a:rPr>
              <a:t>data</a:t>
            </a:r>
            <a:r>
              <a:rPr lang="zh-CN" altLang="en-US" sz="1800" dirty="0" smtClean="0">
                <a:solidFill>
                  <a:srgbClr val="000000"/>
                </a:solidFill>
              </a:rPr>
              <a:t>数据，在实例外面都可以通过</a:t>
            </a:r>
            <a:r>
              <a:rPr lang="en-US" altLang="zh-CN" sz="1800" dirty="0" smtClean="0">
                <a:solidFill>
                  <a:srgbClr val="000000"/>
                </a:solidFill>
              </a:rPr>
              <a:t>Vue.xxx</a:t>
            </a:r>
            <a:r>
              <a:rPr lang="zh-CN" altLang="en-US" sz="1800" dirty="0" smtClean="0">
                <a:solidFill>
                  <a:srgbClr val="000000"/>
                </a:solidFill>
              </a:rPr>
              <a:t>来获取到</a:t>
            </a: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属性</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972165" y="1582977"/>
            <a:ext cx="7200000" cy="26649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数组更新检测</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a:solidFill>
                  <a:schemeClr val="tx1"/>
                </a:solidFill>
              </a:rPr>
              <a:t>当 </a:t>
            </a:r>
            <a:r>
              <a:rPr lang="en-US" altLang="zh-CN" sz="1800" dirty="0" err="1">
                <a:solidFill>
                  <a:schemeClr val="tx1"/>
                </a:solidFill>
              </a:rPr>
              <a:t>Vue.js</a:t>
            </a:r>
            <a:r>
              <a:rPr lang="en-US" altLang="zh-CN" sz="1800" dirty="0">
                <a:solidFill>
                  <a:schemeClr val="tx1"/>
                </a:solidFill>
              </a:rPr>
              <a:t> </a:t>
            </a:r>
            <a:r>
              <a:rPr lang="zh-CN" altLang="en-US" sz="1800" dirty="0">
                <a:solidFill>
                  <a:schemeClr val="tx1"/>
                </a:solidFill>
              </a:rPr>
              <a:t>用 </a:t>
            </a:r>
            <a:r>
              <a:rPr lang="en-US" altLang="zh-CN" sz="1800" dirty="0">
                <a:solidFill>
                  <a:schemeClr val="tx1"/>
                </a:solidFill>
              </a:rPr>
              <a:t>v-for </a:t>
            </a:r>
            <a:r>
              <a:rPr lang="zh-CN" altLang="en-US" sz="1800" dirty="0">
                <a:solidFill>
                  <a:schemeClr val="tx1"/>
                </a:solidFill>
              </a:rPr>
              <a:t>正在更新已渲染过</a:t>
            </a:r>
            <a:r>
              <a:rPr lang="zh-CN" altLang="en-US" sz="1800" dirty="0" smtClean="0">
                <a:solidFill>
                  <a:schemeClr val="tx1"/>
                </a:solidFill>
              </a:rPr>
              <a:t>的元素列表时，</a:t>
            </a:r>
            <a:r>
              <a:rPr lang="zh-CN" altLang="en-US" sz="1800" dirty="0">
                <a:solidFill>
                  <a:schemeClr val="tx1"/>
                </a:solidFill>
              </a:rPr>
              <a:t>为了给 </a:t>
            </a:r>
            <a:r>
              <a:rPr lang="en-US" altLang="zh-CN" sz="1800" dirty="0" err="1">
                <a:solidFill>
                  <a:schemeClr val="tx1"/>
                </a:solidFill>
              </a:rPr>
              <a:t>Vue</a:t>
            </a:r>
            <a:r>
              <a:rPr lang="en-US" altLang="zh-CN" sz="1800" dirty="0">
                <a:solidFill>
                  <a:schemeClr val="tx1"/>
                </a:solidFill>
              </a:rPr>
              <a:t> </a:t>
            </a:r>
            <a:r>
              <a:rPr lang="zh-CN" altLang="en-US" sz="1800" dirty="0">
                <a:solidFill>
                  <a:schemeClr val="tx1"/>
                </a:solidFill>
              </a:rPr>
              <a:t>一个提示，以便它能跟踪每个节点的身份，从而重用和重新排序现有元素，你需要为每项提供一个唯一 </a:t>
            </a:r>
            <a:r>
              <a:rPr lang="en-US" altLang="zh-CN" sz="1800" dirty="0">
                <a:solidFill>
                  <a:schemeClr val="tx1"/>
                </a:solidFill>
              </a:rPr>
              <a:t>key </a:t>
            </a:r>
            <a:r>
              <a:rPr lang="zh-CN" altLang="en-US" sz="1800" dirty="0">
                <a:solidFill>
                  <a:schemeClr val="tx1"/>
                </a:solidFill>
              </a:rPr>
              <a:t>属性。</a:t>
            </a:r>
            <a:endParaRPr lang="zh-CN" altLang="en-US" sz="1800" dirty="0">
              <a:solidFill>
                <a:schemeClr val="tx1"/>
              </a:solidFill>
            </a:endParaRPr>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5" name="图片 4"/>
          <p:cNvPicPr>
            <a:picLocks noChangeAspect="1"/>
          </p:cNvPicPr>
          <p:nvPr/>
        </p:nvPicPr>
        <p:blipFill>
          <a:blip r:embed="rId1"/>
          <a:stretch>
            <a:fillRect/>
          </a:stretch>
        </p:blipFill>
        <p:spPr>
          <a:xfrm>
            <a:off x="956741" y="1799907"/>
            <a:ext cx="7200000" cy="943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变异方法</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en-US" altLang="zh-TW" sz="1800" dirty="0" err="1">
                <a:solidFill>
                  <a:srgbClr val="000000"/>
                </a:solidFill>
              </a:rPr>
              <a:t>Vue</a:t>
            </a:r>
            <a:r>
              <a:rPr lang="en-US" altLang="zh-TW" sz="1800" dirty="0">
                <a:solidFill>
                  <a:srgbClr val="000000"/>
                </a:solidFill>
              </a:rPr>
              <a:t> </a:t>
            </a:r>
            <a:r>
              <a:rPr lang="zh-TW" altLang="en-US" sz="1800" dirty="0">
                <a:solidFill>
                  <a:srgbClr val="000000"/>
                </a:solidFill>
              </a:rPr>
              <a:t>包含一组观察数组的变异方法，所以它们也将会触发视图更新。这些方法如下</a:t>
            </a:r>
            <a:r>
              <a:rPr lang="zh-TW" altLang="en-US" sz="1800" dirty="0" smtClean="0">
                <a:solidFill>
                  <a:srgbClr val="000000"/>
                </a:solidFill>
              </a:rPr>
              <a:t>：</a:t>
            </a:r>
            <a:endParaRPr lang="zh-TW" altLang="en-US" sz="18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push()</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pop()</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shift()</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err="1">
                <a:solidFill>
                  <a:srgbClr val="000000"/>
                </a:solidFill>
              </a:rPr>
              <a:t>unshift</a:t>
            </a:r>
            <a:r>
              <a:rPr lang="en-US" altLang="zh-TW" sz="1400" dirty="0">
                <a:solidFill>
                  <a:srgbClr val="000000"/>
                </a:solidFill>
              </a:rPr>
              <a:t>()</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splice()</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sort()</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reverse()</a:t>
            </a:r>
            <a:endParaRPr lang="zh-CN" altLang="en-US" sz="1400" dirty="0">
              <a:solidFill>
                <a:srgbClr val="000000"/>
              </a:solidFill>
            </a:endParaRPr>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重塑数组</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a:solidFill>
                  <a:srgbClr val="000000"/>
                </a:solidFill>
              </a:rPr>
              <a:t>变异方法</a:t>
            </a:r>
            <a:r>
              <a:rPr lang="en-US" altLang="zh-CN" sz="1800" dirty="0">
                <a:solidFill>
                  <a:srgbClr val="000000"/>
                </a:solidFill>
              </a:rPr>
              <a:t>(mutation method)</a:t>
            </a:r>
            <a:r>
              <a:rPr lang="zh-CN" altLang="en-US" sz="1800" dirty="0">
                <a:solidFill>
                  <a:srgbClr val="000000"/>
                </a:solidFill>
              </a:rPr>
              <a:t>，顾名思义，会改变被这些方法调用的原始数组。相比之下，也有非变异</a:t>
            </a:r>
            <a:r>
              <a:rPr lang="en-US" altLang="zh-CN" sz="1800" dirty="0">
                <a:solidFill>
                  <a:srgbClr val="000000"/>
                </a:solidFill>
              </a:rPr>
              <a:t>(non-mutating method)</a:t>
            </a:r>
            <a:r>
              <a:rPr lang="zh-CN" altLang="en-US" sz="1800" dirty="0">
                <a:solidFill>
                  <a:srgbClr val="000000"/>
                </a:solidFill>
              </a:rPr>
              <a:t>方法，例如： </a:t>
            </a:r>
            <a:r>
              <a:rPr lang="en-US" altLang="zh-CN" sz="1800" dirty="0">
                <a:solidFill>
                  <a:srgbClr val="000000"/>
                </a:solidFill>
              </a:rPr>
              <a:t>filter(), </a:t>
            </a:r>
            <a:r>
              <a:rPr lang="en-US" altLang="zh-CN" sz="1800" dirty="0" err="1">
                <a:solidFill>
                  <a:srgbClr val="000000"/>
                </a:solidFill>
              </a:rPr>
              <a:t>concat</a:t>
            </a:r>
            <a:r>
              <a:rPr lang="en-US" altLang="zh-CN" sz="1800" dirty="0">
                <a:solidFill>
                  <a:srgbClr val="000000"/>
                </a:solidFill>
              </a:rPr>
              <a:t>(), slice() </a:t>
            </a:r>
            <a:r>
              <a:rPr lang="zh-CN" altLang="en-US" sz="1800" dirty="0">
                <a:solidFill>
                  <a:srgbClr val="000000"/>
                </a:solidFill>
              </a:rPr>
              <a:t>。这些不会改变原始数组，但总是返回一个新数组。</a:t>
            </a:r>
            <a:endParaRPr lang="zh-CN" altLang="en-US" sz="1800" dirty="0">
              <a:solidFill>
                <a:srgbClr val="000000"/>
              </a:solidFill>
            </a:endParaRPr>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1014396" y="1833086"/>
            <a:ext cx="7200000" cy="965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.2.3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注意事项</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TW" altLang="en-US" sz="1800" dirty="0">
                <a:solidFill>
                  <a:srgbClr val="000000"/>
                </a:solidFill>
              </a:rPr>
              <a:t>由于 </a:t>
            </a:r>
            <a:r>
              <a:rPr lang="en-US" altLang="zh-TW" sz="1800" dirty="0">
                <a:solidFill>
                  <a:srgbClr val="000000"/>
                </a:solidFill>
              </a:rPr>
              <a:t>JavaScript </a:t>
            </a:r>
            <a:r>
              <a:rPr lang="zh-TW" altLang="en-US" sz="1800" dirty="0">
                <a:solidFill>
                  <a:srgbClr val="000000"/>
                </a:solidFill>
              </a:rPr>
              <a:t>的限制， </a:t>
            </a:r>
            <a:r>
              <a:rPr lang="en-US" altLang="zh-TW" sz="1800" dirty="0" err="1">
                <a:solidFill>
                  <a:srgbClr val="000000"/>
                </a:solidFill>
              </a:rPr>
              <a:t>Vue</a:t>
            </a:r>
            <a:r>
              <a:rPr lang="en-US" altLang="zh-TW" sz="1800" dirty="0">
                <a:solidFill>
                  <a:srgbClr val="000000"/>
                </a:solidFill>
              </a:rPr>
              <a:t> </a:t>
            </a:r>
            <a:r>
              <a:rPr lang="zh-TW" altLang="en-US" sz="1800" dirty="0">
                <a:solidFill>
                  <a:srgbClr val="000000"/>
                </a:solidFill>
              </a:rPr>
              <a:t>不能检测以下变动的数组</a:t>
            </a:r>
            <a:r>
              <a:rPr lang="zh-TW" altLang="en-US" sz="1800" dirty="0" smtClean="0">
                <a:solidFill>
                  <a:srgbClr val="000000"/>
                </a:solidFill>
              </a:rPr>
              <a:t>：</a:t>
            </a:r>
            <a:endParaRPr lang="zh-TW" altLang="en-US" sz="1800" dirty="0">
              <a:solidFill>
                <a:srgbClr val="000000"/>
              </a:solidFill>
            </a:endParaRPr>
          </a:p>
          <a:p>
            <a:pPr marL="742950" lvl="1" indent="-285750" algn="l">
              <a:buClr>
                <a:schemeClr val="bg1">
                  <a:lumMod val="65000"/>
                </a:schemeClr>
              </a:buClr>
              <a:buFont typeface="Arial" panose="020B0604020202020204"/>
              <a:buChar char="•"/>
            </a:pPr>
            <a:r>
              <a:rPr lang="zh-TW" altLang="en-US" sz="1400" dirty="0">
                <a:solidFill>
                  <a:srgbClr val="000000"/>
                </a:solidFill>
              </a:rPr>
              <a:t>当你直接设置一个项的索引时，例如： </a:t>
            </a:r>
            <a:r>
              <a:rPr lang="en-US" altLang="zh-TW" sz="1400" dirty="0" err="1">
                <a:solidFill>
                  <a:srgbClr val="000000"/>
                </a:solidFill>
              </a:rPr>
              <a:t>vm.items</a:t>
            </a:r>
            <a:r>
              <a:rPr lang="en-US" altLang="zh-TW" sz="1400" dirty="0">
                <a:solidFill>
                  <a:srgbClr val="000000"/>
                </a:solidFill>
              </a:rPr>
              <a:t>[</a:t>
            </a:r>
            <a:r>
              <a:rPr lang="en-US" altLang="zh-TW" sz="1400" dirty="0" err="1">
                <a:solidFill>
                  <a:srgbClr val="000000"/>
                </a:solidFill>
              </a:rPr>
              <a:t>indexOfItem</a:t>
            </a:r>
            <a:r>
              <a:rPr lang="en-US" altLang="zh-TW" sz="1400" dirty="0">
                <a:solidFill>
                  <a:srgbClr val="000000"/>
                </a:solidFill>
              </a:rPr>
              <a:t>] = </a:t>
            </a:r>
            <a:r>
              <a:rPr lang="en-US" altLang="zh-TW" sz="1400" dirty="0" err="1">
                <a:solidFill>
                  <a:srgbClr val="000000"/>
                </a:solidFill>
              </a:rPr>
              <a:t>newValue</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zh-TW" altLang="en-US" sz="1400" dirty="0">
                <a:solidFill>
                  <a:srgbClr val="000000"/>
                </a:solidFill>
              </a:rPr>
              <a:t>当你修改数组的长度时，例如： </a:t>
            </a:r>
            <a:r>
              <a:rPr lang="en-US" altLang="zh-TW" sz="1400" dirty="0" err="1">
                <a:solidFill>
                  <a:srgbClr val="000000"/>
                </a:solidFill>
              </a:rPr>
              <a:t>vm.items.length</a:t>
            </a:r>
            <a:r>
              <a:rPr lang="en-US" altLang="zh-TW" sz="1400" dirty="0">
                <a:solidFill>
                  <a:srgbClr val="000000"/>
                </a:solidFill>
              </a:rPr>
              <a:t> = </a:t>
            </a:r>
            <a:r>
              <a:rPr lang="en-US" altLang="zh-TW" sz="1400" dirty="0" err="1">
                <a:solidFill>
                  <a:srgbClr val="000000"/>
                </a:solidFill>
              </a:rPr>
              <a:t>newLength</a:t>
            </a:r>
            <a:endParaRPr lang="en-US" altLang="zh-TW" sz="1400" dirty="0">
              <a:solidFill>
                <a:srgbClr val="000000"/>
              </a:solidFill>
            </a:endParaRPr>
          </a:p>
          <a:p>
            <a:pPr marL="285750" indent="-285750" algn="l">
              <a:buClr>
                <a:schemeClr val="accent6"/>
              </a:buClr>
              <a:buFont typeface="Arial" panose="020B0604020202020204"/>
              <a:buChar char="•"/>
            </a:pPr>
            <a:r>
              <a:rPr lang="zh-TW" altLang="en-US" sz="1800" dirty="0">
                <a:solidFill>
                  <a:srgbClr val="000000"/>
                </a:solidFill>
              </a:rPr>
              <a:t>为了避免第一种情况，以下两种方式将达到像 </a:t>
            </a:r>
            <a:r>
              <a:rPr lang="en-US" altLang="zh-TW" sz="1800" dirty="0" err="1">
                <a:solidFill>
                  <a:srgbClr val="000000"/>
                </a:solidFill>
              </a:rPr>
              <a:t>vm.items</a:t>
            </a:r>
            <a:r>
              <a:rPr lang="en-US" altLang="zh-TW" sz="1800" dirty="0">
                <a:solidFill>
                  <a:srgbClr val="000000"/>
                </a:solidFill>
              </a:rPr>
              <a:t>[</a:t>
            </a:r>
            <a:r>
              <a:rPr lang="en-US" altLang="zh-TW" sz="1800" dirty="0" err="1">
                <a:solidFill>
                  <a:srgbClr val="000000"/>
                </a:solidFill>
              </a:rPr>
              <a:t>indexOfItem</a:t>
            </a:r>
            <a:r>
              <a:rPr lang="en-US" altLang="zh-TW" sz="1800" dirty="0">
                <a:solidFill>
                  <a:srgbClr val="000000"/>
                </a:solidFill>
              </a:rPr>
              <a:t>] = </a:t>
            </a:r>
            <a:r>
              <a:rPr lang="en-US" altLang="zh-TW" sz="1800" dirty="0" err="1">
                <a:solidFill>
                  <a:srgbClr val="000000"/>
                </a:solidFill>
              </a:rPr>
              <a:t>newValue</a:t>
            </a:r>
            <a:r>
              <a:rPr lang="en-US" altLang="zh-TW" sz="1800" dirty="0">
                <a:solidFill>
                  <a:srgbClr val="000000"/>
                </a:solidFill>
              </a:rPr>
              <a:t> </a:t>
            </a:r>
            <a:r>
              <a:rPr lang="zh-TW" altLang="en-US" sz="1800" dirty="0">
                <a:solidFill>
                  <a:srgbClr val="000000"/>
                </a:solidFill>
              </a:rPr>
              <a:t>的效果， 同时也将触发状态更新：</a:t>
            </a:r>
            <a:endParaRPr lang="zh-TW" altLang="en-US" sz="1800" dirty="0">
              <a:solidFill>
                <a:srgbClr val="000000"/>
              </a:solidFill>
            </a:endParaRPr>
          </a:p>
          <a:p>
            <a:pPr algn="l"/>
            <a:endParaRPr lang="zh-TW" altLang="en-US" sz="1800" dirty="0"/>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r>
              <a:rPr lang="zh-CN" altLang="en-US" sz="1800" dirty="0">
                <a:solidFill>
                  <a:srgbClr val="000000"/>
                </a:solidFill>
              </a:rPr>
              <a:t>避免第二种情况，使用 </a:t>
            </a:r>
            <a:r>
              <a:rPr lang="en-US" altLang="zh-CN" sz="1800" dirty="0">
                <a:solidFill>
                  <a:srgbClr val="000000"/>
                </a:solidFill>
              </a:rPr>
              <a:t>splice</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5" name="图片 4"/>
          <p:cNvPicPr>
            <a:picLocks noChangeAspect="1"/>
          </p:cNvPicPr>
          <p:nvPr/>
        </p:nvPicPr>
        <p:blipFill>
          <a:blip r:embed="rId1"/>
          <a:stretch>
            <a:fillRect/>
          </a:stretch>
        </p:blipFill>
        <p:spPr>
          <a:xfrm>
            <a:off x="731970" y="2323585"/>
            <a:ext cx="7200000" cy="723010"/>
          </a:xfrm>
          <a:prstGeom prst="rect">
            <a:avLst/>
          </a:prstGeom>
        </p:spPr>
      </p:pic>
      <p:pic>
        <p:nvPicPr>
          <p:cNvPr id="7" name="图片 6"/>
          <p:cNvPicPr>
            <a:picLocks noChangeAspect="1"/>
          </p:cNvPicPr>
          <p:nvPr/>
        </p:nvPicPr>
        <p:blipFill>
          <a:blip r:embed="rId2"/>
          <a:stretch>
            <a:fillRect/>
          </a:stretch>
        </p:blipFill>
        <p:spPr>
          <a:xfrm>
            <a:off x="731970" y="3144758"/>
            <a:ext cx="7200000" cy="768539"/>
          </a:xfrm>
          <a:prstGeom prst="rect">
            <a:avLst/>
          </a:prstGeom>
        </p:spPr>
      </p:pic>
      <p:pic>
        <p:nvPicPr>
          <p:cNvPr id="9" name="图片 8"/>
          <p:cNvPicPr>
            <a:picLocks noChangeAspect="1"/>
          </p:cNvPicPr>
          <p:nvPr/>
        </p:nvPicPr>
        <p:blipFill>
          <a:blip r:embed="rId3"/>
          <a:stretch>
            <a:fillRect/>
          </a:stretch>
        </p:blipFill>
        <p:spPr>
          <a:xfrm>
            <a:off x="731970" y="4341519"/>
            <a:ext cx="7200000" cy="6151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显示过滤</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排序结果</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smtClean="0">
                <a:solidFill>
                  <a:schemeClr val="tx1"/>
                </a:solidFill>
              </a:rPr>
              <a:t>有时</a:t>
            </a:r>
            <a:r>
              <a:rPr lang="zh-CN" altLang="en-US" sz="1800" dirty="0">
                <a:solidFill>
                  <a:schemeClr val="tx1"/>
                </a:solidFill>
              </a:rPr>
              <a:t>，我们想要显示一个数组的过滤或排序副本，而不实际改变或重置原始数据。在这种情况下，可以创建返回过滤或排序数组的计算属性。</a:t>
            </a:r>
            <a:endParaRPr lang="zh-CN" altLang="en-US" sz="1800" dirty="0">
              <a:solidFill>
                <a:schemeClr val="tx1"/>
              </a:solidFill>
            </a:endParaRPr>
          </a:p>
          <a:p>
            <a:pPr algn="l"/>
            <a:endParaRPr lang="zh-TW" altLang="en-US" sz="1800" dirty="0"/>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en-US" altLang="zh-CN" sz="1800" dirty="0">
              <a:solidFill>
                <a:schemeClr val="tx1"/>
              </a:solidFill>
              <a:ea typeface="+mj-ea"/>
            </a:endParaRPr>
          </a:p>
          <a:p>
            <a:pPr marL="285750" indent="-285750" algn="l">
              <a:buClr>
                <a:schemeClr val="accent6"/>
              </a:buClr>
              <a:buFont typeface="Arial" panose="020B0604020202020204"/>
              <a:buChar char="•"/>
            </a:pPr>
            <a:r>
              <a:rPr lang="zh-CN" altLang="en-US" sz="1800" dirty="0">
                <a:solidFill>
                  <a:srgbClr val="000000"/>
                </a:solidFill>
              </a:rPr>
              <a:t>也可以使用在计算属性是不可行的 </a:t>
            </a:r>
            <a:r>
              <a:rPr lang="en-US" altLang="zh-CN" sz="1800" dirty="0">
                <a:solidFill>
                  <a:srgbClr val="000000"/>
                </a:solidFill>
              </a:rPr>
              <a:t>method </a:t>
            </a:r>
            <a:r>
              <a:rPr lang="zh-CN" altLang="en-US" sz="1800" dirty="0">
                <a:solidFill>
                  <a:srgbClr val="000000"/>
                </a:solidFill>
              </a:rPr>
              <a:t>方法 </a:t>
            </a:r>
            <a:r>
              <a:rPr lang="en-US" altLang="zh-CN" sz="1800" dirty="0">
                <a:solidFill>
                  <a:srgbClr val="000000"/>
                </a:solidFill>
              </a:rPr>
              <a:t>(</a:t>
            </a:r>
            <a:r>
              <a:rPr lang="zh-CN" altLang="en-US" sz="1800" dirty="0">
                <a:solidFill>
                  <a:srgbClr val="000000"/>
                </a:solidFill>
              </a:rPr>
              <a:t>例如，在嵌套 </a:t>
            </a:r>
            <a:r>
              <a:rPr lang="en-US" altLang="zh-CN" sz="1800" dirty="0">
                <a:solidFill>
                  <a:srgbClr val="000000"/>
                </a:solidFill>
              </a:rPr>
              <a:t>v-for </a:t>
            </a:r>
            <a:r>
              <a:rPr lang="zh-CN" altLang="en-US" sz="1800" dirty="0" smtClean="0">
                <a:solidFill>
                  <a:srgbClr val="000000"/>
                </a:solidFill>
              </a:rPr>
              <a:t>循环中</a:t>
            </a:r>
            <a:r>
              <a:rPr lang="en-US" altLang="zh-CN" sz="1800" dirty="0" smtClean="0">
                <a:solidFill>
                  <a:srgbClr val="000000"/>
                </a:solidFill>
              </a:rPr>
              <a:t>)</a:t>
            </a:r>
            <a:r>
              <a:rPr lang="zh-CN" altLang="en-US" sz="1800" dirty="0" smtClean="0">
                <a:solidFill>
                  <a:srgbClr val="000000"/>
                </a:solidFill>
              </a:rPr>
              <a:t>。</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chemeClr val="tx1"/>
              </a:solidFill>
              <a:ea typeface="+mj-ea"/>
            </a:endParaRPr>
          </a:p>
          <a:p>
            <a:pPr marL="285750" indent="-285750" algn="l">
              <a:buClr>
                <a:schemeClr val="accent6"/>
              </a:buClr>
              <a:buFont typeface="Arial" panose="020B0604020202020204"/>
              <a:buChar char="•"/>
            </a:pPr>
            <a:endParaRPr lang="en-US" altLang="zh-CN" sz="1800" dirty="0">
              <a:solidFill>
                <a:schemeClr val="tx1"/>
              </a:solidFill>
              <a:ea typeface="+mj-ea"/>
            </a:endParaRPr>
          </a:p>
          <a:p>
            <a:pPr marL="285750" indent="-285750" algn="l">
              <a:buClr>
                <a:schemeClr val="accent6"/>
              </a:buClr>
              <a:buFont typeface="Arial" panose="020B0604020202020204"/>
              <a:buChar char="•"/>
            </a:pPr>
            <a:endParaRPr lang="zh-CN" altLang="en-US" sz="1800" dirty="0">
              <a:solidFill>
                <a:schemeClr val="tx1"/>
              </a:solidFill>
              <a:ea typeface="+mj-ea"/>
            </a:endParaRPr>
          </a:p>
        </p:txBody>
      </p:sp>
      <p:pic>
        <p:nvPicPr>
          <p:cNvPr id="3" name="图片 2"/>
          <p:cNvPicPr>
            <a:picLocks noChangeAspect="1"/>
          </p:cNvPicPr>
          <p:nvPr/>
        </p:nvPicPr>
        <p:blipFill>
          <a:blip r:embed="rId1"/>
          <a:stretch>
            <a:fillRect/>
          </a:stretch>
        </p:blipFill>
        <p:spPr>
          <a:xfrm>
            <a:off x="932803" y="1441129"/>
            <a:ext cx="7200000" cy="628260"/>
          </a:xfrm>
          <a:prstGeom prst="rect">
            <a:avLst/>
          </a:prstGeom>
        </p:spPr>
      </p:pic>
      <p:pic>
        <p:nvPicPr>
          <p:cNvPr id="8" name="图片 7"/>
          <p:cNvPicPr>
            <a:picLocks noChangeAspect="1"/>
          </p:cNvPicPr>
          <p:nvPr/>
        </p:nvPicPr>
        <p:blipFill>
          <a:blip r:embed="rId2"/>
          <a:stretch>
            <a:fillRect/>
          </a:stretch>
        </p:blipFill>
        <p:spPr>
          <a:xfrm>
            <a:off x="944039" y="2132079"/>
            <a:ext cx="7200000" cy="22531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300"/>
              <a:t>&lt;!DOCTYPE html&gt;</a:t>
            </a:r>
            <a:endParaRPr lang="zh-CN" altLang="en-US" sz="300"/>
          </a:p>
          <a:p>
            <a:pPr marL="0" indent="0">
              <a:buNone/>
            </a:pPr>
            <a:r>
              <a:rPr lang="zh-CN" altLang="en-US" sz="300"/>
              <a:t>&lt;html&gt;</a:t>
            </a:r>
            <a:endParaRPr lang="zh-CN" altLang="en-US" sz="300"/>
          </a:p>
          <a:p>
            <a:pPr marL="0" indent="0">
              <a:buNone/>
            </a:pPr>
            <a:r>
              <a:rPr lang="zh-CN" altLang="en-US" sz="300"/>
              <a:t>&lt;head&gt;</a:t>
            </a:r>
            <a:endParaRPr lang="zh-CN" altLang="en-US" sz="300"/>
          </a:p>
          <a:p>
            <a:pPr marL="0" indent="0">
              <a:buNone/>
            </a:pPr>
            <a:r>
              <a:rPr lang="zh-CN" altLang="en-US" sz="300"/>
              <a:t>&lt;meta charset="UTF-8"&gt;</a:t>
            </a:r>
            <a:endParaRPr lang="zh-CN" altLang="en-US" sz="300"/>
          </a:p>
          <a:p>
            <a:pPr marL="0" indent="0">
              <a:buNone/>
            </a:pPr>
            <a:r>
              <a:rPr lang="zh-CN" altLang="en-US" sz="300"/>
              <a:t>&lt;title&gt;列表渲染-数组更新检测&lt;/title&gt;</a:t>
            </a:r>
            <a:endParaRPr lang="zh-CN" altLang="en-US" sz="300"/>
          </a:p>
          <a:p>
            <a:pPr marL="0" indent="0">
              <a:buNone/>
            </a:pPr>
            <a:r>
              <a:rPr lang="zh-CN" altLang="en-US" sz="300"/>
              <a:t>&lt;style type="text/css"&gt;h1,h5,p,div{padding: 10px;}&lt;/style&gt;</a:t>
            </a:r>
            <a:endParaRPr lang="zh-CN" altLang="en-US" sz="300"/>
          </a:p>
          <a:p>
            <a:pPr marL="0" indent="0">
              <a:buNone/>
            </a:pPr>
            <a:r>
              <a:rPr lang="zh-CN" altLang="en-US" sz="300"/>
              <a:t>&lt;/head&gt;</a:t>
            </a:r>
            <a:endParaRPr lang="zh-CN" altLang="en-US" sz="300"/>
          </a:p>
          <a:p>
            <a:pPr marL="0" indent="0">
              <a:buNone/>
            </a:pPr>
            <a:r>
              <a:rPr lang="zh-CN" altLang="en-US" sz="300"/>
              <a:t>&lt;body&gt;</a:t>
            </a:r>
            <a:endParaRPr lang="zh-CN" altLang="en-US" sz="300"/>
          </a:p>
          <a:p>
            <a:pPr marL="0" indent="0">
              <a:buNone/>
            </a:pPr>
            <a:r>
              <a:rPr lang="zh-CN" altLang="en-US" sz="300"/>
              <a:t>&lt;div id="example"&gt;</a:t>
            </a:r>
            <a:endParaRPr lang="zh-CN" altLang="en-US" sz="300"/>
          </a:p>
          <a:p>
            <a:pPr marL="0" indent="0">
              <a:buNone/>
            </a:pPr>
            <a:r>
              <a:rPr lang="zh-CN" altLang="en-US" sz="300"/>
              <a:t>&lt;h1&gt;过滤-使用计算属性&lt;/h1&gt;</a:t>
            </a:r>
            <a:endParaRPr lang="zh-CN" altLang="en-US" sz="300"/>
          </a:p>
          <a:p>
            <a:pPr marL="0" indent="0">
              <a:buNone/>
            </a:pPr>
            <a:r>
              <a:rPr lang="zh-CN" altLang="en-US" sz="300"/>
              <a:t>&lt;li v-for="n in evenNumbers"&gt;{{ n }}&lt;/li&gt;</a:t>
            </a:r>
            <a:endParaRPr lang="zh-CN" altLang="en-US" sz="300"/>
          </a:p>
          <a:p>
            <a:pPr marL="0" indent="0">
              <a:buNone/>
            </a:pPr>
            <a:r>
              <a:rPr lang="zh-CN" altLang="en-US" sz="300"/>
              <a:t>&lt;h1&gt;过滤-使用method&lt;/h1&gt;</a:t>
            </a:r>
            <a:endParaRPr lang="zh-CN" altLang="en-US" sz="300"/>
          </a:p>
          <a:p>
            <a:pPr marL="0" indent="0">
              <a:buNone/>
            </a:pPr>
            <a:r>
              <a:rPr lang="zh-CN" altLang="en-US" sz="300"/>
              <a:t>&lt;li v-for="n in even(numbers)"&gt;{{ n }}&lt;/li&gt;</a:t>
            </a:r>
            <a:endParaRPr lang="zh-CN" altLang="en-US" sz="300"/>
          </a:p>
          <a:p>
            <a:pPr marL="0" indent="0">
              <a:buNone/>
            </a:pPr>
            <a:r>
              <a:rPr lang="zh-CN" altLang="en-US" sz="300"/>
              <a:t>&lt;/div&gt;	</a:t>
            </a:r>
            <a:endParaRPr lang="zh-CN" altLang="en-US" sz="300"/>
          </a:p>
          <a:p>
            <a:pPr marL="0" indent="0">
              <a:buNone/>
            </a:pPr>
            <a:r>
              <a:rPr lang="zh-CN" altLang="en-US" sz="300"/>
              <a:t>&lt;script src="vue.js" type="text/javascript" charset="utf-8"&gt;&lt;/script&gt;</a:t>
            </a:r>
            <a:endParaRPr lang="zh-CN" altLang="en-US" sz="300"/>
          </a:p>
          <a:p>
            <a:pPr marL="0" indent="0">
              <a:buNone/>
            </a:pPr>
            <a:r>
              <a:rPr lang="zh-CN" altLang="en-US" sz="300"/>
              <a:t>&lt;script type="text/javascript"&gt;</a:t>
            </a:r>
            <a:endParaRPr lang="zh-CN" altLang="en-US" sz="300"/>
          </a:p>
          <a:p>
            <a:pPr marL="0" indent="0">
              <a:buNone/>
            </a:pPr>
            <a:r>
              <a:rPr lang="zh-CN" altLang="en-US" sz="300"/>
              <a:t>	var example = new Vue({</a:t>
            </a:r>
            <a:endParaRPr lang="zh-CN" altLang="en-US" sz="300"/>
          </a:p>
          <a:p>
            <a:pPr marL="0" indent="0">
              <a:buNone/>
            </a:pPr>
            <a:r>
              <a:rPr lang="zh-CN" altLang="en-US" sz="300"/>
              <a:t>	  el: '#example',</a:t>
            </a:r>
            <a:endParaRPr lang="zh-CN" altLang="en-US" sz="300"/>
          </a:p>
          <a:p>
            <a:pPr marL="0" indent="0">
              <a:buNone/>
            </a:pPr>
            <a:r>
              <a:rPr lang="zh-CN" altLang="en-US" sz="300"/>
              <a:t>	  data: {</a:t>
            </a:r>
            <a:endParaRPr lang="zh-CN" altLang="en-US" sz="300"/>
          </a:p>
          <a:p>
            <a:pPr marL="0" indent="0">
              <a:buNone/>
            </a:pPr>
            <a:r>
              <a:rPr lang="zh-CN" altLang="en-US" sz="300"/>
              <a:t>			numbers: [ 1, 2, 3, 4, 5 ]</a:t>
            </a:r>
            <a:endParaRPr lang="zh-CN" altLang="en-US" sz="300"/>
          </a:p>
          <a:p>
            <a:pPr marL="0" indent="0">
              <a:buNone/>
            </a:pPr>
            <a:r>
              <a:rPr lang="zh-CN" altLang="en-US" sz="300"/>
              <a:t>		},</a:t>
            </a:r>
            <a:endParaRPr lang="zh-CN" altLang="en-US" sz="300"/>
          </a:p>
          <a:p>
            <a:pPr marL="0" indent="0">
              <a:buNone/>
            </a:pPr>
            <a:r>
              <a:rPr lang="zh-CN" altLang="en-US" sz="300"/>
              <a:t>	  computed: {</a:t>
            </a:r>
            <a:endParaRPr lang="zh-CN" altLang="en-US" sz="300"/>
          </a:p>
          <a:p>
            <a:pPr marL="0" indent="0">
              <a:buNone/>
            </a:pPr>
            <a:r>
              <a:rPr lang="zh-CN" altLang="en-US" sz="300"/>
              <a:t>		  evenNumbers: function () {</a:t>
            </a:r>
            <a:endParaRPr lang="zh-CN" altLang="en-US" sz="300"/>
          </a:p>
          <a:p>
            <a:pPr marL="0" indent="0">
              <a:buNone/>
            </a:pPr>
            <a:r>
              <a:rPr lang="zh-CN" altLang="en-US" sz="300"/>
              <a:t>		    return this.numbers.filter(function (number) {</a:t>
            </a:r>
            <a:endParaRPr lang="zh-CN" altLang="en-US" sz="300"/>
          </a:p>
          <a:p>
            <a:pPr marL="0" indent="0">
              <a:buNone/>
            </a:pPr>
            <a:r>
              <a:rPr lang="zh-CN" altLang="en-US" sz="300"/>
              <a:t>		      return number % 2 === 0</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methods: {</a:t>
            </a:r>
            <a:endParaRPr lang="zh-CN" altLang="en-US" sz="300"/>
          </a:p>
          <a:p>
            <a:pPr marL="0" indent="0">
              <a:buNone/>
            </a:pPr>
            <a:r>
              <a:rPr lang="zh-CN" altLang="en-US" sz="300"/>
              <a:t>		  even: function (numbers) {</a:t>
            </a:r>
            <a:endParaRPr lang="zh-CN" altLang="en-US" sz="300"/>
          </a:p>
          <a:p>
            <a:pPr marL="0" indent="0">
              <a:buNone/>
            </a:pPr>
            <a:r>
              <a:rPr lang="zh-CN" altLang="en-US" sz="300"/>
              <a:t>		    return numbers.filter(function (number) {</a:t>
            </a:r>
            <a:endParaRPr lang="zh-CN" altLang="en-US" sz="300"/>
          </a:p>
          <a:p>
            <a:pPr marL="0" indent="0">
              <a:buNone/>
            </a:pPr>
            <a:r>
              <a:rPr lang="zh-CN" altLang="en-US" sz="300"/>
              <a:t>		      return number % 2 === 0</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&lt;/script&gt;</a:t>
            </a:r>
            <a:endParaRPr lang="zh-CN" altLang="en-US" sz="300"/>
          </a:p>
          <a:p>
            <a:pPr marL="0" indent="0">
              <a:buNone/>
            </a:pPr>
            <a:r>
              <a:rPr lang="zh-CN" altLang="en-US" sz="300"/>
              <a:t>&lt;/body&gt;</a:t>
            </a:r>
            <a:endParaRPr lang="zh-CN" altLang="en-US" sz="300"/>
          </a:p>
          <a:p>
            <a:pPr marL="0" indent="0">
              <a:buNone/>
            </a:pPr>
            <a:r>
              <a:rPr lang="zh-CN" altLang="en-US" sz="300"/>
              <a:t>&lt;/html&gt;</a:t>
            </a:r>
            <a:endParaRPr lang="zh-CN" altLang="en-US" sz="3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数组更新检测</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Demo</a:t>
            </a:r>
            <a:endPar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3668158" cy="466182"/>
          </a:xfrm>
        </p:spPr>
        <p:txBody>
          <a:bodyPr>
            <a:noAutofit/>
          </a:bodyPr>
          <a:lstStyle/>
          <a:p>
            <a:r>
              <a:rPr kumimoji="1" lang="zh-CN" altLang="zh-CN" sz="3600" dirty="0"/>
              <a:t>7</a:t>
            </a:r>
            <a:r>
              <a:rPr kumimoji="1" lang="en-US" altLang="zh-CN" sz="3600" dirty="0" smtClean="0"/>
              <a:t>. </a:t>
            </a:r>
            <a:r>
              <a:rPr kumimoji="1" lang="zh-CN" altLang="en-US" sz="3600" dirty="0" smtClean="0"/>
              <a:t>事件处理器</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.1</a:t>
            </a:r>
            <a:r>
              <a:rPr lang="zh-CN" altLang="en-US" dirty="0" smtClean="0"/>
              <a:t> 监听事件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en-US" altLang="zh-CN" dirty="0" smtClean="0">
                <a:solidFill>
                  <a:schemeClr val="tx1"/>
                </a:solidFill>
              </a:rPr>
              <a:t>Vue.js</a:t>
            </a:r>
            <a:r>
              <a:rPr lang="zh-CN" altLang="en-US" dirty="0" smtClean="0">
                <a:solidFill>
                  <a:schemeClr val="tx1"/>
                </a:solidFill>
              </a:rPr>
              <a:t>可以通过监听</a:t>
            </a:r>
            <a:r>
              <a:rPr lang="en-US" altLang="zh-CN" dirty="0" smtClean="0">
                <a:solidFill>
                  <a:schemeClr val="tx1"/>
                </a:solidFill>
              </a:rPr>
              <a:t>Dom</a:t>
            </a:r>
            <a:r>
              <a:rPr lang="zh-CN" altLang="en-US" dirty="0" smtClean="0">
                <a:solidFill>
                  <a:schemeClr val="tx1"/>
                </a:solidFill>
              </a:rPr>
              <a:t>上的一些操作，来进行事件绑定</a:t>
            </a:r>
            <a:endParaRPr lang="zh-CN" altLang="en-US" dirty="0" smtClean="0">
              <a:solidFill>
                <a:schemeClr val="tx1"/>
              </a:solidFill>
            </a:endParaRPr>
          </a:p>
          <a:p>
            <a:pPr lvl="1"/>
            <a:r>
              <a:rPr lang="zh-CN" altLang="en-US" dirty="0" smtClean="0"/>
              <a:t>可以用</a:t>
            </a:r>
            <a:r>
              <a:rPr lang="en-US" altLang="zh-CN" dirty="0" smtClean="0"/>
              <a:t>v-on</a:t>
            </a:r>
            <a:r>
              <a:rPr lang="zh-CN" altLang="en-US" dirty="0" smtClean="0"/>
              <a:t>指令监听</a:t>
            </a:r>
            <a:r>
              <a:rPr lang="en-US" altLang="zh-CN" dirty="0" smtClean="0"/>
              <a:t>DOM</a:t>
            </a:r>
            <a:r>
              <a:rPr lang="zh-CN" altLang="en-US" dirty="0" smtClean="0"/>
              <a:t>事件来触发一些</a:t>
            </a:r>
            <a:r>
              <a:rPr lang="en-US" altLang="zh-CN" dirty="0" smtClean="0"/>
              <a:t>JS</a:t>
            </a:r>
            <a:r>
              <a:rPr lang="zh-CN" altLang="en-US" dirty="0" smtClean="0"/>
              <a:t>代码</a:t>
            </a:r>
            <a:endParaRPr lang="zh-CN" altLang="en-US" dirty="0" smtClean="0"/>
          </a:p>
        </p:txBody>
      </p:sp>
      <p:pic>
        <p:nvPicPr>
          <p:cNvPr id="3" name="图片 2"/>
          <p:cNvPicPr>
            <a:picLocks noChangeAspect="1"/>
          </p:cNvPicPr>
          <p:nvPr/>
        </p:nvPicPr>
        <p:blipFill>
          <a:blip r:embed="rId1"/>
          <a:stretch>
            <a:fillRect/>
          </a:stretch>
        </p:blipFill>
        <p:spPr>
          <a:xfrm>
            <a:off x="1043608" y="1851670"/>
            <a:ext cx="7232880" cy="26475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.2</a:t>
            </a:r>
            <a:r>
              <a:rPr lang="zh-CN" altLang="en-US" dirty="0" smtClean="0"/>
              <a:t> 方法事件处理器</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如果事件处理的逻辑很复杂，可以定义一个方法，然后用</a:t>
            </a:r>
            <a:r>
              <a:rPr lang="en-US" altLang="zh-CN" dirty="0" smtClean="0">
                <a:solidFill>
                  <a:schemeClr val="tx1"/>
                </a:solidFill>
              </a:rPr>
              <a:t>v-on</a:t>
            </a:r>
            <a:r>
              <a:rPr lang="zh-CN" altLang="en-US" dirty="0" smtClean="0">
                <a:solidFill>
                  <a:schemeClr val="tx1"/>
                </a:solidFill>
              </a:rPr>
              <a:t>接收</a:t>
            </a:r>
            <a:endParaRPr lang="zh-CN" altLang="en-US" dirty="0" smtClean="0">
              <a:solidFill>
                <a:schemeClr val="tx1"/>
              </a:solidFill>
            </a:endParaRPr>
          </a:p>
        </p:txBody>
      </p:sp>
      <p:pic>
        <p:nvPicPr>
          <p:cNvPr id="5" name="图片 4"/>
          <p:cNvPicPr>
            <a:picLocks noChangeAspect="1"/>
          </p:cNvPicPr>
          <p:nvPr/>
        </p:nvPicPr>
        <p:blipFill>
          <a:blip r:embed="rId1"/>
          <a:stretch>
            <a:fillRect/>
          </a:stretch>
        </p:blipFill>
        <p:spPr>
          <a:xfrm>
            <a:off x="899592" y="1347614"/>
            <a:ext cx="5143994" cy="32552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.3</a:t>
            </a:r>
            <a:r>
              <a:rPr lang="zh-CN" altLang="en-US" dirty="0" smtClean="0"/>
              <a:t> 内联处理器方法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可以在</a:t>
            </a:r>
            <a:r>
              <a:rPr lang="en-US" altLang="zh-CN" dirty="0" smtClean="0">
                <a:solidFill>
                  <a:schemeClr val="tx1"/>
                </a:solidFill>
              </a:rPr>
              <a:t>v-on</a:t>
            </a:r>
            <a:r>
              <a:rPr lang="zh-CN" altLang="en-US" dirty="0" smtClean="0">
                <a:solidFill>
                  <a:schemeClr val="tx1"/>
                </a:solidFill>
              </a:rPr>
              <a:t>里内联</a:t>
            </a:r>
            <a:r>
              <a:rPr lang="en-US" altLang="zh-CN" dirty="0" err="1" smtClean="0">
                <a:solidFill>
                  <a:schemeClr val="tx1"/>
                </a:solidFill>
              </a:rPr>
              <a:t>js</a:t>
            </a:r>
            <a:r>
              <a:rPr lang="zh-CN" altLang="en-US" dirty="0" smtClean="0">
                <a:solidFill>
                  <a:schemeClr val="tx1"/>
                </a:solidFill>
              </a:rPr>
              <a:t>语句</a:t>
            </a:r>
            <a:endParaRPr lang="zh-CN" altLang="en-US" dirty="0" smtClean="0">
              <a:solidFill>
                <a:schemeClr val="tx1"/>
              </a:solidFill>
            </a:endParaRPr>
          </a:p>
          <a:p>
            <a:pPr eaLnBrk="1" hangingPunct="1"/>
            <a:endParaRPr lang="zh-CN" altLang="en-US" dirty="0">
              <a:solidFill>
                <a:schemeClr val="tx1"/>
              </a:solidFill>
            </a:endParaRPr>
          </a:p>
          <a:p>
            <a:pPr eaLnBrk="1" hangingPunct="1"/>
            <a:endParaRPr lang="zh-CN" altLang="en-US" dirty="0" smtClean="0">
              <a:solidFill>
                <a:schemeClr val="tx1"/>
              </a:solidFill>
            </a:endParaRPr>
          </a:p>
          <a:p>
            <a:pPr eaLnBrk="1" hangingPunct="1"/>
            <a:endParaRPr lang="zh-CN" altLang="en-US" dirty="0">
              <a:solidFill>
                <a:schemeClr val="tx1"/>
              </a:solidFill>
            </a:endParaRPr>
          </a:p>
          <a:p>
            <a:pPr eaLnBrk="1" hangingPunct="1"/>
            <a:endParaRPr lang="zh-CN" altLang="en-US" dirty="0" smtClean="0">
              <a:solidFill>
                <a:schemeClr val="tx1"/>
              </a:solidFill>
            </a:endParaRPr>
          </a:p>
          <a:p>
            <a:pPr eaLnBrk="1" hangingPunct="1"/>
            <a:endParaRPr lang="zh-CN" altLang="en-US" dirty="0">
              <a:solidFill>
                <a:schemeClr val="tx1"/>
              </a:solidFill>
            </a:endParaRPr>
          </a:p>
          <a:p>
            <a:pPr eaLnBrk="1" hangingPunct="1"/>
            <a:r>
              <a:rPr lang="en-US" altLang="zh-CN" dirty="0" smtClean="0">
                <a:solidFill>
                  <a:schemeClr val="tx1"/>
                </a:solidFill>
              </a:rPr>
              <a:t>$event</a:t>
            </a:r>
            <a:endParaRPr lang="zh-CN" altLang="en-US" dirty="0" smtClean="0">
              <a:solidFill>
                <a:schemeClr val="tx1"/>
              </a:solidFill>
            </a:endParaRPr>
          </a:p>
        </p:txBody>
      </p:sp>
      <p:pic>
        <p:nvPicPr>
          <p:cNvPr id="3" name="图片 2"/>
          <p:cNvPicPr>
            <a:picLocks noChangeAspect="1"/>
          </p:cNvPicPr>
          <p:nvPr/>
        </p:nvPicPr>
        <p:blipFill>
          <a:blip r:embed="rId1"/>
          <a:stretch>
            <a:fillRect/>
          </a:stretch>
        </p:blipFill>
        <p:spPr>
          <a:xfrm>
            <a:off x="899592" y="1224187"/>
            <a:ext cx="6192688" cy="25316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1769" y="883040"/>
            <a:ext cx="7578486" cy="646331"/>
          </a:xfrm>
          <a:prstGeom prst="rect">
            <a:avLst/>
          </a:prstGeom>
        </p:spPr>
        <p:txBody>
          <a:bodyPr wrap="square">
            <a:spAutoFit/>
          </a:bodyPr>
          <a:lstStyle/>
          <a:p>
            <a:pPr marL="342900" indent="-342900">
              <a:buClr>
                <a:srgbClr val="FEB409"/>
              </a:buClr>
              <a:buFont typeface="Arial" panose="020B0604020202020204"/>
              <a:buChar char="•"/>
            </a:pPr>
            <a:r>
              <a:rPr lang="zh-CN" altLang="en-US" dirty="0">
                <a:solidFill>
                  <a:srgbClr val="000000"/>
                </a:solidFill>
              </a:rPr>
              <a:t>除了 </a:t>
            </a:r>
            <a:r>
              <a:rPr lang="en-US" altLang="zh-CN" dirty="0">
                <a:solidFill>
                  <a:srgbClr val="000000"/>
                </a:solidFill>
              </a:rPr>
              <a:t>data </a:t>
            </a:r>
            <a:r>
              <a:rPr lang="zh-CN" altLang="en-US" dirty="0">
                <a:solidFill>
                  <a:srgbClr val="000000"/>
                </a:solidFill>
              </a:rPr>
              <a:t>属性， </a:t>
            </a:r>
            <a:r>
              <a:rPr lang="en-US" altLang="zh-CN" dirty="0" err="1">
                <a:solidFill>
                  <a:srgbClr val="000000"/>
                </a:solidFill>
              </a:rPr>
              <a:t>Vue</a:t>
            </a:r>
            <a:r>
              <a:rPr lang="en-US" altLang="zh-CN" dirty="0">
                <a:solidFill>
                  <a:srgbClr val="000000"/>
                </a:solidFill>
              </a:rPr>
              <a:t> </a:t>
            </a:r>
            <a:r>
              <a:rPr lang="zh-CN" altLang="en-US" dirty="0">
                <a:solidFill>
                  <a:srgbClr val="000000"/>
                </a:solidFill>
              </a:rPr>
              <a:t>实例暴露了一些有用的实例属性与方法。这些属性与方法都有前缀 </a:t>
            </a:r>
            <a:r>
              <a:rPr lang="en-US" altLang="zh-CN" dirty="0">
                <a:solidFill>
                  <a:srgbClr val="000000"/>
                </a:solidFill>
              </a:rPr>
              <a:t>$</a:t>
            </a:r>
            <a:r>
              <a:rPr lang="zh-CN" altLang="en-US" dirty="0">
                <a:solidFill>
                  <a:srgbClr val="000000"/>
                </a:solidFill>
              </a:rPr>
              <a:t>，以便与代理的 </a:t>
            </a:r>
            <a:r>
              <a:rPr lang="en-US" altLang="zh-CN" dirty="0">
                <a:solidFill>
                  <a:srgbClr val="000000"/>
                </a:solidFill>
              </a:rPr>
              <a:t>data </a:t>
            </a:r>
            <a:r>
              <a:rPr lang="zh-CN" altLang="en-US" dirty="0">
                <a:solidFill>
                  <a:srgbClr val="000000"/>
                </a:solidFill>
              </a:rPr>
              <a:t>属性区分</a:t>
            </a:r>
            <a:endParaRPr lang="zh-CN" altLang="en-US" dirty="0">
              <a:solidFill>
                <a:srgbClr val="000000"/>
              </a:solidFill>
            </a:endParaRPr>
          </a:p>
        </p:txBody>
      </p:sp>
      <p:sp>
        <p:nvSpPr>
          <p:cNvPr id="5"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方法</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970550" y="1533131"/>
            <a:ext cx="7200000" cy="2521365"/>
          </a:xfrm>
          <a:prstGeom prst="rect">
            <a:avLst/>
          </a:prstGeom>
        </p:spPr>
      </p:pic>
      <p:sp>
        <p:nvSpPr>
          <p:cNvPr id="7" name="矩形 6"/>
          <p:cNvSpPr/>
          <p:nvPr/>
        </p:nvSpPr>
        <p:spPr>
          <a:xfrm>
            <a:off x="970550" y="4183841"/>
            <a:ext cx="7199999" cy="830997"/>
          </a:xfrm>
          <a:prstGeom prst="rect">
            <a:avLst/>
          </a:prstGeom>
          <a:solidFill>
            <a:schemeClr val="tx2">
              <a:lumMod val="20000"/>
              <a:lumOff val="80000"/>
            </a:schemeClr>
          </a:solidFill>
        </p:spPr>
        <p:txBody>
          <a:bodyPr wrap="square">
            <a:spAutoFit/>
          </a:bodyPr>
          <a:lstStyle/>
          <a:p>
            <a:r>
              <a:rPr lang="zh-CN" altLang="en-US" sz="1600" b="1" dirty="0" smtClean="0"/>
              <a:t>注意</a:t>
            </a:r>
            <a:r>
              <a:rPr lang="zh-CN" altLang="en-US" sz="1600" dirty="0" smtClean="0"/>
              <a:t>：不要在实例</a:t>
            </a:r>
            <a:r>
              <a:rPr lang="zh-CN" altLang="en-US" sz="1600" dirty="0"/>
              <a:t>属性或者回调函数中（如 </a:t>
            </a:r>
            <a:r>
              <a:rPr lang="en-US" altLang="zh-CN" sz="1600" dirty="0" err="1"/>
              <a:t>vm</a:t>
            </a:r>
            <a:r>
              <a:rPr lang="en-US" altLang="zh-CN" sz="1600" dirty="0"/>
              <a:t>.$watch('a', </a:t>
            </a:r>
            <a:r>
              <a:rPr lang="en-US" altLang="zh-CN" sz="1600" dirty="0" err="1"/>
              <a:t>newVal</a:t>
            </a:r>
            <a:r>
              <a:rPr lang="en-US" altLang="zh-CN" sz="1600" dirty="0"/>
              <a:t> =&gt; </a:t>
            </a:r>
            <a:r>
              <a:rPr lang="en-US" altLang="zh-CN" sz="1600" dirty="0" err="1"/>
              <a:t>this.myMethod</a:t>
            </a:r>
            <a:r>
              <a:rPr lang="en-US" altLang="zh-CN" sz="1600" dirty="0"/>
              <a:t>())</a:t>
            </a:r>
            <a:r>
              <a:rPr lang="zh-CN" altLang="en-US" sz="1600" dirty="0"/>
              <a:t>）使用箭头函数。因为箭头函数绑定父上下文，所以 </a:t>
            </a:r>
            <a:r>
              <a:rPr lang="en-US" altLang="zh-CN" sz="1600" dirty="0"/>
              <a:t>this </a:t>
            </a:r>
            <a:r>
              <a:rPr lang="zh-CN" altLang="en-US" sz="1600" dirty="0"/>
              <a:t>不会像预想的一样是 </a:t>
            </a:r>
            <a:r>
              <a:rPr lang="en-US" altLang="zh-CN" sz="1600" dirty="0" err="1"/>
              <a:t>Vue</a:t>
            </a:r>
            <a:r>
              <a:rPr lang="en-US" altLang="zh-CN" sz="1600" dirty="0"/>
              <a:t> </a:t>
            </a:r>
            <a:r>
              <a:rPr lang="zh-CN" altLang="en-US" sz="1600" dirty="0"/>
              <a:t>实例，而是 </a:t>
            </a:r>
            <a:r>
              <a:rPr lang="en-US" altLang="zh-CN" sz="1600" dirty="0" err="1"/>
              <a:t>this.myMethod</a:t>
            </a:r>
            <a:r>
              <a:rPr lang="en-US" altLang="zh-CN" sz="1600" dirty="0"/>
              <a:t> </a:t>
            </a:r>
            <a:r>
              <a:rPr lang="zh-CN" altLang="en-US" sz="1600" dirty="0"/>
              <a:t>未被定义。</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.4</a:t>
            </a:r>
            <a:r>
              <a:rPr lang="zh-CN" altLang="en-US" dirty="0" smtClean="0"/>
              <a:t> 事件修饰符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通过点号打头的指令后缀调用修饰符</a:t>
            </a:r>
            <a:endParaRPr lang="zh-CN" altLang="en-US" dirty="0" smtClean="0">
              <a:solidFill>
                <a:schemeClr val="tx1"/>
              </a:solidFill>
            </a:endParaRPr>
          </a:p>
          <a:p>
            <a:pPr lvl="1"/>
            <a:r>
              <a:rPr lang="en-US" altLang="zh-CN" dirty="0" smtClean="0">
                <a:solidFill>
                  <a:schemeClr val="tx1"/>
                </a:solidFill>
              </a:rPr>
              <a:t>.stop</a:t>
            </a:r>
            <a:endParaRPr lang="zh-CN" altLang="en-US" dirty="0" smtClean="0">
              <a:solidFill>
                <a:schemeClr val="tx1"/>
              </a:solidFill>
            </a:endParaRPr>
          </a:p>
          <a:p>
            <a:pPr lvl="1"/>
            <a:r>
              <a:rPr lang="en-US" altLang="zh-CN" dirty="0" smtClean="0">
                <a:solidFill>
                  <a:schemeClr val="tx1"/>
                </a:solidFill>
              </a:rPr>
              <a:t>.prevent</a:t>
            </a:r>
            <a:endParaRPr lang="zh-CN" altLang="en-US" dirty="0" smtClean="0">
              <a:solidFill>
                <a:schemeClr val="tx1"/>
              </a:solidFill>
            </a:endParaRPr>
          </a:p>
          <a:p>
            <a:pPr lvl="1"/>
            <a:r>
              <a:rPr lang="en-US" altLang="zh-CN" dirty="0" smtClean="0">
                <a:solidFill>
                  <a:schemeClr val="tx1"/>
                </a:solidFill>
              </a:rPr>
              <a:t>.capture</a:t>
            </a:r>
            <a:endParaRPr lang="zh-CN" altLang="en-US" dirty="0" smtClean="0">
              <a:solidFill>
                <a:schemeClr val="tx1"/>
              </a:solidFill>
            </a:endParaRPr>
          </a:p>
          <a:p>
            <a:pPr lvl="1"/>
            <a:r>
              <a:rPr lang="en-US" altLang="zh-CN" dirty="0" smtClean="0">
                <a:solidFill>
                  <a:schemeClr val="tx1"/>
                </a:solidFill>
              </a:rPr>
              <a:t>.self</a:t>
            </a:r>
            <a:endParaRPr lang="zh-CN" altLang="en-US" dirty="0">
              <a:solidFill>
                <a:schemeClr val="tx1"/>
              </a:solidFill>
            </a:endParaRPr>
          </a:p>
          <a:p>
            <a:pPr eaLnBrk="1" hangingPunct="1"/>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.5</a:t>
            </a:r>
            <a:r>
              <a:rPr lang="zh-CN" altLang="en-US" dirty="0" smtClean="0"/>
              <a:t> 按键修饰符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检测键盘事件，检测常见的键值</a:t>
            </a:r>
            <a:endParaRPr lang="zh-CN" altLang="en-US" dirty="0" smtClean="0">
              <a:solidFill>
                <a:schemeClr val="tx1"/>
              </a:solidFill>
            </a:endParaRPr>
          </a:p>
          <a:p>
            <a:pPr lvl="1"/>
            <a:r>
              <a:rPr lang="en-US" altLang="zh-CN" dirty="0" smtClean="0">
                <a:solidFill>
                  <a:schemeClr val="tx1"/>
                </a:solidFill>
              </a:rPr>
              <a:t>enter</a:t>
            </a:r>
            <a:endParaRPr lang="zh-CN" altLang="en-US" dirty="0" smtClean="0">
              <a:solidFill>
                <a:schemeClr val="tx1"/>
              </a:solidFill>
            </a:endParaRPr>
          </a:p>
          <a:p>
            <a:pPr lvl="1"/>
            <a:r>
              <a:rPr lang="en-US" altLang="zh-CN" dirty="0" smtClean="0">
                <a:solidFill>
                  <a:schemeClr val="tx1"/>
                </a:solidFill>
              </a:rPr>
              <a:t>tab</a:t>
            </a:r>
            <a:endParaRPr lang="zh-CN" altLang="en-US" dirty="0" smtClean="0">
              <a:solidFill>
                <a:schemeClr val="tx1"/>
              </a:solidFill>
            </a:endParaRPr>
          </a:p>
          <a:p>
            <a:pPr lvl="1"/>
            <a:r>
              <a:rPr lang="en-US" altLang="zh-CN" dirty="0" smtClean="0">
                <a:solidFill>
                  <a:schemeClr val="tx1"/>
                </a:solidFill>
              </a:rPr>
              <a:t>delete</a:t>
            </a:r>
            <a:endParaRPr lang="zh-CN" altLang="en-US" dirty="0" smtClean="0">
              <a:solidFill>
                <a:schemeClr val="tx1"/>
              </a:solidFill>
            </a:endParaRPr>
          </a:p>
          <a:p>
            <a:pPr lvl="1"/>
            <a:r>
              <a:rPr lang="en-US" altLang="zh-CN" dirty="0" smtClean="0">
                <a:solidFill>
                  <a:schemeClr val="tx1"/>
                </a:solidFill>
              </a:rPr>
              <a:t>esc</a:t>
            </a:r>
            <a:endParaRPr lang="zh-CN" altLang="en-US" dirty="0" smtClean="0">
              <a:solidFill>
                <a:schemeClr val="tx1"/>
              </a:solidFill>
            </a:endParaRPr>
          </a:p>
          <a:p>
            <a:pPr lvl="1"/>
            <a:r>
              <a:rPr lang="en-US" altLang="zh-CN" dirty="0" smtClean="0">
                <a:solidFill>
                  <a:schemeClr val="tx1"/>
                </a:solidFill>
              </a:rPr>
              <a:t>space</a:t>
            </a:r>
            <a:r>
              <a:rPr lang="zh-CN" altLang="en-US" dirty="0" smtClean="0">
                <a:solidFill>
                  <a:schemeClr val="tx1"/>
                </a:solidFill>
              </a:rPr>
              <a:t>	</a:t>
            </a:r>
            <a:endParaRPr lang="zh-CN" altLang="en-US" dirty="0" smtClean="0">
              <a:solidFill>
                <a:schemeClr val="tx1"/>
              </a:solidFill>
            </a:endParaRPr>
          </a:p>
          <a:p>
            <a:pPr lvl="1"/>
            <a:r>
              <a:rPr lang="en-US" altLang="zh-CN" dirty="0" smtClean="0">
                <a:solidFill>
                  <a:schemeClr val="tx1"/>
                </a:solidFill>
              </a:rPr>
              <a:t>up</a:t>
            </a:r>
            <a:endParaRPr lang="zh-CN" altLang="en-US" dirty="0" smtClean="0">
              <a:solidFill>
                <a:schemeClr val="tx1"/>
              </a:solidFill>
            </a:endParaRPr>
          </a:p>
          <a:p>
            <a:pPr lvl="1"/>
            <a:r>
              <a:rPr lang="en-US" altLang="zh-CN" dirty="0" smtClean="0">
                <a:solidFill>
                  <a:schemeClr val="tx1"/>
                </a:solidFill>
              </a:rPr>
              <a:t>down</a:t>
            </a:r>
            <a:r>
              <a:rPr lang="zh-CN" altLang="en-US" dirty="0" smtClean="0">
                <a:solidFill>
                  <a:schemeClr val="tx1"/>
                </a:solidFill>
              </a:rPr>
              <a:t>	</a:t>
            </a:r>
            <a:endParaRPr lang="zh-CN" altLang="en-US" dirty="0" smtClean="0">
              <a:solidFill>
                <a:schemeClr val="tx1"/>
              </a:solidFill>
            </a:endParaRPr>
          </a:p>
          <a:p>
            <a:pPr lvl="1"/>
            <a:r>
              <a:rPr lang="en-US" altLang="zh-CN" dirty="0" smtClean="0">
                <a:solidFill>
                  <a:schemeClr val="tx1"/>
                </a:solidFill>
              </a:rPr>
              <a:t>left</a:t>
            </a:r>
            <a:r>
              <a:rPr lang="zh-CN" altLang="en-US" dirty="0" smtClean="0">
                <a:solidFill>
                  <a:schemeClr val="tx1"/>
                </a:solidFill>
              </a:rPr>
              <a:t>	</a:t>
            </a:r>
            <a:endParaRPr lang="zh-CN" altLang="en-US" dirty="0" smtClean="0">
              <a:solidFill>
                <a:schemeClr val="tx1"/>
              </a:solidFill>
            </a:endParaRPr>
          </a:p>
          <a:p>
            <a:pPr lvl="1"/>
            <a:r>
              <a:rPr lang="en-US" altLang="zh-CN" dirty="0" smtClean="0">
                <a:solidFill>
                  <a:schemeClr val="tx1"/>
                </a:solidFill>
              </a:rPr>
              <a:t>right</a:t>
            </a:r>
            <a:r>
              <a:rPr lang="zh-CN" altLang="en-US" dirty="0" smtClean="0">
                <a:solidFill>
                  <a:schemeClr val="tx1"/>
                </a:solidFill>
              </a:rPr>
              <a:t> </a:t>
            </a:r>
            <a:endParaRPr lang="zh-CN" altLang="en-US" dirty="0" smtClean="0">
              <a:solidFill>
                <a:schemeClr val="tx1"/>
              </a:solidFill>
            </a:endParaRPr>
          </a:p>
          <a:p>
            <a:pPr marL="182880" lvl="1" indent="0">
              <a:buNone/>
            </a:pPr>
            <a:r>
              <a:rPr lang="zh-CN" altLang="en-US" dirty="0" smtClean="0">
                <a:solidFill>
                  <a:schemeClr val="tx1"/>
                </a:solidFill>
              </a:rPr>
              <a:t>		</a:t>
            </a:r>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.6</a:t>
            </a:r>
            <a:r>
              <a:rPr lang="zh-CN" altLang="en-US" dirty="0" smtClean="0"/>
              <a:t> 为什么要在</a:t>
            </a:r>
            <a:r>
              <a:rPr lang="en-US" altLang="zh-CN" dirty="0" smtClean="0"/>
              <a:t>HTML</a:t>
            </a:r>
            <a:r>
              <a:rPr lang="zh-CN" altLang="en-US" dirty="0" smtClean="0"/>
              <a:t>中监听事件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可以轻松地在</a:t>
            </a:r>
            <a:r>
              <a:rPr lang="en-US" altLang="zh-CN" dirty="0" smtClean="0">
                <a:solidFill>
                  <a:schemeClr val="tx1"/>
                </a:solidFill>
              </a:rPr>
              <a:t>HTML</a:t>
            </a:r>
            <a:r>
              <a:rPr lang="zh-CN" altLang="en-US" dirty="0" smtClean="0">
                <a:solidFill>
                  <a:schemeClr val="tx1"/>
                </a:solidFill>
              </a:rPr>
              <a:t>模板中定位</a:t>
            </a:r>
            <a:r>
              <a:rPr lang="en-US" altLang="zh-CN" dirty="0" err="1" smtClean="0">
                <a:solidFill>
                  <a:schemeClr val="tx1"/>
                </a:solidFill>
              </a:rPr>
              <a:t>js</a:t>
            </a:r>
            <a:r>
              <a:rPr lang="zh-CN" altLang="en-US" dirty="0" smtClean="0">
                <a:solidFill>
                  <a:schemeClr val="tx1"/>
                </a:solidFill>
              </a:rPr>
              <a:t>代码</a:t>
            </a:r>
            <a:endParaRPr lang="zh-CN" altLang="en-US" dirty="0" smtClean="0">
              <a:solidFill>
                <a:schemeClr val="tx1"/>
              </a:solidFill>
            </a:endParaRPr>
          </a:p>
          <a:p>
            <a:pPr eaLnBrk="1" hangingPunct="1"/>
            <a:r>
              <a:rPr lang="zh-CN" altLang="en-US" dirty="0" smtClean="0">
                <a:solidFill>
                  <a:schemeClr val="tx1"/>
                </a:solidFill>
              </a:rPr>
              <a:t>无须在</a:t>
            </a:r>
            <a:r>
              <a:rPr lang="en-US" altLang="zh-CN" dirty="0" err="1" smtClean="0">
                <a:solidFill>
                  <a:schemeClr val="tx1"/>
                </a:solidFill>
              </a:rPr>
              <a:t>js</a:t>
            </a:r>
            <a:r>
              <a:rPr lang="zh-CN" altLang="en-US" dirty="0" smtClean="0">
                <a:solidFill>
                  <a:schemeClr val="tx1"/>
                </a:solidFill>
              </a:rPr>
              <a:t>里绑定事件，完全解耦</a:t>
            </a:r>
            <a:endParaRPr lang="zh-CN" altLang="en-US" dirty="0" smtClean="0">
              <a:solidFill>
                <a:schemeClr val="tx1"/>
              </a:solidFill>
            </a:endParaRPr>
          </a:p>
          <a:p>
            <a:pPr eaLnBrk="1" hangingPunct="1"/>
            <a:r>
              <a:rPr lang="zh-CN" altLang="en-US" dirty="0" smtClean="0">
                <a:solidFill>
                  <a:schemeClr val="tx1"/>
                </a:solidFill>
              </a:rPr>
              <a:t>当</a:t>
            </a:r>
            <a:r>
              <a:rPr lang="en-US" altLang="zh-CN" dirty="0" err="1" smtClean="0">
                <a:solidFill>
                  <a:schemeClr val="tx1"/>
                </a:solidFill>
              </a:rPr>
              <a:t>ViewModel</a:t>
            </a:r>
            <a:r>
              <a:rPr lang="zh-CN" altLang="en-US" dirty="0" smtClean="0">
                <a:solidFill>
                  <a:schemeClr val="tx1"/>
                </a:solidFill>
              </a:rPr>
              <a:t>被销毁时，所有的事件处理器都会自动删除</a:t>
            </a:r>
            <a:endParaRPr lang="zh-CN" altLang="en-US" dirty="0" smtClean="0">
              <a:solidFill>
                <a:schemeClr val="tx1"/>
              </a:solidFill>
            </a:endParaRPr>
          </a:p>
          <a:p>
            <a:pPr marL="182880" lvl="1" indent="0">
              <a:buNone/>
            </a:pPr>
            <a:r>
              <a:rPr lang="zh-CN" altLang="en-US" dirty="0" smtClean="0">
                <a:solidFill>
                  <a:schemeClr val="tx1"/>
                </a:solidFill>
              </a:rPr>
              <a:t>		</a:t>
            </a:r>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172845" y="889635"/>
            <a:ext cx="6797675" cy="3931285"/>
          </a:xfrm>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r>
              <a:rPr lang="zh-CN" altLang="en-US" sz="400"/>
              <a:t>&lt;head&gt;</a:t>
            </a:r>
            <a:endParaRPr lang="zh-CN" altLang="en-US" sz="400"/>
          </a:p>
          <a:p>
            <a:pPr marL="0" indent="0">
              <a:buNone/>
            </a:pPr>
            <a:r>
              <a:rPr lang="zh-CN" altLang="en-US" sz="400"/>
              <a:t>&lt;meta charset="UTF-8"&gt;</a:t>
            </a:r>
            <a:endParaRPr lang="zh-CN" altLang="en-US" sz="400"/>
          </a:p>
          <a:p>
            <a:pPr marL="0" indent="0">
              <a:buNone/>
            </a:pPr>
            <a:r>
              <a:rPr lang="zh-CN" altLang="en-US" sz="400"/>
              <a:t>&lt;title&gt;事件处理器&lt;/title&gt;</a:t>
            </a:r>
            <a:endParaRPr lang="zh-CN" altLang="en-US" sz="400"/>
          </a:p>
          <a:p>
            <a:pPr marL="0" indent="0">
              <a:buNone/>
            </a:pPr>
            <a:r>
              <a:rPr lang="zh-CN" altLang="en-US" sz="400"/>
              <a:t>&lt;style type="text/css"&gt;h1,h5,p,div{padding: 10px;}&lt;/style&gt;</a:t>
            </a:r>
            <a:endParaRPr lang="zh-CN" altLang="en-US" sz="400"/>
          </a:p>
          <a:p>
            <a:pPr marL="0" indent="0">
              <a:buNone/>
            </a:pPr>
            <a:r>
              <a:rPr lang="zh-CN" altLang="en-US" sz="400"/>
              <a:t>&lt;/head&gt;</a:t>
            </a:r>
            <a:endParaRPr lang="zh-CN" altLang="en-US" sz="400"/>
          </a:p>
          <a:p>
            <a:pPr marL="0" indent="0">
              <a:buNone/>
            </a:pPr>
            <a:r>
              <a:rPr lang="zh-CN" altLang="en-US" sz="400"/>
              <a:t>&lt;body&gt;</a:t>
            </a:r>
            <a:endParaRPr lang="zh-CN" altLang="en-US" sz="400"/>
          </a:p>
          <a:p>
            <a:pPr marL="0" indent="0">
              <a:buNone/>
            </a:pPr>
            <a:r>
              <a:rPr lang="zh-CN" altLang="en-US" sz="400"/>
              <a:t>&lt;div id="example"&gt;</a:t>
            </a:r>
            <a:endParaRPr lang="zh-CN" altLang="en-US" sz="400"/>
          </a:p>
          <a:p>
            <a:pPr marL="0" indent="0">
              <a:buNone/>
            </a:pPr>
            <a:r>
              <a:rPr lang="zh-CN" altLang="en-US" sz="400"/>
              <a:t>&lt;h1&gt;监听事件&lt;/h1&gt;</a:t>
            </a:r>
            <a:endParaRPr lang="zh-CN" altLang="en-US" sz="400"/>
          </a:p>
          <a:p>
            <a:pPr marL="0" indent="0">
              <a:buNone/>
            </a:pPr>
            <a:r>
              <a:rPr lang="zh-CN" altLang="en-US" sz="400"/>
              <a:t>&lt;button v-on:click="counter += 1"&gt;增加 1&lt;/button&gt;</a:t>
            </a:r>
            <a:endParaRPr lang="zh-CN" altLang="en-US" sz="400"/>
          </a:p>
          <a:p>
            <a:pPr marL="0" indent="0">
              <a:buNone/>
            </a:pPr>
            <a:r>
              <a:rPr lang="zh-CN" altLang="en-US" sz="400"/>
              <a:t>&lt;p&gt;这个按钮被点击了 {{ counter }} 次。&lt;/p&gt;</a:t>
            </a:r>
            <a:endParaRPr lang="zh-CN" altLang="en-US" sz="400"/>
          </a:p>
          <a:p>
            <a:pPr marL="0" indent="0">
              <a:buNone/>
            </a:pPr>
            <a:r>
              <a:rPr lang="zh-CN" altLang="en-US" sz="400"/>
              <a:t>&lt;h1&gt;方法事件处理器&lt;/h1&gt;</a:t>
            </a:r>
            <a:endParaRPr lang="zh-CN" altLang="en-US" sz="400"/>
          </a:p>
          <a:p>
            <a:pPr marL="0" indent="0">
              <a:buNone/>
            </a:pPr>
            <a:r>
              <a:rPr lang="zh-CN" altLang="en-US" sz="400"/>
              <a:t>&lt;button v-on:click="greet"&gt;Greet&lt;/button&gt;</a:t>
            </a:r>
            <a:endParaRPr lang="zh-CN" altLang="en-US" sz="400"/>
          </a:p>
          <a:p>
            <a:pPr marL="0" indent="0">
              <a:buNone/>
            </a:pPr>
            <a:r>
              <a:rPr lang="zh-CN" altLang="en-US" sz="400"/>
              <a:t>&lt;h1&gt;内联事件处理器&lt;/h1&gt;</a:t>
            </a:r>
            <a:endParaRPr lang="zh-CN" altLang="en-US" sz="400"/>
          </a:p>
          <a:p>
            <a:pPr marL="0" indent="0">
              <a:buNone/>
            </a:pPr>
            <a:r>
              <a:rPr lang="zh-CN" altLang="en-US" sz="400"/>
              <a:t>&lt;button v-on:click="say('hi')"&gt;Say hi&lt;/button&gt;</a:t>
            </a:r>
            <a:endParaRPr lang="zh-CN" altLang="en-US" sz="400"/>
          </a:p>
          <a:p>
            <a:pPr marL="0" indent="0">
              <a:buNone/>
            </a:pPr>
            <a:r>
              <a:rPr lang="zh-CN" altLang="en-US" sz="400"/>
              <a:t>&lt;button v-on:click="say('what')"&gt;Say what&lt;/button&gt;</a:t>
            </a:r>
            <a:endParaRPr lang="zh-CN" altLang="en-US" sz="400"/>
          </a:p>
          <a:p>
            <a:pPr marL="0" indent="0">
              <a:buNone/>
            </a:pPr>
            <a:r>
              <a:rPr lang="zh-CN" altLang="en-US" sz="400"/>
              <a:t>&lt;h1&gt;按键修饰符&lt;/h1&gt;</a:t>
            </a:r>
            <a:endParaRPr lang="zh-CN" altLang="en-US" sz="400"/>
          </a:p>
          <a:p>
            <a:pPr marL="0" indent="0">
              <a:buNone/>
            </a:pPr>
            <a:r>
              <a:rPr lang="zh-CN" altLang="en-US" sz="400"/>
              <a:t>&lt;form&gt;&lt;input v-on:keyup.enter="submit"&gt;&lt;/form&gt;</a:t>
            </a:r>
            <a:endParaRPr lang="zh-CN" altLang="en-US" sz="400"/>
          </a:p>
          <a:p>
            <a:pPr marL="0" indent="0">
              <a:buNone/>
            </a:pPr>
            <a:r>
              <a:rPr lang="zh-CN" altLang="en-US" sz="400"/>
              <a:t>&lt;/div&gt;	</a:t>
            </a:r>
            <a:endParaRPr lang="zh-CN" altLang="en-US" sz="400"/>
          </a:p>
          <a:p>
            <a:pPr marL="0" indent="0">
              <a:buNone/>
            </a:pPr>
            <a:r>
              <a:rPr lang="zh-CN" altLang="en-US" sz="400"/>
              <a:t>&lt;script src="vue.js" type="text/javascript" charset="utf-8"&gt;&lt;/script&gt;</a:t>
            </a:r>
            <a:endParaRPr lang="zh-CN" altLang="en-US" sz="400"/>
          </a:p>
          <a:p>
            <a:pPr marL="0" indent="0">
              <a:buNone/>
            </a:pPr>
            <a:r>
              <a:rPr lang="zh-CN" altLang="en-US" sz="400"/>
              <a:t>&lt;script type="text/javascript"&gt;</a:t>
            </a:r>
            <a:endParaRPr lang="zh-CN" altLang="en-US" sz="400"/>
          </a:p>
          <a:p>
            <a:pPr marL="0" indent="0">
              <a:buNone/>
            </a:pPr>
            <a:r>
              <a:rPr lang="zh-CN" altLang="en-US" sz="400"/>
              <a:t>	var example = new Vue({</a:t>
            </a:r>
            <a:endParaRPr lang="zh-CN" altLang="en-US" sz="400"/>
          </a:p>
          <a:p>
            <a:pPr marL="0" indent="0">
              <a:buNone/>
            </a:pPr>
            <a:r>
              <a:rPr lang="zh-CN" altLang="en-US" sz="400"/>
              <a:t>	  el: '#example',</a:t>
            </a:r>
            <a:endParaRPr lang="zh-CN" altLang="en-US" sz="400"/>
          </a:p>
          <a:p>
            <a:pPr marL="0" indent="0">
              <a:buNone/>
            </a:pPr>
            <a:r>
              <a:rPr lang="zh-CN" altLang="en-US" sz="400"/>
              <a:t>	  data: {</a:t>
            </a:r>
            <a:endParaRPr lang="zh-CN" altLang="en-US" sz="400"/>
          </a:p>
          <a:p>
            <a:pPr marL="0" indent="0">
              <a:buNone/>
            </a:pPr>
            <a:r>
              <a:rPr lang="zh-CN" altLang="en-US" sz="400"/>
              <a:t>	  	counter: 0,</a:t>
            </a:r>
            <a:endParaRPr lang="zh-CN" altLang="en-US" sz="400"/>
          </a:p>
          <a:p>
            <a:pPr marL="0" indent="0">
              <a:buNone/>
            </a:pPr>
            <a:r>
              <a:rPr lang="zh-CN" altLang="en-US" sz="400"/>
              <a:t>	  	name:'vue.js'</a:t>
            </a:r>
            <a:endParaRPr lang="zh-CN" altLang="en-US" sz="400"/>
          </a:p>
          <a:p>
            <a:pPr marL="0" indent="0">
              <a:buNone/>
            </a:pPr>
            <a:r>
              <a:rPr lang="zh-CN" altLang="en-US" sz="400"/>
              <a:t>	  },</a:t>
            </a:r>
            <a:endParaRPr lang="zh-CN" altLang="en-US" sz="400"/>
          </a:p>
          <a:p>
            <a:pPr marL="0" indent="0">
              <a:buNone/>
            </a:pPr>
            <a:r>
              <a:rPr lang="zh-CN" altLang="en-US" sz="400"/>
              <a:t>	  methods: {</a:t>
            </a:r>
            <a:endParaRPr lang="zh-CN" altLang="en-US" sz="400"/>
          </a:p>
          <a:p>
            <a:pPr marL="0" indent="0">
              <a:buNone/>
            </a:pPr>
            <a:r>
              <a:rPr lang="zh-CN" altLang="en-US" sz="400"/>
              <a:t>		  greet: function (event) {</a:t>
            </a:r>
            <a:endParaRPr lang="zh-CN" altLang="en-US" sz="400"/>
          </a:p>
          <a:p>
            <a:pPr marL="0" indent="0">
              <a:buNone/>
            </a:pPr>
            <a:r>
              <a:rPr lang="zh-CN" altLang="en-US" sz="400"/>
              <a:t>		      alert('Hello ' + this.name + '!')// `this` 在方法里指当前 Vue 实例</a:t>
            </a:r>
            <a:endParaRPr lang="zh-CN" altLang="en-US" sz="400"/>
          </a:p>
          <a:p>
            <a:pPr marL="0" indent="0">
              <a:buNone/>
            </a:pPr>
            <a:r>
              <a:rPr lang="zh-CN" altLang="en-US" sz="400"/>
              <a:t>		      alert(event.target.tagName)// `event` 是原生 DOM 事件</a:t>
            </a:r>
            <a:endParaRPr lang="zh-CN" altLang="en-US" sz="400"/>
          </a:p>
          <a:p>
            <a:pPr marL="0" indent="0">
              <a:buNone/>
            </a:pPr>
            <a:r>
              <a:rPr lang="zh-CN" altLang="en-US" sz="400"/>
              <a:t>	   },</a:t>
            </a:r>
            <a:endParaRPr lang="zh-CN" altLang="en-US" sz="400"/>
          </a:p>
          <a:p>
            <a:pPr marL="0" indent="0">
              <a:buNone/>
            </a:pPr>
            <a:r>
              <a:rPr lang="zh-CN" altLang="en-US" sz="400"/>
              <a:t>	   say: function (message) {</a:t>
            </a:r>
            <a:endParaRPr lang="zh-CN" altLang="en-US" sz="400"/>
          </a:p>
          <a:p>
            <a:pPr marL="0" indent="0">
              <a:buNone/>
            </a:pPr>
            <a:r>
              <a:rPr lang="zh-CN" altLang="en-US" sz="400"/>
              <a:t>	      alert(message)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&lt;/script&gt;</a:t>
            </a:r>
            <a:endParaRPr lang="zh-CN" altLang="en-US" sz="400"/>
          </a:p>
          <a:p>
            <a:pPr marL="0" indent="0">
              <a:buNone/>
            </a:pPr>
            <a:r>
              <a:rPr lang="zh-CN" altLang="en-US" sz="400"/>
              <a:t>&lt;/body&gt;</a:t>
            </a:r>
            <a:endParaRPr lang="zh-CN" altLang="en-US" sz="400"/>
          </a:p>
          <a:p>
            <a:pPr marL="0" indent="0">
              <a:buNone/>
            </a:pPr>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zh-CN" altLang="zh-CN" dirty="0"/>
              <a:t>7</a:t>
            </a:r>
            <a:r>
              <a:rPr kumimoji="1" lang="en-US" altLang="zh-CN" dirty="0"/>
              <a:t>.7</a:t>
            </a:r>
            <a:r>
              <a:rPr kumimoji="1" lang="en-US" altLang="zh-CN" dirty="0" smtClean="0"/>
              <a:t> </a:t>
            </a:r>
            <a:r>
              <a:rPr kumimoji="1" lang="zh-CN" altLang="en-US" dirty="0" smtClean="0"/>
              <a:t>事件处理器</a:t>
            </a:r>
            <a:r>
              <a:rPr kumimoji="1" lang="en-US" altLang="zh-CN" dirty="0" smtClean="0"/>
              <a:t>Demo</a:t>
            </a:r>
            <a:endParaRPr kumimoji="1"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3668158" cy="466182"/>
          </a:xfrm>
        </p:spPr>
        <p:txBody>
          <a:bodyPr>
            <a:noAutofit/>
          </a:bodyPr>
          <a:lstStyle/>
          <a:p>
            <a:r>
              <a:rPr kumimoji="1" lang="zh-CN" altLang="zh-CN" sz="3600" dirty="0"/>
              <a:t>8</a:t>
            </a:r>
            <a:r>
              <a:rPr kumimoji="1" lang="en-US" altLang="zh-CN" sz="3600" dirty="0" smtClean="0"/>
              <a:t>. </a:t>
            </a:r>
            <a:r>
              <a:rPr kumimoji="1" lang="zh-CN" altLang="en-US" sz="3600" dirty="0" smtClean="0"/>
              <a:t>表单控件绑定</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.1</a:t>
            </a:r>
            <a:r>
              <a:rPr lang="zh-CN" altLang="en-US" dirty="0" smtClean="0"/>
              <a:t> 基础用法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smtClean="0"/>
              <a:t>	用</a:t>
            </a:r>
            <a:r>
              <a:rPr lang="zh-CN" altLang="en-US" dirty="0"/>
              <a:t> </a:t>
            </a:r>
            <a:r>
              <a:rPr lang="en-US" altLang="zh-CN" dirty="0"/>
              <a:t>v-model</a:t>
            </a:r>
            <a:r>
              <a:rPr lang="zh-CN" altLang="en-US" dirty="0"/>
              <a:t> 指令在表单控件元素上创建双向数据绑定。它会根据控件类型自动选取正确的方法来更新</a:t>
            </a:r>
            <a:r>
              <a:rPr lang="zh-CN" altLang="en-US" dirty="0" smtClean="0"/>
              <a:t>元素</a:t>
            </a:r>
            <a:endParaRPr lang="zh-CN" altLang="en-US" dirty="0" smtClean="0"/>
          </a:p>
          <a:p>
            <a:pPr marL="182880" lvl="1" indent="0">
              <a:buNone/>
            </a:pPr>
            <a:r>
              <a:rPr lang="zh-CN" altLang="en-US" dirty="0" smtClean="0">
                <a:solidFill>
                  <a:schemeClr val="tx1"/>
                </a:solidFill>
              </a:rPr>
              <a:t>	文本</a:t>
            </a:r>
            <a:endParaRPr lang="zh-CN" altLang="en-US" dirty="0" smtClean="0">
              <a:solidFill>
                <a:schemeClr val="tx1"/>
              </a:solidFill>
            </a:endParaRPr>
          </a:p>
          <a:p>
            <a:pPr marL="182880" lvl="1" indent="0">
              <a:buNone/>
            </a:pPr>
            <a:r>
              <a:rPr lang="zh-CN" altLang="en-US" dirty="0" smtClean="0">
                <a:solidFill>
                  <a:schemeClr val="tx1"/>
                </a:solidFill>
              </a:rPr>
              <a:t>	</a:t>
            </a:r>
            <a:endParaRPr lang="zh-CN" altLang="en-US" dirty="0" smtClean="0">
              <a:solidFill>
                <a:schemeClr val="tx1"/>
              </a:solidFill>
            </a:endParaRPr>
          </a:p>
          <a:p>
            <a:pPr marL="0" indent="0" eaLnBrk="1" hangingPunct="1">
              <a:buNone/>
            </a:pPr>
            <a:endParaRPr lang="zh-CN" altLang="en-US" dirty="0">
              <a:solidFill>
                <a:schemeClr val="tx1"/>
              </a:solidFill>
            </a:endParaRPr>
          </a:p>
          <a:p>
            <a:pPr marL="0" indent="0" eaLnBrk="1" hangingPunct="1">
              <a:buNone/>
            </a:pPr>
            <a:r>
              <a:rPr lang="zh-CN" altLang="en-US" dirty="0" smtClean="0">
                <a:solidFill>
                  <a:schemeClr val="tx1"/>
                </a:solidFill>
              </a:rPr>
              <a:t>	</a:t>
            </a:r>
            <a:r>
              <a:rPr lang="zh-CN" altLang="en-US" sz="1600" dirty="0" smtClean="0">
                <a:solidFill>
                  <a:schemeClr val="tx1"/>
                </a:solidFill>
              </a:rPr>
              <a:t>多行文本</a:t>
            </a:r>
            <a:endParaRPr lang="zh-CN" altLang="en-US" sz="1600" dirty="0" smtClean="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p:txBody>
      </p:sp>
      <p:graphicFrame>
        <p:nvGraphicFramePr>
          <p:cNvPr id="6" name="表格 5"/>
          <p:cNvGraphicFramePr>
            <a:graphicFrameLocks noGrp="1"/>
          </p:cNvGraphicFramePr>
          <p:nvPr/>
        </p:nvGraphicFramePr>
        <p:xfrm>
          <a:off x="1115616" y="1995686"/>
          <a:ext cx="6600825" cy="648215"/>
        </p:xfrm>
        <a:graphic>
          <a:graphicData uri="http://schemas.openxmlformats.org/drawingml/2006/table">
            <a:tbl>
              <a:tblPr/>
              <a:tblGrid>
                <a:gridCol w="6600825"/>
              </a:tblGrid>
              <a:tr h="648215">
                <a:tc>
                  <a:txBody>
                    <a:bodyPr/>
                    <a:lstStyle/>
                    <a:p>
                      <a:r>
                        <a:rPr lang="en-US" sz="1200" dirty="0">
                          <a:solidFill>
                            <a:srgbClr val="2973B7"/>
                          </a:solidFill>
                          <a:effectLst/>
                        </a:rPr>
                        <a:t>&lt;input v-model=</a:t>
                      </a:r>
                      <a:r>
                        <a:rPr lang="en-US" sz="1200" dirty="0">
                          <a:solidFill>
                            <a:srgbClr val="42B983"/>
                          </a:solidFill>
                          <a:effectLst/>
                        </a:rPr>
                        <a:t>"message"</a:t>
                      </a:r>
                      <a:r>
                        <a:rPr lang="en-US" sz="1200" dirty="0">
                          <a:solidFill>
                            <a:srgbClr val="2973B7"/>
                          </a:solidFill>
                          <a:effectLst/>
                        </a:rPr>
                        <a:t> placeholder=</a:t>
                      </a:r>
                      <a:r>
                        <a:rPr lang="en-US" sz="1200" dirty="0">
                          <a:solidFill>
                            <a:srgbClr val="42B983"/>
                          </a:solidFill>
                          <a:effectLst/>
                        </a:rPr>
                        <a:t>"edit me"</a:t>
                      </a:r>
                      <a:r>
                        <a:rPr lang="en-US" sz="1200" dirty="0">
                          <a:solidFill>
                            <a:srgbClr val="2973B7"/>
                          </a:solidFill>
                          <a:effectLst/>
                        </a:rPr>
                        <a:t>&gt;</a:t>
                      </a:r>
                      <a:endParaRPr lang="en-US" sz="1200" dirty="0">
                        <a:effectLst/>
                      </a:endParaRPr>
                    </a:p>
                    <a:p>
                      <a:r>
                        <a:rPr lang="en-US" sz="1200" dirty="0">
                          <a:solidFill>
                            <a:srgbClr val="2973B7"/>
                          </a:solidFill>
                          <a:effectLst/>
                        </a:rPr>
                        <a:t>&lt;p&gt;</a:t>
                      </a:r>
                      <a:r>
                        <a:rPr lang="en-US" sz="1200" dirty="0">
                          <a:effectLst/>
                        </a:rPr>
                        <a:t>Message is: {{ message }}</a:t>
                      </a:r>
                      <a:r>
                        <a:rPr lang="en-US" sz="1200" dirty="0">
                          <a:solidFill>
                            <a:srgbClr val="2973B7"/>
                          </a:solidFill>
                          <a:effectLst/>
                        </a:rPr>
                        <a:t>&lt;/p&gt;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8" name="表格 7"/>
          <p:cNvGraphicFramePr>
            <a:graphicFrameLocks noGrp="1"/>
          </p:cNvGraphicFramePr>
          <p:nvPr/>
        </p:nvGraphicFramePr>
        <p:xfrm>
          <a:off x="1130604" y="3486640"/>
          <a:ext cx="6600825" cy="796182"/>
        </p:xfrm>
        <a:graphic>
          <a:graphicData uri="http://schemas.openxmlformats.org/drawingml/2006/table">
            <a:tbl>
              <a:tblPr/>
              <a:tblGrid>
                <a:gridCol w="6600825"/>
              </a:tblGrid>
              <a:tr h="796182">
                <a:tc>
                  <a:txBody>
                    <a:bodyPr/>
                    <a:lstStyle/>
                    <a:p>
                      <a:r>
                        <a:rPr lang="en-US" sz="1200" dirty="0">
                          <a:solidFill>
                            <a:srgbClr val="2973B7"/>
                          </a:solidFill>
                          <a:effectLst/>
                        </a:rPr>
                        <a:t>&lt;span&gt;</a:t>
                      </a:r>
                      <a:r>
                        <a:rPr lang="en-US" sz="1200" dirty="0">
                          <a:effectLst/>
                        </a:rPr>
                        <a:t>Multiline message is:</a:t>
                      </a:r>
                      <a:r>
                        <a:rPr lang="en-US" sz="1200" dirty="0">
                          <a:solidFill>
                            <a:srgbClr val="2973B7"/>
                          </a:solidFill>
                          <a:effectLst/>
                        </a:rPr>
                        <a:t>&lt;/span&gt;</a:t>
                      </a:r>
                      <a:endParaRPr lang="en-US" sz="1200" dirty="0">
                        <a:effectLst/>
                      </a:endParaRPr>
                    </a:p>
                    <a:p>
                      <a:r>
                        <a:rPr lang="en-US" sz="1200" dirty="0">
                          <a:solidFill>
                            <a:srgbClr val="2973B7"/>
                          </a:solidFill>
                          <a:effectLst/>
                        </a:rPr>
                        <a:t>&lt;p style=</a:t>
                      </a:r>
                      <a:r>
                        <a:rPr lang="en-US" sz="1200" dirty="0">
                          <a:solidFill>
                            <a:srgbClr val="42B983"/>
                          </a:solidFill>
                          <a:effectLst/>
                        </a:rPr>
                        <a:t>"white-space: pre"</a:t>
                      </a:r>
                      <a:r>
                        <a:rPr lang="en-US" sz="1200" dirty="0">
                          <a:solidFill>
                            <a:srgbClr val="2973B7"/>
                          </a:solidFill>
                          <a:effectLst/>
                        </a:rPr>
                        <a:t>&gt;</a:t>
                      </a:r>
                      <a:r>
                        <a:rPr lang="en-US" sz="1200" dirty="0">
                          <a:effectLst/>
                        </a:rPr>
                        <a:t>{{ message }}</a:t>
                      </a:r>
                      <a:r>
                        <a:rPr lang="en-US" sz="1200" dirty="0">
                          <a:solidFill>
                            <a:srgbClr val="2973B7"/>
                          </a:solidFill>
                          <a:effectLst/>
                        </a:rPr>
                        <a:t>&lt;/p&gt;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a:t>
                      </a:r>
                      <a:r>
                        <a:rPr lang="en-US" sz="1200" dirty="0" err="1">
                          <a:solidFill>
                            <a:srgbClr val="2973B7"/>
                          </a:solidFill>
                          <a:effectLst/>
                        </a:rPr>
                        <a:t>textarea</a:t>
                      </a:r>
                      <a:r>
                        <a:rPr lang="en-US" sz="1200" dirty="0">
                          <a:solidFill>
                            <a:srgbClr val="2973B7"/>
                          </a:solidFill>
                          <a:effectLst/>
                        </a:rPr>
                        <a:t> v-model=</a:t>
                      </a:r>
                      <a:r>
                        <a:rPr lang="en-US" sz="1200" dirty="0">
                          <a:solidFill>
                            <a:srgbClr val="42B983"/>
                          </a:solidFill>
                          <a:effectLst/>
                        </a:rPr>
                        <a:t>"message"</a:t>
                      </a:r>
                      <a:r>
                        <a:rPr lang="en-US" sz="1200" dirty="0">
                          <a:solidFill>
                            <a:srgbClr val="2973B7"/>
                          </a:solidFill>
                          <a:effectLst/>
                        </a:rPr>
                        <a:t> placeholder=</a:t>
                      </a:r>
                      <a:r>
                        <a:rPr lang="en-US" sz="1200" dirty="0">
                          <a:solidFill>
                            <a:srgbClr val="42B983"/>
                          </a:solidFill>
                          <a:effectLst/>
                        </a:rPr>
                        <a:t>"add multiple lines"</a:t>
                      </a:r>
                      <a:r>
                        <a:rPr lang="en-US" sz="1200" dirty="0">
                          <a:solidFill>
                            <a:srgbClr val="2973B7"/>
                          </a:solidFill>
                          <a:effectLst/>
                        </a:rPr>
                        <a:t>&gt;&lt;/</a:t>
                      </a:r>
                      <a:r>
                        <a:rPr lang="en-US" sz="1200" dirty="0" err="1">
                          <a:solidFill>
                            <a:srgbClr val="2973B7"/>
                          </a:solidFill>
                          <a:effectLst/>
                        </a:rPr>
                        <a:t>textarea</a:t>
                      </a:r>
                      <a:r>
                        <a:rPr lang="en-US" sz="1200" dirty="0">
                          <a:solidFill>
                            <a:srgbClr val="2973B7"/>
                          </a:solidFill>
                          <a:effectLst/>
                        </a:rPr>
                        <a:t>&gt;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.1</a:t>
            </a:r>
            <a:r>
              <a:rPr lang="zh-CN" altLang="en-US" dirty="0" smtClean="0"/>
              <a:t> 基础用法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331271"/>
          </a:xfrm>
        </p:spPr>
        <p:txBody>
          <a:bodyPr/>
          <a:lstStyle/>
          <a:p>
            <a:pPr marL="182880" lvl="1" indent="0">
              <a:buNone/>
            </a:pPr>
            <a:r>
              <a:rPr lang="zh-CN" altLang="en-US" dirty="0" smtClean="0">
                <a:solidFill>
                  <a:schemeClr val="tx1"/>
                </a:solidFill>
              </a:rPr>
              <a:t>	单个复选框</a:t>
            </a:r>
            <a:endParaRPr lang="zh-CN" altLang="en-US" dirty="0" smtClean="0">
              <a:solidFill>
                <a:schemeClr val="tx1"/>
              </a:solidFill>
            </a:endParaRPr>
          </a:p>
          <a:p>
            <a:pPr marL="182880" lvl="1" indent="0">
              <a:buNone/>
            </a:pPr>
            <a:endParaRPr lang="zh-CN" altLang="en-US" dirty="0">
              <a:solidFill>
                <a:schemeClr val="tx1"/>
              </a:solidFill>
            </a:endParaRPr>
          </a:p>
          <a:p>
            <a:pPr marL="182880" lvl="1" indent="0">
              <a:buNone/>
            </a:pPr>
            <a:endParaRPr lang="zh-CN" altLang="en-US" dirty="0" smtClean="0">
              <a:solidFill>
                <a:schemeClr val="tx1"/>
              </a:solidFill>
            </a:endParaRPr>
          </a:p>
          <a:p>
            <a:pPr marL="182880" lvl="1" indent="0">
              <a:buNone/>
            </a:pPr>
            <a:r>
              <a:rPr lang="zh-CN" altLang="en-US" dirty="0" smtClean="0">
                <a:solidFill>
                  <a:schemeClr val="tx1"/>
                </a:solidFill>
              </a:rPr>
              <a:t>    多个</a:t>
            </a:r>
            <a:r>
              <a:rPr lang="zh-CN" altLang="en-US" dirty="0">
                <a:solidFill>
                  <a:schemeClr val="tx1"/>
                </a:solidFill>
              </a:rPr>
              <a:t>复选框</a:t>
            </a:r>
            <a:endParaRPr lang="zh-CN" altLang="en-US" dirty="0">
              <a:solidFill>
                <a:schemeClr val="tx1"/>
              </a:solidFill>
            </a:endParaRPr>
          </a:p>
          <a:p>
            <a:pPr marL="182880" lvl="1" indent="0">
              <a:buNone/>
            </a:pPr>
            <a:endParaRPr lang="zh-CN" altLang="en-US" dirty="0" smtClean="0">
              <a:solidFill>
                <a:schemeClr val="tx1"/>
              </a:solidFill>
            </a:endParaRPr>
          </a:p>
          <a:p>
            <a:pPr marL="182880" lvl="1" indent="0">
              <a:buNone/>
            </a:pPr>
            <a:r>
              <a:rPr lang="zh-CN" altLang="en-US" dirty="0" smtClean="0">
                <a:solidFill>
                  <a:schemeClr val="tx1"/>
                </a:solidFill>
              </a:rPr>
              <a:t>	</a:t>
            </a:r>
            <a:endParaRPr lang="zh-CN" altLang="en-US" dirty="0" smtClean="0">
              <a:solidFill>
                <a:schemeClr val="tx1"/>
              </a:solidFill>
            </a:endParaRPr>
          </a:p>
          <a:p>
            <a:pPr marL="0" indent="0" eaLnBrk="1" hangingPunct="1">
              <a:buNone/>
            </a:pPr>
            <a:endParaRPr lang="zh-CN" altLang="en-US" dirty="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a:p>
            <a:pPr marL="0" indent="0" eaLnBrk="1" hangingPunct="1">
              <a:buNone/>
            </a:pPr>
            <a:endParaRPr lang="zh-CN" altLang="en-US" sz="1600" dirty="0" smtClean="0">
              <a:solidFill>
                <a:schemeClr val="tx1"/>
              </a:solidFill>
            </a:endParaRPr>
          </a:p>
          <a:p>
            <a:pPr marL="0" indent="0" eaLnBrk="1" hangingPunct="1">
              <a:buNone/>
            </a:pPr>
            <a:endParaRPr lang="zh-CN" altLang="en-US" sz="1600" dirty="0">
              <a:solidFill>
                <a:schemeClr val="tx1"/>
              </a:solidFill>
            </a:endParaRPr>
          </a:p>
          <a:p>
            <a:pPr marL="0" indent="0" eaLnBrk="1" hangingPunct="1">
              <a:buNone/>
            </a:pPr>
            <a:endParaRPr lang="zh-CN" altLang="en-US" sz="1600" dirty="0" smtClean="0">
              <a:solidFill>
                <a:schemeClr val="tx1"/>
              </a:solidFill>
            </a:endParaRPr>
          </a:p>
          <a:p>
            <a:pPr marL="0" indent="0" eaLnBrk="1" hangingPunct="1">
              <a:buNone/>
            </a:pPr>
            <a:endParaRPr lang="zh-CN" altLang="en-US" sz="1600" dirty="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p:txBody>
      </p:sp>
      <p:graphicFrame>
        <p:nvGraphicFramePr>
          <p:cNvPr id="3" name="表格 2"/>
          <p:cNvGraphicFramePr>
            <a:graphicFrameLocks noGrp="1"/>
          </p:cNvGraphicFramePr>
          <p:nvPr/>
        </p:nvGraphicFramePr>
        <p:xfrm>
          <a:off x="1024377" y="1222564"/>
          <a:ext cx="6600825" cy="504199"/>
        </p:xfrm>
        <a:graphic>
          <a:graphicData uri="http://schemas.openxmlformats.org/drawingml/2006/table">
            <a:tbl>
              <a:tblPr/>
              <a:tblGrid>
                <a:gridCol w="6600825"/>
              </a:tblGrid>
              <a:tr h="504199">
                <a:tc>
                  <a:txBody>
                    <a:bodyPr/>
                    <a:lstStyle/>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id=</a:t>
                      </a:r>
                      <a:r>
                        <a:rPr lang="en-US" sz="1200" dirty="0">
                          <a:solidFill>
                            <a:srgbClr val="42B983"/>
                          </a:solidFill>
                          <a:effectLst/>
                        </a:rPr>
                        <a:t>"checkbox"</a:t>
                      </a:r>
                      <a:r>
                        <a:rPr lang="en-US" sz="1200" dirty="0">
                          <a:solidFill>
                            <a:srgbClr val="2973B7"/>
                          </a:solidFill>
                          <a:effectLst/>
                        </a:rPr>
                        <a:t> v-model=</a:t>
                      </a:r>
                      <a:r>
                        <a:rPr lang="en-US" sz="1200" dirty="0">
                          <a:solidFill>
                            <a:srgbClr val="42B983"/>
                          </a:solidFill>
                          <a:effectLst/>
                        </a:rPr>
                        <a:t>"checked"</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"checkbox"</a:t>
                      </a:r>
                      <a:r>
                        <a:rPr lang="en-US" sz="1200" dirty="0">
                          <a:solidFill>
                            <a:srgbClr val="2973B7"/>
                          </a:solidFill>
                          <a:effectLst/>
                        </a:rPr>
                        <a:t>&gt;</a:t>
                      </a:r>
                      <a:r>
                        <a:rPr lang="en-US" sz="1200" dirty="0">
                          <a:effectLst/>
                        </a:rPr>
                        <a:t>{{ checked }}</a:t>
                      </a:r>
                      <a:r>
                        <a:rPr lang="en-US" sz="1200" dirty="0">
                          <a:solidFill>
                            <a:srgbClr val="2973B7"/>
                          </a:solidFill>
                          <a:effectLst/>
                        </a:rPr>
                        <a:t>&lt;/label&gt;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1019174" y="2210943"/>
          <a:ext cx="6600825" cy="1531119"/>
        </p:xfrm>
        <a:graphic>
          <a:graphicData uri="http://schemas.openxmlformats.org/drawingml/2006/table">
            <a:tbl>
              <a:tblPr/>
              <a:tblGrid>
                <a:gridCol w="6600825"/>
              </a:tblGrid>
              <a:tr h="1531119">
                <a:tc>
                  <a:txBody>
                    <a:bodyPr/>
                    <a:lstStyle/>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id=</a:t>
                      </a:r>
                      <a:r>
                        <a:rPr lang="en-US" sz="1200" dirty="0">
                          <a:solidFill>
                            <a:srgbClr val="42B983"/>
                          </a:solidFill>
                          <a:effectLst/>
                        </a:rPr>
                        <a:t>"jack"</a:t>
                      </a:r>
                      <a:r>
                        <a:rPr lang="en-US" sz="1200" dirty="0">
                          <a:solidFill>
                            <a:srgbClr val="2973B7"/>
                          </a:solidFill>
                          <a:effectLst/>
                        </a:rPr>
                        <a:t> value=</a:t>
                      </a:r>
                      <a:r>
                        <a:rPr lang="en-US" sz="1200" dirty="0">
                          <a:solidFill>
                            <a:srgbClr val="42B983"/>
                          </a:solidFill>
                          <a:effectLst/>
                        </a:rPr>
                        <a:t>"Jack"</a:t>
                      </a:r>
                      <a:r>
                        <a:rPr lang="en-US" sz="1200" dirty="0">
                          <a:solidFill>
                            <a:srgbClr val="2973B7"/>
                          </a:solidFill>
                          <a:effectLst/>
                        </a:rPr>
                        <a:t> v-model=</a:t>
                      </a:r>
                      <a:r>
                        <a:rPr lang="en-US" sz="1200" dirty="0">
                          <a:solidFill>
                            <a:srgbClr val="42B983"/>
                          </a:solidFill>
                          <a:effectLst/>
                        </a:rPr>
                        <a:t>"</a:t>
                      </a:r>
                      <a:r>
                        <a:rPr lang="en-US" sz="1200" dirty="0" err="1">
                          <a:solidFill>
                            <a:srgbClr val="42B983"/>
                          </a:solidFill>
                          <a:effectLst/>
                        </a:rPr>
                        <a:t>checkedNames</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"jack"</a:t>
                      </a:r>
                      <a:r>
                        <a:rPr lang="en-US" sz="1200" dirty="0">
                          <a:solidFill>
                            <a:srgbClr val="2973B7"/>
                          </a:solidFill>
                          <a:effectLst/>
                        </a:rPr>
                        <a:t>&gt;</a:t>
                      </a:r>
                      <a:r>
                        <a:rPr lang="en-US" sz="1200" dirty="0">
                          <a:effectLst/>
                        </a:rPr>
                        <a:t>Jack</a:t>
                      </a:r>
                      <a:r>
                        <a:rPr lang="en-US" sz="1200" dirty="0">
                          <a:solidFill>
                            <a:srgbClr val="2973B7"/>
                          </a:solidFill>
                          <a:effectLst/>
                        </a:rPr>
                        <a:t>&lt;/label&gt;</a:t>
                      </a:r>
                      <a:endParaRPr lang="en-US" sz="1200" dirty="0">
                        <a:effectLst/>
                      </a:endParaRPr>
                    </a:p>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id=</a:t>
                      </a:r>
                      <a:r>
                        <a:rPr lang="en-US" sz="1200" dirty="0">
                          <a:solidFill>
                            <a:srgbClr val="42B983"/>
                          </a:solidFill>
                          <a:effectLst/>
                        </a:rPr>
                        <a:t>"john"</a:t>
                      </a:r>
                      <a:r>
                        <a:rPr lang="en-US" sz="1200" dirty="0">
                          <a:solidFill>
                            <a:srgbClr val="2973B7"/>
                          </a:solidFill>
                          <a:effectLst/>
                        </a:rPr>
                        <a:t> value=</a:t>
                      </a:r>
                      <a:r>
                        <a:rPr lang="en-US" sz="1200" dirty="0">
                          <a:solidFill>
                            <a:srgbClr val="42B983"/>
                          </a:solidFill>
                          <a:effectLst/>
                        </a:rPr>
                        <a:t>"John"</a:t>
                      </a:r>
                      <a:r>
                        <a:rPr lang="en-US" sz="1200" dirty="0">
                          <a:solidFill>
                            <a:srgbClr val="2973B7"/>
                          </a:solidFill>
                          <a:effectLst/>
                        </a:rPr>
                        <a:t> v-model=</a:t>
                      </a:r>
                      <a:r>
                        <a:rPr lang="en-US" sz="1200" dirty="0">
                          <a:solidFill>
                            <a:srgbClr val="42B983"/>
                          </a:solidFill>
                          <a:effectLst/>
                        </a:rPr>
                        <a:t>"</a:t>
                      </a:r>
                      <a:r>
                        <a:rPr lang="en-US" sz="1200" dirty="0" err="1">
                          <a:solidFill>
                            <a:srgbClr val="42B983"/>
                          </a:solidFill>
                          <a:effectLst/>
                        </a:rPr>
                        <a:t>checkedNames</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"john"</a:t>
                      </a:r>
                      <a:r>
                        <a:rPr lang="en-US" sz="1200" dirty="0">
                          <a:solidFill>
                            <a:srgbClr val="2973B7"/>
                          </a:solidFill>
                          <a:effectLst/>
                        </a:rPr>
                        <a:t>&gt;</a:t>
                      </a:r>
                      <a:r>
                        <a:rPr lang="en-US" sz="1200" dirty="0">
                          <a:effectLst/>
                        </a:rPr>
                        <a:t>John</a:t>
                      </a:r>
                      <a:r>
                        <a:rPr lang="en-US" sz="1200" dirty="0">
                          <a:solidFill>
                            <a:srgbClr val="2973B7"/>
                          </a:solidFill>
                          <a:effectLst/>
                        </a:rPr>
                        <a:t>&lt;/label&gt;</a:t>
                      </a:r>
                      <a:endParaRPr lang="en-US" sz="1200" dirty="0">
                        <a:effectLst/>
                      </a:endParaRPr>
                    </a:p>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id=</a:t>
                      </a:r>
                      <a:r>
                        <a:rPr lang="en-US" sz="1200" dirty="0">
                          <a:solidFill>
                            <a:srgbClr val="42B983"/>
                          </a:solidFill>
                          <a:effectLst/>
                        </a:rPr>
                        <a:t>"mike"</a:t>
                      </a:r>
                      <a:r>
                        <a:rPr lang="en-US" sz="1200" dirty="0">
                          <a:solidFill>
                            <a:srgbClr val="2973B7"/>
                          </a:solidFill>
                          <a:effectLst/>
                        </a:rPr>
                        <a:t> value=</a:t>
                      </a:r>
                      <a:r>
                        <a:rPr lang="en-US" sz="1200" dirty="0">
                          <a:solidFill>
                            <a:srgbClr val="42B983"/>
                          </a:solidFill>
                          <a:effectLst/>
                        </a:rPr>
                        <a:t>"Mike"</a:t>
                      </a:r>
                      <a:r>
                        <a:rPr lang="en-US" sz="1200" dirty="0">
                          <a:solidFill>
                            <a:srgbClr val="2973B7"/>
                          </a:solidFill>
                          <a:effectLst/>
                        </a:rPr>
                        <a:t> v-model=</a:t>
                      </a:r>
                      <a:r>
                        <a:rPr lang="en-US" sz="1200" dirty="0">
                          <a:solidFill>
                            <a:srgbClr val="42B983"/>
                          </a:solidFill>
                          <a:effectLst/>
                        </a:rPr>
                        <a:t>"</a:t>
                      </a:r>
                      <a:r>
                        <a:rPr lang="en-US" sz="1200" dirty="0" err="1">
                          <a:solidFill>
                            <a:srgbClr val="42B983"/>
                          </a:solidFill>
                          <a:effectLst/>
                        </a:rPr>
                        <a:t>checkedNames</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"mike"</a:t>
                      </a:r>
                      <a:r>
                        <a:rPr lang="en-US" sz="1200" dirty="0">
                          <a:solidFill>
                            <a:srgbClr val="2973B7"/>
                          </a:solidFill>
                          <a:effectLst/>
                        </a:rPr>
                        <a:t>&gt;</a:t>
                      </a:r>
                      <a:r>
                        <a:rPr lang="en-US" sz="1200" dirty="0">
                          <a:effectLst/>
                        </a:rPr>
                        <a:t>Mike</a:t>
                      </a:r>
                      <a:r>
                        <a:rPr lang="en-US" sz="1200" dirty="0">
                          <a:solidFill>
                            <a:srgbClr val="2973B7"/>
                          </a:solidFill>
                          <a:effectLst/>
                        </a:rPr>
                        <a:t>&lt;/label&gt;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&lt;span&gt;</a:t>
                      </a:r>
                      <a:r>
                        <a:rPr lang="en-US" sz="1200" dirty="0">
                          <a:effectLst/>
                        </a:rPr>
                        <a:t>Checked names: {{ </a:t>
                      </a:r>
                      <a:r>
                        <a:rPr lang="en-US" sz="1200" dirty="0" err="1">
                          <a:effectLst/>
                        </a:rPr>
                        <a:t>checkedNames</a:t>
                      </a:r>
                      <a:r>
                        <a:rPr lang="en-US" sz="1200" dirty="0">
                          <a:effectLst/>
                        </a:rPr>
                        <a:t>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9" name="表格 8"/>
          <p:cNvGraphicFramePr>
            <a:graphicFrameLocks noGrp="1"/>
          </p:cNvGraphicFramePr>
          <p:nvPr/>
        </p:nvGraphicFramePr>
        <p:xfrm>
          <a:off x="1019175" y="3712356"/>
          <a:ext cx="6600825" cy="1163651"/>
        </p:xfrm>
        <a:graphic>
          <a:graphicData uri="http://schemas.openxmlformats.org/drawingml/2006/table">
            <a:tbl>
              <a:tblPr/>
              <a:tblGrid>
                <a:gridCol w="6600825"/>
              </a:tblGrid>
              <a:tr h="1163651">
                <a:tc>
                  <a:txBody>
                    <a:bodyPr/>
                    <a:lstStyle/>
                    <a:p>
                      <a:r>
                        <a:rPr lang="en-US" sz="1200" dirty="0">
                          <a:solidFill>
                            <a:srgbClr val="E96900"/>
                          </a:solidFill>
                          <a:effectLst/>
                        </a:rPr>
                        <a:t>new</a:t>
                      </a:r>
                      <a:r>
                        <a:rPr lang="en-US" sz="1200" dirty="0">
                          <a:effectLst/>
                        </a:rPr>
                        <a:t> </a:t>
                      </a:r>
                      <a:r>
                        <a:rPr lang="en-US" sz="1200" dirty="0" err="1">
                          <a:effectLst/>
                        </a:rPr>
                        <a:t>Vue</a:t>
                      </a:r>
                      <a:r>
                        <a:rPr lang="en-US" sz="1200" dirty="0">
                          <a:effectLst/>
                        </a:rPr>
                        <a:t>({</a:t>
                      </a:r>
                      <a:endParaRPr lang="en-US" sz="1200" dirty="0">
                        <a:effectLst/>
                      </a:endParaRPr>
                    </a:p>
                    <a:p>
                      <a:r>
                        <a:rPr lang="en-US" sz="1200" dirty="0">
                          <a:effectLst/>
                        </a:rPr>
                        <a:t>el: </a:t>
                      </a:r>
                      <a:r>
                        <a:rPr lang="en-US" sz="1200" dirty="0">
                          <a:solidFill>
                            <a:srgbClr val="42B983"/>
                          </a:solidFill>
                          <a:effectLst/>
                        </a:rPr>
                        <a:t>'...'</a:t>
                      </a:r>
                      <a:r>
                        <a:rPr lang="en-US" sz="1200" dirty="0">
                          <a:effectLst/>
                        </a:rPr>
                        <a:t>,</a:t>
                      </a:r>
                      <a:endParaRPr lang="en-US" sz="1200" dirty="0">
                        <a:effectLst/>
                      </a:endParaRPr>
                    </a:p>
                    <a:p>
                      <a:r>
                        <a:rPr lang="en-US" sz="1200" dirty="0">
                          <a:effectLst/>
                        </a:rPr>
                        <a:t>data: {</a:t>
                      </a:r>
                      <a:endParaRPr lang="en-US" sz="1200" dirty="0">
                        <a:effectLst/>
                      </a:endParaRPr>
                    </a:p>
                    <a:p>
                      <a:r>
                        <a:rPr lang="en-US" sz="1200" dirty="0" err="1">
                          <a:effectLst/>
                        </a:rPr>
                        <a:t>checkedNames</a:t>
                      </a:r>
                      <a:r>
                        <a:rPr lang="en-US" sz="1200" dirty="0">
                          <a:effectLst/>
                        </a:rPr>
                        <a:t>: []</a:t>
                      </a:r>
                      <a:endParaRPr lang="en-US" sz="1200" dirty="0">
                        <a:effectLst/>
                      </a:endParaRPr>
                    </a:p>
                    <a:p>
                      <a:r>
                        <a:rPr lang="en-US" sz="1200" dirty="0">
                          <a:effectLst/>
                        </a:rPr>
                        <a:t>}</a:t>
                      </a:r>
                      <a:endParaRPr lang="en-US" sz="1200" dirty="0">
                        <a:effectLst/>
                      </a:endParaRPr>
                    </a:p>
                    <a:p>
                      <a:r>
                        <a:rPr lang="en-US" sz="1200" dirty="0">
                          <a:effectLst/>
                        </a:rPr>
                        <a: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.1</a:t>
            </a:r>
            <a:r>
              <a:rPr lang="zh-CN" altLang="en-US" dirty="0" smtClean="0"/>
              <a:t> 基础用法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smtClean="0">
                <a:solidFill>
                  <a:schemeClr val="tx1"/>
                </a:solidFill>
              </a:rPr>
              <a:t>	单选按钮	</a:t>
            </a:r>
            <a:endParaRPr lang="zh-CN" altLang="en-US" dirty="0" smtClean="0">
              <a:solidFill>
                <a:schemeClr val="tx1"/>
              </a:solidFill>
            </a:endParaRPr>
          </a:p>
          <a:p>
            <a:pPr marL="0" indent="0" eaLnBrk="1" hangingPunct="1">
              <a:buNone/>
            </a:pPr>
            <a:endParaRPr lang="zh-CN" altLang="en-US" dirty="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a:p>
            <a:pPr marL="0" indent="0" eaLnBrk="1" hangingPunct="1">
              <a:buNone/>
            </a:pPr>
            <a:endParaRPr lang="zh-CN" altLang="en-US" sz="1600" dirty="0">
              <a:solidFill>
                <a:schemeClr val="tx1"/>
              </a:solidFill>
            </a:endParaRPr>
          </a:p>
          <a:p>
            <a:pPr marL="0" indent="0" eaLnBrk="1" hangingPunct="1">
              <a:buNone/>
            </a:pPr>
            <a:r>
              <a:rPr lang="zh-CN" altLang="en-US" sz="1600" dirty="0" smtClean="0">
                <a:solidFill>
                  <a:schemeClr val="tx1"/>
                </a:solidFill>
              </a:rPr>
              <a:t>         单选列表</a:t>
            </a:r>
            <a:r>
              <a:rPr lang="zh-CN" altLang="en-US" dirty="0" smtClean="0">
                <a:solidFill>
                  <a:schemeClr val="tx1"/>
                </a:solidFill>
              </a:rPr>
              <a:t>	</a:t>
            </a:r>
            <a:endParaRPr lang="zh-CN" altLang="en-US" dirty="0" smtClean="0">
              <a:solidFill>
                <a:schemeClr val="tx1"/>
              </a:solidFill>
            </a:endParaRPr>
          </a:p>
        </p:txBody>
      </p:sp>
      <p:graphicFrame>
        <p:nvGraphicFramePr>
          <p:cNvPr id="3" name="表格 2"/>
          <p:cNvGraphicFramePr>
            <a:graphicFrameLocks noGrp="1"/>
          </p:cNvGraphicFramePr>
          <p:nvPr/>
        </p:nvGraphicFramePr>
        <p:xfrm>
          <a:off x="1130604" y="1223342"/>
          <a:ext cx="6600825" cy="1347385"/>
        </p:xfrm>
        <a:graphic>
          <a:graphicData uri="http://schemas.openxmlformats.org/drawingml/2006/table">
            <a:tbl>
              <a:tblPr/>
              <a:tblGrid>
                <a:gridCol w="6600825"/>
              </a:tblGrid>
              <a:tr h="1347385">
                <a:tc>
                  <a:txBody>
                    <a:bodyPr/>
                    <a:lstStyle/>
                    <a:p>
                      <a:r>
                        <a:rPr lang="en-US" sz="1200" dirty="0">
                          <a:solidFill>
                            <a:srgbClr val="2973B7"/>
                          </a:solidFill>
                          <a:effectLst/>
                        </a:rPr>
                        <a:t>&lt;input type=</a:t>
                      </a:r>
                      <a:r>
                        <a:rPr lang="en-US" sz="1200" dirty="0">
                          <a:solidFill>
                            <a:srgbClr val="42B983"/>
                          </a:solidFill>
                          <a:effectLst/>
                        </a:rPr>
                        <a:t>"radio"</a:t>
                      </a:r>
                      <a:r>
                        <a:rPr lang="en-US" sz="1200" dirty="0">
                          <a:solidFill>
                            <a:srgbClr val="2973B7"/>
                          </a:solidFill>
                          <a:effectLst/>
                        </a:rPr>
                        <a:t> id=</a:t>
                      </a:r>
                      <a:r>
                        <a:rPr lang="en-US" sz="1200" dirty="0">
                          <a:solidFill>
                            <a:srgbClr val="42B983"/>
                          </a:solidFill>
                          <a:effectLst/>
                        </a:rPr>
                        <a:t>"one"</a:t>
                      </a:r>
                      <a:r>
                        <a:rPr lang="en-US" sz="1200" dirty="0">
                          <a:solidFill>
                            <a:srgbClr val="2973B7"/>
                          </a:solidFill>
                          <a:effectLst/>
                        </a:rPr>
                        <a:t> value=</a:t>
                      </a:r>
                      <a:r>
                        <a:rPr lang="en-US" sz="1200" dirty="0">
                          <a:solidFill>
                            <a:srgbClr val="42B983"/>
                          </a:solidFill>
                          <a:effectLst/>
                        </a:rPr>
                        <a:t>"One"</a:t>
                      </a:r>
                      <a:r>
                        <a:rPr lang="en-US" sz="1200" dirty="0">
                          <a:solidFill>
                            <a:srgbClr val="2973B7"/>
                          </a:solidFill>
                          <a:effectLst/>
                        </a:rPr>
                        <a:t> v-model=</a:t>
                      </a:r>
                      <a:r>
                        <a:rPr lang="en-US" sz="1200" dirty="0">
                          <a:solidFill>
                            <a:srgbClr val="42B983"/>
                          </a:solidFill>
                          <a:effectLst/>
                        </a:rPr>
                        <a:t>"picked"</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"one"</a:t>
                      </a:r>
                      <a:r>
                        <a:rPr lang="en-US" sz="1200" dirty="0">
                          <a:solidFill>
                            <a:srgbClr val="2973B7"/>
                          </a:solidFill>
                          <a:effectLst/>
                        </a:rPr>
                        <a:t>&gt;</a:t>
                      </a:r>
                      <a:r>
                        <a:rPr lang="en-US" sz="1200" dirty="0">
                          <a:effectLst/>
                        </a:rPr>
                        <a:t>One</a:t>
                      </a:r>
                      <a:r>
                        <a:rPr lang="en-US" sz="1200" dirty="0">
                          <a:solidFill>
                            <a:srgbClr val="2973B7"/>
                          </a:solidFill>
                          <a:effectLst/>
                        </a:rPr>
                        <a:t>&lt;/label&gt;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&lt;input type=</a:t>
                      </a:r>
                      <a:r>
                        <a:rPr lang="en-US" sz="1200" dirty="0">
                          <a:solidFill>
                            <a:srgbClr val="42B983"/>
                          </a:solidFill>
                          <a:effectLst/>
                        </a:rPr>
                        <a:t>"radio"</a:t>
                      </a:r>
                      <a:r>
                        <a:rPr lang="en-US" sz="1200" dirty="0">
                          <a:solidFill>
                            <a:srgbClr val="2973B7"/>
                          </a:solidFill>
                          <a:effectLst/>
                        </a:rPr>
                        <a:t> id=</a:t>
                      </a:r>
                      <a:r>
                        <a:rPr lang="en-US" sz="1200" dirty="0">
                          <a:solidFill>
                            <a:srgbClr val="42B983"/>
                          </a:solidFill>
                          <a:effectLst/>
                        </a:rPr>
                        <a:t>"two"</a:t>
                      </a:r>
                      <a:r>
                        <a:rPr lang="en-US" sz="1200" dirty="0">
                          <a:solidFill>
                            <a:srgbClr val="2973B7"/>
                          </a:solidFill>
                          <a:effectLst/>
                        </a:rPr>
                        <a:t> value=</a:t>
                      </a:r>
                      <a:r>
                        <a:rPr lang="en-US" sz="1200" dirty="0">
                          <a:solidFill>
                            <a:srgbClr val="42B983"/>
                          </a:solidFill>
                          <a:effectLst/>
                        </a:rPr>
                        <a:t>"Two"</a:t>
                      </a:r>
                      <a:r>
                        <a:rPr lang="en-US" sz="1200" dirty="0">
                          <a:solidFill>
                            <a:srgbClr val="2973B7"/>
                          </a:solidFill>
                          <a:effectLst/>
                        </a:rPr>
                        <a:t> v-model=</a:t>
                      </a:r>
                      <a:r>
                        <a:rPr lang="en-US" sz="1200" dirty="0">
                          <a:solidFill>
                            <a:srgbClr val="42B983"/>
                          </a:solidFill>
                          <a:effectLst/>
                        </a:rPr>
                        <a:t>"picked"</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"two"</a:t>
                      </a:r>
                      <a:r>
                        <a:rPr lang="en-US" sz="1200" dirty="0">
                          <a:solidFill>
                            <a:srgbClr val="2973B7"/>
                          </a:solidFill>
                          <a:effectLst/>
                        </a:rPr>
                        <a:t>&gt;</a:t>
                      </a:r>
                      <a:r>
                        <a:rPr lang="en-US" sz="1200" dirty="0">
                          <a:effectLst/>
                        </a:rPr>
                        <a:t>Two</a:t>
                      </a:r>
                      <a:r>
                        <a:rPr lang="en-US" sz="1200" dirty="0">
                          <a:solidFill>
                            <a:srgbClr val="2973B7"/>
                          </a:solidFill>
                          <a:effectLst/>
                        </a:rPr>
                        <a:t>&lt;/label&gt;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&lt;span&gt;</a:t>
                      </a:r>
                      <a:r>
                        <a:rPr lang="en-US" sz="1200" dirty="0">
                          <a:effectLst/>
                        </a:rPr>
                        <a:t>Picked: {{ picked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1271592" y="3446386"/>
          <a:ext cx="6600825" cy="1163651"/>
        </p:xfrm>
        <a:graphic>
          <a:graphicData uri="http://schemas.openxmlformats.org/drawingml/2006/table">
            <a:tbl>
              <a:tblPr/>
              <a:tblGrid>
                <a:gridCol w="6600825"/>
              </a:tblGrid>
              <a:tr h="1163651">
                <a:tc>
                  <a:txBody>
                    <a:bodyPr/>
                    <a:lstStyle/>
                    <a:p>
                      <a:r>
                        <a:rPr lang="en-US" sz="1200" dirty="0">
                          <a:solidFill>
                            <a:srgbClr val="2973B7"/>
                          </a:solidFill>
                          <a:effectLst/>
                        </a:rPr>
                        <a:t>&lt;select v-model=</a:t>
                      </a:r>
                      <a:r>
                        <a:rPr lang="en-US" sz="1200" dirty="0">
                          <a:solidFill>
                            <a:srgbClr val="42B983"/>
                          </a:solidFill>
                          <a:effectLst/>
                        </a:rPr>
                        <a:t>"selected"</a:t>
                      </a:r>
                      <a:r>
                        <a:rPr lang="en-US" sz="1200" dirty="0">
                          <a:solidFill>
                            <a:srgbClr val="2973B7"/>
                          </a:solidFill>
                          <a:effectLst/>
                        </a:rPr>
                        <a:t>&gt;</a:t>
                      </a:r>
                      <a:endParaRPr lang="en-US" sz="1200" dirty="0">
                        <a:effectLst/>
                      </a:endParaRPr>
                    </a:p>
                    <a:p>
                      <a:r>
                        <a:rPr lang="en-US" sz="1200" dirty="0">
                          <a:solidFill>
                            <a:srgbClr val="2973B7"/>
                          </a:solidFill>
                          <a:effectLst/>
                        </a:rPr>
                        <a:t>&lt;option&gt;</a:t>
                      </a:r>
                      <a:r>
                        <a:rPr lang="en-US" sz="1200" dirty="0">
                          <a:effectLst/>
                        </a:rPr>
                        <a:t>A</a:t>
                      </a:r>
                      <a:r>
                        <a:rPr lang="en-US" sz="1200" dirty="0">
                          <a:solidFill>
                            <a:srgbClr val="2973B7"/>
                          </a:solidFill>
                          <a:effectLst/>
                        </a:rPr>
                        <a:t>&lt;/option&gt;</a:t>
                      </a:r>
                      <a:endParaRPr lang="en-US" sz="1200" dirty="0">
                        <a:effectLst/>
                      </a:endParaRPr>
                    </a:p>
                    <a:p>
                      <a:r>
                        <a:rPr lang="en-US" sz="1200" dirty="0">
                          <a:solidFill>
                            <a:srgbClr val="2973B7"/>
                          </a:solidFill>
                          <a:effectLst/>
                        </a:rPr>
                        <a:t>&lt;option&gt;</a:t>
                      </a:r>
                      <a:r>
                        <a:rPr lang="en-US" sz="1200" dirty="0">
                          <a:effectLst/>
                        </a:rPr>
                        <a:t>B</a:t>
                      </a:r>
                      <a:r>
                        <a:rPr lang="en-US" sz="1200" dirty="0">
                          <a:solidFill>
                            <a:srgbClr val="2973B7"/>
                          </a:solidFill>
                          <a:effectLst/>
                        </a:rPr>
                        <a:t>&lt;/option&gt;</a:t>
                      </a:r>
                      <a:endParaRPr lang="en-US" sz="1200" dirty="0">
                        <a:effectLst/>
                      </a:endParaRPr>
                    </a:p>
                    <a:p>
                      <a:r>
                        <a:rPr lang="en-US" sz="1200" dirty="0">
                          <a:solidFill>
                            <a:srgbClr val="2973B7"/>
                          </a:solidFill>
                          <a:effectLst/>
                        </a:rPr>
                        <a:t>&lt;option&gt;</a:t>
                      </a:r>
                      <a:r>
                        <a:rPr lang="en-US" sz="1200" dirty="0">
                          <a:effectLst/>
                        </a:rPr>
                        <a:t>C</a:t>
                      </a:r>
                      <a:r>
                        <a:rPr lang="en-US" sz="1200" dirty="0">
                          <a:solidFill>
                            <a:srgbClr val="2973B7"/>
                          </a:solidFill>
                          <a:effectLst/>
                        </a:rPr>
                        <a:t>&lt;/option&gt;</a:t>
                      </a:r>
                      <a:endParaRPr lang="en-US" sz="1200" dirty="0">
                        <a:effectLst/>
                      </a:endParaRPr>
                    </a:p>
                    <a:p>
                      <a:r>
                        <a:rPr lang="en-US" sz="1200" dirty="0">
                          <a:solidFill>
                            <a:srgbClr val="2973B7"/>
                          </a:solidFill>
                          <a:effectLst/>
                        </a:rPr>
                        <a:t>&lt;/select&gt;</a:t>
                      </a:r>
                      <a:endParaRPr lang="en-US" sz="1200" dirty="0">
                        <a:effectLst/>
                      </a:endParaRPr>
                    </a:p>
                    <a:p>
                      <a:r>
                        <a:rPr lang="en-US" sz="1200" dirty="0">
                          <a:solidFill>
                            <a:srgbClr val="2973B7"/>
                          </a:solidFill>
                          <a:effectLst/>
                        </a:rPr>
                        <a:t>&lt;span&gt;</a:t>
                      </a:r>
                      <a:r>
                        <a:rPr lang="en-US" sz="1200" dirty="0">
                          <a:effectLst/>
                        </a:rPr>
                        <a:t>Selected: {{ selected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.1</a:t>
            </a:r>
            <a:r>
              <a:rPr lang="zh-CN" altLang="en-US" dirty="0" smtClean="0"/>
              <a:t> 基础用法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smtClean="0">
                <a:solidFill>
                  <a:schemeClr val="tx1"/>
                </a:solidFill>
              </a:rPr>
              <a:t>	多选列表	</a:t>
            </a:r>
            <a:endParaRPr lang="zh-CN" altLang="en-US" dirty="0" smtClean="0">
              <a:solidFill>
                <a:schemeClr val="tx1"/>
              </a:solidFill>
            </a:endParaRPr>
          </a:p>
          <a:p>
            <a:pPr marL="0" indent="0" eaLnBrk="1" hangingPunct="1">
              <a:buNone/>
            </a:pPr>
            <a:endParaRPr lang="zh-CN" altLang="en-US" dirty="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a:p>
            <a:pPr marL="0" indent="0" eaLnBrk="1" hangingPunct="1">
              <a:buNone/>
            </a:pPr>
            <a:r>
              <a:rPr lang="zh-CN" altLang="en-US" sz="1600" dirty="0" smtClean="0">
                <a:solidFill>
                  <a:schemeClr val="tx1"/>
                </a:solidFill>
              </a:rPr>
              <a:t>	动态列表</a:t>
            </a:r>
            <a:r>
              <a:rPr lang="zh-CN" altLang="en-US" dirty="0" smtClean="0">
                <a:solidFill>
                  <a:schemeClr val="tx1"/>
                </a:solidFill>
              </a:rPr>
              <a:t>	</a:t>
            </a:r>
            <a:endParaRPr lang="zh-CN" altLang="en-US" dirty="0" smtClean="0">
              <a:solidFill>
                <a:schemeClr val="tx1"/>
              </a:solidFill>
            </a:endParaRPr>
          </a:p>
        </p:txBody>
      </p:sp>
      <p:graphicFrame>
        <p:nvGraphicFramePr>
          <p:cNvPr id="8" name="表格 7"/>
          <p:cNvGraphicFramePr>
            <a:graphicFrameLocks noGrp="1"/>
          </p:cNvGraphicFramePr>
          <p:nvPr/>
        </p:nvGraphicFramePr>
        <p:xfrm>
          <a:off x="1019175" y="1061637"/>
          <a:ext cx="6600825" cy="1347385"/>
        </p:xfrm>
        <a:graphic>
          <a:graphicData uri="http://schemas.openxmlformats.org/drawingml/2006/table">
            <a:tbl>
              <a:tblPr/>
              <a:tblGrid>
                <a:gridCol w="6600825"/>
              </a:tblGrid>
              <a:tr h="1347385">
                <a:tc>
                  <a:txBody>
                    <a:bodyPr/>
                    <a:lstStyle/>
                    <a:p>
                      <a:r>
                        <a:rPr lang="en-US" sz="1200" dirty="0">
                          <a:solidFill>
                            <a:srgbClr val="2973B7"/>
                          </a:solidFill>
                          <a:effectLst/>
                        </a:rPr>
                        <a:t>&lt;select v-model=</a:t>
                      </a:r>
                      <a:r>
                        <a:rPr lang="en-US" sz="1200" dirty="0">
                          <a:solidFill>
                            <a:srgbClr val="42B983"/>
                          </a:solidFill>
                          <a:effectLst/>
                        </a:rPr>
                        <a:t>"selected"</a:t>
                      </a:r>
                      <a:r>
                        <a:rPr lang="en-US" sz="1200" dirty="0">
                          <a:solidFill>
                            <a:srgbClr val="2973B7"/>
                          </a:solidFill>
                          <a:effectLst/>
                        </a:rPr>
                        <a:t> multiple&gt;</a:t>
                      </a:r>
                      <a:endParaRPr lang="en-US" sz="1200" dirty="0">
                        <a:effectLst/>
                      </a:endParaRPr>
                    </a:p>
                    <a:p>
                      <a:r>
                        <a:rPr lang="en-US" sz="1200" dirty="0">
                          <a:solidFill>
                            <a:srgbClr val="2973B7"/>
                          </a:solidFill>
                          <a:effectLst/>
                        </a:rPr>
                        <a:t>&lt;option&gt;</a:t>
                      </a:r>
                      <a:r>
                        <a:rPr lang="en-US" sz="1200" dirty="0">
                          <a:effectLst/>
                        </a:rPr>
                        <a:t>A</a:t>
                      </a:r>
                      <a:r>
                        <a:rPr lang="en-US" sz="1200" dirty="0">
                          <a:solidFill>
                            <a:srgbClr val="2973B7"/>
                          </a:solidFill>
                          <a:effectLst/>
                        </a:rPr>
                        <a:t>&lt;/option&gt;</a:t>
                      </a:r>
                      <a:endParaRPr lang="en-US" sz="1200" dirty="0">
                        <a:effectLst/>
                      </a:endParaRPr>
                    </a:p>
                    <a:p>
                      <a:r>
                        <a:rPr lang="en-US" sz="1200" dirty="0">
                          <a:solidFill>
                            <a:srgbClr val="2973B7"/>
                          </a:solidFill>
                          <a:effectLst/>
                        </a:rPr>
                        <a:t>&lt;option&gt;</a:t>
                      </a:r>
                      <a:r>
                        <a:rPr lang="en-US" sz="1200" dirty="0">
                          <a:effectLst/>
                        </a:rPr>
                        <a:t>B</a:t>
                      </a:r>
                      <a:r>
                        <a:rPr lang="en-US" sz="1200" dirty="0">
                          <a:solidFill>
                            <a:srgbClr val="2973B7"/>
                          </a:solidFill>
                          <a:effectLst/>
                        </a:rPr>
                        <a:t>&lt;/option&gt;</a:t>
                      </a:r>
                      <a:endParaRPr lang="en-US" sz="1200" dirty="0">
                        <a:effectLst/>
                      </a:endParaRPr>
                    </a:p>
                    <a:p>
                      <a:r>
                        <a:rPr lang="en-US" sz="1200" dirty="0">
                          <a:solidFill>
                            <a:srgbClr val="2973B7"/>
                          </a:solidFill>
                          <a:effectLst/>
                        </a:rPr>
                        <a:t>&lt;option&gt;</a:t>
                      </a:r>
                      <a:r>
                        <a:rPr lang="en-US" sz="1200" dirty="0">
                          <a:effectLst/>
                        </a:rPr>
                        <a:t>C</a:t>
                      </a:r>
                      <a:r>
                        <a:rPr lang="en-US" sz="1200" dirty="0">
                          <a:solidFill>
                            <a:srgbClr val="2973B7"/>
                          </a:solidFill>
                          <a:effectLst/>
                        </a:rPr>
                        <a:t>&lt;/option&gt;</a:t>
                      </a:r>
                      <a:endParaRPr lang="en-US" sz="1200" dirty="0">
                        <a:effectLst/>
                      </a:endParaRPr>
                    </a:p>
                    <a:p>
                      <a:r>
                        <a:rPr lang="en-US" sz="1200" dirty="0">
                          <a:solidFill>
                            <a:srgbClr val="2973B7"/>
                          </a:solidFill>
                          <a:effectLst/>
                        </a:rPr>
                        <a:t>&lt;/select&gt;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&lt;span&gt;</a:t>
                      </a:r>
                      <a:r>
                        <a:rPr lang="en-US" sz="1200" dirty="0">
                          <a:effectLst/>
                        </a:rPr>
                        <a:t>Selected: {{ selected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9" name="表格 8"/>
          <p:cNvGraphicFramePr>
            <a:graphicFrameLocks noGrp="1"/>
          </p:cNvGraphicFramePr>
          <p:nvPr/>
        </p:nvGraphicFramePr>
        <p:xfrm>
          <a:off x="1019175" y="2747143"/>
          <a:ext cx="6600825" cy="1163651"/>
        </p:xfrm>
        <a:graphic>
          <a:graphicData uri="http://schemas.openxmlformats.org/drawingml/2006/table">
            <a:tbl>
              <a:tblPr/>
              <a:tblGrid>
                <a:gridCol w="6600825"/>
              </a:tblGrid>
              <a:tr h="1163651">
                <a:tc>
                  <a:txBody>
                    <a:bodyPr/>
                    <a:lstStyle/>
                    <a:p>
                      <a:r>
                        <a:rPr lang="en-US" sz="1200" dirty="0">
                          <a:solidFill>
                            <a:srgbClr val="2973B7"/>
                          </a:solidFill>
                          <a:effectLst/>
                        </a:rPr>
                        <a:t>&lt;select v-model=</a:t>
                      </a:r>
                      <a:r>
                        <a:rPr lang="en-US" sz="1200" dirty="0">
                          <a:solidFill>
                            <a:srgbClr val="42B983"/>
                          </a:solidFill>
                          <a:effectLst/>
                        </a:rPr>
                        <a:t>"selected"</a:t>
                      </a:r>
                      <a:r>
                        <a:rPr lang="en-US" sz="1200" dirty="0">
                          <a:solidFill>
                            <a:srgbClr val="2973B7"/>
                          </a:solidFill>
                          <a:effectLst/>
                        </a:rPr>
                        <a:t>&gt;</a:t>
                      </a:r>
                      <a:endParaRPr lang="en-US" sz="1200" dirty="0">
                        <a:effectLst/>
                      </a:endParaRPr>
                    </a:p>
                    <a:p>
                      <a:r>
                        <a:rPr lang="en-US" sz="1200" dirty="0">
                          <a:solidFill>
                            <a:srgbClr val="2973B7"/>
                          </a:solidFill>
                          <a:effectLst/>
                        </a:rPr>
                        <a:t>&lt;option v-for=</a:t>
                      </a:r>
                      <a:r>
                        <a:rPr lang="en-US" sz="1200" dirty="0">
                          <a:solidFill>
                            <a:srgbClr val="42B983"/>
                          </a:solidFill>
                          <a:effectLst/>
                        </a:rPr>
                        <a:t>"option in options"</a:t>
                      </a:r>
                      <a:r>
                        <a:rPr lang="en-US" sz="1200" dirty="0">
                          <a:solidFill>
                            <a:srgbClr val="2973B7"/>
                          </a:solidFill>
                          <a:effectLst/>
                        </a:rPr>
                        <a:t> </a:t>
                      </a:r>
                      <a:r>
                        <a:rPr lang="en-US" sz="1200" dirty="0" err="1">
                          <a:solidFill>
                            <a:srgbClr val="2973B7"/>
                          </a:solidFill>
                          <a:effectLst/>
                        </a:rPr>
                        <a:t>v-bind:value</a:t>
                      </a:r>
                      <a:r>
                        <a:rPr lang="en-US" sz="1200" dirty="0">
                          <a:solidFill>
                            <a:srgbClr val="2973B7"/>
                          </a:solidFill>
                          <a:effectLst/>
                        </a:rPr>
                        <a:t>=</a:t>
                      </a:r>
                      <a:r>
                        <a:rPr lang="en-US" sz="1200" dirty="0">
                          <a:solidFill>
                            <a:srgbClr val="42B983"/>
                          </a:solidFill>
                          <a:effectLst/>
                        </a:rPr>
                        <a:t>"</a:t>
                      </a:r>
                      <a:r>
                        <a:rPr lang="en-US" sz="1200" dirty="0" err="1">
                          <a:solidFill>
                            <a:srgbClr val="42B983"/>
                          </a:solidFill>
                          <a:effectLst/>
                        </a:rPr>
                        <a:t>option.value</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effectLst/>
                        </a:rPr>
                        <a:t>{{ </a:t>
                      </a:r>
                      <a:r>
                        <a:rPr lang="en-US" sz="1200" dirty="0" err="1">
                          <a:effectLst/>
                        </a:rPr>
                        <a:t>option.text</a:t>
                      </a:r>
                      <a:r>
                        <a:rPr lang="en-US" sz="1200" dirty="0">
                          <a:effectLst/>
                        </a:rPr>
                        <a:t> }}</a:t>
                      </a:r>
                      <a:endParaRPr lang="en-US" sz="1200" dirty="0">
                        <a:effectLst/>
                      </a:endParaRPr>
                    </a:p>
                    <a:p>
                      <a:r>
                        <a:rPr lang="en-US" sz="1200" dirty="0">
                          <a:solidFill>
                            <a:srgbClr val="2973B7"/>
                          </a:solidFill>
                          <a:effectLst/>
                        </a:rPr>
                        <a:t>&lt;/option&gt;</a:t>
                      </a:r>
                      <a:endParaRPr lang="en-US" sz="1200" dirty="0">
                        <a:effectLst/>
                      </a:endParaRPr>
                    </a:p>
                    <a:p>
                      <a:r>
                        <a:rPr lang="en-US" sz="1200" dirty="0">
                          <a:solidFill>
                            <a:srgbClr val="2973B7"/>
                          </a:solidFill>
                          <a:effectLst/>
                        </a:rPr>
                        <a:t>&lt;/select&gt;</a:t>
                      </a:r>
                      <a:endParaRPr lang="en-US" sz="1200" dirty="0">
                        <a:effectLst/>
                      </a:endParaRPr>
                    </a:p>
                    <a:p>
                      <a:r>
                        <a:rPr lang="en-US" sz="1200" dirty="0">
                          <a:solidFill>
                            <a:srgbClr val="2973B7"/>
                          </a:solidFill>
                          <a:effectLst/>
                        </a:rPr>
                        <a:t>&lt;span&gt;</a:t>
                      </a:r>
                      <a:r>
                        <a:rPr lang="en-US" sz="1200" dirty="0">
                          <a:effectLst/>
                        </a:rPr>
                        <a:t>Selected: {{ selected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10" name="表格 9"/>
          <p:cNvGraphicFramePr>
            <a:graphicFrameLocks noGrp="1"/>
          </p:cNvGraphicFramePr>
          <p:nvPr/>
        </p:nvGraphicFramePr>
        <p:xfrm>
          <a:off x="1019175" y="4003907"/>
          <a:ext cx="6600825" cy="2082322"/>
        </p:xfrm>
        <a:graphic>
          <a:graphicData uri="http://schemas.openxmlformats.org/drawingml/2006/table">
            <a:tbl>
              <a:tblPr/>
              <a:tblGrid>
                <a:gridCol w="6600825"/>
              </a:tblGrid>
              <a:tr h="2082322">
                <a:tc>
                  <a:txBody>
                    <a:bodyPr/>
                    <a:lstStyle/>
                    <a:p>
                      <a:r>
                        <a:rPr lang="nl-NL" sz="1200" dirty="0">
                          <a:solidFill>
                            <a:srgbClr val="E96900"/>
                          </a:solidFill>
                          <a:effectLst/>
                        </a:rPr>
                        <a:t>new</a:t>
                      </a:r>
                      <a:r>
                        <a:rPr lang="nl-NL" sz="1200" dirty="0">
                          <a:effectLst/>
                        </a:rPr>
                        <a:t> Vue({</a:t>
                      </a:r>
                      <a:endParaRPr lang="nl-NL" sz="1200" dirty="0">
                        <a:effectLst/>
                      </a:endParaRPr>
                    </a:p>
                    <a:p>
                      <a:r>
                        <a:rPr lang="nl-NL" sz="1200" dirty="0">
                          <a:effectLst/>
                        </a:rPr>
                        <a:t>el: </a:t>
                      </a:r>
                      <a:r>
                        <a:rPr lang="nl-NL" sz="1200" dirty="0">
                          <a:solidFill>
                            <a:srgbClr val="42B983"/>
                          </a:solidFill>
                          <a:effectLst/>
                        </a:rPr>
                        <a:t>'...'</a:t>
                      </a:r>
                      <a:r>
                        <a:rPr lang="nl-NL" sz="1200" dirty="0">
                          <a:effectLst/>
                        </a:rPr>
                        <a:t>,</a:t>
                      </a:r>
                      <a:endParaRPr lang="nl-NL" sz="1200" dirty="0">
                        <a:effectLst/>
                      </a:endParaRPr>
                    </a:p>
                    <a:p>
                      <a:r>
                        <a:rPr lang="nl-NL" sz="1200" dirty="0">
                          <a:effectLst/>
                        </a:rPr>
                        <a:t>data: {</a:t>
                      </a:r>
                      <a:endParaRPr lang="nl-NL" sz="1200" dirty="0">
                        <a:effectLst/>
                      </a:endParaRPr>
                    </a:p>
                    <a:p>
                      <a:r>
                        <a:rPr lang="nl-NL" sz="1200" dirty="0" err="1">
                          <a:effectLst/>
                        </a:rPr>
                        <a:t>selected</a:t>
                      </a:r>
                      <a:r>
                        <a:rPr lang="nl-NL" sz="1200" dirty="0">
                          <a:effectLst/>
                        </a:rPr>
                        <a:t>: </a:t>
                      </a:r>
                      <a:r>
                        <a:rPr lang="nl-NL" sz="1200" dirty="0">
                          <a:solidFill>
                            <a:srgbClr val="42B983"/>
                          </a:solidFill>
                          <a:effectLst/>
                        </a:rPr>
                        <a:t>'A'</a:t>
                      </a:r>
                      <a:r>
                        <a:rPr lang="nl-NL" sz="1200" dirty="0">
                          <a:effectLst/>
                        </a:rPr>
                        <a:t>,</a:t>
                      </a:r>
                      <a:endParaRPr lang="nl-NL" sz="1200" dirty="0">
                        <a:effectLst/>
                      </a:endParaRPr>
                    </a:p>
                    <a:p>
                      <a:r>
                        <a:rPr lang="nl-NL" sz="1200" dirty="0">
                          <a:effectLst/>
                        </a:rPr>
                        <a:t>options: [</a:t>
                      </a:r>
                      <a:endParaRPr lang="nl-NL" sz="1200" dirty="0">
                        <a:effectLst/>
                      </a:endParaRPr>
                    </a:p>
                    <a:p>
                      <a:r>
                        <a:rPr lang="nl-NL" sz="1200" dirty="0">
                          <a:effectLst/>
                        </a:rPr>
                        <a:t>{ </a:t>
                      </a:r>
                      <a:r>
                        <a:rPr lang="nl-NL" sz="1200" dirty="0" err="1">
                          <a:effectLst/>
                        </a:rPr>
                        <a:t>text</a:t>
                      </a:r>
                      <a:r>
                        <a:rPr lang="nl-NL" sz="1200" dirty="0">
                          <a:effectLst/>
                        </a:rPr>
                        <a:t>: </a:t>
                      </a:r>
                      <a:r>
                        <a:rPr lang="nl-NL" sz="1200" dirty="0">
                          <a:solidFill>
                            <a:srgbClr val="42B983"/>
                          </a:solidFill>
                          <a:effectLst/>
                        </a:rPr>
                        <a:t>'</a:t>
                      </a:r>
                      <a:r>
                        <a:rPr lang="nl-NL" sz="1200" dirty="0" err="1">
                          <a:solidFill>
                            <a:srgbClr val="42B983"/>
                          </a:solidFill>
                          <a:effectLst/>
                        </a:rPr>
                        <a:t>One</a:t>
                      </a:r>
                      <a:r>
                        <a:rPr lang="nl-NL" sz="1200" dirty="0">
                          <a:solidFill>
                            <a:srgbClr val="42B983"/>
                          </a:solidFill>
                          <a:effectLst/>
                        </a:rPr>
                        <a:t>'</a:t>
                      </a:r>
                      <a:r>
                        <a:rPr lang="nl-NL" sz="1200" dirty="0">
                          <a:effectLst/>
                        </a:rPr>
                        <a:t>, </a:t>
                      </a:r>
                      <a:r>
                        <a:rPr lang="nl-NL" sz="1200" dirty="0" err="1">
                          <a:effectLst/>
                        </a:rPr>
                        <a:t>value</a:t>
                      </a:r>
                      <a:r>
                        <a:rPr lang="nl-NL" sz="1200" dirty="0">
                          <a:effectLst/>
                        </a:rPr>
                        <a:t>: </a:t>
                      </a:r>
                      <a:r>
                        <a:rPr lang="nl-NL" sz="1200" dirty="0">
                          <a:solidFill>
                            <a:srgbClr val="42B983"/>
                          </a:solidFill>
                          <a:effectLst/>
                        </a:rPr>
                        <a:t>'A'</a:t>
                      </a:r>
                      <a:r>
                        <a:rPr lang="nl-NL" sz="1200" dirty="0">
                          <a:effectLst/>
                        </a:rPr>
                        <a:t> },</a:t>
                      </a:r>
                      <a:endParaRPr lang="nl-NL" sz="1200" dirty="0">
                        <a:effectLst/>
                      </a:endParaRPr>
                    </a:p>
                    <a:p>
                      <a:r>
                        <a:rPr lang="nl-NL" sz="1200" dirty="0">
                          <a:effectLst/>
                        </a:rPr>
                        <a:t>{ </a:t>
                      </a:r>
                      <a:r>
                        <a:rPr lang="nl-NL" sz="1200" dirty="0" err="1">
                          <a:effectLst/>
                        </a:rPr>
                        <a:t>text</a:t>
                      </a:r>
                      <a:r>
                        <a:rPr lang="nl-NL" sz="1200" dirty="0">
                          <a:effectLst/>
                        </a:rPr>
                        <a:t>: </a:t>
                      </a:r>
                      <a:r>
                        <a:rPr lang="nl-NL" sz="1200" dirty="0">
                          <a:solidFill>
                            <a:srgbClr val="42B983"/>
                          </a:solidFill>
                          <a:effectLst/>
                        </a:rPr>
                        <a:t>'</a:t>
                      </a:r>
                      <a:r>
                        <a:rPr lang="nl-NL" sz="1200" dirty="0" err="1">
                          <a:solidFill>
                            <a:srgbClr val="42B983"/>
                          </a:solidFill>
                          <a:effectLst/>
                        </a:rPr>
                        <a:t>Two</a:t>
                      </a:r>
                      <a:r>
                        <a:rPr lang="nl-NL" sz="1200" dirty="0">
                          <a:solidFill>
                            <a:srgbClr val="42B983"/>
                          </a:solidFill>
                          <a:effectLst/>
                        </a:rPr>
                        <a:t>'</a:t>
                      </a:r>
                      <a:r>
                        <a:rPr lang="nl-NL" sz="1200" dirty="0">
                          <a:effectLst/>
                        </a:rPr>
                        <a:t>, </a:t>
                      </a:r>
                      <a:r>
                        <a:rPr lang="nl-NL" sz="1200" dirty="0" err="1">
                          <a:effectLst/>
                        </a:rPr>
                        <a:t>value</a:t>
                      </a:r>
                      <a:r>
                        <a:rPr lang="nl-NL" sz="1200" dirty="0">
                          <a:effectLst/>
                        </a:rPr>
                        <a:t>: </a:t>
                      </a:r>
                      <a:r>
                        <a:rPr lang="nl-NL" sz="1200" dirty="0">
                          <a:solidFill>
                            <a:srgbClr val="42B983"/>
                          </a:solidFill>
                          <a:effectLst/>
                        </a:rPr>
                        <a:t>'B'</a:t>
                      </a:r>
                      <a:r>
                        <a:rPr lang="nl-NL" sz="1200" dirty="0">
                          <a:effectLst/>
                        </a:rPr>
                        <a:t> },</a:t>
                      </a:r>
                      <a:endParaRPr lang="nl-NL" sz="1200" dirty="0">
                        <a:effectLst/>
                      </a:endParaRPr>
                    </a:p>
                    <a:p>
                      <a:r>
                        <a:rPr lang="nl-NL" sz="1200" dirty="0">
                          <a:effectLst/>
                        </a:rPr>
                        <a:t>{ </a:t>
                      </a:r>
                      <a:r>
                        <a:rPr lang="nl-NL" sz="1200" dirty="0" err="1">
                          <a:effectLst/>
                        </a:rPr>
                        <a:t>text</a:t>
                      </a:r>
                      <a:r>
                        <a:rPr lang="nl-NL" sz="1200" dirty="0">
                          <a:effectLst/>
                        </a:rPr>
                        <a:t>: </a:t>
                      </a:r>
                      <a:r>
                        <a:rPr lang="nl-NL" sz="1200" dirty="0">
                          <a:solidFill>
                            <a:srgbClr val="42B983"/>
                          </a:solidFill>
                          <a:effectLst/>
                        </a:rPr>
                        <a:t>'Three'</a:t>
                      </a:r>
                      <a:r>
                        <a:rPr lang="nl-NL" sz="1200" dirty="0">
                          <a:effectLst/>
                        </a:rPr>
                        <a:t>, </a:t>
                      </a:r>
                      <a:r>
                        <a:rPr lang="nl-NL" sz="1200" dirty="0" err="1">
                          <a:effectLst/>
                        </a:rPr>
                        <a:t>value</a:t>
                      </a:r>
                      <a:r>
                        <a:rPr lang="nl-NL" sz="1200" dirty="0">
                          <a:effectLst/>
                        </a:rPr>
                        <a:t>: </a:t>
                      </a:r>
                      <a:r>
                        <a:rPr lang="nl-NL" sz="1200" dirty="0">
                          <a:solidFill>
                            <a:srgbClr val="42B983"/>
                          </a:solidFill>
                          <a:effectLst/>
                        </a:rPr>
                        <a:t>'C'</a:t>
                      </a:r>
                      <a:r>
                        <a:rPr lang="nl-NL" sz="1200" dirty="0">
                          <a:effectLst/>
                        </a:rPr>
                        <a:t> }</a:t>
                      </a:r>
                      <a:endParaRPr lang="nl-NL" sz="1200" dirty="0">
                        <a:effectLst/>
                      </a:endParaRPr>
                    </a:p>
                    <a:p>
                      <a:r>
                        <a:rPr lang="nl-NL" sz="1200" dirty="0">
                          <a:effectLst/>
                        </a:rPr>
                        <a:t>]</a:t>
                      </a:r>
                      <a:endParaRPr lang="nl-NL" sz="1200" dirty="0">
                        <a:effectLst/>
                      </a:endParaRPr>
                    </a:p>
                    <a:p>
                      <a:r>
                        <a:rPr lang="nl-NL" sz="1200" dirty="0">
                          <a:effectLst/>
                        </a:rPr>
                        <a:t>}</a:t>
                      </a:r>
                      <a:endParaRPr lang="nl-NL" sz="1200" dirty="0">
                        <a:effectLst/>
                      </a:endParaRPr>
                    </a:p>
                    <a:p>
                      <a:r>
                        <a:rPr lang="nl-NL" sz="1200" dirty="0">
                          <a:effectLst/>
                        </a:rPr>
                        <a:t>})</a:t>
                      </a:r>
                      <a:endParaRPr lang="nl-NL"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.2</a:t>
            </a:r>
            <a:r>
              <a:rPr lang="zh-CN" altLang="en-US" dirty="0" smtClean="0"/>
              <a:t> 绑定</a:t>
            </a:r>
            <a:r>
              <a:rPr lang="en-US" altLang="zh-CN" dirty="0" err="1" smtClean="0"/>
              <a:t>Vue</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a:t>对于单选按钮，勾选框及选择列表选项， </a:t>
            </a:r>
            <a:r>
              <a:rPr lang="en-US" altLang="zh-CN" dirty="0"/>
              <a:t>v-model</a:t>
            </a:r>
            <a:r>
              <a:rPr lang="zh-CN" altLang="en-US" dirty="0"/>
              <a:t> 绑定的 </a:t>
            </a:r>
            <a:r>
              <a:rPr lang="en-US" altLang="zh-CN" dirty="0"/>
              <a:t>value </a:t>
            </a:r>
            <a:r>
              <a:rPr lang="zh-CN" altLang="en-US" dirty="0"/>
              <a:t>通常是静态字符串（对于勾选框是逻辑值）：</a:t>
            </a:r>
            <a:endParaRPr lang="zh-CN" altLang="en-US" dirty="0" smtClean="0">
              <a:solidFill>
                <a:schemeClr val="tx1"/>
              </a:solidFill>
            </a:endParaRPr>
          </a:p>
          <a:p>
            <a:pPr eaLnBrk="1" hangingPunct="1"/>
            <a:endParaRPr lang="zh-CN" altLang="en-US" dirty="0" smtClean="0">
              <a:solidFill>
                <a:schemeClr val="tx1"/>
              </a:solidFill>
            </a:endParaRPr>
          </a:p>
        </p:txBody>
      </p:sp>
      <p:graphicFrame>
        <p:nvGraphicFramePr>
          <p:cNvPr id="3" name="表格 2"/>
          <p:cNvGraphicFramePr>
            <a:graphicFrameLocks noGrp="1"/>
          </p:cNvGraphicFramePr>
          <p:nvPr/>
        </p:nvGraphicFramePr>
        <p:xfrm>
          <a:off x="947741" y="2027362"/>
          <a:ext cx="6600825" cy="1533339"/>
        </p:xfrm>
        <a:graphic>
          <a:graphicData uri="http://schemas.openxmlformats.org/drawingml/2006/table">
            <a:tbl>
              <a:tblPr/>
              <a:tblGrid>
                <a:gridCol w="6600825"/>
              </a:tblGrid>
              <a:tr h="1531119">
                <a:tc>
                  <a:txBody>
                    <a:bodyPr/>
                    <a:lstStyle/>
                    <a:p>
                      <a:r>
                        <a:rPr lang="en-US" sz="1200" dirty="0">
                          <a:solidFill>
                            <a:srgbClr val="B3B3B3"/>
                          </a:solidFill>
                          <a:effectLst/>
                        </a:rPr>
                        <a:t>&lt;!-- 当选中时，`picked` 为字符串 "a" --&gt;</a:t>
                      </a:r>
                      <a:endParaRPr lang="en-US" sz="1200" dirty="0">
                        <a:effectLst/>
                      </a:endParaRPr>
                    </a:p>
                    <a:p>
                      <a:r>
                        <a:rPr lang="en-US" sz="1200" dirty="0">
                          <a:solidFill>
                            <a:srgbClr val="2973B7"/>
                          </a:solidFill>
                          <a:effectLst/>
                        </a:rPr>
                        <a:t>&lt;input type=</a:t>
                      </a:r>
                      <a:r>
                        <a:rPr lang="en-US" sz="1200" dirty="0">
                          <a:solidFill>
                            <a:srgbClr val="42B983"/>
                          </a:solidFill>
                          <a:effectLst/>
                        </a:rPr>
                        <a:t>"radio"</a:t>
                      </a:r>
                      <a:r>
                        <a:rPr lang="en-US" sz="1200" dirty="0">
                          <a:solidFill>
                            <a:srgbClr val="2973B7"/>
                          </a:solidFill>
                          <a:effectLst/>
                        </a:rPr>
                        <a:t> v-model=</a:t>
                      </a:r>
                      <a:r>
                        <a:rPr lang="en-US" sz="1200" dirty="0">
                          <a:solidFill>
                            <a:srgbClr val="42B983"/>
                          </a:solidFill>
                          <a:effectLst/>
                        </a:rPr>
                        <a:t>"picked"</a:t>
                      </a:r>
                      <a:r>
                        <a:rPr lang="en-US" sz="1200" dirty="0">
                          <a:solidFill>
                            <a:srgbClr val="2973B7"/>
                          </a:solidFill>
                          <a:effectLst/>
                        </a:rPr>
                        <a:t> value=</a:t>
                      </a:r>
                      <a:r>
                        <a:rPr lang="en-US" sz="1200" dirty="0">
                          <a:solidFill>
                            <a:srgbClr val="42B983"/>
                          </a:solidFill>
                          <a:effectLst/>
                        </a:rPr>
                        <a:t>"a"</a:t>
                      </a:r>
                      <a:r>
                        <a:rPr lang="en-US" sz="1200" dirty="0">
                          <a:solidFill>
                            <a:srgbClr val="2973B7"/>
                          </a:solidFill>
                          <a:effectLst/>
                        </a:rPr>
                        <a:t>&gt;</a:t>
                      </a:r>
                      <a:endParaRPr lang="en-US" sz="1200" dirty="0">
                        <a:effectLst/>
                      </a:endParaRPr>
                    </a:p>
                    <a:p>
                      <a:r>
                        <a:rPr lang="en-US" sz="1200" dirty="0">
                          <a:solidFill>
                            <a:srgbClr val="B3B3B3"/>
                          </a:solidFill>
                          <a:effectLst/>
                        </a:rPr>
                        <a:t>&lt;!-- `toggle` 为 true 或 false --&gt;</a:t>
                      </a:r>
                      <a:endParaRPr lang="en-US" sz="1200" dirty="0">
                        <a:effectLst/>
                      </a:endParaRPr>
                    </a:p>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v-model=</a:t>
                      </a:r>
                      <a:r>
                        <a:rPr lang="en-US" sz="1200" dirty="0">
                          <a:solidFill>
                            <a:srgbClr val="42B983"/>
                          </a:solidFill>
                          <a:effectLst/>
                        </a:rPr>
                        <a:t>"toggle"</a:t>
                      </a:r>
                      <a:r>
                        <a:rPr lang="en-US" sz="1200" dirty="0">
                          <a:solidFill>
                            <a:srgbClr val="2973B7"/>
                          </a:solidFill>
                          <a:effectLst/>
                        </a:rPr>
                        <a:t>&gt;</a:t>
                      </a:r>
                      <a:endParaRPr lang="en-US" sz="1200" dirty="0">
                        <a:effectLst/>
                      </a:endParaRPr>
                    </a:p>
                    <a:p>
                      <a:r>
                        <a:rPr lang="en-US" sz="1200" dirty="0">
                          <a:solidFill>
                            <a:srgbClr val="B3B3B3"/>
                          </a:solidFill>
                          <a:effectLst/>
                        </a:rPr>
                        <a:t>&lt;!-- 当选中时，`selected` 为字符串 "</a:t>
                      </a:r>
                      <a:r>
                        <a:rPr lang="en-US" sz="1200" dirty="0" err="1">
                          <a:solidFill>
                            <a:srgbClr val="B3B3B3"/>
                          </a:solidFill>
                          <a:effectLst/>
                        </a:rPr>
                        <a:t>abc</a:t>
                      </a:r>
                      <a:r>
                        <a:rPr lang="en-US" sz="1200" dirty="0">
                          <a:solidFill>
                            <a:srgbClr val="B3B3B3"/>
                          </a:solidFill>
                          <a:effectLst/>
                        </a:rPr>
                        <a:t>" --&gt;</a:t>
                      </a:r>
                      <a:endParaRPr lang="en-US" sz="1200" dirty="0">
                        <a:effectLst/>
                      </a:endParaRPr>
                    </a:p>
                    <a:p>
                      <a:r>
                        <a:rPr lang="en-US" sz="1200" dirty="0">
                          <a:solidFill>
                            <a:srgbClr val="2973B7"/>
                          </a:solidFill>
                          <a:effectLst/>
                        </a:rPr>
                        <a:t>&lt;select v-model=</a:t>
                      </a:r>
                      <a:r>
                        <a:rPr lang="en-US" sz="1200" dirty="0">
                          <a:solidFill>
                            <a:srgbClr val="42B983"/>
                          </a:solidFill>
                          <a:effectLst/>
                        </a:rPr>
                        <a:t>"selected"</a:t>
                      </a:r>
                      <a:r>
                        <a:rPr lang="en-US" sz="1200" dirty="0">
                          <a:solidFill>
                            <a:srgbClr val="2973B7"/>
                          </a:solidFill>
                          <a:effectLst/>
                        </a:rPr>
                        <a:t>&gt;</a:t>
                      </a:r>
                      <a:endParaRPr lang="en-US" sz="1200" dirty="0">
                        <a:effectLst/>
                      </a:endParaRPr>
                    </a:p>
                    <a:p>
                      <a:r>
                        <a:rPr lang="en-US" sz="1200" dirty="0">
                          <a:solidFill>
                            <a:srgbClr val="2973B7"/>
                          </a:solidFill>
                          <a:effectLst/>
                        </a:rPr>
                        <a:t>&lt;option value=</a:t>
                      </a:r>
                      <a:r>
                        <a:rPr lang="en-US" sz="1200" dirty="0">
                          <a:solidFill>
                            <a:srgbClr val="42B983"/>
                          </a:solidFill>
                          <a:effectLst/>
                        </a:rPr>
                        <a:t>"</a:t>
                      </a:r>
                      <a:r>
                        <a:rPr lang="en-US" sz="1200" dirty="0" err="1">
                          <a:solidFill>
                            <a:srgbClr val="42B983"/>
                          </a:solidFill>
                          <a:effectLst/>
                        </a:rPr>
                        <a:t>abc</a:t>
                      </a:r>
                      <a:r>
                        <a:rPr lang="en-US" sz="1200" dirty="0">
                          <a:solidFill>
                            <a:srgbClr val="42B983"/>
                          </a:solidFill>
                          <a:effectLst/>
                        </a:rPr>
                        <a:t>"</a:t>
                      </a:r>
                      <a:r>
                        <a:rPr lang="en-US" sz="1200" dirty="0">
                          <a:solidFill>
                            <a:srgbClr val="2973B7"/>
                          </a:solidFill>
                          <a:effectLst/>
                        </a:rPr>
                        <a:t>&gt;</a:t>
                      </a:r>
                      <a:r>
                        <a:rPr lang="en-US" sz="1200" dirty="0">
                          <a:effectLst/>
                        </a:rPr>
                        <a:t>ABC</a:t>
                      </a:r>
                      <a:r>
                        <a:rPr lang="en-US" sz="1200" dirty="0">
                          <a:solidFill>
                            <a:srgbClr val="2973B7"/>
                          </a:solidFill>
                          <a:effectLst/>
                        </a:rPr>
                        <a:t>&lt;/option&gt;</a:t>
                      </a:r>
                      <a:endParaRPr lang="en-US" sz="1200" dirty="0">
                        <a:effectLst/>
                      </a:endParaRPr>
                    </a:p>
                    <a:p>
                      <a:r>
                        <a:rPr lang="en-US" sz="1200" dirty="0">
                          <a:solidFill>
                            <a:srgbClr val="2973B7"/>
                          </a:solidFill>
                          <a:effectLst/>
                        </a:rPr>
                        <a:t>&lt;/select&gt;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4</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CN" sz="2800" dirty="0" smtClean="0">
                <a:solidFill>
                  <a:schemeClr val="tx2"/>
                </a:solidFill>
              </a:rPr>
              <a:t>  </a:t>
            </a:r>
            <a:r>
              <a:rPr lang="zh-CN" altLang="en-US" sz="2800" dirty="0" smtClean="0">
                <a:solidFill>
                  <a:schemeClr val="tx2"/>
                </a:solidFill>
              </a:rPr>
              <a:t>实例生命周期</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1022165" y="1037258"/>
            <a:ext cx="7200000" cy="2006557"/>
          </a:xfrm>
          <a:prstGeom prst="rect">
            <a:avLst/>
          </a:prstGeom>
        </p:spPr>
      </p:pic>
      <p:sp>
        <p:nvSpPr>
          <p:cNvPr id="6" name="矩形 5"/>
          <p:cNvSpPr/>
          <p:nvPr/>
        </p:nvSpPr>
        <p:spPr>
          <a:xfrm>
            <a:off x="846643" y="3262301"/>
            <a:ext cx="7375522" cy="923330"/>
          </a:xfrm>
          <a:prstGeom prst="rect">
            <a:avLst/>
          </a:prstGeom>
        </p:spPr>
        <p:txBody>
          <a:bodyPr wrap="square">
            <a:spAutoFit/>
          </a:bodyPr>
          <a:lstStyle/>
          <a:p>
            <a:pPr marL="285750" indent="-285750">
              <a:buClr>
                <a:schemeClr val="accent6"/>
              </a:buClr>
              <a:buFont typeface="Arial" panose="020B0604020202020204"/>
              <a:buChar char="•"/>
            </a:pPr>
            <a:r>
              <a:rPr lang="zh-CN" altLang="en-US" dirty="0"/>
              <a:t>也有一些其它的钩子，在实例生命周期的不同阶段调用，如 </a:t>
            </a:r>
            <a:r>
              <a:rPr lang="en-US" altLang="zh-CN" dirty="0"/>
              <a:t>mounted</a:t>
            </a:r>
            <a:r>
              <a:rPr lang="zh-CN" altLang="en-US" dirty="0"/>
              <a:t>、 </a:t>
            </a:r>
            <a:r>
              <a:rPr lang="en-US" altLang="zh-CN" dirty="0"/>
              <a:t>updated </a:t>
            </a:r>
            <a:r>
              <a:rPr lang="zh-CN" altLang="en-US" dirty="0"/>
              <a:t>、</a:t>
            </a:r>
            <a:r>
              <a:rPr lang="en-US" altLang="zh-CN" dirty="0"/>
              <a:t>destroyed </a:t>
            </a:r>
            <a:r>
              <a:rPr lang="zh-CN" altLang="en-US" dirty="0"/>
              <a:t>。钩子的 </a:t>
            </a:r>
            <a:r>
              <a:rPr lang="en-US" altLang="zh-CN" dirty="0"/>
              <a:t>this </a:t>
            </a:r>
            <a:r>
              <a:rPr lang="zh-CN" altLang="en-US" dirty="0"/>
              <a:t>指向调用它的 </a:t>
            </a:r>
            <a:r>
              <a:rPr lang="en-US" altLang="zh-CN" dirty="0" err="1"/>
              <a:t>Vue</a:t>
            </a:r>
            <a:r>
              <a:rPr lang="en-US" altLang="zh-CN" dirty="0"/>
              <a:t> </a:t>
            </a:r>
            <a:r>
              <a:rPr lang="zh-CN" altLang="en-US" dirty="0"/>
              <a:t>实例。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.2</a:t>
            </a:r>
            <a:r>
              <a:rPr lang="zh-CN" altLang="en-US" dirty="0" smtClean="0"/>
              <a:t> 绑定</a:t>
            </a:r>
            <a:r>
              <a:rPr lang="en-US" altLang="zh-CN" dirty="0" err="1" smtClean="0"/>
              <a:t>Vue</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smtClean="0"/>
              <a:t>	如果我们</a:t>
            </a:r>
            <a:r>
              <a:rPr lang="zh-CN" altLang="en-US" dirty="0"/>
              <a:t>想绑定 </a:t>
            </a:r>
            <a:r>
              <a:rPr lang="en-US" altLang="zh-CN" dirty="0"/>
              <a:t>value </a:t>
            </a:r>
            <a:r>
              <a:rPr lang="zh-CN" altLang="en-US" dirty="0"/>
              <a:t>到 </a:t>
            </a:r>
            <a:r>
              <a:rPr lang="en-US" altLang="zh-CN" dirty="0" err="1"/>
              <a:t>Vue</a:t>
            </a:r>
            <a:r>
              <a:rPr lang="en-US" altLang="zh-CN" dirty="0"/>
              <a:t> </a:t>
            </a:r>
            <a:r>
              <a:rPr lang="zh-CN" altLang="en-US" dirty="0"/>
              <a:t>实例的一个动态属性上，这时可以用 </a:t>
            </a:r>
            <a:r>
              <a:rPr lang="en-US" altLang="zh-CN" dirty="0"/>
              <a:t>v-bind</a:t>
            </a:r>
            <a:r>
              <a:rPr lang="zh-CN" altLang="en-US" dirty="0"/>
              <a:t> 实现，并且这个属性的值可以不是字符串。</a:t>
            </a:r>
            <a:endParaRPr lang="zh-CN" altLang="en-US" dirty="0" smtClean="0">
              <a:solidFill>
                <a:schemeClr val="tx1"/>
              </a:solidFill>
            </a:endParaRPr>
          </a:p>
        </p:txBody>
      </p:sp>
      <p:graphicFrame>
        <p:nvGraphicFramePr>
          <p:cNvPr id="5" name="表格 4"/>
          <p:cNvGraphicFramePr>
            <a:graphicFrameLocks noGrp="1"/>
          </p:cNvGraphicFramePr>
          <p:nvPr/>
        </p:nvGraphicFramePr>
        <p:xfrm>
          <a:off x="1046239" y="2827017"/>
          <a:ext cx="6600825" cy="979916"/>
        </p:xfrm>
        <a:graphic>
          <a:graphicData uri="http://schemas.openxmlformats.org/drawingml/2006/table">
            <a:tbl>
              <a:tblPr/>
              <a:tblGrid>
                <a:gridCol w="6600825"/>
              </a:tblGrid>
              <a:tr h="979916">
                <a:tc>
                  <a:txBody>
                    <a:bodyPr/>
                    <a:lstStyle/>
                    <a:p>
                      <a:r>
                        <a:rPr lang="en-US" sz="1200" dirty="0">
                          <a:solidFill>
                            <a:srgbClr val="2973B7"/>
                          </a:solidFill>
                          <a:effectLst/>
                        </a:rPr>
                        <a:t>&lt;input</a:t>
                      </a:r>
                      <a:endParaRPr lang="en-US" sz="1200" dirty="0">
                        <a:effectLst/>
                      </a:endParaRPr>
                    </a:p>
                    <a:p>
                      <a:r>
                        <a:rPr lang="en-US" sz="1200" dirty="0">
                          <a:effectLst/>
                        </a:rPr>
                        <a:t>type=</a:t>
                      </a:r>
                      <a:r>
                        <a:rPr lang="en-US" sz="1200" dirty="0">
                          <a:solidFill>
                            <a:srgbClr val="42B983"/>
                          </a:solidFill>
                          <a:effectLst/>
                        </a:rPr>
                        <a:t>"checkbox"</a:t>
                      </a:r>
                      <a:endParaRPr lang="en-US" sz="1200" dirty="0">
                        <a:effectLst/>
                      </a:endParaRPr>
                    </a:p>
                    <a:p>
                      <a:r>
                        <a:rPr lang="en-US" sz="1200" dirty="0">
                          <a:effectLst/>
                        </a:rPr>
                        <a:t>v-model=</a:t>
                      </a:r>
                      <a:r>
                        <a:rPr lang="en-US" sz="1200" dirty="0">
                          <a:solidFill>
                            <a:srgbClr val="42B983"/>
                          </a:solidFill>
                          <a:effectLst/>
                        </a:rPr>
                        <a:t>"toggle"</a:t>
                      </a:r>
                      <a:endParaRPr lang="en-US" sz="1200" dirty="0">
                        <a:effectLst/>
                      </a:endParaRPr>
                    </a:p>
                    <a:p>
                      <a:r>
                        <a:rPr lang="en-US" sz="1200" dirty="0" err="1">
                          <a:effectLst/>
                        </a:rPr>
                        <a:t>v-bind:true-value</a:t>
                      </a:r>
                      <a:r>
                        <a:rPr lang="en-US" sz="1200" dirty="0">
                          <a:effectLst/>
                        </a:rPr>
                        <a:t>=</a:t>
                      </a:r>
                      <a:r>
                        <a:rPr lang="en-US" sz="1200" dirty="0">
                          <a:solidFill>
                            <a:srgbClr val="42B983"/>
                          </a:solidFill>
                          <a:effectLst/>
                        </a:rPr>
                        <a:t>"a"</a:t>
                      </a:r>
                      <a:endParaRPr lang="en-US" sz="1200" dirty="0">
                        <a:effectLst/>
                      </a:endParaRPr>
                    </a:p>
                    <a:p>
                      <a:r>
                        <a:rPr lang="en-US" sz="1200" dirty="0" err="1">
                          <a:effectLst/>
                        </a:rPr>
                        <a:t>v-bind:false-value</a:t>
                      </a:r>
                      <a:r>
                        <a:rPr lang="en-US" sz="1200" dirty="0">
                          <a:effectLst/>
                        </a:rPr>
                        <a:t>=</a:t>
                      </a:r>
                      <a:r>
                        <a:rPr lang="en-US" sz="1200" dirty="0">
                          <a:solidFill>
                            <a:srgbClr val="42B983"/>
                          </a:solidFill>
                          <a:effectLst/>
                        </a:rPr>
                        <a:t>"b"</a:t>
                      </a:r>
                      <a:r>
                        <a:rPr lang="en-US" sz="1200" dirty="0">
                          <a:effectLst/>
                        </a:rPr>
                        <a:t>&gt;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6" name="表格 5"/>
          <p:cNvGraphicFramePr>
            <a:graphicFrameLocks noGrp="1"/>
          </p:cNvGraphicFramePr>
          <p:nvPr/>
        </p:nvGraphicFramePr>
        <p:xfrm>
          <a:off x="1043608" y="1757520"/>
          <a:ext cx="6600825" cy="801819"/>
        </p:xfrm>
        <a:graphic>
          <a:graphicData uri="http://schemas.openxmlformats.org/drawingml/2006/table">
            <a:tbl>
              <a:tblPr/>
              <a:tblGrid>
                <a:gridCol w="6600825"/>
              </a:tblGrid>
              <a:tr h="796182">
                <a:tc>
                  <a:txBody>
                    <a:bodyPr/>
                    <a:lstStyle/>
                    <a:p>
                      <a:r>
                        <a:rPr lang="en-US" altLang="zh-CN" sz="1200" dirty="0">
                          <a:solidFill>
                            <a:srgbClr val="B3B3B3"/>
                          </a:solidFill>
                          <a:effectLst/>
                        </a:rPr>
                        <a:t>// </a:t>
                      </a:r>
                      <a:r>
                        <a:rPr lang="zh-CN" altLang="en-US" sz="1200" dirty="0">
                          <a:solidFill>
                            <a:srgbClr val="B3B3B3"/>
                          </a:solidFill>
                          <a:effectLst/>
                        </a:rPr>
                        <a:t>当选中时</a:t>
                      </a:r>
                      <a:endParaRPr lang="zh-CN" altLang="en-US" sz="1200" dirty="0">
                        <a:effectLst/>
                      </a:endParaRPr>
                    </a:p>
                    <a:p>
                      <a:r>
                        <a:rPr lang="en-US" altLang="zh-CN" sz="1200" dirty="0" err="1">
                          <a:effectLst/>
                        </a:rPr>
                        <a:t>vm.toggle</a:t>
                      </a:r>
                      <a:r>
                        <a:rPr lang="en-US" altLang="zh-CN" sz="1200" dirty="0">
                          <a:effectLst/>
                        </a:rPr>
                        <a:t> === </a:t>
                      </a:r>
                      <a:r>
                        <a:rPr lang="en-US" altLang="zh-CN" sz="1200" dirty="0" err="1">
                          <a:effectLst/>
                        </a:rPr>
                        <a:t>vm.a</a:t>
                      </a:r>
                      <a:endParaRPr lang="en-US" altLang="zh-CN" sz="1200" dirty="0">
                        <a:effectLst/>
                      </a:endParaRPr>
                    </a:p>
                    <a:p>
                      <a:r>
                        <a:rPr lang="en-US" altLang="zh-CN" sz="1200" dirty="0">
                          <a:solidFill>
                            <a:srgbClr val="B3B3B3"/>
                          </a:solidFill>
                          <a:effectLst/>
                        </a:rPr>
                        <a:t>// </a:t>
                      </a:r>
                      <a:r>
                        <a:rPr lang="zh-CN" altLang="en-US" sz="1200" dirty="0">
                          <a:solidFill>
                            <a:srgbClr val="B3B3B3"/>
                          </a:solidFill>
                          <a:effectLst/>
                        </a:rPr>
                        <a:t>当没有选中时</a:t>
                      </a:r>
                      <a:endParaRPr lang="zh-CN" altLang="en-US" sz="1200" dirty="0">
                        <a:effectLst/>
                      </a:endParaRPr>
                    </a:p>
                    <a:p>
                      <a:r>
                        <a:rPr lang="en-US" altLang="zh-CN" sz="1200" dirty="0" err="1">
                          <a:effectLst/>
                        </a:rPr>
                        <a:t>vm.toggle</a:t>
                      </a:r>
                      <a:r>
                        <a:rPr lang="en-US" altLang="zh-CN" sz="1200" dirty="0">
                          <a:effectLst/>
                        </a:rPr>
                        <a:t> === </a:t>
                      </a:r>
                      <a:r>
                        <a:rPr lang="en-US" altLang="zh-CN" sz="1200" dirty="0" err="1">
                          <a:effectLst/>
                        </a:rPr>
                        <a:t>vm.b</a:t>
                      </a:r>
                      <a:endParaRPr lang="en-US" altLang="zh-CN" sz="1200" dirty="0">
                        <a:effectLst/>
                      </a:endParaRPr>
                    </a:p>
                  </a:txBody>
                  <a:tcPr marL="61245" marR="61245" marT="30622" marB="30622" anchor="ctr">
                    <a:lnL>
                      <a:noFill/>
                    </a:lnL>
                    <a:lnR>
                      <a:noFill/>
                    </a:lnR>
                    <a:lnT>
                      <a:noFill/>
                    </a:lnT>
                    <a:lnB>
                      <a:noFill/>
                    </a:lnB>
                  </a:tcPr>
                </a:tc>
              </a:tr>
            </a:tbl>
          </a:graphicData>
        </a:graphic>
      </p:graphicFrame>
      <p:sp>
        <p:nvSpPr>
          <p:cNvPr id="8" name="Rectangle 1"/>
          <p:cNvSpPr>
            <a:spLocks noChangeArrowheads="1"/>
          </p:cNvSpPr>
          <p:nvPr/>
        </p:nvSpPr>
        <p:spPr bwMode="auto">
          <a:xfrm>
            <a:off x="1043608" y="1757942"/>
            <a:ext cx="9144000" cy="0"/>
          </a:xfrm>
          <a:prstGeom prst="rect">
            <a:avLst/>
          </a:prstGeom>
          <a:solidFill>
            <a:srgbClr val="F8F8F8"/>
          </a:solidFill>
          <a:ln>
            <a:noFill/>
          </a:ln>
          <a:effec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2C3E50"/>
                </a:solidFill>
                <a:effectLst/>
                <a:latin typeface="Arial" panose="020B0604020202020204" pitchFamily="34" charset="0"/>
                <a:ea typeface="Source Sans Pro" charset="0"/>
                <a:hlinkClick r:id="rId1"/>
              </a:rPr>
              <a:t>复选框</a:t>
            </a:r>
            <a:endParaRPr kumimoji="0" lang="zh-CN" altLang="zh-CN" sz="1300" b="1" i="0" u="none" strike="noStrike" cap="none" normalizeH="0" baseline="0">
              <a:ln>
                <a:noFill/>
              </a:ln>
              <a:solidFill>
                <a:srgbClr val="2C3E50"/>
              </a:solidFill>
              <a:effectLst/>
              <a:latin typeface="Arial" panose="020B0604020202020204" pitchFamily="34" charset="0"/>
              <a:ea typeface="Source Sans Pro"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.3</a:t>
            </a:r>
            <a:r>
              <a:rPr lang="zh-CN" altLang="en-US" dirty="0" smtClean="0"/>
              <a:t> 修饰符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en-US" altLang="zh-CN" dirty="0" smtClean="0">
                <a:solidFill>
                  <a:schemeClr val="tx1"/>
                </a:solidFill>
              </a:rPr>
              <a:t>.lazy</a:t>
            </a:r>
            <a:endParaRPr lang="zh-CN" altLang="en-US" dirty="0" smtClean="0">
              <a:solidFill>
                <a:schemeClr val="tx1"/>
              </a:solidFill>
            </a:endParaRPr>
          </a:p>
          <a:p>
            <a:pPr marL="0" indent="0">
              <a:buNone/>
            </a:pPr>
            <a:r>
              <a:rPr lang="zh-CN" altLang="en-US" sz="1600" dirty="0" smtClean="0"/>
              <a:t>	在</a:t>
            </a:r>
            <a:r>
              <a:rPr lang="zh-CN" altLang="en-US" sz="1600" dirty="0"/>
              <a:t>默认情况下， </a:t>
            </a:r>
            <a:r>
              <a:rPr lang="en-US" altLang="zh-CN" sz="1600" dirty="0"/>
              <a:t>v-model</a:t>
            </a:r>
            <a:r>
              <a:rPr lang="zh-CN" altLang="en-US" sz="1600" dirty="0"/>
              <a:t> 在 </a:t>
            </a:r>
            <a:r>
              <a:rPr lang="en-US" altLang="zh-CN" sz="1600" dirty="0"/>
              <a:t>input</a:t>
            </a:r>
            <a:r>
              <a:rPr lang="zh-CN" altLang="en-US" sz="1600" dirty="0"/>
              <a:t> 事件中同步输入框的值与数据，但你可以添加一个修饰符 </a:t>
            </a:r>
            <a:r>
              <a:rPr lang="en-US" altLang="zh-CN" sz="1600" dirty="0"/>
              <a:t>lazy</a:t>
            </a:r>
            <a:r>
              <a:rPr lang="zh-CN" altLang="en-US" sz="1600" dirty="0"/>
              <a:t> ，从而转变为在 </a:t>
            </a:r>
            <a:r>
              <a:rPr lang="en-US" altLang="zh-CN" sz="1600" dirty="0"/>
              <a:t>change</a:t>
            </a:r>
            <a:r>
              <a:rPr lang="zh-CN" altLang="en-US" sz="1600" dirty="0"/>
              <a:t> 事件中同步</a:t>
            </a:r>
            <a:r>
              <a:rPr lang="zh-CN" altLang="en-US" sz="1600" dirty="0" smtClean="0"/>
              <a:t>：</a:t>
            </a:r>
            <a:endParaRPr lang="zh-CN" altLang="en-US" sz="1600" dirty="0" smtClean="0"/>
          </a:p>
          <a:p>
            <a:pPr marL="0" indent="0">
              <a:buNone/>
            </a:pPr>
            <a:endParaRPr lang="zh-CN" altLang="en-US" dirty="0" smtClean="0">
              <a:solidFill>
                <a:schemeClr val="tx1"/>
              </a:solidFill>
            </a:endParaRPr>
          </a:p>
          <a:p>
            <a:pPr eaLnBrk="1" hangingPunct="1"/>
            <a:r>
              <a:rPr lang="en-US" altLang="zh-CN" dirty="0" smtClean="0">
                <a:solidFill>
                  <a:schemeClr val="tx1"/>
                </a:solidFill>
              </a:rPr>
              <a:t>.number</a:t>
            </a:r>
            <a:endParaRPr lang="zh-CN" altLang="en-US" dirty="0" smtClean="0">
              <a:solidFill>
                <a:schemeClr val="tx1"/>
              </a:solidFill>
            </a:endParaRPr>
          </a:p>
          <a:p>
            <a:pPr marL="0" indent="0">
              <a:buNone/>
            </a:pPr>
            <a:r>
              <a:rPr lang="zh-CN" altLang="en-US" sz="1600" dirty="0" smtClean="0"/>
              <a:t>	如果</a:t>
            </a:r>
            <a:r>
              <a:rPr lang="zh-CN" altLang="en-US" sz="1600" dirty="0"/>
              <a:t>想自动将用户的输入值转为 </a:t>
            </a:r>
            <a:r>
              <a:rPr lang="en-US" altLang="zh-CN" sz="1600" dirty="0"/>
              <a:t>Number </a:t>
            </a:r>
            <a:r>
              <a:rPr lang="zh-CN" altLang="en-US" sz="1600" dirty="0"/>
              <a:t>类型（如果原值的转换结果为 </a:t>
            </a:r>
            <a:r>
              <a:rPr lang="en-US" altLang="zh-CN" sz="1600" dirty="0" err="1"/>
              <a:t>NaN</a:t>
            </a:r>
            <a:r>
              <a:rPr lang="en-US" altLang="zh-CN" sz="1600" dirty="0"/>
              <a:t> </a:t>
            </a:r>
            <a:r>
              <a:rPr lang="zh-CN" altLang="en-US" sz="1600" dirty="0"/>
              <a:t>则返回原值），可以添加一个修饰符 </a:t>
            </a:r>
            <a:r>
              <a:rPr lang="en-US" altLang="zh-CN" sz="1600" dirty="0"/>
              <a:t>number</a:t>
            </a:r>
            <a:r>
              <a:rPr lang="zh-CN" altLang="en-US" sz="1600" dirty="0"/>
              <a:t> 给 </a:t>
            </a:r>
            <a:r>
              <a:rPr lang="en-US" altLang="zh-CN" sz="1600" dirty="0"/>
              <a:t>v-model</a:t>
            </a:r>
            <a:r>
              <a:rPr lang="zh-CN" altLang="en-US" sz="1600" dirty="0"/>
              <a:t> 来处理输入值</a:t>
            </a:r>
            <a:r>
              <a:rPr lang="zh-CN" altLang="en-US" sz="1600" dirty="0" smtClean="0"/>
              <a:t>：</a:t>
            </a:r>
            <a:endParaRPr lang="zh-CN" altLang="en-US" sz="1600" dirty="0" smtClean="0"/>
          </a:p>
          <a:p>
            <a:pPr marL="0" indent="0">
              <a:buNone/>
            </a:pPr>
            <a:endParaRPr lang="zh-CN" altLang="en-US" sz="1600" dirty="0" smtClean="0">
              <a:solidFill>
                <a:schemeClr val="tx1"/>
              </a:solidFill>
            </a:endParaRPr>
          </a:p>
          <a:p>
            <a:pPr eaLnBrk="1" hangingPunct="1"/>
            <a:r>
              <a:rPr lang="en-US" altLang="zh-CN" dirty="0" smtClean="0">
                <a:solidFill>
                  <a:schemeClr val="tx1"/>
                </a:solidFill>
              </a:rPr>
              <a:t>.trim</a:t>
            </a:r>
            <a:endParaRPr lang="zh-CN" altLang="en-US" dirty="0" smtClean="0">
              <a:solidFill>
                <a:schemeClr val="tx1"/>
              </a:solidFill>
            </a:endParaRPr>
          </a:p>
        </p:txBody>
      </p:sp>
      <p:graphicFrame>
        <p:nvGraphicFramePr>
          <p:cNvPr id="6" name="表格 5"/>
          <p:cNvGraphicFramePr>
            <a:graphicFrameLocks noGrp="1"/>
          </p:cNvGraphicFramePr>
          <p:nvPr/>
        </p:nvGraphicFramePr>
        <p:xfrm>
          <a:off x="1034163" y="2172362"/>
          <a:ext cx="6600825" cy="428713"/>
        </p:xfrm>
        <a:graphic>
          <a:graphicData uri="http://schemas.openxmlformats.org/drawingml/2006/table">
            <a:tbl>
              <a:tblPr/>
              <a:tblGrid>
                <a:gridCol w="6600825"/>
              </a:tblGrid>
              <a:tr h="428713">
                <a:tc>
                  <a:txBody>
                    <a:bodyPr/>
                    <a:lstStyle/>
                    <a:p>
                      <a:r>
                        <a:rPr lang="en-US" sz="1200" dirty="0">
                          <a:solidFill>
                            <a:srgbClr val="B3B3B3"/>
                          </a:solidFill>
                          <a:effectLst/>
                        </a:rPr>
                        <a:t>&lt;!-- 在 "change" 而不是 "input" 事件中更新 --&gt;</a:t>
                      </a:r>
                      <a:endParaRPr lang="en-US" sz="1200" dirty="0">
                        <a:effectLst/>
                      </a:endParaRPr>
                    </a:p>
                    <a:p>
                      <a:r>
                        <a:rPr lang="en-US" sz="1200" dirty="0">
                          <a:solidFill>
                            <a:srgbClr val="2973B7"/>
                          </a:solidFill>
                          <a:effectLst/>
                        </a:rPr>
                        <a:t>&lt;input v-</a:t>
                      </a:r>
                      <a:r>
                        <a:rPr lang="en-US" sz="1200" dirty="0" err="1">
                          <a:solidFill>
                            <a:srgbClr val="2973B7"/>
                          </a:solidFill>
                          <a:effectLst/>
                        </a:rPr>
                        <a:t>model.lazy</a:t>
                      </a:r>
                      <a:r>
                        <a:rPr lang="en-US" sz="1200" dirty="0">
                          <a:solidFill>
                            <a:srgbClr val="2973B7"/>
                          </a:solidFill>
                          <a:effectLst/>
                        </a:rPr>
                        <a:t>=</a:t>
                      </a:r>
                      <a:r>
                        <a:rPr lang="en-US" sz="1200" dirty="0">
                          <a:solidFill>
                            <a:srgbClr val="42B983"/>
                          </a:solidFill>
                          <a:effectLst/>
                        </a:rPr>
                        <a:t>"</a:t>
                      </a:r>
                      <a:r>
                        <a:rPr lang="en-US" sz="1200" dirty="0" err="1">
                          <a:solidFill>
                            <a:srgbClr val="42B983"/>
                          </a:solidFill>
                          <a:effectLst/>
                        </a:rPr>
                        <a:t>msg</a:t>
                      </a:r>
                      <a:r>
                        <a:rPr lang="en-US" sz="1200" dirty="0">
                          <a:solidFill>
                            <a:srgbClr val="42B983"/>
                          </a:solidFill>
                          <a:effectLst/>
                        </a:rPr>
                        <a:t>"</a:t>
                      </a:r>
                      <a:r>
                        <a:rPr lang="en-US" sz="1200" dirty="0">
                          <a:solidFill>
                            <a:srgbClr val="2973B7"/>
                          </a:solidFill>
                          <a:effectLst/>
                        </a:rPr>
                        <a:t> &gt;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8" name="表格 7"/>
          <p:cNvGraphicFramePr>
            <a:graphicFrameLocks noGrp="1"/>
          </p:cNvGraphicFramePr>
          <p:nvPr/>
        </p:nvGraphicFramePr>
        <p:xfrm>
          <a:off x="1049151" y="4165130"/>
          <a:ext cx="6600825" cy="244979"/>
        </p:xfrm>
        <a:graphic>
          <a:graphicData uri="http://schemas.openxmlformats.org/drawingml/2006/table">
            <a:tbl>
              <a:tblPr/>
              <a:tblGrid>
                <a:gridCol w="6600825"/>
              </a:tblGrid>
              <a:tr h="244979">
                <a:tc>
                  <a:txBody>
                    <a:bodyPr/>
                    <a:lstStyle/>
                    <a:p>
                      <a:r>
                        <a:rPr lang="en-US" sz="1200" dirty="0">
                          <a:solidFill>
                            <a:srgbClr val="2973B7"/>
                          </a:solidFill>
                          <a:effectLst/>
                        </a:rPr>
                        <a:t>&lt;input v-</a:t>
                      </a:r>
                      <a:r>
                        <a:rPr lang="en-US" sz="1200" dirty="0" err="1">
                          <a:solidFill>
                            <a:srgbClr val="2973B7"/>
                          </a:solidFill>
                          <a:effectLst/>
                        </a:rPr>
                        <a:t>model.number</a:t>
                      </a:r>
                      <a:r>
                        <a:rPr lang="en-US" sz="1200" dirty="0">
                          <a:solidFill>
                            <a:srgbClr val="2973B7"/>
                          </a:solidFill>
                          <a:effectLst/>
                        </a:rPr>
                        <a:t>=</a:t>
                      </a:r>
                      <a:r>
                        <a:rPr lang="en-US" sz="1200" dirty="0">
                          <a:solidFill>
                            <a:srgbClr val="42B983"/>
                          </a:solidFill>
                          <a:effectLst/>
                        </a:rPr>
                        <a:t>"age"</a:t>
                      </a:r>
                      <a:r>
                        <a:rPr lang="en-US" sz="1200" dirty="0">
                          <a:solidFill>
                            <a:srgbClr val="2973B7"/>
                          </a:solidFill>
                          <a:effectLst/>
                        </a:rPr>
                        <a:t> type=</a:t>
                      </a:r>
                      <a:r>
                        <a:rPr lang="en-US" sz="1200" dirty="0">
                          <a:solidFill>
                            <a:srgbClr val="42B983"/>
                          </a:solidFill>
                          <a:effectLst/>
                        </a:rPr>
                        <a:t>"number"</a:t>
                      </a:r>
                      <a:r>
                        <a:rPr lang="en-US" sz="1200" dirty="0">
                          <a:solidFill>
                            <a:srgbClr val="2973B7"/>
                          </a:solidFill>
                          <a:effectLst/>
                        </a:rPr>
                        <a:t>&gt;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smtClean="0"/>
              <a:t>8</a:t>
            </a:r>
            <a:r>
              <a:rPr kumimoji="1" lang="en-US" altLang="zh-CN" dirty="0" smtClean="0"/>
              <a:t>.3</a:t>
            </a:r>
            <a:r>
              <a:rPr lang="zh-CN" altLang="en-US" dirty="0" smtClean="0"/>
              <a:t> 修饰符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en-US" altLang="zh-CN" dirty="0" smtClean="0">
                <a:solidFill>
                  <a:schemeClr val="tx1"/>
                </a:solidFill>
              </a:rPr>
              <a:t>.trim</a:t>
            </a:r>
            <a:endParaRPr lang="zh-CN" altLang="en-US" dirty="0" smtClean="0">
              <a:solidFill>
                <a:schemeClr val="tx1"/>
              </a:solidFill>
            </a:endParaRPr>
          </a:p>
          <a:p>
            <a:pPr marL="0" indent="0">
              <a:buNone/>
            </a:pPr>
            <a:r>
              <a:rPr lang="zh-CN" altLang="en-US" dirty="0" smtClean="0"/>
              <a:t>	</a:t>
            </a:r>
            <a:r>
              <a:rPr lang="zh-CN" altLang="en-US" sz="1600" dirty="0" smtClean="0"/>
              <a:t>如果要</a:t>
            </a:r>
            <a:r>
              <a:rPr lang="zh-CN" altLang="en-US" sz="1600" dirty="0"/>
              <a:t>自动过滤用户输入的首尾空格，可以添加 </a:t>
            </a:r>
            <a:r>
              <a:rPr lang="en-US" altLang="zh-CN" sz="1600" dirty="0"/>
              <a:t>trim</a:t>
            </a:r>
            <a:r>
              <a:rPr lang="zh-CN" altLang="en-US" sz="1600" dirty="0"/>
              <a:t> 修饰符到 </a:t>
            </a:r>
            <a:r>
              <a:rPr lang="en-US" altLang="zh-CN" sz="1600" dirty="0"/>
              <a:t>v-model</a:t>
            </a:r>
            <a:r>
              <a:rPr lang="zh-CN" altLang="en-US" sz="1600" dirty="0"/>
              <a:t> 上过滤输入</a:t>
            </a:r>
            <a:r>
              <a:rPr lang="zh-CN" altLang="en-US" sz="1600" dirty="0" smtClean="0"/>
              <a:t>：</a:t>
            </a:r>
            <a:endParaRPr lang="zh-CN" altLang="en-US" sz="1600" dirty="0" smtClean="0"/>
          </a:p>
          <a:p>
            <a:pPr marL="0" indent="0">
              <a:buNone/>
            </a:pPr>
            <a:endParaRPr lang="zh-CN" altLang="en-US" sz="1600" dirty="0" smtClean="0">
              <a:solidFill>
                <a:schemeClr val="tx1"/>
              </a:solidFill>
            </a:endParaRPr>
          </a:p>
        </p:txBody>
      </p:sp>
      <p:graphicFrame>
        <p:nvGraphicFramePr>
          <p:cNvPr id="3" name="表格 2"/>
          <p:cNvGraphicFramePr>
            <a:graphicFrameLocks noGrp="1"/>
          </p:cNvGraphicFramePr>
          <p:nvPr/>
        </p:nvGraphicFramePr>
        <p:xfrm>
          <a:off x="947741" y="2067694"/>
          <a:ext cx="6600825" cy="244979"/>
        </p:xfrm>
        <a:graphic>
          <a:graphicData uri="http://schemas.openxmlformats.org/drawingml/2006/table">
            <a:tbl>
              <a:tblPr/>
              <a:tblGrid>
                <a:gridCol w="6600825"/>
              </a:tblGrid>
              <a:tr h="244979">
                <a:tc>
                  <a:txBody>
                    <a:bodyPr/>
                    <a:lstStyle/>
                    <a:p>
                      <a:r>
                        <a:rPr lang="en-US" sz="1200" dirty="0">
                          <a:solidFill>
                            <a:srgbClr val="2973B7"/>
                          </a:solidFill>
                          <a:effectLst/>
                        </a:rPr>
                        <a:t>&lt;input v-</a:t>
                      </a:r>
                      <a:r>
                        <a:rPr lang="en-US" sz="1200" dirty="0" err="1">
                          <a:solidFill>
                            <a:srgbClr val="2973B7"/>
                          </a:solidFill>
                          <a:effectLst/>
                        </a:rPr>
                        <a:t>model.trim</a:t>
                      </a:r>
                      <a:r>
                        <a:rPr lang="en-US" sz="1200" dirty="0">
                          <a:solidFill>
                            <a:srgbClr val="2973B7"/>
                          </a:solidFill>
                          <a:effectLst/>
                        </a:rPr>
                        <a:t>=</a:t>
                      </a:r>
                      <a:r>
                        <a:rPr lang="en-US" sz="1200" dirty="0">
                          <a:solidFill>
                            <a:srgbClr val="42B983"/>
                          </a:solidFill>
                          <a:effectLst/>
                        </a:rPr>
                        <a:t>"</a:t>
                      </a:r>
                      <a:r>
                        <a:rPr lang="en-US" sz="1200" dirty="0" err="1">
                          <a:solidFill>
                            <a:srgbClr val="42B983"/>
                          </a:solidFill>
                          <a:effectLst/>
                        </a:rPr>
                        <a:t>msg</a:t>
                      </a:r>
                      <a:r>
                        <a:rPr lang="en-US" sz="1200" dirty="0">
                          <a:solidFill>
                            <a:srgbClr val="42B983"/>
                          </a:solidFill>
                          <a:effectLst/>
                        </a:rPr>
                        <a:t>"</a:t>
                      </a:r>
                      <a:r>
                        <a:rPr lang="en-US" sz="1200" dirty="0">
                          <a:solidFill>
                            <a:srgbClr val="2973B7"/>
                          </a:solidFill>
                          <a:effectLst/>
                        </a:rPr>
                        <a:t>&gt;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4205" y="1051560"/>
            <a:ext cx="3496310" cy="3898900"/>
          </a:xfrm>
        </p:spPr>
        <p:txBody>
          <a:bodyPr/>
          <a:p>
            <a:pPr marL="0" indent="0">
              <a:buNone/>
            </a:pPr>
            <a:r>
              <a:rPr lang="zh-CN" altLang="en-US" sz="300"/>
              <a:t>&lt;!DOCTYPE html&gt;</a:t>
            </a:r>
            <a:endParaRPr lang="zh-CN" altLang="en-US" sz="300"/>
          </a:p>
          <a:p>
            <a:pPr marL="0" indent="0">
              <a:buNone/>
            </a:pPr>
            <a:r>
              <a:rPr lang="zh-CN" altLang="en-US" sz="300"/>
              <a:t>&lt;html&gt;</a:t>
            </a:r>
            <a:endParaRPr lang="zh-CN" altLang="en-US" sz="300"/>
          </a:p>
          <a:p>
            <a:pPr marL="0" indent="0">
              <a:buNone/>
            </a:pPr>
            <a:r>
              <a:rPr lang="zh-CN" altLang="en-US" sz="300"/>
              <a:t>&lt;head&gt;</a:t>
            </a:r>
            <a:endParaRPr lang="zh-CN" altLang="en-US" sz="300"/>
          </a:p>
          <a:p>
            <a:pPr marL="0" indent="0">
              <a:buNone/>
            </a:pPr>
            <a:r>
              <a:rPr lang="zh-CN" altLang="en-US" sz="300"/>
              <a:t>&lt;meta charset="UTF-8"&gt;</a:t>
            </a:r>
            <a:endParaRPr lang="zh-CN" altLang="en-US" sz="300"/>
          </a:p>
          <a:p>
            <a:pPr marL="0" indent="0">
              <a:buNone/>
            </a:pPr>
            <a:r>
              <a:rPr lang="zh-CN" altLang="en-US" sz="300"/>
              <a:t>&lt;title&gt;表单控件绑定&lt;/title&gt;</a:t>
            </a:r>
            <a:endParaRPr lang="zh-CN" altLang="en-US" sz="300"/>
          </a:p>
          <a:p>
            <a:pPr marL="0" indent="0">
              <a:buNone/>
            </a:pPr>
            <a:r>
              <a:rPr lang="zh-CN" altLang="en-US" sz="300"/>
              <a:t>&lt;style type="text/css"&gt;h1,h5,p,div{padding: 10px;}&lt;/style&gt;</a:t>
            </a:r>
            <a:endParaRPr lang="zh-CN" altLang="en-US" sz="300"/>
          </a:p>
          <a:p>
            <a:pPr marL="0" indent="0">
              <a:buNone/>
            </a:pPr>
            <a:r>
              <a:rPr lang="zh-CN" altLang="en-US" sz="300"/>
              <a:t>&lt;/head&gt;</a:t>
            </a:r>
            <a:endParaRPr lang="zh-CN" altLang="en-US" sz="300"/>
          </a:p>
          <a:p>
            <a:pPr marL="0" indent="0">
              <a:buNone/>
            </a:pPr>
            <a:r>
              <a:rPr lang="zh-CN" altLang="en-US" sz="300"/>
              <a:t>&lt;body&gt;</a:t>
            </a:r>
            <a:endParaRPr lang="zh-CN" altLang="en-US" sz="300"/>
          </a:p>
          <a:p>
            <a:pPr marL="0" indent="0">
              <a:buNone/>
            </a:pPr>
            <a:r>
              <a:rPr lang="zh-CN" altLang="en-US" sz="300"/>
              <a:t>&lt;div id="example"&gt;</a:t>
            </a:r>
            <a:endParaRPr lang="zh-CN" altLang="en-US" sz="300"/>
          </a:p>
          <a:p>
            <a:pPr marL="0" indent="0">
              <a:buNone/>
            </a:pPr>
            <a:r>
              <a:rPr lang="zh-CN" altLang="en-US" sz="300"/>
              <a:t>&lt;h1&gt;单行文本&lt;/h1&gt;</a:t>
            </a:r>
            <a:endParaRPr lang="zh-CN" altLang="en-US" sz="300"/>
          </a:p>
          <a:p>
            <a:pPr marL="0" indent="0">
              <a:buNone/>
            </a:pPr>
            <a:r>
              <a:rPr lang="zh-CN" altLang="en-US" sz="300"/>
              <a:t>&lt;input v-model="message" placeholder="edit me"&gt;</a:t>
            </a:r>
            <a:endParaRPr lang="zh-CN" altLang="en-US" sz="300"/>
          </a:p>
          <a:p>
            <a:pPr marL="0" indent="0">
              <a:buNone/>
            </a:pPr>
            <a:r>
              <a:rPr lang="zh-CN" altLang="en-US" sz="300"/>
              <a:t>&lt;p&gt;Message is: {{ message }}&lt;/p&gt;</a:t>
            </a:r>
            <a:endParaRPr lang="zh-CN" altLang="en-US" sz="300"/>
          </a:p>
          <a:p>
            <a:pPr marL="0" indent="0">
              <a:buNone/>
            </a:pPr>
            <a:r>
              <a:rPr lang="zh-CN" altLang="en-US" sz="300"/>
              <a:t>&lt;h1&gt;多行文本&lt;/h1&gt;</a:t>
            </a:r>
            <a:endParaRPr lang="zh-CN" altLang="en-US" sz="300"/>
          </a:p>
          <a:p>
            <a:pPr marL="0" indent="0">
              <a:buNone/>
            </a:pPr>
            <a:r>
              <a:rPr lang="zh-CN" altLang="en-US" sz="300"/>
              <a:t>&lt;span&gt;Multiline message is:&lt;/span&gt;</a:t>
            </a:r>
            <a:endParaRPr lang="zh-CN" altLang="en-US" sz="300"/>
          </a:p>
          <a:p>
            <a:pPr marL="0" indent="0">
              <a:buNone/>
            </a:pPr>
            <a:r>
              <a:rPr lang="zh-CN" altLang="en-US" sz="300"/>
              <a:t>&lt;p style="white-space: pre"&gt;{{ message2 }}&lt;/p&gt;</a:t>
            </a:r>
            <a:endParaRPr lang="zh-CN" altLang="en-US" sz="300"/>
          </a:p>
          <a:p>
            <a:pPr marL="0" indent="0">
              <a:buNone/>
            </a:pPr>
            <a:r>
              <a:rPr lang="zh-CN" altLang="en-US" sz="300"/>
              <a:t>&lt;textarea v-model="message2" placeholder="add multiple lines"&gt;&lt;/textarea&gt;</a:t>
            </a:r>
            <a:endParaRPr lang="zh-CN" altLang="en-US" sz="300"/>
          </a:p>
          <a:p>
            <a:pPr marL="0" indent="0">
              <a:buNone/>
            </a:pPr>
            <a:r>
              <a:rPr lang="zh-CN" altLang="en-US" sz="300"/>
              <a:t>&lt;h1&gt;复选框框&lt;/h1&gt;</a:t>
            </a:r>
            <a:endParaRPr lang="zh-CN" altLang="en-US" sz="300"/>
          </a:p>
          <a:p>
            <a:pPr marL="0" indent="0">
              <a:buNone/>
            </a:pPr>
            <a:r>
              <a:rPr lang="zh-CN" altLang="en-US" sz="300"/>
              <a:t>&lt;input type="checkbox" id="jack" value="Jack" v-model="checkedNames"&gt;</a:t>
            </a:r>
            <a:endParaRPr lang="zh-CN" altLang="en-US" sz="300"/>
          </a:p>
          <a:p>
            <a:pPr marL="0" indent="0">
              <a:buNone/>
            </a:pPr>
            <a:r>
              <a:rPr lang="zh-CN" altLang="en-US" sz="300"/>
              <a:t>&lt;label for="jack"&gt;Jack&lt;/label&gt;</a:t>
            </a:r>
            <a:endParaRPr lang="zh-CN" altLang="en-US" sz="300"/>
          </a:p>
          <a:p>
            <a:pPr marL="0" indent="0">
              <a:buNone/>
            </a:pPr>
            <a:r>
              <a:rPr lang="zh-CN" altLang="en-US" sz="300"/>
              <a:t>&lt;input type="checkbox" id="john" value="John" v-model="checkedNames"&gt;</a:t>
            </a:r>
            <a:endParaRPr lang="zh-CN" altLang="en-US" sz="300"/>
          </a:p>
          <a:p>
            <a:pPr marL="0" indent="0">
              <a:buNone/>
            </a:pPr>
            <a:r>
              <a:rPr lang="zh-CN" altLang="en-US" sz="300"/>
              <a:t>&lt;label for="john"&gt;John&lt;/label&gt;</a:t>
            </a:r>
            <a:endParaRPr lang="zh-CN" altLang="en-US" sz="300"/>
          </a:p>
          <a:p>
            <a:pPr marL="0" indent="0">
              <a:buNone/>
            </a:pPr>
            <a:r>
              <a:rPr lang="zh-CN" altLang="en-US" sz="300"/>
              <a:t>&lt;input type="checkbox" id="mike" value="Mike" v-model="checkedNames"&gt;</a:t>
            </a:r>
            <a:endParaRPr lang="zh-CN" altLang="en-US" sz="300"/>
          </a:p>
          <a:p>
            <a:pPr marL="0" indent="0">
              <a:buNone/>
            </a:pPr>
            <a:r>
              <a:rPr lang="zh-CN" altLang="en-US" sz="300"/>
              <a:t>&lt;label for="mike"&gt;Mike&lt;/label&gt;</a:t>
            </a:r>
            <a:endParaRPr lang="zh-CN" altLang="en-US" sz="300"/>
          </a:p>
          <a:p>
            <a:pPr marL="0" indent="0">
              <a:buNone/>
            </a:pPr>
            <a:r>
              <a:rPr lang="zh-CN" altLang="en-US" sz="300"/>
              <a:t>&lt;span&gt;Checked names: {{ checkedNames }}&lt;/span&gt;</a:t>
            </a:r>
            <a:endParaRPr lang="zh-CN" altLang="en-US" sz="300"/>
          </a:p>
          <a:p>
            <a:pPr marL="0" indent="0">
              <a:buNone/>
            </a:pPr>
            <a:r>
              <a:rPr lang="zh-CN" altLang="en-US" sz="300"/>
              <a:t>&lt;h1&gt;单选按钮&lt;/h1&gt;</a:t>
            </a:r>
            <a:endParaRPr lang="zh-CN" altLang="en-US" sz="300"/>
          </a:p>
          <a:p>
            <a:pPr marL="0" indent="0">
              <a:buNone/>
            </a:pPr>
            <a:r>
              <a:rPr lang="zh-CN" altLang="en-US" sz="300"/>
              <a:t>&lt;input type="radio" id="one" value="One" v-model="picked"&gt;</a:t>
            </a:r>
            <a:endParaRPr lang="zh-CN" altLang="en-US" sz="300"/>
          </a:p>
          <a:p>
            <a:pPr marL="0" indent="0">
              <a:buNone/>
            </a:pPr>
            <a:r>
              <a:rPr lang="zh-CN" altLang="en-US" sz="300"/>
              <a:t>&lt;label for="one"&gt;One&lt;/label&gt;&lt;br&gt;</a:t>
            </a:r>
            <a:endParaRPr lang="zh-CN" altLang="en-US" sz="300"/>
          </a:p>
          <a:p>
            <a:pPr marL="0" indent="0">
              <a:buNone/>
            </a:pPr>
            <a:r>
              <a:rPr lang="zh-CN" altLang="en-US" sz="300"/>
              <a:t>&lt;input type="radio" id="two" value="Two" v-model="picked"&gt;</a:t>
            </a:r>
            <a:endParaRPr lang="zh-CN" altLang="en-US" sz="300"/>
          </a:p>
          <a:p>
            <a:pPr marL="0" indent="0">
              <a:buNone/>
            </a:pPr>
            <a:r>
              <a:rPr lang="zh-CN" altLang="en-US" sz="300"/>
              <a:t>&lt;label for="two"&gt;Two&lt;/label&gt;&lt;br&gt;</a:t>
            </a:r>
            <a:endParaRPr lang="zh-CN" altLang="en-US" sz="300"/>
          </a:p>
          <a:p>
            <a:pPr marL="0" indent="0">
              <a:buNone/>
            </a:pPr>
            <a:r>
              <a:rPr lang="zh-CN" altLang="en-US" sz="300"/>
              <a:t>&lt;span&gt;Picked: {{ picked }}&lt;/span&gt;</a:t>
            </a:r>
            <a:endParaRPr lang="zh-CN" altLang="en-US" sz="300"/>
          </a:p>
          <a:p>
            <a:pPr marL="0" indent="0">
              <a:buNone/>
            </a:pPr>
            <a:r>
              <a:rPr lang="zh-CN" altLang="en-US" sz="300"/>
              <a:t>&lt;h1&gt;单选列表&lt;/h1&gt;</a:t>
            </a:r>
            <a:endParaRPr lang="zh-CN" altLang="en-US" sz="300"/>
          </a:p>
          <a:p>
            <a:pPr marL="0" indent="0">
              <a:buNone/>
            </a:pPr>
            <a:r>
              <a:rPr lang="zh-CN" altLang="en-US" sz="300"/>
              <a:t>&lt;select v-model="selected"&gt;</a:t>
            </a:r>
            <a:endParaRPr lang="zh-CN" altLang="en-US" sz="300"/>
          </a:p>
          <a:p>
            <a:pPr marL="0" indent="0">
              <a:buNone/>
            </a:pPr>
            <a:r>
              <a:rPr lang="zh-CN" altLang="en-US" sz="300"/>
              <a:t>  &lt;option&gt;A&lt;/option&gt;&lt;option&gt;B&lt;/option&gt;&lt;option&gt;C&lt;/option&gt;</a:t>
            </a:r>
            <a:endParaRPr lang="zh-CN" altLang="en-US" sz="300"/>
          </a:p>
          <a:p>
            <a:pPr marL="0" indent="0">
              <a:buNone/>
            </a:pPr>
            <a:r>
              <a:rPr lang="zh-CN" altLang="en-US" sz="300"/>
              <a:t>&lt;/select&gt;</a:t>
            </a:r>
            <a:endParaRPr lang="zh-CN" altLang="en-US" sz="300"/>
          </a:p>
          <a:p>
            <a:pPr marL="0" indent="0">
              <a:buNone/>
            </a:pPr>
            <a:r>
              <a:rPr lang="zh-CN" altLang="en-US" sz="300"/>
              <a:t>&lt;span&gt;Selected: {{ selected }}&lt;/span&gt;</a:t>
            </a:r>
            <a:endParaRPr lang="zh-CN" altLang="en-US" sz="300"/>
          </a:p>
          <a:p>
            <a:pPr marL="0" indent="0">
              <a:buNone/>
            </a:pPr>
            <a:r>
              <a:rPr lang="zh-CN" altLang="en-US" sz="300"/>
              <a:t>&lt;h1&gt;多选列表&lt;/h1&gt;</a:t>
            </a:r>
            <a:endParaRPr lang="zh-CN" altLang="en-US" sz="300"/>
          </a:p>
          <a:p>
            <a:pPr marL="0" indent="0">
              <a:buNone/>
            </a:pPr>
            <a:r>
              <a:rPr lang="zh-CN" altLang="en-US" sz="300"/>
              <a:t>&lt;select v-model="selected2" multiple&gt;</a:t>
            </a:r>
            <a:endParaRPr lang="zh-CN" altLang="en-US" sz="300"/>
          </a:p>
          <a:p>
            <a:pPr marL="0" indent="0">
              <a:buNone/>
            </a:pPr>
            <a:r>
              <a:rPr lang="zh-CN" altLang="en-US" sz="300"/>
              <a:t>  &lt;option&gt;A&lt;/option&gt;</a:t>
            </a:r>
            <a:endParaRPr lang="zh-CN" altLang="en-US" sz="300"/>
          </a:p>
          <a:p>
            <a:pPr marL="0" indent="0">
              <a:buNone/>
            </a:pPr>
            <a:r>
              <a:rPr lang="zh-CN" altLang="en-US" sz="300"/>
              <a:t>  &lt;option&gt;B&lt;/option&gt;</a:t>
            </a:r>
            <a:endParaRPr lang="zh-CN" altLang="en-US" sz="300"/>
          </a:p>
          <a:p>
            <a:pPr marL="0" indent="0">
              <a:buNone/>
            </a:pPr>
            <a:r>
              <a:rPr lang="zh-CN" altLang="en-US" sz="300"/>
              <a:t>  &lt;option&gt;C&lt;/option&gt;</a:t>
            </a:r>
            <a:endParaRPr lang="zh-CN" altLang="en-US" sz="300"/>
          </a:p>
          <a:p>
            <a:pPr marL="0" indent="0">
              <a:buNone/>
            </a:pPr>
            <a:r>
              <a:rPr lang="zh-CN" altLang="en-US" sz="300"/>
              <a:t>&lt;/select&gt;&lt;br&gt;</a:t>
            </a:r>
            <a:endParaRPr lang="zh-CN" altLang="en-US" sz="300"/>
          </a:p>
          <a:p>
            <a:pPr marL="0" indent="0">
              <a:buNone/>
            </a:pPr>
            <a:r>
              <a:rPr lang="zh-CN" altLang="en-US" sz="300"/>
              <a:t>&lt;span&gt;Selected: {{ selected2 }}&lt;/span&gt;</a:t>
            </a:r>
            <a:endParaRPr lang="zh-CN" altLang="en-US" sz="300"/>
          </a:p>
          <a:p>
            <a:pPr marL="0" indent="0">
              <a:buNone/>
            </a:pPr>
            <a:r>
              <a:rPr lang="zh-CN" altLang="en-US" sz="300"/>
              <a:t>&lt;h1&gt;修饰符&lt;/h1&gt;</a:t>
            </a:r>
            <a:endParaRPr lang="zh-CN" altLang="en-US" sz="300"/>
          </a:p>
          <a:p>
            <a:pPr marL="0" indent="0">
              <a:buNone/>
            </a:pPr>
            <a:r>
              <a:rPr lang="zh-CN" altLang="en-US" sz="300"/>
              <a:t>&lt;input v-model.lazy="msg4" &gt;</a:t>
            </a:r>
            <a:endParaRPr lang="zh-CN" altLang="en-US" sz="300"/>
          </a:p>
          <a:p>
            <a:pPr marL="0" indent="0">
              <a:buNone/>
            </a:pPr>
            <a:r>
              <a:rPr lang="zh-CN" altLang="en-US" sz="300"/>
              <a:t>&lt;input v-model.number="age3" type="number"&gt;</a:t>
            </a:r>
            <a:endParaRPr lang="zh-CN" altLang="en-US" sz="300"/>
          </a:p>
          <a:p>
            <a:pPr marL="0" indent="0">
              <a:buNone/>
            </a:pPr>
            <a:r>
              <a:rPr lang="zh-CN" altLang="en-US" sz="300"/>
              <a:t>&lt;input v-model.trim="msg5"&gt;</a:t>
            </a:r>
            <a:endParaRPr lang="zh-CN" altLang="en-US" sz="300"/>
          </a:p>
          <a:p>
            <a:pPr marL="0" indent="0">
              <a:buNone/>
            </a:pPr>
            <a:r>
              <a:rPr lang="zh-CN" altLang="en-US" sz="300"/>
              <a:t>&lt;/div&gt;	</a:t>
            </a:r>
            <a:endParaRPr lang="zh-CN" altLang="en-US" sz="300"/>
          </a:p>
          <a:p>
            <a:pPr marL="0" indent="0">
              <a:buNone/>
            </a:pPr>
            <a:endParaRPr lang="zh-CN" altLang="en-US" sz="3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文本框 4"/>
          <p:cNvSpPr txBox="1"/>
          <p:nvPr/>
        </p:nvSpPr>
        <p:spPr>
          <a:xfrm>
            <a:off x="5013960" y="1153160"/>
            <a:ext cx="2540000" cy="685800"/>
          </a:xfrm>
          <a:prstGeom prst="rect">
            <a:avLst/>
          </a:prstGeom>
          <a:noFill/>
        </p:spPr>
        <p:txBody>
          <a:bodyPr wrap="square" rtlCol="0" anchor="t">
            <a:spAutoFit/>
          </a:bodyPr>
          <a:p>
            <a:pPr marL="0" indent="0">
              <a:buNone/>
            </a:pPr>
            <a:r>
              <a:rPr lang="zh-CN" altLang="en-US" sz="300">
                <a:sym typeface="+mn-ea"/>
              </a:rPr>
              <a:t>&lt;script src="vue.js" type="text/javascript" charset="utf-8"&gt;&lt;/script&gt;</a:t>
            </a:r>
            <a:endParaRPr lang="zh-CN" altLang="en-US" sz="300"/>
          </a:p>
          <a:p>
            <a:pPr marL="0" indent="0">
              <a:buNone/>
            </a:pPr>
            <a:r>
              <a:rPr lang="zh-CN" altLang="en-US" sz="300">
                <a:sym typeface="+mn-ea"/>
              </a:rPr>
              <a:t>&lt;script type="text/javascript"&gt;</a:t>
            </a:r>
            <a:endParaRPr lang="zh-CN" altLang="en-US" sz="300"/>
          </a:p>
          <a:p>
            <a:pPr marL="0" indent="0">
              <a:buNone/>
            </a:pPr>
            <a:r>
              <a:rPr lang="zh-CN" altLang="en-US" sz="300">
                <a:sym typeface="+mn-ea"/>
              </a:rPr>
              <a:t>	var example = new Vue({</a:t>
            </a:r>
            <a:endParaRPr lang="zh-CN" altLang="en-US" sz="300"/>
          </a:p>
          <a:p>
            <a:pPr marL="0" indent="0">
              <a:buNone/>
            </a:pPr>
            <a:r>
              <a:rPr lang="zh-CN" altLang="en-US" sz="300">
                <a:sym typeface="+mn-ea"/>
              </a:rPr>
              <a:t>	  el: '#example',</a:t>
            </a:r>
            <a:endParaRPr lang="zh-CN" altLang="en-US" sz="300"/>
          </a:p>
          <a:p>
            <a:pPr marL="0" indent="0">
              <a:buNone/>
            </a:pPr>
            <a:r>
              <a:rPr lang="zh-CN" altLang="en-US" sz="300">
                <a:sym typeface="+mn-ea"/>
              </a:rPr>
              <a:t>	  data: {</a:t>
            </a:r>
            <a:endParaRPr lang="zh-CN" altLang="en-US" sz="300"/>
          </a:p>
          <a:p>
            <a:pPr marL="0" indent="0">
              <a:buNone/>
            </a:pPr>
            <a:r>
              <a:rPr lang="zh-CN" altLang="en-US" sz="300">
                <a:sym typeface="+mn-ea"/>
              </a:rPr>
              <a:t>	  	checkedNames: []</a:t>
            </a:r>
            <a:endParaRPr lang="zh-CN" altLang="en-US" sz="300"/>
          </a:p>
          <a:p>
            <a:pPr marL="0" indent="0">
              <a:buNone/>
            </a:pPr>
            <a:r>
              <a:rPr lang="zh-CN" altLang="en-US" sz="300">
                <a:sym typeface="+mn-ea"/>
              </a:rPr>
              <a:t>	  },</a:t>
            </a:r>
            <a:endParaRPr lang="zh-CN" altLang="en-US" sz="300"/>
          </a:p>
          <a:p>
            <a:pPr marL="0" indent="0">
              <a:buNone/>
            </a:pPr>
            <a:r>
              <a:rPr lang="zh-CN" altLang="en-US" sz="300">
                <a:sym typeface="+mn-ea"/>
              </a:rPr>
              <a:t>	  methods: {</a:t>
            </a:r>
            <a:endParaRPr lang="zh-CN" altLang="en-US" sz="300"/>
          </a:p>
          <a:p>
            <a:pPr marL="0" indent="0">
              <a:buNone/>
            </a:pPr>
            <a:r>
              <a:rPr lang="zh-CN" altLang="en-US" sz="300">
                <a:sym typeface="+mn-ea"/>
              </a:rPr>
              <a:t>	  }</a:t>
            </a:r>
            <a:endParaRPr lang="zh-CN" altLang="en-US" sz="300"/>
          </a:p>
          <a:p>
            <a:pPr marL="0" indent="0">
              <a:buNone/>
            </a:pPr>
            <a:r>
              <a:rPr lang="zh-CN" altLang="en-US" sz="300">
                <a:sym typeface="+mn-ea"/>
              </a:rPr>
              <a:t>	})</a:t>
            </a:r>
            <a:endParaRPr lang="zh-CN" altLang="en-US" sz="300"/>
          </a:p>
          <a:p>
            <a:pPr marL="0" indent="0">
              <a:buNone/>
            </a:pPr>
            <a:r>
              <a:rPr lang="zh-CN" altLang="en-US" sz="300">
                <a:sym typeface="+mn-ea"/>
              </a:rPr>
              <a:t>&lt;/script&gt;</a:t>
            </a:r>
            <a:endParaRPr lang="zh-CN" altLang="en-US" sz="300"/>
          </a:p>
          <a:p>
            <a:pPr marL="0" indent="0">
              <a:buNone/>
            </a:pPr>
            <a:r>
              <a:rPr lang="zh-CN" altLang="en-US" sz="300">
                <a:sym typeface="+mn-ea"/>
              </a:rPr>
              <a:t>&lt;/body&gt;</a:t>
            </a:r>
            <a:endParaRPr lang="zh-CN" altLang="en-US" sz="300"/>
          </a:p>
          <a:p>
            <a:pPr marL="0" indent="0">
              <a:buNone/>
            </a:pPr>
            <a:r>
              <a:rPr lang="zh-CN" altLang="en-US" sz="300">
                <a:sym typeface="+mn-ea"/>
              </a:rPr>
              <a:t>&lt;/html&gt;</a:t>
            </a:r>
            <a:endParaRPr lang="zh-CN" altLang="en-US" sz="300"/>
          </a:p>
        </p:txBody>
      </p:sp>
      <p:sp>
        <p:nvSpPr>
          <p:cNvPr id="6" name="标题 5"/>
          <p:cNvSpPr>
            <a:spLocks noGrp="1"/>
          </p:cNvSpPr>
          <p:nvPr>
            <p:ph type="title"/>
          </p:nvPr>
        </p:nvSpPr>
        <p:spPr/>
        <p:txBody>
          <a:bodyPr/>
          <a:p>
            <a:r>
              <a:rPr kumimoji="1" lang="zh-CN" altLang="zh-CN" dirty="0" smtClean="0"/>
              <a:t>8</a:t>
            </a:r>
            <a:r>
              <a:rPr kumimoji="1" lang="en-US" altLang="zh-CN" dirty="0" smtClean="0"/>
              <a:t>.4</a:t>
            </a:r>
            <a:r>
              <a:rPr lang="zh-CN" altLang="en-US" dirty="0" smtClean="0"/>
              <a:t> 表单控件绑定用法</a:t>
            </a:r>
            <a:r>
              <a:rPr lang="en-US" altLang="zh-CN" dirty="0" smtClean="0"/>
              <a:t>Demoyo</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3668158" cy="466182"/>
          </a:xfrm>
        </p:spPr>
        <p:txBody>
          <a:bodyPr>
            <a:noAutofit/>
          </a:bodyPr>
          <a:lstStyle/>
          <a:p>
            <a:r>
              <a:rPr kumimoji="1" lang="zh-CN" altLang="zh-CN" sz="3600" dirty="0"/>
              <a:t>9</a:t>
            </a:r>
            <a:r>
              <a:rPr kumimoji="1" lang="en-US" altLang="zh-CN" sz="3600" dirty="0" smtClean="0"/>
              <a:t>. </a:t>
            </a:r>
            <a:r>
              <a:rPr kumimoji="1" lang="zh-CN" altLang="en-US" sz="3600" dirty="0" smtClean="0"/>
              <a:t>组件</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.1</a:t>
            </a:r>
            <a:r>
              <a:rPr lang="zh-CN" altLang="en-US" dirty="0" smtClean="0"/>
              <a:t> 什么是组件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可以拓展</a:t>
            </a:r>
            <a:r>
              <a:rPr lang="en-US" altLang="zh-CN" dirty="0" smtClean="0">
                <a:solidFill>
                  <a:schemeClr val="tx1"/>
                </a:solidFill>
              </a:rPr>
              <a:t>HTML</a:t>
            </a:r>
            <a:r>
              <a:rPr lang="zh-CN" altLang="en-US" dirty="0" smtClean="0">
                <a:solidFill>
                  <a:schemeClr val="tx1"/>
                </a:solidFill>
              </a:rPr>
              <a:t>元素，封装常用的代码</a:t>
            </a:r>
            <a:endParaRPr lang="zh-CN" altLang="en-US" dirty="0" smtClean="0">
              <a:solidFill>
                <a:schemeClr val="tx1"/>
              </a:solidFill>
            </a:endParaRPr>
          </a:p>
          <a:p>
            <a:pPr eaLnBrk="1" hangingPunct="1"/>
            <a:r>
              <a:rPr lang="zh-CN" altLang="en-US" dirty="0" smtClean="0">
                <a:solidFill>
                  <a:schemeClr val="tx1"/>
                </a:solidFill>
              </a:rPr>
              <a:t>是自定义元素</a:t>
            </a:r>
            <a:endParaRPr lang="zh-CN" altLang="en-US" dirty="0" smtClean="0">
              <a:solidFill>
                <a:schemeClr val="tx1"/>
              </a:solidFill>
            </a:endParaRPr>
          </a:p>
          <a:p>
            <a:pPr eaLnBrk="1" hangingPunct="1"/>
            <a:r>
              <a:rPr lang="zh-CN" altLang="en-US" dirty="0" smtClean="0">
                <a:solidFill>
                  <a:schemeClr val="tx1"/>
                </a:solidFill>
              </a:rPr>
              <a:t>原生</a:t>
            </a:r>
            <a:r>
              <a:rPr lang="en-US" altLang="zh-CN" dirty="0" smtClean="0">
                <a:solidFill>
                  <a:schemeClr val="tx1"/>
                </a:solidFill>
              </a:rPr>
              <a:t>HTML</a:t>
            </a:r>
            <a:r>
              <a:rPr lang="zh-CN" altLang="en-US" dirty="0" smtClean="0">
                <a:solidFill>
                  <a:schemeClr val="tx1"/>
                </a:solidFill>
              </a:rPr>
              <a:t>的形式，以</a:t>
            </a:r>
            <a:r>
              <a:rPr lang="en-US" altLang="zh-CN" dirty="0" err="1" smtClean="0">
                <a:solidFill>
                  <a:schemeClr val="tx1"/>
                </a:solidFill>
              </a:rPr>
              <a:t>js</a:t>
            </a:r>
            <a:r>
              <a:rPr lang="zh-CN" altLang="en-US" dirty="0" smtClean="0">
                <a:solidFill>
                  <a:schemeClr val="tx1"/>
                </a:solidFill>
              </a:rPr>
              <a:t>特性扩展</a:t>
            </a:r>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27" name="Shape 216"/>
          <p:cNvSpPr/>
          <p:nvPr/>
        </p:nvSpPr>
        <p:spPr>
          <a:xfrm>
            <a:off x="1096010" y="1623695"/>
            <a:ext cx="6944995" cy="3060700"/>
          </a:xfrm>
          <a:prstGeom prst="rect">
            <a:avLst/>
          </a:prstGeom>
          <a:solidFill>
            <a:srgbClr val="F3F3F3"/>
          </a:solidFill>
          <a:ln>
            <a:noFill/>
          </a:ln>
        </p:spPr>
        <p:txBody>
          <a:bodyPr lIns="68568" tIns="68568" rIns="68568" bIns="68568" anchor="ctr" anchorCtr="0">
            <a:noAutofit/>
          </a:bodyPr>
          <a:lstStyle/>
          <a:p>
            <a:pPr lvl="0">
              <a:spcBef>
                <a:spcPts val="0"/>
              </a:spcBef>
              <a:buNone/>
            </a:pPr>
            <a:endParaRPr sz="1350"/>
          </a:p>
        </p:txBody>
      </p:sp>
      <p:sp>
        <p:nvSpPr>
          <p:cNvPr id="28" name="Shape 217"/>
          <p:cNvSpPr/>
          <p:nvPr/>
        </p:nvSpPr>
        <p:spPr>
          <a:xfrm>
            <a:off x="1256665" y="1724025"/>
            <a:ext cx="6472555" cy="610235"/>
          </a:xfrm>
          <a:prstGeom prst="rect">
            <a:avLst/>
          </a:prstGeom>
          <a:solidFill>
            <a:schemeClr val="lt2"/>
          </a:solidFill>
          <a:ln>
            <a:noFill/>
          </a:ln>
        </p:spPr>
        <p:txBody>
          <a:bodyPr lIns="68568" tIns="68568" rIns="68568" bIns="68568" anchor="ctr" anchorCtr="0">
            <a:noAutofit/>
          </a:bodyPr>
          <a:lstStyle/>
          <a:p>
            <a:pPr lvl="0">
              <a:spcBef>
                <a:spcPts val="0"/>
              </a:spcBef>
              <a:buNone/>
            </a:pPr>
            <a:endParaRPr sz="1350"/>
          </a:p>
        </p:txBody>
      </p:sp>
      <p:sp>
        <p:nvSpPr>
          <p:cNvPr id="29" name="Shape 218"/>
          <p:cNvSpPr/>
          <p:nvPr/>
        </p:nvSpPr>
        <p:spPr>
          <a:xfrm>
            <a:off x="1256665" y="2409825"/>
            <a:ext cx="4243705" cy="2174240"/>
          </a:xfrm>
          <a:prstGeom prst="rect">
            <a:avLst/>
          </a:prstGeom>
          <a:solidFill>
            <a:schemeClr val="lt2"/>
          </a:solidFill>
          <a:ln>
            <a:noFill/>
          </a:ln>
        </p:spPr>
        <p:txBody>
          <a:bodyPr lIns="68568" tIns="68568" rIns="68568" bIns="68568" anchor="ctr" anchorCtr="0">
            <a:noAutofit/>
          </a:bodyPr>
          <a:lstStyle/>
          <a:p>
            <a:pPr lvl="0">
              <a:spcBef>
                <a:spcPts val="0"/>
              </a:spcBef>
              <a:buNone/>
            </a:pPr>
            <a:endParaRPr sz="1350"/>
          </a:p>
        </p:txBody>
      </p:sp>
      <p:sp>
        <p:nvSpPr>
          <p:cNvPr id="30" name="Shape 219"/>
          <p:cNvSpPr/>
          <p:nvPr/>
        </p:nvSpPr>
        <p:spPr>
          <a:xfrm>
            <a:off x="5634990" y="2418080"/>
            <a:ext cx="2254250" cy="2165985"/>
          </a:xfrm>
          <a:prstGeom prst="rect">
            <a:avLst/>
          </a:prstGeom>
          <a:solidFill>
            <a:schemeClr val="lt2"/>
          </a:solidFill>
          <a:ln>
            <a:noFill/>
          </a:ln>
        </p:spPr>
        <p:txBody>
          <a:bodyPr lIns="68568" tIns="68568" rIns="68568" bIns="68568" anchor="ctr" anchorCtr="0">
            <a:noAutofit/>
          </a:bodyPr>
          <a:lstStyle/>
          <a:p>
            <a:pPr lvl="0">
              <a:spcBef>
                <a:spcPts val="0"/>
              </a:spcBef>
              <a:buNone/>
            </a:pPr>
            <a:endParaRPr sz="1350"/>
          </a:p>
        </p:txBody>
      </p:sp>
      <p:sp>
        <p:nvSpPr>
          <p:cNvPr id="31" name="Shape 220"/>
          <p:cNvSpPr/>
          <p:nvPr/>
        </p:nvSpPr>
        <p:spPr>
          <a:xfrm>
            <a:off x="1502410" y="3049905"/>
            <a:ext cx="3747135" cy="67754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2" name="Shape 221"/>
          <p:cNvSpPr/>
          <p:nvPr/>
        </p:nvSpPr>
        <p:spPr>
          <a:xfrm>
            <a:off x="1504950" y="3790315"/>
            <a:ext cx="3747135" cy="67754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3" name="Shape 222"/>
          <p:cNvSpPr/>
          <p:nvPr/>
        </p:nvSpPr>
        <p:spPr>
          <a:xfrm>
            <a:off x="5767070" y="2837815"/>
            <a:ext cx="668655" cy="42100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4" name="Shape 223"/>
          <p:cNvSpPr/>
          <p:nvPr/>
        </p:nvSpPr>
        <p:spPr>
          <a:xfrm>
            <a:off x="6391910" y="2837815"/>
            <a:ext cx="668655" cy="42100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5" name="Shape 224"/>
          <p:cNvSpPr/>
          <p:nvPr/>
        </p:nvSpPr>
        <p:spPr>
          <a:xfrm>
            <a:off x="7060565" y="2837815"/>
            <a:ext cx="668655" cy="42100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6" name="Shape 225"/>
          <p:cNvSpPr txBox="1"/>
          <p:nvPr/>
        </p:nvSpPr>
        <p:spPr>
          <a:xfrm>
            <a:off x="2565400" y="779145"/>
            <a:ext cx="4009390" cy="518795"/>
          </a:xfrm>
          <a:prstGeom prst="rect">
            <a:avLst/>
          </a:prstGeom>
          <a:noFill/>
          <a:ln>
            <a:noFill/>
          </a:ln>
        </p:spPr>
        <p:txBody>
          <a:bodyPr lIns="68568" tIns="68568" rIns="68568" bIns="68568" anchor="t" anchorCtr="0">
            <a:noAutofit/>
          </a:bodyPr>
          <a:lstStyle/>
          <a:p>
            <a:pPr lvl="0" algn="ctr" rtl="0">
              <a:spcBef>
                <a:spcPts val="0"/>
              </a:spcBef>
              <a:buNone/>
            </a:pPr>
            <a:r>
              <a:rPr lang="en-GB" sz="1350">
                <a:sym typeface="+mn-ea"/>
              </a:rPr>
              <a:t>每一个应用界面都可以</a:t>
            </a:r>
            <a:endParaRPr lang="en-GB" sz="1350"/>
          </a:p>
          <a:p>
            <a:pPr lvl="0" algn="ctr">
              <a:spcBef>
                <a:spcPts val="0"/>
              </a:spcBef>
              <a:buNone/>
            </a:pPr>
            <a:r>
              <a:rPr lang="en-GB" sz="1350">
                <a:sym typeface="+mn-ea"/>
              </a:rPr>
              <a:t>看作是组件构成的</a:t>
            </a:r>
            <a:r>
              <a:rPr lang="zh-CN" altLang="en-GB" sz="1350">
                <a:ea typeface="宋体" panose="02010600030101010101" pitchFamily="2" charset="-122"/>
                <a:sym typeface="+mn-ea"/>
              </a:rPr>
              <a:t>，</a:t>
            </a:r>
            <a:r>
              <a:rPr lang="en-GB" sz="1350"/>
              <a:t>每一个组件都可以看做是一个</a:t>
            </a:r>
            <a:endParaRPr lang="en-GB" sz="1350"/>
          </a:p>
          <a:p>
            <a:pPr lvl="0" algn="ctr" rtl="0">
              <a:spcBef>
                <a:spcPts val="0"/>
              </a:spcBef>
              <a:buNone/>
            </a:pPr>
            <a:r>
              <a:rPr lang="en-GB" sz="1350"/>
              <a:t>ViewModel</a:t>
            </a:r>
            <a:endParaRPr lang="en-GB" sz="1350"/>
          </a:p>
        </p:txBody>
      </p:sp>
      <p:sp>
        <p:nvSpPr>
          <p:cNvPr id="37" name="Shape 226"/>
          <p:cNvSpPr txBox="1"/>
          <p:nvPr/>
        </p:nvSpPr>
        <p:spPr>
          <a:xfrm>
            <a:off x="2284095" y="1724025"/>
            <a:ext cx="786765" cy="208915"/>
          </a:xfrm>
          <a:prstGeom prst="rect">
            <a:avLst/>
          </a:prstGeom>
          <a:noFill/>
          <a:ln>
            <a:noFill/>
          </a:ln>
        </p:spPr>
        <p:txBody>
          <a:bodyPr lIns="68568" tIns="68568" rIns="68568" bIns="68568" anchor="t" anchorCtr="0">
            <a:noAutofit/>
          </a:bodyPr>
          <a:lstStyle/>
          <a:p>
            <a:pPr lvl="0" rtl="0">
              <a:spcBef>
                <a:spcPts val="0"/>
              </a:spcBef>
              <a:buNone/>
            </a:pPr>
            <a:r>
              <a:rPr lang="en-GB" sz="1350" b="1">
                <a:solidFill>
                  <a:srgbClr val="FFFFFF"/>
                </a:solidFill>
                <a:latin typeface="Source Sans Pro"/>
                <a:ea typeface="Source Sans Pro"/>
                <a:cs typeface="Source Sans Pro"/>
                <a:sym typeface="Source Sans Pro"/>
              </a:rPr>
              <a:t>Nav</a:t>
            </a:r>
            <a:endParaRPr lang="en-GB" sz="1350" b="1">
              <a:solidFill>
                <a:srgbClr val="FFFFFF"/>
              </a:solidFill>
              <a:latin typeface="Source Sans Pro"/>
              <a:ea typeface="Source Sans Pro"/>
              <a:cs typeface="Source Sans Pro"/>
              <a:sym typeface="Source Sans Pro"/>
            </a:endParaRPr>
          </a:p>
        </p:txBody>
      </p:sp>
      <p:sp>
        <p:nvSpPr>
          <p:cNvPr id="38" name="Shape 227"/>
          <p:cNvSpPr txBox="1"/>
          <p:nvPr/>
        </p:nvSpPr>
        <p:spPr>
          <a:xfrm>
            <a:off x="2228215" y="2418080"/>
            <a:ext cx="1123315" cy="208915"/>
          </a:xfrm>
          <a:prstGeom prst="rect">
            <a:avLst/>
          </a:prstGeom>
          <a:noFill/>
          <a:ln>
            <a:noFill/>
          </a:ln>
        </p:spPr>
        <p:txBody>
          <a:bodyPr lIns="68568" tIns="68568" rIns="68568" bIns="68568" anchor="t" anchorCtr="0">
            <a:noAutofit/>
          </a:bodyPr>
          <a:lstStyle/>
          <a:p>
            <a:pPr lvl="0" rtl="0">
              <a:spcBef>
                <a:spcPts val="0"/>
              </a:spcBef>
              <a:buNone/>
            </a:pPr>
            <a:r>
              <a:rPr lang="en-GB" sz="1350" b="1">
                <a:solidFill>
                  <a:srgbClr val="FFFFFF"/>
                </a:solidFill>
                <a:latin typeface="Source Sans Pro"/>
                <a:ea typeface="Source Sans Pro"/>
                <a:cs typeface="Source Sans Pro"/>
                <a:sym typeface="Source Sans Pro"/>
              </a:rPr>
              <a:t>Content</a:t>
            </a:r>
            <a:endParaRPr lang="en-GB" sz="1350" b="1">
              <a:solidFill>
                <a:srgbClr val="FFFFFF"/>
              </a:solidFill>
              <a:latin typeface="Source Sans Pro"/>
              <a:ea typeface="Source Sans Pro"/>
              <a:cs typeface="Source Sans Pro"/>
              <a:sym typeface="Source Sans Pro"/>
            </a:endParaRPr>
          </a:p>
        </p:txBody>
      </p:sp>
      <p:sp>
        <p:nvSpPr>
          <p:cNvPr id="39" name="Shape 228"/>
          <p:cNvSpPr txBox="1"/>
          <p:nvPr/>
        </p:nvSpPr>
        <p:spPr>
          <a:xfrm>
            <a:off x="1992630" y="3284220"/>
            <a:ext cx="1123315" cy="208915"/>
          </a:xfrm>
          <a:prstGeom prst="rect">
            <a:avLst/>
          </a:prstGeom>
          <a:noFill/>
          <a:ln>
            <a:noFill/>
          </a:ln>
        </p:spPr>
        <p:txBody>
          <a:bodyPr lIns="68568" tIns="68568" rIns="68568" bIns="68568" anchor="t" anchorCtr="0">
            <a:noAutofit/>
          </a:bodyPr>
          <a:lstStyle/>
          <a:p>
            <a:pPr lvl="0" rtl="0">
              <a:spcBef>
                <a:spcPts val="0"/>
              </a:spcBef>
              <a:buNone/>
            </a:pPr>
            <a:r>
              <a:rPr lang="en-GB" sz="1350" b="1">
                <a:solidFill>
                  <a:srgbClr val="FFFFFF"/>
                </a:solidFill>
                <a:latin typeface="Source Sans Pro"/>
                <a:ea typeface="Source Sans Pro"/>
                <a:cs typeface="Source Sans Pro"/>
                <a:sym typeface="Source Sans Pro"/>
              </a:rPr>
              <a:t>Item</a:t>
            </a:r>
            <a:endParaRPr lang="en-GB" sz="1350" b="1">
              <a:solidFill>
                <a:srgbClr val="FFFFFF"/>
              </a:solidFill>
              <a:latin typeface="Source Sans Pro"/>
              <a:ea typeface="Source Sans Pro"/>
              <a:cs typeface="Source Sans Pro"/>
              <a:sym typeface="Source Sans Pro"/>
            </a:endParaRPr>
          </a:p>
        </p:txBody>
      </p:sp>
      <p:sp>
        <p:nvSpPr>
          <p:cNvPr id="40" name="Shape 229"/>
          <p:cNvSpPr txBox="1"/>
          <p:nvPr/>
        </p:nvSpPr>
        <p:spPr>
          <a:xfrm>
            <a:off x="5721985" y="2504440"/>
            <a:ext cx="1123315" cy="208915"/>
          </a:xfrm>
          <a:prstGeom prst="rect">
            <a:avLst/>
          </a:prstGeom>
          <a:noFill/>
          <a:ln>
            <a:noFill/>
          </a:ln>
        </p:spPr>
        <p:txBody>
          <a:bodyPr lIns="68568" tIns="68568" rIns="68568" bIns="68568" anchor="t" anchorCtr="0">
            <a:noAutofit/>
          </a:bodyPr>
          <a:lstStyle/>
          <a:p>
            <a:pPr lvl="0" rtl="0">
              <a:spcBef>
                <a:spcPts val="0"/>
              </a:spcBef>
              <a:buNone/>
            </a:pPr>
            <a:r>
              <a:rPr lang="en-GB" sz="1350" b="1">
                <a:solidFill>
                  <a:srgbClr val="FFFFFF"/>
                </a:solidFill>
                <a:latin typeface="Source Sans Pro"/>
                <a:ea typeface="Source Sans Pro"/>
                <a:cs typeface="Source Sans Pro"/>
                <a:sym typeface="Source Sans Pro"/>
              </a:rPr>
              <a:t>Sidebar</a:t>
            </a:r>
            <a:endParaRPr lang="en-GB" sz="1350" b="1">
              <a:solidFill>
                <a:srgbClr val="FFFFFF"/>
              </a:solidFill>
              <a:latin typeface="Source Sans Pro"/>
              <a:ea typeface="Source Sans Pro"/>
              <a:cs typeface="Source Sans Pro"/>
              <a:sym typeface="Source Sans Pro"/>
            </a:endParaRPr>
          </a:p>
        </p:txBody>
      </p:sp>
      <p:sp>
        <p:nvSpPr>
          <p:cNvPr id="41" name="Shape 230"/>
          <p:cNvSpPr/>
          <p:nvPr/>
        </p:nvSpPr>
        <p:spPr>
          <a:xfrm>
            <a:off x="6182995" y="1878330"/>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2" name="Shape 231"/>
          <p:cNvSpPr/>
          <p:nvPr/>
        </p:nvSpPr>
        <p:spPr>
          <a:xfrm>
            <a:off x="4600575" y="2504440"/>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3" name="Shape 232"/>
          <p:cNvSpPr/>
          <p:nvPr/>
        </p:nvSpPr>
        <p:spPr>
          <a:xfrm>
            <a:off x="4549775" y="3199130"/>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4" name="Shape 233"/>
          <p:cNvSpPr/>
          <p:nvPr/>
        </p:nvSpPr>
        <p:spPr>
          <a:xfrm>
            <a:off x="4549775" y="397827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5" name="Shape 234"/>
          <p:cNvSpPr/>
          <p:nvPr/>
        </p:nvSpPr>
        <p:spPr>
          <a:xfrm>
            <a:off x="7257415" y="245935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6" name="Shape 235"/>
          <p:cNvSpPr/>
          <p:nvPr/>
        </p:nvSpPr>
        <p:spPr>
          <a:xfrm>
            <a:off x="5865495" y="289750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7" name="Shape 236"/>
          <p:cNvSpPr/>
          <p:nvPr/>
        </p:nvSpPr>
        <p:spPr>
          <a:xfrm>
            <a:off x="6497955" y="289750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8" name="Shape 237"/>
          <p:cNvSpPr/>
          <p:nvPr/>
        </p:nvSpPr>
        <p:spPr>
          <a:xfrm>
            <a:off x="7158990" y="289750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9" name="Shape 228"/>
          <p:cNvSpPr txBox="1"/>
          <p:nvPr/>
        </p:nvSpPr>
        <p:spPr>
          <a:xfrm>
            <a:off x="1992630" y="3978275"/>
            <a:ext cx="1123315" cy="208915"/>
          </a:xfrm>
          <a:prstGeom prst="rect">
            <a:avLst/>
          </a:prstGeom>
          <a:noFill/>
          <a:ln>
            <a:noFill/>
          </a:ln>
        </p:spPr>
        <p:txBody>
          <a:bodyPr lIns="68568" tIns="68568" rIns="68568" bIns="68568" anchor="t" anchorCtr="0">
            <a:noAutofit/>
          </a:bodyPr>
          <a:p>
            <a:pPr lvl="0" rtl="0">
              <a:spcBef>
                <a:spcPts val="0"/>
              </a:spcBef>
              <a:buNone/>
            </a:pPr>
            <a:r>
              <a:rPr lang="en-GB" sz="1350" b="1">
                <a:solidFill>
                  <a:srgbClr val="FFFFFF"/>
                </a:solidFill>
                <a:latin typeface="Source Sans Pro"/>
                <a:ea typeface="Source Sans Pro"/>
                <a:cs typeface="Source Sans Pro"/>
                <a:sym typeface="Source Sans Pro"/>
              </a:rPr>
              <a:t>Item</a:t>
            </a:r>
            <a:endParaRPr lang="en-GB" sz="1350" b="1">
              <a:solidFill>
                <a:srgbClr val="FFFFFF"/>
              </a:solidFill>
              <a:latin typeface="Source Sans Pro"/>
              <a:ea typeface="Source Sans Pro"/>
              <a:cs typeface="Source Sans Pro"/>
              <a:sym typeface="Source Sans Pro"/>
            </a:endParaRPr>
          </a:p>
        </p:txBody>
      </p:sp>
      <p:sp>
        <p:nvSpPr>
          <p:cNvPr id="50" name="标题 49"/>
          <p:cNvSpPr>
            <a:spLocks noGrp="1"/>
          </p:cNvSpPr>
          <p:nvPr>
            <p:ph type="title"/>
          </p:nvPr>
        </p:nvSpPr>
        <p:spPr/>
        <p:txBody>
          <a:bodyPr/>
          <a:p>
            <a:r>
              <a:rPr kumimoji="1" lang="zh-CN" altLang="zh-CN" dirty="0"/>
              <a:t>9</a:t>
            </a:r>
            <a:r>
              <a:rPr kumimoji="1" lang="en-US" altLang="zh-CN" dirty="0" smtClean="0"/>
              <a:t>.1</a:t>
            </a:r>
            <a:r>
              <a:rPr lang="zh-CN" altLang="en-US" dirty="0" smtClean="0"/>
              <a:t> 什么是组件</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243" name="Shape 243"/>
          <p:cNvSpPr/>
          <p:nvPr/>
        </p:nvSpPr>
        <p:spPr>
          <a:xfrm>
            <a:off x="1066775" y="2159475"/>
            <a:ext cx="2761200" cy="1817699"/>
          </a:xfrm>
          <a:prstGeom prst="rect">
            <a:avLst/>
          </a:prstGeom>
          <a:solidFill>
            <a:srgbClr val="F3F3F3"/>
          </a:solidFill>
          <a:ln>
            <a:noFill/>
          </a:ln>
        </p:spPr>
        <p:txBody>
          <a:bodyPr lIns="91425" tIns="91425" rIns="91425" bIns="91425" anchor="ctr" anchorCtr="0">
            <a:noAutofit/>
          </a:bodyPr>
          <a:p>
            <a:pPr lvl="0">
              <a:spcBef>
                <a:spcPts val="0"/>
              </a:spcBef>
              <a:buNone/>
            </a:pPr>
          </a:p>
        </p:txBody>
      </p:sp>
      <p:sp>
        <p:nvSpPr>
          <p:cNvPr id="244" name="Shape 244"/>
          <p:cNvSpPr/>
          <p:nvPr/>
        </p:nvSpPr>
        <p:spPr>
          <a:xfrm>
            <a:off x="1131337" y="2219061"/>
            <a:ext cx="2637000" cy="362400"/>
          </a:xfrm>
          <a:prstGeom prst="rect">
            <a:avLst/>
          </a:prstGeom>
          <a:solidFill>
            <a:schemeClr val="lt2"/>
          </a:solidFill>
          <a:ln>
            <a:noFill/>
          </a:ln>
        </p:spPr>
        <p:txBody>
          <a:bodyPr lIns="91425" tIns="91425" rIns="91425" bIns="91425" anchor="ctr" anchorCtr="0">
            <a:noAutofit/>
          </a:bodyPr>
          <a:p>
            <a:pPr lvl="0">
              <a:spcBef>
                <a:spcPts val="0"/>
              </a:spcBef>
              <a:buNone/>
            </a:pPr>
          </a:p>
        </p:txBody>
      </p:sp>
      <p:sp>
        <p:nvSpPr>
          <p:cNvPr id="245" name="Shape 245"/>
          <p:cNvSpPr/>
          <p:nvPr/>
        </p:nvSpPr>
        <p:spPr>
          <a:xfrm>
            <a:off x="1141268" y="2626276"/>
            <a:ext cx="1594200" cy="1290899"/>
          </a:xfrm>
          <a:prstGeom prst="rect">
            <a:avLst/>
          </a:prstGeom>
          <a:solidFill>
            <a:schemeClr val="lt2"/>
          </a:solidFill>
          <a:ln>
            <a:noFill/>
          </a:ln>
        </p:spPr>
        <p:txBody>
          <a:bodyPr lIns="91425" tIns="91425" rIns="91425" bIns="91425" anchor="ctr" anchorCtr="0">
            <a:noAutofit/>
          </a:bodyPr>
          <a:p>
            <a:pPr lvl="0">
              <a:spcBef>
                <a:spcPts val="0"/>
              </a:spcBef>
              <a:buNone/>
            </a:pPr>
          </a:p>
        </p:txBody>
      </p:sp>
      <p:sp>
        <p:nvSpPr>
          <p:cNvPr id="246" name="Shape 246"/>
          <p:cNvSpPr/>
          <p:nvPr/>
        </p:nvSpPr>
        <p:spPr>
          <a:xfrm>
            <a:off x="2804902" y="2631242"/>
            <a:ext cx="963600" cy="1286100"/>
          </a:xfrm>
          <a:prstGeom prst="rect">
            <a:avLst/>
          </a:prstGeom>
          <a:solidFill>
            <a:schemeClr val="lt2"/>
          </a:solidFill>
          <a:ln>
            <a:noFill/>
          </a:ln>
        </p:spPr>
        <p:txBody>
          <a:bodyPr lIns="91425" tIns="91425" rIns="91425" bIns="91425" anchor="ctr" anchorCtr="0">
            <a:noAutofit/>
          </a:bodyPr>
          <a:p>
            <a:pPr lvl="0">
              <a:spcBef>
                <a:spcPts val="0"/>
              </a:spcBef>
              <a:buNone/>
            </a:pPr>
          </a:p>
        </p:txBody>
      </p:sp>
      <p:sp>
        <p:nvSpPr>
          <p:cNvPr id="247" name="Shape 247"/>
          <p:cNvSpPr/>
          <p:nvPr/>
        </p:nvSpPr>
        <p:spPr>
          <a:xfrm>
            <a:off x="1194670" y="3008665"/>
            <a:ext cx="1489800" cy="4023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48" name="Shape 248"/>
          <p:cNvSpPr/>
          <p:nvPr/>
        </p:nvSpPr>
        <p:spPr>
          <a:xfrm>
            <a:off x="1192209" y="3458922"/>
            <a:ext cx="1489800" cy="4023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49" name="Shape 249"/>
          <p:cNvSpPr/>
          <p:nvPr/>
        </p:nvSpPr>
        <p:spPr>
          <a:xfrm>
            <a:off x="2856649" y="2834716"/>
            <a:ext cx="266399" cy="2502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50" name="Shape 250"/>
          <p:cNvSpPr/>
          <p:nvPr/>
        </p:nvSpPr>
        <p:spPr>
          <a:xfrm>
            <a:off x="3153533" y="2834716"/>
            <a:ext cx="266399" cy="2502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51" name="Shape 251"/>
          <p:cNvSpPr/>
          <p:nvPr/>
        </p:nvSpPr>
        <p:spPr>
          <a:xfrm>
            <a:off x="3450416" y="2834716"/>
            <a:ext cx="266399" cy="2502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52" name="Shape 252"/>
          <p:cNvSpPr/>
          <p:nvPr/>
        </p:nvSpPr>
        <p:spPr>
          <a:xfrm>
            <a:off x="6123890" y="2043829"/>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3" name="Shape 253"/>
          <p:cNvSpPr/>
          <p:nvPr/>
        </p:nvSpPr>
        <p:spPr>
          <a:xfrm>
            <a:off x="5283815" y="29220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4" name="Shape 254"/>
          <p:cNvSpPr/>
          <p:nvPr/>
        </p:nvSpPr>
        <p:spPr>
          <a:xfrm>
            <a:off x="6047690" y="29220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5" name="Shape 255"/>
          <p:cNvSpPr/>
          <p:nvPr/>
        </p:nvSpPr>
        <p:spPr>
          <a:xfrm>
            <a:off x="6887765" y="29220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6" name="Shape 256"/>
          <p:cNvSpPr/>
          <p:nvPr/>
        </p:nvSpPr>
        <p:spPr>
          <a:xfrm>
            <a:off x="567636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7" name="Shape 257"/>
          <p:cNvSpPr/>
          <p:nvPr/>
        </p:nvSpPr>
        <p:spPr>
          <a:xfrm>
            <a:off x="609786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8" name="Shape 258"/>
          <p:cNvSpPr/>
          <p:nvPr/>
        </p:nvSpPr>
        <p:spPr>
          <a:xfrm>
            <a:off x="676441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9" name="Shape 259"/>
          <p:cNvSpPr/>
          <p:nvPr/>
        </p:nvSpPr>
        <p:spPr>
          <a:xfrm>
            <a:off x="718591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60" name="Shape 260"/>
          <p:cNvSpPr/>
          <p:nvPr/>
        </p:nvSpPr>
        <p:spPr>
          <a:xfrm>
            <a:off x="760741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cxnSp>
        <p:nvCxnSpPr>
          <p:cNvPr id="261" name="Shape 261"/>
          <p:cNvCxnSpPr>
            <a:stCxn id="252" idx="3"/>
            <a:endCxn id="253" idx="0"/>
          </p:cNvCxnSpPr>
          <p:nvPr/>
        </p:nvCxnSpPr>
        <p:spPr>
          <a:xfrm rot="5400000">
            <a:off x="5676900" y="2386330"/>
            <a:ext cx="475615" cy="739775"/>
          </a:xfrm>
          <a:prstGeom prst="curvedConnector3">
            <a:avLst>
              <a:gd name="adj1" fmla="val 50067"/>
            </a:avLst>
          </a:prstGeom>
          <a:noFill/>
          <a:ln w="19050" cap="flat" cmpd="sng">
            <a:solidFill>
              <a:schemeClr val="dk2"/>
            </a:solidFill>
            <a:prstDash val="solid"/>
            <a:round/>
            <a:headEnd type="none" w="lg" len="lg"/>
            <a:tailEnd type="none" w="lg" len="lg"/>
          </a:ln>
        </p:spPr>
      </p:cxnSp>
      <p:cxnSp>
        <p:nvCxnSpPr>
          <p:cNvPr id="262" name="Shape 262"/>
          <p:cNvCxnSpPr>
            <a:stCxn id="252" idx="3"/>
            <a:endCxn id="254" idx="0"/>
          </p:cNvCxnSpPr>
          <p:nvPr/>
        </p:nvCxnSpPr>
        <p:spPr>
          <a:xfrm rot="5400000" flipV="1">
            <a:off x="6058853" y="2744153"/>
            <a:ext cx="475615" cy="24130"/>
          </a:xfrm>
          <a:prstGeom prst="curvedConnector3">
            <a:avLst>
              <a:gd name="adj1" fmla="val 50000"/>
            </a:avLst>
          </a:prstGeom>
          <a:noFill/>
          <a:ln w="19050" cap="flat" cmpd="sng">
            <a:solidFill>
              <a:schemeClr val="dk2"/>
            </a:solidFill>
            <a:prstDash val="solid"/>
            <a:round/>
            <a:headEnd type="none" w="lg" len="lg"/>
            <a:tailEnd type="none" w="lg" len="lg"/>
          </a:ln>
        </p:spPr>
      </p:cxnSp>
      <p:cxnSp>
        <p:nvCxnSpPr>
          <p:cNvPr id="263" name="Shape 263"/>
          <p:cNvCxnSpPr>
            <a:stCxn id="252" idx="3"/>
            <a:endCxn id="255" idx="0"/>
          </p:cNvCxnSpPr>
          <p:nvPr/>
        </p:nvCxnSpPr>
        <p:spPr>
          <a:xfrm rot="5400000" flipV="1">
            <a:off x="6478905" y="2324100"/>
            <a:ext cx="475615" cy="864235"/>
          </a:xfrm>
          <a:prstGeom prst="curvedConnector3">
            <a:avLst>
              <a:gd name="adj1" fmla="val 50067"/>
            </a:avLst>
          </a:prstGeom>
          <a:noFill/>
          <a:ln w="19050" cap="flat" cmpd="sng">
            <a:solidFill>
              <a:schemeClr val="dk2"/>
            </a:solidFill>
            <a:prstDash val="solid"/>
            <a:round/>
            <a:headEnd type="none" w="lg" len="lg"/>
            <a:tailEnd type="none" w="lg" len="lg"/>
          </a:ln>
        </p:spPr>
      </p:cxnSp>
      <p:cxnSp>
        <p:nvCxnSpPr>
          <p:cNvPr id="264" name="Shape 264"/>
          <p:cNvCxnSpPr>
            <a:stCxn id="254" idx="3"/>
            <a:endCxn id="256" idx="0"/>
          </p:cNvCxnSpPr>
          <p:nvPr/>
        </p:nvCxnSpPr>
        <p:spPr>
          <a:xfrm rot="5400000">
            <a:off x="5889943" y="3443923"/>
            <a:ext cx="365760" cy="271145"/>
          </a:xfrm>
          <a:prstGeom prst="curvedConnector3">
            <a:avLst>
              <a:gd name="adj1" fmla="val 49913"/>
            </a:avLst>
          </a:prstGeom>
          <a:noFill/>
          <a:ln w="19050" cap="flat" cmpd="sng">
            <a:solidFill>
              <a:schemeClr val="dk2"/>
            </a:solidFill>
            <a:prstDash val="solid"/>
            <a:round/>
            <a:headEnd type="none" w="lg" len="lg"/>
            <a:tailEnd type="none" w="lg" len="lg"/>
          </a:ln>
        </p:spPr>
      </p:cxnSp>
      <p:cxnSp>
        <p:nvCxnSpPr>
          <p:cNvPr id="265" name="Shape 265"/>
          <p:cNvCxnSpPr>
            <a:stCxn id="254" idx="3"/>
            <a:endCxn id="257" idx="0"/>
          </p:cNvCxnSpPr>
          <p:nvPr/>
        </p:nvCxnSpPr>
        <p:spPr>
          <a:xfrm rot="5400000" flipV="1">
            <a:off x="6100763" y="3504248"/>
            <a:ext cx="365760" cy="150495"/>
          </a:xfrm>
          <a:prstGeom prst="curvedConnector3">
            <a:avLst>
              <a:gd name="adj1" fmla="val 49913"/>
            </a:avLst>
          </a:prstGeom>
          <a:noFill/>
          <a:ln w="19050" cap="flat" cmpd="sng">
            <a:solidFill>
              <a:schemeClr val="dk2"/>
            </a:solidFill>
            <a:prstDash val="solid"/>
            <a:round/>
            <a:headEnd type="none" w="lg" len="lg"/>
            <a:tailEnd type="none" w="lg" len="lg"/>
          </a:ln>
        </p:spPr>
      </p:cxnSp>
      <p:cxnSp>
        <p:nvCxnSpPr>
          <p:cNvPr id="266" name="Shape 266"/>
          <p:cNvCxnSpPr>
            <a:stCxn id="255" idx="3"/>
            <a:endCxn id="258" idx="0"/>
          </p:cNvCxnSpPr>
          <p:nvPr/>
        </p:nvCxnSpPr>
        <p:spPr>
          <a:xfrm rot="5400000">
            <a:off x="6854190" y="3568065"/>
            <a:ext cx="365760" cy="22860"/>
          </a:xfrm>
          <a:prstGeom prst="curvedConnector3">
            <a:avLst>
              <a:gd name="adj1" fmla="val 50000"/>
            </a:avLst>
          </a:prstGeom>
          <a:noFill/>
          <a:ln w="19050" cap="flat" cmpd="sng">
            <a:solidFill>
              <a:schemeClr val="dk2"/>
            </a:solidFill>
            <a:prstDash val="solid"/>
            <a:round/>
            <a:headEnd type="none" w="lg" len="lg"/>
            <a:tailEnd type="none" w="lg" len="lg"/>
          </a:ln>
        </p:spPr>
      </p:cxnSp>
      <p:cxnSp>
        <p:nvCxnSpPr>
          <p:cNvPr id="267" name="Shape 267"/>
          <p:cNvCxnSpPr>
            <a:stCxn id="255" idx="3"/>
            <a:endCxn id="259" idx="0"/>
          </p:cNvCxnSpPr>
          <p:nvPr/>
        </p:nvCxnSpPr>
        <p:spPr>
          <a:xfrm rot="5400000" flipV="1">
            <a:off x="7064693" y="3380423"/>
            <a:ext cx="365760" cy="398145"/>
          </a:xfrm>
          <a:prstGeom prst="curvedConnector3">
            <a:avLst>
              <a:gd name="adj1" fmla="val 49913"/>
            </a:avLst>
          </a:prstGeom>
          <a:noFill/>
          <a:ln w="19050" cap="flat" cmpd="sng">
            <a:solidFill>
              <a:schemeClr val="dk2"/>
            </a:solidFill>
            <a:prstDash val="solid"/>
            <a:round/>
            <a:headEnd type="none" w="lg" len="lg"/>
            <a:tailEnd type="none" w="lg" len="lg"/>
          </a:ln>
        </p:spPr>
      </p:cxnSp>
      <p:cxnSp>
        <p:nvCxnSpPr>
          <p:cNvPr id="268" name="Shape 268"/>
          <p:cNvCxnSpPr>
            <a:stCxn id="255" idx="3"/>
            <a:endCxn id="260" idx="0"/>
          </p:cNvCxnSpPr>
          <p:nvPr/>
        </p:nvCxnSpPr>
        <p:spPr>
          <a:xfrm rot="5400000" flipV="1">
            <a:off x="7275513" y="3169603"/>
            <a:ext cx="365760" cy="819785"/>
          </a:xfrm>
          <a:prstGeom prst="curvedConnector3">
            <a:avLst>
              <a:gd name="adj1" fmla="val 49913"/>
            </a:avLst>
          </a:prstGeom>
          <a:noFill/>
          <a:ln w="19050" cap="flat" cmpd="sng">
            <a:solidFill>
              <a:schemeClr val="dk2"/>
            </a:solidFill>
            <a:prstDash val="solid"/>
            <a:round/>
            <a:headEnd type="none" w="lg" len="lg"/>
            <a:tailEnd type="none" w="lg" len="lg"/>
          </a:ln>
        </p:spPr>
      </p:cxnSp>
      <p:cxnSp>
        <p:nvCxnSpPr>
          <p:cNvPr id="269" name="Shape 269"/>
          <p:cNvCxnSpPr/>
          <p:nvPr/>
        </p:nvCxnSpPr>
        <p:spPr>
          <a:xfrm>
            <a:off x="4160050" y="3123150"/>
            <a:ext cx="791700" cy="0"/>
          </a:xfrm>
          <a:prstGeom prst="straightConnector1">
            <a:avLst/>
          </a:prstGeom>
          <a:noFill/>
          <a:ln w="28575" cap="flat" cmpd="sng">
            <a:solidFill>
              <a:srgbClr val="CCCCCC"/>
            </a:solidFill>
            <a:prstDash val="solid"/>
            <a:round/>
            <a:headEnd type="none" w="lg" len="lg"/>
            <a:tailEnd type="triangle" w="lg" len="lg"/>
          </a:ln>
        </p:spPr>
      </p:cxnSp>
      <p:sp>
        <p:nvSpPr>
          <p:cNvPr id="6" name="文本框 5"/>
          <p:cNvSpPr txBox="1"/>
          <p:nvPr/>
        </p:nvSpPr>
        <p:spPr>
          <a:xfrm>
            <a:off x="3285490" y="915670"/>
            <a:ext cx="2540000" cy="640080"/>
          </a:xfrm>
          <a:prstGeom prst="rect">
            <a:avLst/>
          </a:prstGeom>
          <a:noFill/>
        </p:spPr>
        <p:txBody>
          <a:bodyPr wrap="square" rtlCol="0" anchor="t">
            <a:spAutoFit/>
          </a:bodyPr>
          <a:p>
            <a:pPr lvl="0" algn="ctr" rtl="0">
              <a:spcBef>
                <a:spcPts val="0"/>
              </a:spcBef>
              <a:buNone/>
            </a:pPr>
            <a:r>
              <a:rPr lang="en-GB">
                <a:sym typeface="+mn-ea"/>
              </a:rPr>
              <a:t>可以把界面抽象为</a:t>
            </a:r>
            <a:endParaRPr lang="en-GB"/>
          </a:p>
          <a:p>
            <a:pPr lvl="0" algn="ctr" rtl="0">
              <a:spcBef>
                <a:spcPts val="0"/>
              </a:spcBef>
              <a:buNone/>
            </a:pPr>
            <a:r>
              <a:rPr lang="en-GB">
                <a:sym typeface="+mn-ea"/>
              </a:rPr>
              <a:t>ViewModel Tree</a:t>
            </a:r>
            <a:endParaRPr lang="zh-CN" altLang="en-US"/>
          </a:p>
        </p:txBody>
      </p:sp>
      <p:sp>
        <p:nvSpPr>
          <p:cNvPr id="7" name="标题 6"/>
          <p:cNvSpPr>
            <a:spLocks noGrp="1"/>
          </p:cNvSpPr>
          <p:nvPr>
            <p:ph type="title"/>
          </p:nvPr>
        </p:nvSpPr>
        <p:spPr/>
        <p:txBody>
          <a:bodyPr/>
          <a:lstStyle/>
          <a:p>
            <a:r>
              <a:rPr kumimoji="1" lang="zh-CN" altLang="zh-CN" dirty="0"/>
              <a:t>9</a:t>
            </a:r>
            <a:r>
              <a:rPr kumimoji="1" lang="en-US" altLang="zh-CN" dirty="0" smtClean="0"/>
              <a:t>.1</a:t>
            </a:r>
            <a:r>
              <a:rPr lang="zh-CN" altLang="en-US" dirty="0" smtClean="0"/>
              <a:t> 什么是组件</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.2</a:t>
            </a:r>
            <a:r>
              <a:rPr lang="zh-CN" altLang="en-US" dirty="0" smtClean="0"/>
              <a:t> 使用组件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433663"/>
          </a:xfrm>
        </p:spPr>
        <p:txBody>
          <a:bodyPr/>
          <a:lstStyle/>
          <a:p>
            <a:pPr eaLnBrk="1" hangingPunct="1"/>
            <a:r>
              <a:rPr lang="zh-CN" altLang="en-US" dirty="0" smtClean="0">
                <a:solidFill>
                  <a:schemeClr val="tx1"/>
                </a:solidFill>
              </a:rPr>
              <a:t>全局注册</a:t>
            </a:r>
            <a:endParaRPr lang="zh-CN" altLang="en-US" dirty="0" smtClean="0">
              <a:solidFill>
                <a:schemeClr val="tx1"/>
              </a:solidFill>
            </a:endParaRPr>
          </a:p>
          <a:p>
            <a:pPr lvl="1"/>
            <a:r>
              <a:rPr lang="en-US" altLang="zh-CN" dirty="0">
                <a:solidFill>
                  <a:schemeClr val="tx1"/>
                </a:solidFill>
              </a:rPr>
              <a:t>new</a:t>
            </a:r>
            <a:r>
              <a:rPr lang="zh-CN" altLang="en-US" dirty="0">
                <a:solidFill>
                  <a:schemeClr val="tx1"/>
                </a:solidFill>
              </a:rPr>
              <a:t> </a:t>
            </a:r>
            <a:r>
              <a:rPr lang="en-US" altLang="zh-CN" dirty="0" err="1">
                <a:solidFill>
                  <a:schemeClr val="tx1"/>
                </a:solidFill>
              </a:rPr>
              <a:t>Vue</a:t>
            </a:r>
            <a:r>
              <a:rPr lang="en-US" altLang="zh-CN" dirty="0">
                <a:solidFill>
                  <a:schemeClr val="tx1"/>
                </a:solidFill>
              </a:rPr>
              <a:t>()</a:t>
            </a:r>
            <a:endParaRPr lang="zh-CN" altLang="en-US" dirty="0">
              <a:solidFill>
                <a:schemeClr val="tx1"/>
              </a:solidFill>
            </a:endParaRPr>
          </a:p>
          <a:p>
            <a:pPr lvl="1"/>
            <a:r>
              <a:rPr lang="en-US" altLang="zh-CN" dirty="0" err="1">
                <a:solidFill>
                  <a:schemeClr val="tx1"/>
                </a:solidFill>
              </a:rPr>
              <a:t>Vue.component</a:t>
            </a:r>
            <a:r>
              <a:rPr lang="en-US" altLang="zh-CN" dirty="0">
                <a:solidFill>
                  <a:schemeClr val="tx1"/>
                </a:solidFill>
              </a:rPr>
              <a:t>(</a:t>
            </a:r>
            <a:r>
              <a:rPr lang="en-US" altLang="zh-CN" dirty="0" err="1">
                <a:solidFill>
                  <a:schemeClr val="tx1"/>
                </a:solidFill>
              </a:rPr>
              <a:t>tagName</a:t>
            </a:r>
            <a:r>
              <a:rPr lang="zh-CN" altLang="en-US" dirty="0">
                <a:solidFill>
                  <a:schemeClr val="tx1"/>
                </a:solidFill>
              </a:rPr>
              <a:t>，</a:t>
            </a:r>
            <a:r>
              <a:rPr lang="en-US" altLang="zh-CN" dirty="0">
                <a:solidFill>
                  <a:schemeClr val="tx1"/>
                </a:solidFill>
              </a:rPr>
              <a:t>options</a:t>
            </a:r>
            <a:r>
              <a:rPr lang="en-US" altLang="zh-CN" dirty="0" smtClean="0">
                <a:solidFill>
                  <a:schemeClr val="tx1"/>
                </a:solidFill>
              </a:rPr>
              <a:t>)</a:t>
            </a:r>
            <a:endParaRPr lang="zh-CN" altLang="en-US" dirty="0" smtClean="0">
              <a:solidFill>
                <a:schemeClr val="tx1"/>
              </a:solidFill>
            </a:endParaRPr>
          </a:p>
          <a:p>
            <a:pPr eaLnBrk="1" hangingPunct="1"/>
            <a:r>
              <a:rPr lang="zh-CN" altLang="en-US" dirty="0" smtClean="0">
                <a:solidFill>
                  <a:schemeClr val="tx1"/>
                </a:solidFill>
              </a:rPr>
              <a:t>局部注册</a:t>
            </a:r>
            <a:endParaRPr lang="zh-CN" altLang="en-US" dirty="0" smtClean="0">
              <a:solidFill>
                <a:schemeClr val="tx1"/>
              </a:solidFill>
            </a:endParaRPr>
          </a:p>
          <a:p>
            <a:pPr lvl="1"/>
            <a:r>
              <a:rPr lang="zh-CN" altLang="en-US" dirty="0" smtClean="0">
                <a:solidFill>
                  <a:schemeClr val="tx1"/>
                </a:solidFill>
              </a:rPr>
              <a:t>用实例</a:t>
            </a:r>
            <a:r>
              <a:rPr lang="en-US" altLang="zh-CN" dirty="0" smtClean="0">
                <a:solidFill>
                  <a:schemeClr val="tx1"/>
                </a:solidFill>
              </a:rPr>
              <a:t>components</a:t>
            </a:r>
            <a:r>
              <a:rPr lang="zh-CN" altLang="en-US" dirty="0" smtClean="0">
                <a:solidFill>
                  <a:schemeClr val="tx1"/>
                </a:solidFill>
              </a:rPr>
              <a:t>注册</a:t>
            </a:r>
            <a:endParaRPr lang="zh-CN" altLang="en-US" dirty="0" smtClean="0">
              <a:solidFill>
                <a:schemeClr val="tx1"/>
              </a:solidFill>
            </a:endParaRPr>
          </a:p>
          <a:p>
            <a:pPr eaLnBrk="1" hangingPunct="1"/>
            <a:r>
              <a:rPr lang="en-US" altLang="zh-CN" dirty="0" smtClean="0">
                <a:solidFill>
                  <a:schemeClr val="tx1"/>
                </a:solidFill>
              </a:rPr>
              <a:t>DOM</a:t>
            </a:r>
            <a:r>
              <a:rPr lang="zh-CN" altLang="en-US" dirty="0" smtClean="0">
                <a:solidFill>
                  <a:schemeClr val="tx1"/>
                </a:solidFill>
              </a:rPr>
              <a:t>模板解析</a:t>
            </a:r>
            <a:endParaRPr lang="zh-CN" altLang="en-US" dirty="0" smtClean="0">
              <a:solidFill>
                <a:schemeClr val="tx1"/>
              </a:solidFill>
            </a:endParaRPr>
          </a:p>
          <a:p>
            <a:pPr eaLnBrk="1" hangingPunct="1"/>
            <a:r>
              <a:rPr lang="en-US" altLang="zh-CN" dirty="0" smtClean="0">
                <a:solidFill>
                  <a:schemeClr val="tx1"/>
                </a:solidFill>
              </a:rPr>
              <a:t>data</a:t>
            </a:r>
            <a:r>
              <a:rPr lang="zh-CN" altLang="en-US" dirty="0" smtClean="0">
                <a:solidFill>
                  <a:schemeClr val="tx1"/>
                </a:solidFill>
              </a:rPr>
              <a:t>必须是函数</a:t>
            </a:r>
            <a:endParaRPr lang="zh-CN" altLang="en-US" dirty="0" smtClean="0">
              <a:solidFill>
                <a:schemeClr val="tx1"/>
              </a:solidFill>
            </a:endParaRPr>
          </a:p>
          <a:p>
            <a:pPr eaLnBrk="1" hangingPunct="1"/>
            <a:r>
              <a:rPr lang="zh-CN" altLang="en-US" dirty="0" smtClean="0">
                <a:solidFill>
                  <a:schemeClr val="tx1"/>
                </a:solidFill>
              </a:rPr>
              <a:t>构成组件</a:t>
            </a:r>
            <a:endParaRPr lang="zh-CN" altLang="en-US" dirty="0" smtClean="0">
              <a:solidFill>
                <a:schemeClr val="tx1"/>
              </a:solidFill>
            </a:endParaRPr>
          </a:p>
          <a:p>
            <a:pPr lvl="1"/>
            <a:r>
              <a:rPr lang="en-US" altLang="zh-CN" dirty="0" smtClean="0">
                <a:solidFill>
                  <a:schemeClr val="tx1"/>
                </a:solidFill>
              </a:rPr>
              <a:t>props</a:t>
            </a:r>
            <a:r>
              <a:rPr lang="zh-CN" altLang="en-US" dirty="0" smtClean="0">
                <a:solidFill>
                  <a:schemeClr val="tx1"/>
                </a:solidFill>
              </a:rPr>
              <a:t> </a:t>
            </a:r>
            <a:r>
              <a:rPr lang="en-US" altLang="zh-CN" dirty="0" smtClean="0">
                <a:solidFill>
                  <a:schemeClr val="tx1"/>
                </a:solidFill>
              </a:rPr>
              <a:t>down</a:t>
            </a:r>
            <a:r>
              <a:rPr lang="zh-CN" altLang="en-US" dirty="0" smtClean="0">
                <a:solidFill>
                  <a:schemeClr val="tx1"/>
                </a:solidFill>
              </a:rPr>
              <a:t> </a:t>
            </a:r>
            <a:endParaRPr lang="zh-CN" altLang="en-US" dirty="0" smtClean="0">
              <a:solidFill>
                <a:schemeClr val="tx1"/>
              </a:solidFill>
            </a:endParaRPr>
          </a:p>
          <a:p>
            <a:pPr lvl="1"/>
            <a:r>
              <a:rPr lang="en-US" altLang="zh-CN" dirty="0" smtClean="0">
                <a:solidFill>
                  <a:schemeClr val="tx1"/>
                </a:solidFill>
              </a:rPr>
              <a:t>events</a:t>
            </a:r>
            <a:r>
              <a:rPr lang="zh-CN" altLang="en-US" dirty="0" smtClean="0">
                <a:solidFill>
                  <a:schemeClr val="tx1"/>
                </a:solidFill>
              </a:rPr>
              <a:t> </a:t>
            </a:r>
            <a:r>
              <a:rPr lang="en-US" altLang="zh-CN" dirty="0" smtClean="0">
                <a:solidFill>
                  <a:schemeClr val="tx1"/>
                </a:solidFill>
              </a:rPr>
              <a:t>up</a:t>
            </a:r>
            <a:endParaRPr lang="zh-CN" altLang="en-US" dirty="0">
              <a:solidFill>
                <a:schemeClr val="tx1"/>
              </a:solidFill>
            </a:endParaRPr>
          </a:p>
          <a:p>
            <a:pPr lvl="1"/>
            <a:endParaRPr lang="zh-CN" altLang="en-US" dirty="0" smtClean="0">
              <a:solidFill>
                <a:schemeClr val="tx1"/>
              </a:solidFill>
            </a:endParaRPr>
          </a:p>
        </p:txBody>
      </p:sp>
      <p:sp>
        <p:nvSpPr>
          <p:cNvPr id="3" name="文本框 2"/>
          <p:cNvSpPr txBox="1"/>
          <p:nvPr/>
        </p:nvSpPr>
        <p:spPr>
          <a:xfrm>
            <a:off x="3555365" y="1962785"/>
            <a:ext cx="5065395" cy="2429510"/>
          </a:xfrm>
          <a:prstGeom prst="rect">
            <a:avLst/>
          </a:prstGeom>
          <a:solidFill>
            <a:schemeClr val="bg2">
              <a:lumMod val="90000"/>
            </a:schemeClr>
          </a:solidFill>
        </p:spPr>
        <p:txBody>
          <a:bodyPr wrap="square" rtlCol="0" anchor="t">
            <a:spAutoFit/>
          </a:bodyPr>
          <a:p>
            <a:pPr lvl="0" rtl="0">
              <a:lnSpc>
                <a:spcPct val="137000"/>
              </a:lnSpc>
              <a:spcBef>
                <a:spcPts val="0"/>
              </a:spcBef>
              <a:buNone/>
            </a:pPr>
            <a:r>
              <a:rPr lang="en-GB" sz="1600">
                <a:solidFill>
                  <a:srgbClr val="969896"/>
                </a:solidFill>
                <a:highlight>
                  <a:srgbClr val="FFFFFF"/>
                </a:highlight>
                <a:latin typeface="Consolas" panose="020B0609020204030204"/>
                <a:ea typeface="Consolas" panose="020B0609020204030204"/>
                <a:cs typeface="Consolas" panose="020B0609020204030204"/>
                <a:sym typeface="Consolas" panose="020B0609020204030204"/>
              </a:rPr>
              <a:t>// 扩展 Vue 来自定义一个可复用的组件类</a:t>
            </a:r>
            <a:endParaRPr lang="en-GB" sz="1600">
              <a:solidFill>
                <a:srgbClr val="969896"/>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A71D5D"/>
                </a:solidFill>
                <a:highlight>
                  <a:srgbClr val="FFFFFF"/>
                </a:highlight>
                <a:latin typeface="Consolas" panose="020B0609020204030204"/>
                <a:ea typeface="Consolas" panose="020B0609020204030204"/>
                <a:cs typeface="Consolas" panose="020B0609020204030204"/>
                <a:sym typeface="Consolas" panose="020B0609020204030204"/>
              </a:rPr>
              <a:t>var</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MyComponent </a:t>
            </a:r>
            <a:r>
              <a:rPr lang="en-GB" sz="1600">
                <a:solidFill>
                  <a:srgbClr val="A71D5D"/>
                </a:solidFill>
                <a:highlight>
                  <a:srgbClr val="FFFFFF"/>
                </a:highlight>
                <a:latin typeface="Consolas" panose="020B0609020204030204"/>
                <a:ea typeface="Consolas" panose="020B0609020204030204"/>
                <a:cs typeface="Consolas" panose="020B0609020204030204"/>
                <a:sym typeface="Consolas" panose="020B0609020204030204"/>
              </a:rPr>
              <a: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Vue.extend({</a:t>
            </a:r>
            <a:endPar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template</a:t>
            </a:r>
            <a:r>
              <a:rPr lang="en-GB" sz="1600">
                <a:solidFill>
                  <a:srgbClr val="A71D5D"/>
                </a:solidFill>
                <a:highlight>
                  <a:srgbClr val="FFFFFF"/>
                </a:highlight>
                <a:latin typeface="Consolas" panose="020B0609020204030204"/>
                <a:ea typeface="Consolas" panose="020B0609020204030204"/>
                <a:cs typeface="Consolas" panose="020B0609020204030204"/>
                <a:sym typeface="Consolas" panose="020B0609020204030204"/>
              </a:rPr>
              <a: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a:t>
            </a:r>
            <a:r>
              <a:rPr lang="en-GB" sz="1600">
                <a:solidFill>
                  <a:srgbClr val="DF5000"/>
                </a:solidFill>
                <a:highlight>
                  <a:srgbClr val="FFFFFF"/>
                </a:highlight>
                <a:latin typeface="Consolas" panose="020B0609020204030204"/>
                <a:ea typeface="Consolas" panose="020B0609020204030204"/>
                <a:cs typeface="Consolas" panose="020B0609020204030204"/>
                <a:sym typeface="Consolas" panose="020B0609020204030204"/>
              </a:rPr>
              <a:t>'&lt;p&gt;{{msg}}&lt;/p&gt;'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a:t>
            </a:r>
            <a:endPar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paramAttributes</a:t>
            </a:r>
            <a:r>
              <a:rPr lang="en-GB" sz="1600">
                <a:solidFill>
                  <a:srgbClr val="A71D5D"/>
                </a:solidFill>
                <a:highlight>
                  <a:srgbClr val="FFFFFF"/>
                </a:highlight>
                <a:latin typeface="Consolas" panose="020B0609020204030204"/>
                <a:ea typeface="Consolas" panose="020B0609020204030204"/>
                <a:cs typeface="Consolas" panose="020B0609020204030204"/>
                <a:sym typeface="Consolas" panose="020B0609020204030204"/>
              </a:rPr>
              <a: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a:t>
            </a:r>
            <a:r>
              <a:rPr lang="en-GB" sz="1600">
                <a:solidFill>
                  <a:srgbClr val="DF5000"/>
                </a:solidFill>
                <a:highlight>
                  <a:srgbClr val="FFFFFF"/>
                </a:highlight>
                <a:latin typeface="Consolas" panose="020B0609020204030204"/>
                <a:ea typeface="Consolas" panose="020B0609020204030204"/>
                <a:cs typeface="Consolas" panose="020B0609020204030204"/>
                <a:sym typeface="Consolas" panose="020B0609020204030204"/>
              </a:rPr>
              <a:t>'msg'</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a:t>
            </a:r>
            <a:endPar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a:t>
            </a:r>
            <a:endParaRPr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969896"/>
                </a:solidFill>
                <a:highlight>
                  <a:srgbClr val="FFFFFF"/>
                </a:highlight>
                <a:latin typeface="Consolas" panose="020B0609020204030204"/>
                <a:ea typeface="Consolas" panose="020B0609020204030204"/>
                <a:cs typeface="Consolas" panose="020B0609020204030204"/>
                <a:sym typeface="Consolas" panose="020B0609020204030204"/>
              </a:rPr>
              <a:t>// 全局注册该组件</a:t>
            </a:r>
            <a:endParaRPr lang="en-GB" sz="1600">
              <a:solidFill>
                <a:srgbClr val="969896"/>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Vue.component(</a:t>
            </a:r>
            <a:r>
              <a:rPr lang="en-GB" sz="1600">
                <a:solidFill>
                  <a:srgbClr val="DF5000"/>
                </a:solidFill>
                <a:highlight>
                  <a:srgbClr val="FFFFFF"/>
                </a:highlight>
                <a:latin typeface="Consolas" panose="020B0609020204030204"/>
                <a:ea typeface="Consolas" panose="020B0609020204030204"/>
                <a:cs typeface="Consolas" panose="020B0609020204030204"/>
                <a:sym typeface="Consolas" panose="020B0609020204030204"/>
              </a:rPr>
              <a:t>'my-component'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MyComponent)</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281" name="Shape 281"/>
          <p:cNvSpPr txBox="1"/>
          <p:nvPr/>
        </p:nvSpPr>
        <p:spPr>
          <a:xfrm>
            <a:off x="1117950" y="855220"/>
            <a:ext cx="6908100" cy="903600"/>
          </a:xfrm>
          <a:prstGeom prst="rect">
            <a:avLst/>
          </a:prstGeom>
          <a:noFill/>
          <a:ln>
            <a:noFill/>
          </a:ln>
        </p:spPr>
        <p:txBody>
          <a:bodyPr lIns="91425" tIns="91425" rIns="91425" bIns="91425" anchor="ctr" anchorCtr="0">
            <a:noAutofit/>
          </a:bodyPr>
          <a:p>
            <a:pPr lvl="0" algn="ctr" rtl="0">
              <a:spcBef>
                <a:spcPts val="0"/>
              </a:spcBef>
              <a:buNone/>
            </a:pP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my</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-component</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msg</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a:t>
            </a:r>
            <a:r>
              <a:rPr lang="en-GB" sz="1800">
                <a:solidFill>
                  <a:srgbClr val="DF5000"/>
                </a:solidFill>
                <a:highlight>
                  <a:srgbClr val="FFFFFF"/>
                </a:highlight>
                <a:latin typeface="Consolas" panose="020B0609020204030204"/>
                <a:ea typeface="Consolas" panose="020B0609020204030204"/>
                <a:cs typeface="Consolas" panose="020B0609020204030204"/>
                <a:sym typeface="Consolas" panose="020B0609020204030204"/>
              </a:rPr>
              <a:t>"Hello!"</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my</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-component</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a:t>
            </a:r>
            <a:endPar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p:txBody>
      </p:sp>
      <p:sp>
        <p:nvSpPr>
          <p:cNvPr id="282" name="Shape 282"/>
          <p:cNvSpPr txBox="1"/>
          <p:nvPr/>
        </p:nvSpPr>
        <p:spPr>
          <a:xfrm>
            <a:off x="2046010" y="1809740"/>
            <a:ext cx="5051399" cy="691499"/>
          </a:xfrm>
          <a:prstGeom prst="rect">
            <a:avLst/>
          </a:prstGeom>
          <a:noFill/>
          <a:ln>
            <a:noFill/>
          </a:ln>
        </p:spPr>
        <p:txBody>
          <a:bodyPr lIns="91425" tIns="91425" rIns="91425" bIns="91425" anchor="t" anchorCtr="0">
            <a:noAutofit/>
          </a:bodyPr>
          <a:p>
            <a:pPr lvl="0" algn="ctr">
              <a:spcBef>
                <a:spcPts val="0"/>
              </a:spcBef>
              <a:buNone/>
            </a:pPr>
            <a:r>
              <a:rPr lang="en-GB">
                <a:solidFill>
                  <a:srgbClr val="666666"/>
                </a:solidFill>
                <a:latin typeface="Source Code Pro"/>
                <a:ea typeface="Source Code Pro"/>
                <a:cs typeface="Source Code Pro"/>
                <a:sym typeface="Source Code Pro"/>
              </a:rPr>
              <a:t>my-component 组件的模板将会被填充到该元素中，而 msg 则会被作为数据传入该组件实例。渲染结果如下。</a:t>
            </a:r>
            <a:endParaRPr lang="en-GB">
              <a:solidFill>
                <a:srgbClr val="666666"/>
              </a:solidFill>
              <a:latin typeface="Source Code Pro"/>
              <a:ea typeface="Source Code Pro"/>
              <a:cs typeface="Source Code Pro"/>
              <a:sym typeface="Source Code Pro"/>
            </a:endParaRPr>
          </a:p>
        </p:txBody>
      </p:sp>
      <p:cxnSp>
        <p:nvCxnSpPr>
          <p:cNvPr id="283" name="Shape 283"/>
          <p:cNvCxnSpPr/>
          <p:nvPr/>
        </p:nvCxnSpPr>
        <p:spPr>
          <a:xfrm>
            <a:off x="4572000" y="2788260"/>
            <a:ext cx="0" cy="490799"/>
          </a:xfrm>
          <a:prstGeom prst="straightConnector1">
            <a:avLst/>
          </a:prstGeom>
          <a:noFill/>
          <a:ln w="19050" cap="flat" cmpd="sng">
            <a:solidFill>
              <a:schemeClr val="dk2"/>
            </a:solidFill>
            <a:prstDash val="solid"/>
            <a:round/>
            <a:headEnd type="none" w="lg" len="lg"/>
            <a:tailEnd type="triangle" w="lg" len="lg"/>
          </a:ln>
        </p:spPr>
      </p:cxnSp>
      <p:sp>
        <p:nvSpPr>
          <p:cNvPr id="284" name="Shape 284"/>
          <p:cNvSpPr txBox="1"/>
          <p:nvPr/>
        </p:nvSpPr>
        <p:spPr>
          <a:xfrm>
            <a:off x="3418800" y="3136690"/>
            <a:ext cx="2306400" cy="1226699"/>
          </a:xfrm>
          <a:prstGeom prst="rect">
            <a:avLst/>
          </a:prstGeom>
          <a:noFill/>
          <a:ln>
            <a:noFill/>
          </a:ln>
        </p:spPr>
        <p:txBody>
          <a:bodyPr lIns="91425" tIns="91425" rIns="91425" bIns="91425" anchor="t" anchorCtr="0">
            <a:noAutofit/>
          </a:bodyPr>
          <a:p>
            <a:pPr lvl="0" rtl="0">
              <a:lnSpc>
                <a:spcPct val="140000"/>
              </a:lnSpc>
              <a:spcBef>
                <a:spcPts val="0"/>
              </a:spcBef>
              <a:buClr>
                <a:schemeClr val="dk1"/>
              </a:buClr>
              <a:buSzPct val="61000"/>
              <a:buFont typeface="Arial" panose="020B0604020202020204"/>
              <a:buNone/>
            </a:pP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my</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-component</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a:t>
            </a:r>
            <a:endPar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40000"/>
              </a:lnSpc>
              <a:spcBef>
                <a:spcPts val="0"/>
              </a:spcBef>
              <a:buClr>
                <a:schemeClr val="dk1"/>
              </a:buClr>
              <a:buSzPct val="61000"/>
              <a:buFont typeface="Arial" panose="020B0604020202020204"/>
              <a:buNone/>
            </a:pP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p</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&gt;Hello!&lt;/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p</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a:t>
            </a:r>
            <a:b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b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my</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-component</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a:t>
            </a:r>
            <a:endPar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a:spcBef>
                <a:spcPts val="0"/>
              </a:spcBef>
              <a:buNone/>
            </a:pPr>
            <a:endParaRPr sz="1800"/>
          </a:p>
        </p:txBody>
      </p:sp>
      <p:sp>
        <p:nvSpPr>
          <p:cNvPr id="6" name="标题 5"/>
          <p:cNvSpPr>
            <a:spLocks noGrp="1"/>
          </p:cNvSpPr>
          <p:nvPr>
            <p:ph type="title"/>
          </p:nvPr>
        </p:nvSpPr>
        <p:spPr/>
        <p:txBody>
          <a:bodyPr/>
          <a:p>
            <a:r>
              <a:rPr kumimoji="1" lang="zh-CN" altLang="zh-CN" dirty="0"/>
              <a:t>9</a:t>
            </a:r>
            <a:r>
              <a:rPr kumimoji="1" lang="en-US" altLang="zh-CN" dirty="0" smtClean="0"/>
              <a:t>.2</a:t>
            </a:r>
            <a:r>
              <a:rPr lang="zh-CN" altLang="en-US" dirty="0" smtClean="0"/>
              <a:t> 使用组件</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5</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CN" sz="2800" dirty="0" smtClean="0">
                <a:solidFill>
                  <a:schemeClr val="tx2"/>
                </a:solidFill>
              </a:rPr>
              <a:t>  </a:t>
            </a:r>
            <a:r>
              <a:rPr lang="zh-CN" altLang="en-US" sz="2800" dirty="0" smtClean="0">
                <a:solidFill>
                  <a:schemeClr val="tx2"/>
                </a:solidFill>
              </a:rPr>
              <a:t>生命周期图示</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1390009" y="918989"/>
            <a:ext cx="3105401" cy="3789540"/>
          </a:xfrm>
          <a:prstGeom prst="rect">
            <a:avLst/>
          </a:prstGeom>
        </p:spPr>
      </p:pic>
      <p:pic>
        <p:nvPicPr>
          <p:cNvPr id="4" name="图片 3"/>
          <p:cNvPicPr>
            <a:picLocks noChangeAspect="1"/>
          </p:cNvPicPr>
          <p:nvPr/>
        </p:nvPicPr>
        <p:blipFill>
          <a:blip r:embed="rId2"/>
          <a:stretch>
            <a:fillRect/>
          </a:stretch>
        </p:blipFill>
        <p:spPr>
          <a:xfrm>
            <a:off x="4774186" y="748350"/>
            <a:ext cx="3563728" cy="4032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6" name="标题 5"/>
          <p:cNvSpPr>
            <a:spLocks noGrp="1"/>
          </p:cNvSpPr>
          <p:nvPr>
            <p:ph type="title"/>
          </p:nvPr>
        </p:nvSpPr>
        <p:spPr/>
        <p:txBody>
          <a:bodyPr/>
          <a:p>
            <a:r>
              <a:rPr kumimoji="1" lang="zh-CN" altLang="zh-CN" dirty="0"/>
              <a:t>9</a:t>
            </a:r>
            <a:r>
              <a:rPr kumimoji="1" lang="en-US" altLang="zh-CN" dirty="0" smtClean="0"/>
              <a:t>.3</a:t>
            </a:r>
            <a:r>
              <a:rPr lang="zh-CN" altLang="en-US" dirty="0" smtClean="0"/>
              <a:t> 使用组件的基本</a:t>
            </a:r>
            <a:r>
              <a:rPr lang="en-US" altLang="zh-CN" dirty="0" smtClean="0"/>
              <a:t>Demo</a:t>
            </a:r>
            <a:endParaRPr lang="en-US" altLang="zh-CN" dirty="0" smtClean="0"/>
          </a:p>
        </p:txBody>
      </p:sp>
      <p:sp>
        <p:nvSpPr>
          <p:cNvPr id="2" name="文本框 1"/>
          <p:cNvSpPr txBox="1"/>
          <p:nvPr/>
        </p:nvSpPr>
        <p:spPr>
          <a:xfrm>
            <a:off x="762000" y="930910"/>
            <a:ext cx="6600825" cy="3566160"/>
          </a:xfrm>
          <a:prstGeom prst="rect">
            <a:avLst/>
          </a:prstGeom>
          <a:noFill/>
        </p:spPr>
        <p:txBody>
          <a:bodyPr wrap="square" rtlCol="0" anchor="t">
            <a:spAutoFit/>
          </a:bodyPr>
          <a:p>
            <a:r>
              <a:rPr lang="zh-CN" altLang="en-US" sz="400"/>
              <a:t>&lt;!DOCTYPE html&gt;</a:t>
            </a:r>
            <a:endParaRPr lang="zh-CN" altLang="en-US" sz="400"/>
          </a:p>
          <a:p>
            <a:r>
              <a:rPr lang="zh-CN" altLang="en-US" sz="400"/>
              <a:t>&lt;html&gt;</a:t>
            </a:r>
            <a:endParaRPr lang="zh-CN" altLang="en-US" sz="400"/>
          </a:p>
          <a:p>
            <a:r>
              <a:rPr lang="zh-CN" altLang="en-US" sz="400"/>
              <a:t>	&lt;head&gt;</a:t>
            </a:r>
            <a:endParaRPr lang="zh-CN" altLang="en-US" sz="400"/>
          </a:p>
          <a:p>
            <a:r>
              <a:rPr lang="zh-CN" altLang="en-US" sz="400"/>
              <a:t>		&lt;meta charset="UTF-8"&gt;</a:t>
            </a:r>
            <a:endParaRPr lang="zh-CN" altLang="en-US" sz="400"/>
          </a:p>
          <a:p>
            <a:r>
              <a:rPr lang="zh-CN" altLang="en-US" sz="400"/>
              <a:t>		&lt;title&gt;组件-组件使用&lt;/title&gt;</a:t>
            </a:r>
            <a:endParaRPr lang="zh-CN" altLang="en-US" sz="400"/>
          </a:p>
          <a:p>
            <a:r>
              <a:rPr lang="zh-CN" altLang="en-US" sz="400"/>
              <a:t>	&lt;/head&gt;</a:t>
            </a:r>
            <a:endParaRPr lang="zh-CN" altLang="en-US" sz="400"/>
          </a:p>
          <a:p>
            <a:r>
              <a:rPr lang="zh-CN" altLang="en-US" sz="400"/>
              <a:t>	&lt;body&gt;</a:t>
            </a:r>
            <a:endParaRPr lang="zh-CN" altLang="en-US" sz="400"/>
          </a:p>
          <a:p>
            <a:r>
              <a:rPr lang="zh-CN" altLang="en-US" sz="400"/>
              <a:t>		&lt;div id="example"&gt;</a:t>
            </a:r>
            <a:endParaRPr lang="zh-CN" altLang="en-US" sz="400"/>
          </a:p>
          <a:p>
            <a:r>
              <a:rPr lang="zh-CN" altLang="en-US" sz="400"/>
              <a:t>			&lt;h1&gt;基本用法&lt;/h1&gt;</a:t>
            </a:r>
            <a:endParaRPr lang="zh-CN" altLang="en-US" sz="400"/>
          </a:p>
          <a:p>
            <a:r>
              <a:rPr lang="zh-CN" altLang="en-US" sz="400"/>
              <a:t>			&lt;my-component&gt;&lt;/my-component&gt;</a:t>
            </a:r>
            <a:endParaRPr lang="zh-CN" altLang="en-US" sz="400"/>
          </a:p>
          <a:p>
            <a:r>
              <a:rPr lang="zh-CN" altLang="en-US" sz="400"/>
              <a:t>			&lt;h1&gt;data必须是函数&lt;/h1&gt;</a:t>
            </a:r>
            <a:endParaRPr lang="zh-CN" altLang="en-US" sz="400"/>
          </a:p>
          <a:p>
            <a:r>
              <a:rPr lang="zh-CN" altLang="en-US" sz="400"/>
              <a:t>			&lt;my-data&gt;&lt;/my-data&gt;</a:t>
            </a:r>
            <a:endParaRPr lang="zh-CN" altLang="en-US" sz="400"/>
          </a:p>
          <a:p>
            <a:r>
              <a:rPr lang="zh-CN" altLang="en-US" sz="400"/>
              <a:t>			&lt;h1&gt;每个组件返回同一个对象引用是错误的做法&lt;/h1&gt;</a:t>
            </a:r>
            <a:endParaRPr lang="zh-CN" altLang="en-US" sz="400"/>
          </a:p>
          <a:p>
            <a:r>
              <a:rPr lang="zh-CN" altLang="en-US" sz="400"/>
              <a:t>			&lt;simple-counter&gt;&lt;/simple-counter&gt;</a:t>
            </a:r>
            <a:endParaRPr lang="zh-CN" altLang="en-US" sz="400"/>
          </a:p>
          <a:p>
            <a:r>
              <a:rPr lang="zh-CN" altLang="en-US" sz="400"/>
              <a:t>			&lt;simple-counter&gt;&lt;/simple-counter&gt;</a:t>
            </a:r>
            <a:endParaRPr lang="zh-CN" altLang="en-US" sz="400"/>
          </a:p>
          <a:p>
            <a:r>
              <a:rPr lang="zh-CN" altLang="en-US" sz="400"/>
              <a:t>			&lt;simple-counter&gt;&lt;/simple-counter&gt;</a:t>
            </a:r>
            <a:endParaRPr lang="zh-CN" altLang="en-US" sz="400"/>
          </a:p>
          <a:p>
            <a:r>
              <a:rPr lang="zh-CN" altLang="en-US" sz="400"/>
              <a:t>			&lt;h1&gt;通过每个组件返回新的data来实现独立不共用&lt;/h1&gt;</a:t>
            </a:r>
            <a:endParaRPr lang="zh-CN" altLang="en-US" sz="400"/>
          </a:p>
          <a:p>
            <a:r>
              <a:rPr lang="zh-CN" altLang="en-US" sz="400"/>
              <a:t>			&lt;simple-counter2&gt;&lt;/simple-counter2&gt;</a:t>
            </a:r>
            <a:endParaRPr lang="zh-CN" altLang="en-US" sz="400"/>
          </a:p>
          <a:p>
            <a:r>
              <a:rPr lang="zh-CN" altLang="en-US" sz="400"/>
              <a:t>			&lt;simple-counter2&gt;&lt;/simple-counter2&gt;</a:t>
            </a:r>
            <a:endParaRPr lang="zh-CN" altLang="en-US" sz="400"/>
          </a:p>
          <a:p>
            <a:r>
              <a:rPr lang="zh-CN" altLang="en-US" sz="400"/>
              <a:t>			&lt;simple-counter2&gt;&lt;/simple-counter2&gt;</a:t>
            </a:r>
            <a:endParaRPr lang="zh-CN" altLang="en-US" sz="400"/>
          </a:p>
          <a:p>
            <a:r>
              <a:rPr lang="zh-CN" altLang="en-US" sz="400"/>
              <a:t>		&lt;/div&gt;</a:t>
            </a:r>
            <a:endParaRPr lang="zh-CN" altLang="en-US" sz="400"/>
          </a:p>
          <a:p>
            <a:r>
              <a:rPr lang="zh-CN" altLang="en-US" sz="400"/>
              <a:t>		&lt;script src="vue.js" type="text/javascript" charset="utf-8"&gt;&lt;/script&gt;</a:t>
            </a:r>
            <a:endParaRPr lang="zh-CN" altLang="en-US" sz="400"/>
          </a:p>
          <a:p>
            <a:r>
              <a:rPr lang="zh-CN" altLang="en-US" sz="400"/>
              <a:t>		&lt;script type="text/javascript"&gt;</a:t>
            </a:r>
            <a:endParaRPr lang="zh-CN" altLang="en-US" sz="400"/>
          </a:p>
          <a:p>
            <a:r>
              <a:rPr lang="zh-CN" altLang="en-US" sz="400"/>
              <a:t>			var data = { counter: 0 }</a:t>
            </a:r>
            <a:endParaRPr lang="zh-CN" altLang="en-US" sz="400"/>
          </a:p>
          <a:p>
            <a:r>
              <a:rPr lang="zh-CN" altLang="en-US" sz="400"/>
              <a:t>			Vue.component('my-component', {</a:t>
            </a:r>
            <a:endParaRPr lang="zh-CN" altLang="en-US" sz="400"/>
          </a:p>
          <a:p>
            <a:r>
              <a:rPr lang="zh-CN" altLang="en-US" sz="400"/>
              <a:t>			  template: '&lt;div&gt;A custom component!&lt;/div&gt;'</a:t>
            </a:r>
            <a:endParaRPr lang="zh-CN" altLang="en-US" sz="400"/>
          </a:p>
          <a:p>
            <a:r>
              <a:rPr lang="zh-CN" altLang="en-US" sz="400"/>
              <a:t>			});</a:t>
            </a:r>
            <a:endParaRPr lang="zh-CN" altLang="en-US" sz="400"/>
          </a:p>
          <a:p>
            <a:r>
              <a:rPr lang="zh-CN" altLang="en-US" sz="400"/>
              <a:t>			Vue.component('my-data', {</a:t>
            </a:r>
            <a:endParaRPr lang="zh-CN" altLang="en-US" sz="400"/>
          </a:p>
          <a:p>
            <a:r>
              <a:rPr lang="zh-CN" altLang="en-US" sz="400"/>
              <a:t>			  template: '&lt;div&gt;{{msg}}&lt;/div&gt;',</a:t>
            </a:r>
            <a:endParaRPr lang="zh-CN" altLang="en-US" sz="400"/>
          </a:p>
          <a:p>
            <a:r>
              <a:rPr lang="zh-CN" altLang="en-US" sz="400"/>
              <a:t>			  data:function(){</a:t>
            </a:r>
            <a:endParaRPr lang="zh-CN" altLang="en-US" sz="400"/>
          </a:p>
          <a:p>
            <a:r>
              <a:rPr lang="zh-CN" altLang="en-US" sz="400"/>
              <a:t>			  	return {</a:t>
            </a:r>
            <a:endParaRPr lang="zh-CN" altLang="en-US" sz="400"/>
          </a:p>
          <a:p>
            <a:r>
              <a:rPr lang="zh-CN" altLang="en-US" sz="400"/>
              <a:t>			  		msg:'hello vue.js'</a:t>
            </a:r>
            <a:endParaRPr lang="zh-CN" altLang="en-US" sz="400"/>
          </a:p>
          <a:p>
            <a:r>
              <a:rPr lang="zh-CN" altLang="en-US" sz="400"/>
              <a:t>			  	}</a:t>
            </a:r>
            <a:endParaRPr lang="zh-CN" altLang="en-US" sz="400"/>
          </a:p>
          <a:p>
            <a:r>
              <a:rPr lang="zh-CN" altLang="en-US" sz="400"/>
              <a:t>			  }</a:t>
            </a:r>
            <a:endParaRPr lang="zh-CN" altLang="en-US" sz="400"/>
          </a:p>
          <a:p>
            <a:r>
              <a:rPr lang="zh-CN" altLang="en-US" sz="400"/>
              <a:t>			});</a:t>
            </a:r>
            <a:endParaRPr lang="zh-CN" altLang="en-US" sz="400"/>
          </a:p>
          <a:p>
            <a:r>
              <a:rPr lang="zh-CN" altLang="en-US" sz="400"/>
              <a:t>			Vue.component('simple-counter', {</a:t>
            </a:r>
            <a:endParaRPr lang="zh-CN" altLang="en-US" sz="400"/>
          </a:p>
          <a:p>
            <a:r>
              <a:rPr lang="zh-CN" altLang="en-US" sz="400"/>
              <a:t>			  template: '&lt;button v-on:click="counter += 1"&gt;{{ counter }}&lt;/button&gt;',</a:t>
            </a:r>
            <a:endParaRPr lang="zh-CN" altLang="en-US" sz="400"/>
          </a:p>
          <a:p>
            <a:r>
              <a:rPr lang="zh-CN" altLang="en-US" sz="400"/>
              <a:t>			  // data 是一个函数，因此 Vue 不会警告，</a:t>
            </a:r>
            <a:endParaRPr lang="zh-CN" altLang="en-US" sz="400"/>
          </a:p>
          <a:p>
            <a:r>
              <a:rPr lang="zh-CN" altLang="en-US" sz="400"/>
              <a:t>			  // 但是我们为每一个组件返回了同一个对象引用</a:t>
            </a:r>
            <a:endParaRPr lang="zh-CN" altLang="en-US" sz="400"/>
          </a:p>
          <a:p>
            <a:r>
              <a:rPr lang="zh-CN" altLang="en-US" sz="400"/>
              <a:t>			  data: function () {</a:t>
            </a:r>
            <a:endParaRPr lang="zh-CN" altLang="en-US" sz="400"/>
          </a:p>
          <a:p>
            <a:r>
              <a:rPr lang="zh-CN" altLang="en-US" sz="400"/>
              <a:t>			    return data</a:t>
            </a:r>
            <a:endParaRPr lang="zh-CN" altLang="en-US" sz="400"/>
          </a:p>
          <a:p>
            <a:r>
              <a:rPr lang="zh-CN" altLang="en-US" sz="400"/>
              <a:t>			  }</a:t>
            </a:r>
            <a:endParaRPr lang="zh-CN" altLang="en-US" sz="400"/>
          </a:p>
          <a:p>
            <a:r>
              <a:rPr lang="zh-CN" altLang="en-US" sz="400"/>
              <a:t>			})</a:t>
            </a:r>
            <a:endParaRPr lang="zh-CN" altLang="en-US" sz="400"/>
          </a:p>
          <a:p>
            <a:r>
              <a:rPr lang="zh-CN" altLang="en-US" sz="400"/>
              <a:t>			Vue.component('simple-counter2', {</a:t>
            </a:r>
            <a:endParaRPr lang="zh-CN" altLang="en-US" sz="400"/>
          </a:p>
          <a:p>
            <a:r>
              <a:rPr lang="zh-CN" altLang="en-US" sz="400"/>
              <a:t>			  template: '&lt;button v-on:click="counter += 1"&gt;{{ counter }}&lt;/button&gt;',</a:t>
            </a:r>
            <a:endParaRPr lang="zh-CN" altLang="en-US" sz="400"/>
          </a:p>
          <a:p>
            <a:r>
              <a:rPr lang="zh-CN" altLang="en-US" sz="400"/>
              <a:t>			  // data 是一个函数，因此 Vue 不会警告，</a:t>
            </a:r>
            <a:endParaRPr lang="zh-CN" altLang="en-US" sz="400"/>
          </a:p>
          <a:p>
            <a:r>
              <a:rPr lang="zh-CN" altLang="en-US" sz="400"/>
              <a:t>			  // 但是我们为每一个组件返回了同一个对象引用</a:t>
            </a:r>
            <a:endParaRPr lang="zh-CN" altLang="en-US" sz="400"/>
          </a:p>
          <a:p>
            <a:r>
              <a:rPr lang="zh-CN" altLang="en-US" sz="400"/>
              <a:t>			  data: function () {</a:t>
            </a:r>
            <a:endParaRPr lang="zh-CN" altLang="en-US" sz="400"/>
          </a:p>
          <a:p>
            <a:r>
              <a:rPr lang="zh-CN" altLang="en-US" sz="400"/>
              <a:t>			    return { counter: 0 }</a:t>
            </a:r>
            <a:endParaRPr lang="zh-CN" altLang="en-US" sz="400"/>
          </a:p>
          <a:p>
            <a:r>
              <a:rPr lang="zh-CN" altLang="en-US" sz="400"/>
              <a:t>			  }</a:t>
            </a:r>
            <a:endParaRPr lang="zh-CN" altLang="en-US" sz="400"/>
          </a:p>
          <a:p>
            <a:r>
              <a:rPr lang="zh-CN" altLang="en-US" sz="400"/>
              <a:t>			})</a:t>
            </a:r>
            <a:endParaRPr lang="zh-CN" altLang="en-US" sz="400"/>
          </a:p>
          <a:p>
            <a:r>
              <a:rPr lang="zh-CN" altLang="en-US" sz="400"/>
              <a:t>			var vm = new Vue({</a:t>
            </a:r>
            <a:endParaRPr lang="zh-CN" altLang="en-US" sz="400"/>
          </a:p>
          <a:p>
            <a:r>
              <a:rPr lang="zh-CN" altLang="en-US" sz="400"/>
              <a:t>			  el: '#example'</a:t>
            </a:r>
            <a:endParaRPr lang="zh-CN" altLang="en-US" sz="400"/>
          </a:p>
          <a:p>
            <a:r>
              <a:rPr lang="zh-CN" altLang="en-US" sz="400"/>
              <a:t>			});</a:t>
            </a:r>
            <a:endParaRPr lang="zh-CN" altLang="en-US" sz="400"/>
          </a:p>
          <a:p>
            <a:r>
              <a:rPr lang="zh-CN" altLang="en-US" sz="400"/>
              <a:t>		&lt;/script&gt;</a:t>
            </a:r>
            <a:endParaRPr lang="zh-CN" altLang="en-US" sz="400"/>
          </a:p>
          <a:p>
            <a:r>
              <a:rPr lang="zh-CN" altLang="en-US" sz="400"/>
              <a:t>	&lt;/body&gt;</a:t>
            </a:r>
            <a:endParaRPr lang="zh-CN" altLang="en-US" sz="400"/>
          </a:p>
          <a:p>
            <a:r>
              <a:rPr lang="zh-CN" altLang="en-US" sz="400"/>
              <a:t>&lt;/html&gt;</a:t>
            </a:r>
            <a:endParaRPr lang="zh-CN" altLang="en-US" sz="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.4</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682996"/>
          </a:xfrm>
        </p:spPr>
        <p:txBody>
          <a:bodyPr/>
          <a:lstStyle/>
          <a:p>
            <a:pPr marL="0" indent="0">
              <a:buNone/>
            </a:pPr>
            <a:r>
              <a:rPr lang="zh-CN" altLang="en-US" sz="1600" dirty="0" smtClean="0"/>
              <a:t>	组件</a:t>
            </a:r>
            <a:r>
              <a:rPr lang="zh-CN" altLang="en-US" sz="1600" dirty="0"/>
              <a:t>实例的作用域是孤立的。这意味着不能并且不应该在子组件的模板内直接引用父组件的数据。可以使用 </a:t>
            </a:r>
            <a:r>
              <a:rPr lang="en-US" altLang="zh-CN" sz="1600" dirty="0"/>
              <a:t>props </a:t>
            </a:r>
            <a:r>
              <a:rPr lang="zh-CN" altLang="en-US" sz="1600" dirty="0"/>
              <a:t>把数据传给子组件</a:t>
            </a:r>
            <a:r>
              <a:rPr lang="zh-CN" altLang="en-US" dirty="0" smtClean="0"/>
              <a:t>。</a:t>
            </a:r>
            <a:endParaRPr lang="zh-CN" altLang="en-US" dirty="0" smtClean="0"/>
          </a:p>
          <a:p>
            <a:pPr marL="0" indent="0">
              <a:buNone/>
            </a:pPr>
            <a:r>
              <a:rPr lang="zh-CN" altLang="en-US" sz="1600" dirty="0" smtClean="0">
                <a:solidFill>
                  <a:schemeClr val="tx1">
                    <a:lumMod val="65000"/>
                    <a:lumOff val="35000"/>
                  </a:schemeClr>
                </a:solidFill>
              </a:rPr>
              <a:t>	</a:t>
            </a:r>
            <a:r>
              <a:rPr lang="en-US" altLang="zh-CN" sz="1600" dirty="0" smtClean="0">
                <a:solidFill>
                  <a:schemeClr val="tx1">
                    <a:lumMod val="65000"/>
                    <a:lumOff val="35000"/>
                  </a:schemeClr>
                </a:solidFill>
              </a:rPr>
              <a:t>prop </a:t>
            </a:r>
            <a:r>
              <a:rPr lang="zh-CN" altLang="en-US" sz="1600" dirty="0">
                <a:solidFill>
                  <a:schemeClr val="tx1">
                    <a:lumMod val="65000"/>
                    <a:lumOff val="35000"/>
                  </a:schemeClr>
                </a:solidFill>
              </a:rPr>
              <a:t>是父组件用来传递数据的一个自定义属性。子组件需要显式地用 </a:t>
            </a:r>
            <a:r>
              <a:rPr lang="en-US" altLang="zh-CN" sz="1600" dirty="0">
                <a:solidFill>
                  <a:schemeClr val="tx1">
                    <a:lumMod val="65000"/>
                    <a:lumOff val="35000"/>
                  </a:schemeClr>
                </a:solidFill>
                <a:hlinkClick r:id="rId1"/>
              </a:rPr>
              <a:t>props </a:t>
            </a:r>
            <a:r>
              <a:rPr lang="zh-CN" altLang="en-US" sz="1600" dirty="0">
                <a:solidFill>
                  <a:schemeClr val="tx1">
                    <a:lumMod val="65000"/>
                    <a:lumOff val="35000"/>
                  </a:schemeClr>
                </a:solidFill>
                <a:hlinkClick r:id="rId1"/>
              </a:rPr>
              <a:t>选项</a:t>
            </a:r>
            <a:r>
              <a:rPr lang="zh-CN" altLang="en-US" sz="1600" dirty="0">
                <a:solidFill>
                  <a:schemeClr val="tx1">
                    <a:lumMod val="65000"/>
                    <a:lumOff val="35000"/>
                  </a:schemeClr>
                </a:solidFill>
              </a:rPr>
              <a:t> 声明 “</a:t>
            </a:r>
            <a:r>
              <a:rPr lang="en-US" altLang="zh-CN" sz="1600" dirty="0">
                <a:solidFill>
                  <a:schemeClr val="tx1">
                    <a:lumMod val="65000"/>
                    <a:lumOff val="35000"/>
                  </a:schemeClr>
                </a:solidFill>
              </a:rPr>
              <a:t>prop”</a:t>
            </a:r>
            <a:r>
              <a:rPr lang="zh-CN" altLang="en-US" sz="1600" dirty="0" smtClean="0">
                <a:solidFill>
                  <a:schemeClr val="tx1">
                    <a:lumMod val="65000"/>
                    <a:lumOff val="35000"/>
                  </a:schemeClr>
                </a:solidFill>
              </a:rPr>
              <a:t>：</a:t>
            </a:r>
            <a:endParaRPr lang="zh-CN" altLang="en-US" sz="1600" dirty="0" smtClean="0">
              <a:solidFill>
                <a:schemeClr val="tx1">
                  <a:lumMod val="65000"/>
                  <a:lumOff val="35000"/>
                </a:schemeClr>
              </a:solidFill>
            </a:endParaRPr>
          </a:p>
          <a:p>
            <a:pPr marL="0" indent="0">
              <a:buNone/>
            </a:pPr>
            <a:endParaRPr lang="zh-CN" altLang="en-US" dirty="0" smtClean="0">
              <a:solidFill>
                <a:schemeClr val="tx1"/>
              </a:solidFill>
            </a:endParaRPr>
          </a:p>
        </p:txBody>
      </p:sp>
      <p:graphicFrame>
        <p:nvGraphicFramePr>
          <p:cNvPr id="8" name="表格 7"/>
          <p:cNvGraphicFramePr>
            <a:graphicFrameLocks noGrp="1"/>
          </p:cNvGraphicFramePr>
          <p:nvPr/>
        </p:nvGraphicFramePr>
        <p:xfrm>
          <a:off x="1019175" y="2530127"/>
          <a:ext cx="6600825" cy="1347385"/>
        </p:xfrm>
        <a:graphic>
          <a:graphicData uri="http://schemas.openxmlformats.org/drawingml/2006/table">
            <a:tbl>
              <a:tblPr/>
              <a:tblGrid>
                <a:gridCol w="6600825"/>
              </a:tblGrid>
              <a:tr h="1347385">
                <a:tc>
                  <a:txBody>
                    <a:bodyPr/>
                    <a:lstStyle/>
                    <a:p>
                      <a:r>
                        <a:rPr lang="en-US" sz="1200" dirty="0" err="1">
                          <a:effectLst/>
                        </a:rPr>
                        <a:t>Vue.component</a:t>
                      </a:r>
                      <a:r>
                        <a:rPr lang="en-US" sz="1200" dirty="0">
                          <a:effectLst/>
                        </a:rPr>
                        <a:t>(</a:t>
                      </a:r>
                      <a:r>
                        <a:rPr lang="en-US" sz="1200" dirty="0">
                          <a:solidFill>
                            <a:srgbClr val="42B983"/>
                          </a:solidFill>
                          <a:effectLst/>
                        </a:rPr>
                        <a:t>'child'</a:t>
                      </a:r>
                      <a:r>
                        <a:rPr lang="en-US" sz="1200" dirty="0">
                          <a:effectLst/>
                        </a:rPr>
                        <a:t>, {</a:t>
                      </a:r>
                      <a:endParaRPr lang="en-US" sz="1200" dirty="0">
                        <a:effectLst/>
                      </a:endParaRPr>
                    </a:p>
                    <a:p>
                      <a:r>
                        <a:rPr lang="en-US" sz="1200" dirty="0">
                          <a:solidFill>
                            <a:srgbClr val="B3B3B3"/>
                          </a:solidFill>
                          <a:effectLst/>
                        </a:rPr>
                        <a:t>// 声明 props</a:t>
                      </a:r>
                      <a:endParaRPr lang="en-US" sz="1200" dirty="0">
                        <a:effectLst/>
                      </a:endParaRPr>
                    </a:p>
                    <a:p>
                      <a:r>
                        <a:rPr lang="en-US" sz="1200" dirty="0">
                          <a:effectLst/>
                        </a:rPr>
                        <a:t>props: [</a:t>
                      </a:r>
                      <a:r>
                        <a:rPr lang="en-US" sz="1200" dirty="0">
                          <a:solidFill>
                            <a:srgbClr val="42B983"/>
                          </a:solidFill>
                          <a:effectLst/>
                        </a:rPr>
                        <a:t>'message'</a:t>
                      </a:r>
                      <a:r>
                        <a:rPr lang="en-US" sz="1200" dirty="0">
                          <a:effectLst/>
                        </a:rPr>
                        <a:t>],</a:t>
                      </a:r>
                      <a:endParaRPr lang="en-US" sz="1200" dirty="0">
                        <a:effectLst/>
                      </a:endParaRPr>
                    </a:p>
                    <a:p>
                      <a:r>
                        <a:rPr lang="en-US" sz="1200" dirty="0">
                          <a:solidFill>
                            <a:srgbClr val="B3B3B3"/>
                          </a:solidFill>
                          <a:effectLst/>
                        </a:rPr>
                        <a:t>// 就像 data </a:t>
                      </a:r>
                      <a:r>
                        <a:rPr lang="en-US" sz="1200" dirty="0" err="1">
                          <a:solidFill>
                            <a:srgbClr val="B3B3B3"/>
                          </a:solidFill>
                          <a:effectLst/>
                        </a:rPr>
                        <a:t>一样，prop</a:t>
                      </a:r>
                      <a:r>
                        <a:rPr lang="en-US" sz="1200" dirty="0">
                          <a:solidFill>
                            <a:srgbClr val="B3B3B3"/>
                          </a:solidFill>
                          <a:effectLst/>
                        </a:rPr>
                        <a:t> 可以用在模板内</a:t>
                      </a:r>
                      <a:endParaRPr lang="en-US" sz="1200" dirty="0">
                        <a:effectLst/>
                      </a:endParaRPr>
                    </a:p>
                    <a:p>
                      <a:r>
                        <a:rPr lang="en-US" sz="1200" dirty="0">
                          <a:solidFill>
                            <a:srgbClr val="B3B3B3"/>
                          </a:solidFill>
                          <a:effectLst/>
                        </a:rPr>
                        <a:t>// 同样也可以在 </a:t>
                      </a:r>
                      <a:r>
                        <a:rPr lang="en-US" sz="1200" dirty="0" err="1">
                          <a:solidFill>
                            <a:srgbClr val="B3B3B3"/>
                          </a:solidFill>
                          <a:effectLst/>
                        </a:rPr>
                        <a:t>vm</a:t>
                      </a:r>
                      <a:r>
                        <a:rPr lang="en-US" sz="1200" dirty="0">
                          <a:solidFill>
                            <a:srgbClr val="B3B3B3"/>
                          </a:solidFill>
                          <a:effectLst/>
                        </a:rPr>
                        <a:t> 实例中像 “</a:t>
                      </a:r>
                      <a:r>
                        <a:rPr lang="en-US" sz="1200" dirty="0" err="1">
                          <a:solidFill>
                            <a:srgbClr val="B3B3B3"/>
                          </a:solidFill>
                          <a:effectLst/>
                        </a:rPr>
                        <a:t>this.message</a:t>
                      </a:r>
                      <a:r>
                        <a:rPr lang="en-US" sz="1200" dirty="0">
                          <a:solidFill>
                            <a:srgbClr val="B3B3B3"/>
                          </a:solidFill>
                          <a:effectLst/>
                        </a:rPr>
                        <a:t>” 这样使用</a:t>
                      </a:r>
                      <a:endParaRPr lang="en-US" sz="1200" dirty="0">
                        <a:effectLst/>
                      </a:endParaRPr>
                    </a:p>
                    <a:p>
                      <a:r>
                        <a:rPr lang="en-US" sz="1200" dirty="0">
                          <a:effectLst/>
                        </a:rPr>
                        <a:t>template: </a:t>
                      </a:r>
                      <a:r>
                        <a:rPr lang="en-US" sz="1200" dirty="0">
                          <a:solidFill>
                            <a:srgbClr val="42B983"/>
                          </a:solidFill>
                          <a:effectLst/>
                        </a:rPr>
                        <a:t>'&lt;span&gt;{{ message }}&lt;/span&gt;'</a:t>
                      </a:r>
                      <a:endParaRPr lang="en-US" sz="1200" dirty="0">
                        <a:effectLst/>
                      </a:endParaRPr>
                    </a:p>
                    <a:p>
                      <a:r>
                        <a:rPr lang="en-US" sz="1200" dirty="0">
                          <a:effectLst/>
                        </a:rPr>
                        <a: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11" name="表格 10"/>
          <p:cNvGraphicFramePr>
            <a:graphicFrameLocks noGrp="1"/>
          </p:cNvGraphicFramePr>
          <p:nvPr/>
        </p:nvGraphicFramePr>
        <p:xfrm>
          <a:off x="947741" y="4148708"/>
          <a:ext cx="6600825" cy="244124"/>
        </p:xfrm>
        <a:graphic>
          <a:graphicData uri="http://schemas.openxmlformats.org/drawingml/2006/table">
            <a:tbl>
              <a:tblPr/>
              <a:tblGrid>
                <a:gridCol w="6600825"/>
              </a:tblGrid>
              <a:tr h="0">
                <a:tc>
                  <a:txBody>
                    <a:bodyPr/>
                    <a:lstStyle/>
                    <a:p>
                      <a:r>
                        <a:rPr lang="en-US" sz="1200" dirty="0">
                          <a:solidFill>
                            <a:srgbClr val="2973B7"/>
                          </a:solidFill>
                          <a:effectLst/>
                        </a:rPr>
                        <a:t>&lt;child message=</a:t>
                      </a:r>
                      <a:r>
                        <a:rPr lang="en-US" sz="1200" dirty="0">
                          <a:solidFill>
                            <a:srgbClr val="42B983"/>
                          </a:solidFill>
                          <a:effectLst/>
                        </a:rPr>
                        <a:t>"hello!"</a:t>
                      </a:r>
                      <a:r>
                        <a:rPr lang="en-US" sz="1200" dirty="0">
                          <a:solidFill>
                            <a:srgbClr val="2973B7"/>
                          </a:solidFill>
                          <a:effectLst/>
                        </a:rPr>
                        <a:t>&gt;&lt;/child&gt;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.4</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878138"/>
          </a:xfrm>
        </p:spPr>
        <p:txBody>
          <a:bodyPr/>
          <a:lstStyle/>
          <a:p>
            <a:pPr eaLnBrk="1" hangingPunct="1"/>
            <a:r>
              <a:rPr lang="en-US" altLang="zh-CN" dirty="0" err="1" smtClean="0">
                <a:solidFill>
                  <a:schemeClr val="tx1"/>
                </a:solidFill>
              </a:rPr>
              <a:t>camelCase</a:t>
            </a:r>
            <a:r>
              <a:rPr lang="zh-CN" altLang="en-US" dirty="0" smtClean="0">
                <a:solidFill>
                  <a:schemeClr val="tx1"/>
                </a:solidFill>
              </a:rPr>
              <a:t> </a:t>
            </a:r>
            <a:r>
              <a:rPr lang="en-US" altLang="zh-CN" dirty="0" smtClean="0">
                <a:solidFill>
                  <a:schemeClr val="tx1"/>
                </a:solidFill>
              </a:rPr>
              <a:t>vs</a:t>
            </a:r>
            <a:r>
              <a:rPr lang="zh-CN" altLang="en-US" dirty="0" smtClean="0">
                <a:solidFill>
                  <a:schemeClr val="tx1"/>
                </a:solidFill>
              </a:rPr>
              <a:t> </a:t>
            </a:r>
            <a:r>
              <a:rPr lang="en-US" altLang="zh-CN" dirty="0" smtClean="0">
                <a:solidFill>
                  <a:schemeClr val="tx1"/>
                </a:solidFill>
              </a:rPr>
              <a:t>kebab-case</a:t>
            </a:r>
            <a:endParaRPr lang="zh-CN" altLang="en-US" dirty="0" smtClean="0">
              <a:solidFill>
                <a:schemeClr val="tx1"/>
              </a:solidFill>
            </a:endParaRPr>
          </a:p>
          <a:p>
            <a:pPr marL="0" indent="0">
              <a:buNone/>
            </a:pPr>
            <a:r>
              <a:rPr lang="zh-CN" altLang="en-US" sz="1600" dirty="0" smtClean="0"/>
              <a:t>	</a:t>
            </a:r>
            <a:r>
              <a:rPr lang="en-US" altLang="zh-CN" sz="1600" dirty="0" smtClean="0"/>
              <a:t>HTML </a:t>
            </a:r>
            <a:r>
              <a:rPr lang="zh-CN" altLang="en-US" sz="1600" dirty="0"/>
              <a:t>特性不区分大小写。当使用非字符串模版时，名字形式为 </a:t>
            </a:r>
            <a:r>
              <a:rPr lang="en-US" altLang="zh-CN" sz="1600" dirty="0" err="1"/>
              <a:t>camelCase</a:t>
            </a:r>
            <a:r>
              <a:rPr lang="en-US" altLang="zh-CN" sz="1600" dirty="0"/>
              <a:t> </a:t>
            </a:r>
            <a:r>
              <a:rPr lang="zh-CN" altLang="en-US" sz="1600" dirty="0"/>
              <a:t>的 </a:t>
            </a:r>
            <a:r>
              <a:rPr lang="en-US" altLang="zh-CN" sz="1600" dirty="0"/>
              <a:t>prop </a:t>
            </a:r>
            <a:r>
              <a:rPr lang="zh-CN" altLang="en-US" sz="1600" dirty="0"/>
              <a:t>用作特性时，需要转为 </a:t>
            </a:r>
            <a:r>
              <a:rPr lang="en-US" altLang="zh-CN" sz="1600" dirty="0"/>
              <a:t>kebab-case</a:t>
            </a:r>
            <a:r>
              <a:rPr lang="zh-CN" altLang="en-US" sz="1600" dirty="0"/>
              <a:t>（短横线隔开）</a:t>
            </a:r>
            <a:r>
              <a:rPr lang="en-US" altLang="zh-CN" sz="1600" dirty="0" smtClean="0"/>
              <a:t>:</a:t>
            </a:r>
            <a:endParaRPr lang="zh-CN" altLang="en-US" sz="1600" dirty="0" smtClean="0"/>
          </a:p>
          <a:p>
            <a:pPr marL="0" indent="0">
              <a:buNone/>
            </a:pPr>
            <a:endParaRPr lang="zh-CN" altLang="en-US" dirty="0" smtClean="0">
              <a:solidFill>
                <a:schemeClr val="tx1"/>
              </a:solidFill>
            </a:endParaRPr>
          </a:p>
        </p:txBody>
      </p:sp>
      <p:graphicFrame>
        <p:nvGraphicFramePr>
          <p:cNvPr id="3" name="表格 2"/>
          <p:cNvGraphicFramePr>
            <a:graphicFrameLocks noGrp="1"/>
          </p:cNvGraphicFramePr>
          <p:nvPr/>
        </p:nvGraphicFramePr>
        <p:xfrm>
          <a:off x="947741" y="2436709"/>
          <a:ext cx="6600825" cy="979916"/>
        </p:xfrm>
        <a:graphic>
          <a:graphicData uri="http://schemas.openxmlformats.org/drawingml/2006/table">
            <a:tbl>
              <a:tblPr/>
              <a:tblGrid>
                <a:gridCol w="6600825"/>
              </a:tblGrid>
              <a:tr h="979916">
                <a:tc>
                  <a:txBody>
                    <a:bodyPr/>
                    <a:lstStyle/>
                    <a:p>
                      <a:r>
                        <a:rPr lang="en-US" sz="1200" dirty="0" err="1">
                          <a:effectLst/>
                        </a:rPr>
                        <a:t>Vue.component</a:t>
                      </a:r>
                      <a:r>
                        <a:rPr lang="en-US" sz="1200" dirty="0">
                          <a:effectLst/>
                        </a:rPr>
                        <a:t>(</a:t>
                      </a:r>
                      <a:r>
                        <a:rPr lang="en-US" sz="1200" dirty="0">
                          <a:solidFill>
                            <a:srgbClr val="42B983"/>
                          </a:solidFill>
                          <a:effectLst/>
                        </a:rPr>
                        <a:t>'child'</a:t>
                      </a:r>
                      <a:r>
                        <a:rPr lang="en-US" sz="1200" dirty="0">
                          <a:effectLst/>
                        </a:rPr>
                        <a:t>, {</a:t>
                      </a:r>
                      <a:endParaRPr lang="en-US" sz="1200" dirty="0">
                        <a:effectLst/>
                      </a:endParaRPr>
                    </a:p>
                    <a:p>
                      <a:r>
                        <a:rPr lang="en-US" sz="1200" dirty="0">
                          <a:solidFill>
                            <a:srgbClr val="B3B3B3"/>
                          </a:solidFill>
                          <a:effectLst/>
                        </a:rPr>
                        <a:t>// </a:t>
                      </a:r>
                      <a:r>
                        <a:rPr lang="en-US" sz="1200" dirty="0" err="1">
                          <a:solidFill>
                            <a:srgbClr val="B3B3B3"/>
                          </a:solidFill>
                          <a:effectLst/>
                        </a:rPr>
                        <a:t>camelCase</a:t>
                      </a:r>
                      <a:r>
                        <a:rPr lang="en-US" sz="1200" dirty="0">
                          <a:solidFill>
                            <a:srgbClr val="B3B3B3"/>
                          </a:solidFill>
                          <a:effectLst/>
                        </a:rPr>
                        <a:t> in JavaScript</a:t>
                      </a:r>
                      <a:endParaRPr lang="en-US" sz="1200" dirty="0">
                        <a:effectLst/>
                      </a:endParaRPr>
                    </a:p>
                    <a:p>
                      <a:r>
                        <a:rPr lang="en-US" sz="1200" dirty="0">
                          <a:effectLst/>
                        </a:rPr>
                        <a:t>props: [</a:t>
                      </a:r>
                      <a:r>
                        <a:rPr lang="en-US" sz="1200" dirty="0">
                          <a:solidFill>
                            <a:srgbClr val="42B983"/>
                          </a:solidFill>
                          <a:effectLst/>
                        </a:rPr>
                        <a:t>'</a:t>
                      </a:r>
                      <a:r>
                        <a:rPr lang="en-US" sz="1200" dirty="0" err="1">
                          <a:solidFill>
                            <a:srgbClr val="42B983"/>
                          </a:solidFill>
                          <a:effectLst/>
                        </a:rPr>
                        <a:t>myMessage</a:t>
                      </a:r>
                      <a:r>
                        <a:rPr lang="en-US" sz="1200" dirty="0">
                          <a:solidFill>
                            <a:srgbClr val="42B983"/>
                          </a:solidFill>
                          <a:effectLst/>
                        </a:rPr>
                        <a:t>'</a:t>
                      </a:r>
                      <a:r>
                        <a:rPr lang="en-US" sz="1200" dirty="0">
                          <a:effectLst/>
                        </a:rPr>
                        <a:t>],</a:t>
                      </a:r>
                      <a:endParaRPr lang="en-US" sz="1200" dirty="0">
                        <a:effectLst/>
                      </a:endParaRPr>
                    </a:p>
                    <a:p>
                      <a:r>
                        <a:rPr lang="en-US" sz="1200" dirty="0">
                          <a:effectLst/>
                        </a:rPr>
                        <a:t>template: </a:t>
                      </a:r>
                      <a:r>
                        <a:rPr lang="en-US" sz="1200" dirty="0">
                          <a:solidFill>
                            <a:srgbClr val="42B983"/>
                          </a:solidFill>
                          <a:effectLst/>
                        </a:rPr>
                        <a:t>'&lt;span&gt;{{ </a:t>
                      </a:r>
                      <a:r>
                        <a:rPr lang="en-US" sz="1200" dirty="0" err="1">
                          <a:solidFill>
                            <a:srgbClr val="42B983"/>
                          </a:solidFill>
                          <a:effectLst/>
                        </a:rPr>
                        <a:t>myMessage</a:t>
                      </a:r>
                      <a:r>
                        <a:rPr lang="en-US" sz="1200" dirty="0">
                          <a:solidFill>
                            <a:srgbClr val="42B983"/>
                          </a:solidFill>
                          <a:effectLst/>
                        </a:rPr>
                        <a:t> }}&lt;/span&gt;'</a:t>
                      </a:r>
                      <a:endParaRPr lang="en-US" sz="1200" dirty="0">
                        <a:effectLst/>
                      </a:endParaRPr>
                    </a:p>
                    <a:p>
                      <a:r>
                        <a:rPr lang="en-US" sz="1200" dirty="0">
                          <a:effectLst/>
                        </a:rPr>
                        <a: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940148" y="3671598"/>
          <a:ext cx="6600825" cy="428713"/>
        </p:xfrm>
        <a:graphic>
          <a:graphicData uri="http://schemas.openxmlformats.org/drawingml/2006/table">
            <a:tbl>
              <a:tblPr/>
              <a:tblGrid>
                <a:gridCol w="6600825"/>
              </a:tblGrid>
              <a:tr h="428713">
                <a:tc>
                  <a:txBody>
                    <a:bodyPr/>
                    <a:lstStyle/>
                    <a:p>
                      <a:r>
                        <a:rPr lang="en-US" sz="1200" dirty="0">
                          <a:solidFill>
                            <a:srgbClr val="B3B3B3"/>
                          </a:solidFill>
                          <a:effectLst/>
                        </a:rPr>
                        <a:t>&lt;!-- kebab-case in HTML --&gt;</a:t>
                      </a:r>
                      <a:endParaRPr lang="en-US" sz="1200" dirty="0">
                        <a:effectLst/>
                      </a:endParaRPr>
                    </a:p>
                    <a:p>
                      <a:r>
                        <a:rPr lang="en-US" sz="1200" dirty="0">
                          <a:solidFill>
                            <a:srgbClr val="2973B7"/>
                          </a:solidFill>
                          <a:effectLst/>
                        </a:rPr>
                        <a:t>&lt;child my-message=</a:t>
                      </a:r>
                      <a:r>
                        <a:rPr lang="en-US" sz="1200" dirty="0">
                          <a:solidFill>
                            <a:srgbClr val="42B983"/>
                          </a:solidFill>
                          <a:effectLst/>
                        </a:rPr>
                        <a:t>"hello!"</a:t>
                      </a:r>
                      <a:r>
                        <a:rPr lang="en-US" sz="1200" dirty="0">
                          <a:solidFill>
                            <a:srgbClr val="2973B7"/>
                          </a:solidFill>
                          <a:effectLst/>
                        </a:rPr>
                        <a:t>&gt;&lt;/child&gt;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9.4</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950146"/>
          </a:xfrm>
        </p:spPr>
        <p:txBody>
          <a:bodyPr/>
          <a:lstStyle/>
          <a:p>
            <a:pPr eaLnBrk="1" hangingPunct="1"/>
            <a:r>
              <a:rPr lang="zh-CN" altLang="en-US" dirty="0" smtClean="0">
                <a:solidFill>
                  <a:schemeClr val="tx1"/>
                </a:solidFill>
              </a:rPr>
              <a:t>动态</a:t>
            </a:r>
            <a:r>
              <a:rPr lang="en-US" altLang="zh-CN" dirty="0" smtClean="0">
                <a:solidFill>
                  <a:schemeClr val="tx1"/>
                </a:solidFill>
              </a:rPr>
              <a:t>props</a:t>
            </a:r>
            <a:endParaRPr lang="zh-CN" altLang="en-US" dirty="0" smtClean="0">
              <a:solidFill>
                <a:schemeClr val="tx1"/>
              </a:solidFill>
            </a:endParaRPr>
          </a:p>
          <a:p>
            <a:pPr marL="0" indent="0">
              <a:buNone/>
            </a:pPr>
            <a:r>
              <a:rPr lang="zh-CN" altLang="en-US" sz="1600" dirty="0" smtClean="0"/>
              <a:t>	类似</a:t>
            </a:r>
            <a:r>
              <a:rPr lang="zh-CN" altLang="en-US" sz="1600" dirty="0"/>
              <a:t>于用 </a:t>
            </a:r>
            <a:r>
              <a:rPr lang="en-US" altLang="zh-CN" sz="1600" dirty="0"/>
              <a:t>v-bind</a:t>
            </a:r>
            <a:r>
              <a:rPr lang="zh-CN" altLang="en-US" sz="1600" dirty="0"/>
              <a:t> 绑定 </a:t>
            </a:r>
            <a:r>
              <a:rPr lang="en-US" altLang="zh-CN" sz="1600" dirty="0"/>
              <a:t>HTML </a:t>
            </a:r>
            <a:r>
              <a:rPr lang="zh-CN" altLang="en-US" sz="1600" dirty="0"/>
              <a:t>特性到一个表达式，也可以用 </a:t>
            </a:r>
            <a:r>
              <a:rPr lang="en-US" altLang="zh-CN" sz="1600" dirty="0"/>
              <a:t>v-bind</a:t>
            </a:r>
            <a:r>
              <a:rPr lang="zh-CN" altLang="en-US" sz="1600" dirty="0"/>
              <a:t> 绑定动态 </a:t>
            </a:r>
            <a:r>
              <a:rPr lang="en-US" altLang="zh-CN" sz="1600" dirty="0"/>
              <a:t>props </a:t>
            </a:r>
            <a:r>
              <a:rPr lang="zh-CN" altLang="en-US" sz="1600" dirty="0"/>
              <a:t>到父组件的数据。每当父组件的数据变化时，也会传导给子组件</a:t>
            </a:r>
            <a:r>
              <a:rPr lang="zh-CN" altLang="en-US" sz="1600" dirty="0" smtClean="0"/>
              <a:t>：</a:t>
            </a:r>
            <a:endParaRPr lang="zh-CN" altLang="en-US" sz="1600" dirty="0" smtClean="0"/>
          </a:p>
          <a:p>
            <a:pPr marL="0" indent="0">
              <a:buNone/>
            </a:pPr>
            <a:endParaRPr lang="zh-CN" altLang="en-US" dirty="0" smtClean="0">
              <a:solidFill>
                <a:schemeClr val="tx1"/>
              </a:solidFill>
            </a:endParaRPr>
          </a:p>
        </p:txBody>
      </p:sp>
      <p:graphicFrame>
        <p:nvGraphicFramePr>
          <p:cNvPr id="8" name="表格 7"/>
          <p:cNvGraphicFramePr>
            <a:graphicFrameLocks noGrp="1"/>
          </p:cNvGraphicFramePr>
          <p:nvPr/>
        </p:nvGraphicFramePr>
        <p:xfrm>
          <a:off x="755576" y="2273085"/>
          <a:ext cx="6600825" cy="979916"/>
        </p:xfrm>
        <a:graphic>
          <a:graphicData uri="http://schemas.openxmlformats.org/drawingml/2006/table">
            <a:tbl>
              <a:tblPr/>
              <a:tblGrid>
                <a:gridCol w="6600825"/>
              </a:tblGrid>
              <a:tr h="979916">
                <a:tc>
                  <a:txBody>
                    <a:bodyPr/>
                    <a:lstStyle/>
                    <a:p>
                      <a:r>
                        <a:rPr lang="en-US" sz="1200" dirty="0">
                          <a:solidFill>
                            <a:srgbClr val="2973B7"/>
                          </a:solidFill>
                          <a:effectLst/>
                        </a:rPr>
                        <a:t>&lt;div&gt;</a:t>
                      </a:r>
                      <a:endParaRPr lang="en-US" sz="1200" dirty="0">
                        <a:effectLst/>
                      </a:endParaRPr>
                    </a:p>
                    <a:p>
                      <a:r>
                        <a:rPr lang="en-US" sz="1200" dirty="0">
                          <a:solidFill>
                            <a:srgbClr val="2973B7"/>
                          </a:solidFill>
                          <a:effectLst/>
                        </a:rPr>
                        <a:t>&lt;input v-model=</a:t>
                      </a:r>
                      <a:r>
                        <a:rPr lang="en-US" sz="1200" dirty="0">
                          <a:solidFill>
                            <a:srgbClr val="42B983"/>
                          </a:solidFill>
                          <a:effectLst/>
                        </a:rPr>
                        <a:t>"</a:t>
                      </a:r>
                      <a:r>
                        <a:rPr lang="en-US" sz="1200" dirty="0" err="1">
                          <a:solidFill>
                            <a:srgbClr val="42B983"/>
                          </a:solidFill>
                          <a:effectLst/>
                        </a:rPr>
                        <a:t>parentMsg</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&lt;child </a:t>
                      </a:r>
                      <a:r>
                        <a:rPr lang="en-US" sz="1200" dirty="0" err="1">
                          <a:solidFill>
                            <a:srgbClr val="2973B7"/>
                          </a:solidFill>
                          <a:effectLst/>
                        </a:rPr>
                        <a:t>v-bind:my-message</a:t>
                      </a:r>
                      <a:r>
                        <a:rPr lang="en-US" sz="1200" dirty="0">
                          <a:solidFill>
                            <a:srgbClr val="2973B7"/>
                          </a:solidFill>
                          <a:effectLst/>
                        </a:rPr>
                        <a:t>=</a:t>
                      </a:r>
                      <a:r>
                        <a:rPr lang="en-US" sz="1200" dirty="0">
                          <a:solidFill>
                            <a:srgbClr val="42B983"/>
                          </a:solidFill>
                          <a:effectLst/>
                        </a:rPr>
                        <a:t>"</a:t>
                      </a:r>
                      <a:r>
                        <a:rPr lang="en-US" sz="1200" dirty="0" err="1">
                          <a:solidFill>
                            <a:srgbClr val="42B983"/>
                          </a:solidFill>
                          <a:effectLst/>
                        </a:rPr>
                        <a:t>parentMsg</a:t>
                      </a:r>
                      <a:r>
                        <a:rPr lang="en-US" sz="1200" dirty="0">
                          <a:solidFill>
                            <a:srgbClr val="42B983"/>
                          </a:solidFill>
                          <a:effectLst/>
                        </a:rPr>
                        <a:t>"</a:t>
                      </a:r>
                      <a:r>
                        <a:rPr lang="en-US" sz="1200" dirty="0">
                          <a:solidFill>
                            <a:srgbClr val="2973B7"/>
                          </a:solidFill>
                          <a:effectLst/>
                        </a:rPr>
                        <a:t>&gt;&lt;/child&gt;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sp>
        <p:nvSpPr>
          <p:cNvPr id="11" name="矩形 10"/>
          <p:cNvSpPr/>
          <p:nvPr/>
        </p:nvSpPr>
        <p:spPr>
          <a:xfrm>
            <a:off x="755576" y="3615124"/>
            <a:ext cx="2916183" cy="276999"/>
          </a:xfrm>
          <a:prstGeom prst="rect">
            <a:avLst/>
          </a:prstGeom>
        </p:spPr>
        <p:txBody>
          <a:bodyPr wrap="none">
            <a:spAutoFit/>
          </a:bodyPr>
          <a:lstStyle/>
          <a:p>
            <a:r>
              <a:rPr lang="en-US" altLang="zh-CN" sz="1200" dirty="0">
                <a:solidFill>
                  <a:srgbClr val="2973B7"/>
                </a:solidFill>
                <a:latin typeface="Roboto Mono" charset="0"/>
              </a:rPr>
              <a:t>&lt;child :my-message=</a:t>
            </a:r>
            <a:r>
              <a:rPr lang="en-US" altLang="zh-CN" sz="1200" dirty="0">
                <a:solidFill>
                  <a:srgbClr val="42B983"/>
                </a:solidFill>
                <a:latin typeface="Roboto Mono" charset="0"/>
              </a:rPr>
              <a:t>"</a:t>
            </a:r>
            <a:r>
              <a:rPr lang="en-US" altLang="zh-CN" sz="1200" dirty="0" err="1">
                <a:solidFill>
                  <a:srgbClr val="42B983"/>
                </a:solidFill>
                <a:latin typeface="Roboto Mono" charset="0"/>
              </a:rPr>
              <a:t>parentMsg</a:t>
            </a:r>
            <a:r>
              <a:rPr lang="en-US" altLang="zh-CN" sz="1200" dirty="0">
                <a:solidFill>
                  <a:srgbClr val="42B983"/>
                </a:solidFill>
                <a:latin typeface="Roboto Mono" charset="0"/>
              </a:rPr>
              <a:t>"</a:t>
            </a:r>
            <a:r>
              <a:rPr lang="en-US" altLang="zh-CN" sz="1200" dirty="0">
                <a:solidFill>
                  <a:srgbClr val="2973B7"/>
                </a:solidFill>
                <a:latin typeface="Roboto Mono" charset="0"/>
              </a:rPr>
              <a:t>&gt;&lt;/child&gt;</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.4</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662114"/>
          </a:xfrm>
        </p:spPr>
        <p:txBody>
          <a:bodyPr/>
          <a:lstStyle/>
          <a:p>
            <a:pPr eaLnBrk="1" hangingPunct="1"/>
            <a:r>
              <a:rPr lang="zh-CN" altLang="en-US" dirty="0" smtClean="0">
                <a:solidFill>
                  <a:schemeClr val="tx1"/>
                </a:solidFill>
              </a:rPr>
              <a:t>字面量语法</a:t>
            </a:r>
            <a:r>
              <a:rPr lang="en-US" altLang="zh-CN" dirty="0" smtClean="0">
                <a:solidFill>
                  <a:schemeClr val="tx1"/>
                </a:solidFill>
              </a:rPr>
              <a:t>vs</a:t>
            </a:r>
            <a:r>
              <a:rPr lang="zh-CN" altLang="en-US" dirty="0" smtClean="0">
                <a:solidFill>
                  <a:schemeClr val="tx1"/>
                </a:solidFill>
              </a:rPr>
              <a:t>动态语法</a:t>
            </a:r>
            <a:endParaRPr lang="zh-CN" altLang="en-US" dirty="0" smtClean="0">
              <a:solidFill>
                <a:schemeClr val="tx1"/>
              </a:solidFill>
            </a:endParaRPr>
          </a:p>
          <a:p>
            <a:pPr marL="0" indent="0">
              <a:buNone/>
            </a:pPr>
            <a:r>
              <a:rPr lang="zh-CN" altLang="en-US" sz="1600" dirty="0" smtClean="0"/>
              <a:t>	初学者</a:t>
            </a:r>
            <a:r>
              <a:rPr lang="zh-CN" altLang="en-US" sz="1600" dirty="0"/>
              <a:t>常犯的一个错误是使用字面量语法传递数值</a:t>
            </a:r>
            <a:r>
              <a:rPr lang="en-US" altLang="zh-CN" sz="1600" dirty="0" smtClean="0"/>
              <a:t>:</a:t>
            </a:r>
            <a:endParaRPr lang="zh-CN" altLang="en-US" sz="1600" dirty="0" smtClean="0"/>
          </a:p>
          <a:p>
            <a:pPr marL="0" indent="0">
              <a:buNone/>
            </a:pPr>
            <a:endParaRPr lang="zh-CN" altLang="en-US" dirty="0"/>
          </a:p>
          <a:p>
            <a:pPr marL="0" indent="0">
              <a:buNone/>
            </a:pPr>
            <a:r>
              <a:rPr lang="zh-CN" altLang="en-US" dirty="0"/>
              <a:t>	</a:t>
            </a:r>
            <a:r>
              <a:rPr lang="zh-CN" altLang="en-US" sz="1600" dirty="0" smtClean="0"/>
              <a:t>因为</a:t>
            </a:r>
            <a:r>
              <a:rPr lang="zh-CN" altLang="en-US" sz="1600" dirty="0"/>
              <a:t>它是一个字面 </a:t>
            </a:r>
            <a:r>
              <a:rPr lang="en-US" altLang="zh-CN" sz="1600" dirty="0"/>
              <a:t>prop </a:t>
            </a:r>
            <a:r>
              <a:rPr lang="zh-CN" altLang="en-US" sz="1600" dirty="0"/>
              <a:t>，它的值以字符串 </a:t>
            </a:r>
            <a:r>
              <a:rPr lang="en-US" altLang="zh-CN" sz="1600" dirty="0" smtClean="0"/>
              <a:t>“1”</a:t>
            </a:r>
            <a:r>
              <a:rPr lang="zh-CN" altLang="en-US" sz="1600" dirty="0"/>
              <a:t> 而不是以实际的数字传下去。如果想传递一个实际的 </a:t>
            </a:r>
            <a:r>
              <a:rPr lang="en-US" altLang="zh-CN" sz="1600" dirty="0"/>
              <a:t>JavaScript </a:t>
            </a:r>
            <a:r>
              <a:rPr lang="zh-CN" altLang="en-US" sz="1600" dirty="0"/>
              <a:t>数字，需要使用 </a:t>
            </a:r>
            <a:r>
              <a:rPr lang="en-US" altLang="zh-CN" sz="1600" dirty="0"/>
              <a:t>v-bind</a:t>
            </a:r>
            <a:r>
              <a:rPr lang="zh-CN" altLang="en-US" sz="1600" dirty="0"/>
              <a:t> ，从而让它的值被当作 </a:t>
            </a:r>
            <a:r>
              <a:rPr lang="en-US" altLang="zh-CN" sz="1600" dirty="0"/>
              <a:t>JavaScript </a:t>
            </a:r>
            <a:r>
              <a:rPr lang="zh-CN" altLang="en-US" sz="1600" dirty="0"/>
              <a:t>表达式计算</a:t>
            </a:r>
            <a:r>
              <a:rPr lang="en-US" altLang="zh-CN" sz="1600" dirty="0" smtClean="0"/>
              <a:t>:</a:t>
            </a:r>
            <a:endParaRPr lang="zh-CN" altLang="en-US" sz="1600" dirty="0" smtClean="0"/>
          </a:p>
          <a:p>
            <a:pPr marL="0" indent="0">
              <a:buNone/>
            </a:pPr>
            <a:endParaRPr lang="zh-CN" altLang="en-US" dirty="0" smtClean="0"/>
          </a:p>
          <a:p>
            <a:pPr marL="0" indent="0">
              <a:buNone/>
            </a:pPr>
            <a:endParaRPr lang="zh-CN" altLang="en-US" dirty="0" smtClean="0">
              <a:solidFill>
                <a:schemeClr val="tx1"/>
              </a:solidFill>
            </a:endParaRPr>
          </a:p>
        </p:txBody>
      </p:sp>
      <p:graphicFrame>
        <p:nvGraphicFramePr>
          <p:cNvPr id="3" name="表格 2"/>
          <p:cNvGraphicFramePr>
            <a:graphicFrameLocks noGrp="1"/>
          </p:cNvGraphicFramePr>
          <p:nvPr/>
        </p:nvGraphicFramePr>
        <p:xfrm>
          <a:off x="899592" y="1851670"/>
          <a:ext cx="6600825" cy="436059"/>
        </p:xfrm>
        <a:graphic>
          <a:graphicData uri="http://schemas.openxmlformats.org/drawingml/2006/table">
            <a:tbl>
              <a:tblPr/>
              <a:tblGrid>
                <a:gridCol w="6600825"/>
              </a:tblGrid>
              <a:tr h="428713">
                <a:tc>
                  <a:txBody>
                    <a:bodyPr/>
                    <a:lstStyle/>
                    <a:p>
                      <a:r>
                        <a:rPr lang="en-US" sz="1200" dirty="0">
                          <a:solidFill>
                            <a:srgbClr val="B3B3B3"/>
                          </a:solidFill>
                          <a:effectLst/>
                        </a:rPr>
                        <a:t>&lt;!-- 传递了一个字符串"1" --&gt;</a:t>
                      </a:r>
                      <a:endParaRPr lang="en-US" sz="1200" dirty="0">
                        <a:effectLst/>
                      </a:endParaRPr>
                    </a:p>
                    <a:p>
                      <a:r>
                        <a:rPr lang="en-US" sz="1200" dirty="0">
                          <a:solidFill>
                            <a:srgbClr val="2973B7"/>
                          </a:solidFill>
                          <a:effectLst/>
                        </a:rPr>
                        <a:t>&lt;comp some-prop=</a:t>
                      </a:r>
                      <a:r>
                        <a:rPr lang="en-US" sz="1200" dirty="0">
                          <a:solidFill>
                            <a:srgbClr val="42B983"/>
                          </a:solidFill>
                          <a:effectLst/>
                        </a:rPr>
                        <a:t>"1"</a:t>
                      </a:r>
                      <a:r>
                        <a:rPr lang="en-US" sz="1200" dirty="0">
                          <a:solidFill>
                            <a:srgbClr val="2973B7"/>
                          </a:solidFill>
                          <a:effectLst/>
                        </a:rPr>
                        <a:t>&gt;&lt;/comp&gt;</a:t>
                      </a:r>
                      <a:endParaRPr lang="en-US" sz="1200" dirty="0">
                        <a:effectLst/>
                      </a:endParaRPr>
                    </a:p>
                  </a:txBody>
                  <a:tcPr marL="61245" marR="61245" marT="30622" marB="30622" anchor="ctr">
                    <a:lnL>
                      <a:noFill/>
                    </a:lnL>
                    <a:lnR>
                      <a:noFill/>
                    </a:lnR>
                    <a:lnT>
                      <a:noFill/>
                    </a:lnT>
                    <a:lnB>
                      <a:noFill/>
                    </a:lnB>
                  </a:tcPr>
                </a:tc>
              </a:tr>
            </a:tbl>
          </a:graphicData>
        </a:graphic>
      </p:graphicFrame>
      <p:sp>
        <p:nvSpPr>
          <p:cNvPr id="5" name="Rectangle 1"/>
          <p:cNvSpPr>
            <a:spLocks noChangeArrowheads="1"/>
          </p:cNvSpPr>
          <p:nvPr/>
        </p:nvSpPr>
        <p:spPr bwMode="auto">
          <a:xfrm>
            <a:off x="899592" y="1850921"/>
            <a:ext cx="9144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6" name="表格 5"/>
          <p:cNvGraphicFramePr>
            <a:graphicFrameLocks noGrp="1"/>
          </p:cNvGraphicFramePr>
          <p:nvPr/>
        </p:nvGraphicFramePr>
        <p:xfrm>
          <a:off x="899592" y="3671198"/>
          <a:ext cx="6600825" cy="436059"/>
        </p:xfrm>
        <a:graphic>
          <a:graphicData uri="http://schemas.openxmlformats.org/drawingml/2006/table">
            <a:tbl>
              <a:tblPr/>
              <a:tblGrid>
                <a:gridCol w="6600825"/>
              </a:tblGrid>
              <a:tr h="0">
                <a:tc>
                  <a:txBody>
                    <a:bodyPr/>
                    <a:lstStyle/>
                    <a:p>
                      <a:r>
                        <a:rPr lang="en-US" altLang="zh-CN" sz="1200" dirty="0">
                          <a:solidFill>
                            <a:srgbClr val="B3B3B3"/>
                          </a:solidFill>
                          <a:effectLst/>
                        </a:rPr>
                        <a:t>&lt;!-- </a:t>
                      </a:r>
                      <a:r>
                        <a:rPr lang="zh-CN" altLang="en-US" sz="1200" dirty="0">
                          <a:solidFill>
                            <a:srgbClr val="B3B3B3"/>
                          </a:solidFill>
                          <a:effectLst/>
                        </a:rPr>
                        <a:t>传递实际的数字 </a:t>
                      </a:r>
                      <a:r>
                        <a:rPr lang="en-US" altLang="zh-CN" sz="1200" dirty="0">
                          <a:solidFill>
                            <a:srgbClr val="B3B3B3"/>
                          </a:solidFill>
                          <a:effectLst/>
                        </a:rPr>
                        <a:t>--&gt;</a:t>
                      </a:r>
                      <a:endParaRPr lang="zh-CN" altLang="en-US" sz="1200" dirty="0">
                        <a:effectLst/>
                      </a:endParaRPr>
                    </a:p>
                    <a:p>
                      <a:r>
                        <a:rPr lang="en-US" altLang="zh-CN" sz="1200" dirty="0">
                          <a:solidFill>
                            <a:srgbClr val="2973B7"/>
                          </a:solidFill>
                          <a:effectLst/>
                        </a:rPr>
                        <a:t>&lt;comp </a:t>
                      </a:r>
                      <a:r>
                        <a:rPr lang="en-US" altLang="zh-CN" sz="1200" dirty="0" err="1">
                          <a:solidFill>
                            <a:srgbClr val="2973B7"/>
                          </a:solidFill>
                          <a:effectLst/>
                        </a:rPr>
                        <a:t>v-bind:some-prop</a:t>
                      </a:r>
                      <a:r>
                        <a:rPr lang="en-US" altLang="zh-CN" sz="1200" dirty="0">
                          <a:solidFill>
                            <a:srgbClr val="2973B7"/>
                          </a:solidFill>
                          <a:effectLst/>
                        </a:rPr>
                        <a:t>=</a:t>
                      </a:r>
                      <a:r>
                        <a:rPr lang="en-US" altLang="zh-CN" sz="1200" dirty="0">
                          <a:solidFill>
                            <a:srgbClr val="42B983"/>
                          </a:solidFill>
                          <a:effectLst/>
                        </a:rPr>
                        <a:t>"1"</a:t>
                      </a:r>
                      <a:r>
                        <a:rPr lang="en-US" altLang="zh-CN" sz="1200" dirty="0">
                          <a:solidFill>
                            <a:srgbClr val="2973B7"/>
                          </a:solidFill>
                          <a:effectLst/>
                        </a:rPr>
                        <a:t>&gt;&lt;/comp&gt;</a:t>
                      </a:r>
                      <a:endParaRPr lang="zh-CN" alt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.4</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057428"/>
          </a:xfrm>
        </p:spPr>
        <p:txBody>
          <a:bodyPr/>
          <a:lstStyle/>
          <a:p>
            <a:pPr eaLnBrk="1" hangingPunct="1"/>
            <a:r>
              <a:rPr lang="zh-CN" altLang="en-US" sz="1200" dirty="0" smtClean="0">
                <a:solidFill>
                  <a:schemeClr val="tx1"/>
                </a:solidFill>
              </a:rPr>
              <a:t>单向数据流</a:t>
            </a:r>
            <a:endParaRPr lang="zh-CN" altLang="en-US" sz="1200" dirty="0" smtClean="0">
              <a:solidFill>
                <a:schemeClr val="tx1"/>
              </a:solidFill>
            </a:endParaRPr>
          </a:p>
          <a:p>
            <a:pPr marL="0" indent="0">
              <a:buNone/>
            </a:pPr>
            <a:r>
              <a:rPr lang="en-US" altLang="zh-CN" sz="1200" dirty="0"/>
              <a:t>prop </a:t>
            </a:r>
            <a:r>
              <a:rPr lang="zh-CN" altLang="en-US" sz="1200" dirty="0"/>
              <a:t>是单向绑定的：当父组件的属性变化时，将传导给子组件，但是不会反过来。这是为了防止子组件无意修改了父组件的状态</a:t>
            </a:r>
            <a:r>
              <a:rPr lang="en-US" altLang="zh-CN" sz="1200" dirty="0"/>
              <a:t>——</a:t>
            </a:r>
            <a:r>
              <a:rPr lang="zh-CN" altLang="en-US" sz="1200" dirty="0"/>
              <a:t>这会让应用的数据流难以理解</a:t>
            </a:r>
            <a:r>
              <a:rPr lang="en-US" altLang="zh-CN" sz="1200" dirty="0"/>
              <a:t>.</a:t>
            </a:r>
            <a:endParaRPr lang="en-US" altLang="zh-CN" sz="1200" dirty="0"/>
          </a:p>
          <a:p>
            <a:pPr marL="0" indent="0">
              <a:buNone/>
            </a:pPr>
            <a:r>
              <a:rPr lang="zh-CN" altLang="en-US" sz="1200" dirty="0"/>
              <a:t>另外，每次父组件更新时，子组件的所有 </a:t>
            </a:r>
            <a:r>
              <a:rPr lang="en-US" altLang="zh-CN" sz="1200" dirty="0"/>
              <a:t>prop </a:t>
            </a:r>
            <a:r>
              <a:rPr lang="zh-CN" altLang="en-US" sz="1200" dirty="0"/>
              <a:t>都会更新为最新值。这意味着你</a:t>
            </a:r>
            <a:r>
              <a:rPr lang="zh-CN" altLang="en-US" sz="1200" b="1" dirty="0"/>
              <a:t>不应该</a:t>
            </a:r>
            <a:r>
              <a:rPr lang="zh-CN" altLang="en-US" sz="1200" dirty="0"/>
              <a:t>在子组件内部改变 </a:t>
            </a:r>
            <a:r>
              <a:rPr lang="en-US" altLang="zh-CN" sz="1200" dirty="0"/>
              <a:t>prop </a:t>
            </a:r>
            <a:r>
              <a:rPr lang="zh-CN" altLang="en-US" sz="1200" dirty="0"/>
              <a:t>。如果你这么做了，</a:t>
            </a:r>
            <a:r>
              <a:rPr lang="en-US" altLang="zh-CN" sz="1200" dirty="0" err="1"/>
              <a:t>Vue</a:t>
            </a:r>
            <a:r>
              <a:rPr lang="en-US" altLang="zh-CN" sz="1200" dirty="0"/>
              <a:t> </a:t>
            </a:r>
            <a:r>
              <a:rPr lang="zh-CN" altLang="en-US" sz="1200" dirty="0"/>
              <a:t>会在控制台给出警告。</a:t>
            </a:r>
            <a:endParaRPr lang="zh-CN" altLang="en-US" sz="1200" dirty="0"/>
          </a:p>
          <a:p>
            <a:pPr marL="0" indent="0">
              <a:buNone/>
            </a:pPr>
            <a:r>
              <a:rPr lang="zh-CN" altLang="en-US" sz="1200" dirty="0"/>
              <a:t>通常有两种改变 </a:t>
            </a:r>
            <a:r>
              <a:rPr lang="en-US" altLang="zh-CN" sz="1200" dirty="0"/>
              <a:t>prop </a:t>
            </a:r>
            <a:r>
              <a:rPr lang="zh-CN" altLang="en-US" sz="1200" dirty="0"/>
              <a:t>的情况：</a:t>
            </a:r>
            <a:endParaRPr lang="zh-CN" altLang="en-US" sz="1200" dirty="0"/>
          </a:p>
          <a:p>
            <a:r>
              <a:rPr lang="en-US" altLang="zh-CN" sz="1200" dirty="0"/>
              <a:t>prop </a:t>
            </a:r>
            <a:r>
              <a:rPr lang="zh-CN" altLang="en-US" sz="1200" dirty="0"/>
              <a:t>作为初始值传入，子组件之后只是将它的初始值作为本地数据的初始值使用</a:t>
            </a:r>
            <a:r>
              <a:rPr lang="en-US" altLang="zh-CN" sz="1200" dirty="0"/>
              <a:t>;</a:t>
            </a:r>
            <a:endParaRPr lang="en-US" altLang="zh-CN" sz="1200" dirty="0"/>
          </a:p>
          <a:p>
            <a:r>
              <a:rPr lang="en-US" altLang="zh-CN" sz="1200" dirty="0"/>
              <a:t>prop </a:t>
            </a:r>
            <a:r>
              <a:rPr lang="zh-CN" altLang="en-US" sz="1200" dirty="0"/>
              <a:t>作为需要被转变的原始值传入。</a:t>
            </a:r>
            <a:endParaRPr lang="zh-CN" altLang="en-US" sz="1200" dirty="0"/>
          </a:p>
          <a:p>
            <a:pPr marL="0" indent="0">
              <a:buNone/>
            </a:pPr>
            <a:r>
              <a:rPr lang="zh-CN" altLang="en-US" sz="1200" dirty="0"/>
              <a:t>更确切的说这两种情况是</a:t>
            </a:r>
            <a:r>
              <a:rPr lang="en-US" altLang="zh-CN" sz="1200" dirty="0"/>
              <a:t>:</a:t>
            </a:r>
            <a:endParaRPr lang="en-US" altLang="zh-CN" sz="1200" dirty="0"/>
          </a:p>
          <a:p>
            <a:r>
              <a:rPr lang="zh-CN" altLang="en-US" sz="1200" dirty="0"/>
              <a:t>定义一个本地数据，并且将 </a:t>
            </a:r>
            <a:r>
              <a:rPr lang="en-US" altLang="zh-CN" sz="1200" dirty="0"/>
              <a:t>prop </a:t>
            </a:r>
            <a:r>
              <a:rPr lang="zh-CN" altLang="en-US" sz="1200" dirty="0"/>
              <a:t>的初始值设为本地数据的初始值。</a:t>
            </a:r>
            <a:endParaRPr lang="zh-CN" altLang="en-US" sz="1200" dirty="0"/>
          </a:p>
          <a:p>
            <a:r>
              <a:rPr lang="zh-CN" altLang="en-US" sz="1200" dirty="0"/>
              <a:t>定义一个基于 </a:t>
            </a:r>
            <a:r>
              <a:rPr lang="en-US" altLang="zh-CN" sz="1200" dirty="0"/>
              <a:t>prop </a:t>
            </a:r>
            <a:r>
              <a:rPr lang="zh-CN" altLang="en-US" sz="1200" dirty="0"/>
              <a:t>值的计算属性。</a:t>
            </a:r>
            <a:endParaRPr lang="zh-CN" altLang="en-US" sz="1200" dirty="0"/>
          </a:p>
          <a:p>
            <a:pPr marL="0" indent="0" eaLnBrk="1" hangingPunct="1">
              <a:buNone/>
            </a:pPr>
            <a:endParaRPr lang="zh-CN" altLang="en-US" sz="1200"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.4</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806130"/>
          </a:xfrm>
        </p:spPr>
        <p:txBody>
          <a:bodyPr/>
          <a:lstStyle/>
          <a:p>
            <a:pPr eaLnBrk="1" hangingPunct="1"/>
            <a:r>
              <a:rPr lang="en-US" altLang="zh-CN" dirty="0" smtClean="0">
                <a:solidFill>
                  <a:schemeClr val="tx1"/>
                </a:solidFill>
              </a:rPr>
              <a:t>Prop</a:t>
            </a:r>
            <a:r>
              <a:rPr lang="zh-CN" altLang="en-US" dirty="0" smtClean="0">
                <a:solidFill>
                  <a:schemeClr val="tx1"/>
                </a:solidFill>
              </a:rPr>
              <a:t>验证</a:t>
            </a:r>
            <a:endParaRPr lang="zh-CN" altLang="en-US" dirty="0" smtClean="0">
              <a:solidFill>
                <a:schemeClr val="tx1"/>
              </a:solidFill>
            </a:endParaRPr>
          </a:p>
          <a:p>
            <a:pPr marL="0" indent="0">
              <a:buNone/>
            </a:pPr>
            <a:r>
              <a:rPr lang="zh-CN" altLang="en-US" sz="1400" dirty="0" smtClean="0"/>
              <a:t>	组件</a:t>
            </a:r>
            <a:r>
              <a:rPr lang="zh-CN" altLang="en-US" sz="1400" dirty="0"/>
              <a:t>可以为 </a:t>
            </a:r>
            <a:r>
              <a:rPr lang="en-US" altLang="zh-CN" sz="1400" dirty="0"/>
              <a:t>props </a:t>
            </a:r>
            <a:r>
              <a:rPr lang="zh-CN" altLang="en-US" sz="1400" dirty="0"/>
              <a:t>指定验证要求。如果未指定验证要求，</a:t>
            </a:r>
            <a:r>
              <a:rPr lang="en-US" altLang="zh-CN" sz="1400" dirty="0" err="1"/>
              <a:t>Vue</a:t>
            </a:r>
            <a:r>
              <a:rPr lang="zh-CN" altLang="en-US" sz="1400" dirty="0"/>
              <a:t>会发出警告。当组件给其他人使用时这很有用。</a:t>
            </a:r>
            <a:endParaRPr lang="zh-CN" altLang="en-US" sz="1400" dirty="0"/>
          </a:p>
          <a:p>
            <a:pPr marL="0" indent="0">
              <a:buNone/>
            </a:pPr>
            <a:r>
              <a:rPr lang="zh-CN" altLang="en-US" sz="1400" dirty="0" smtClean="0"/>
              <a:t>	</a:t>
            </a:r>
            <a:r>
              <a:rPr lang="en-US" altLang="zh-CN" sz="1400" dirty="0" smtClean="0"/>
              <a:t>prop </a:t>
            </a:r>
            <a:r>
              <a:rPr lang="zh-CN" altLang="en-US" sz="1400" dirty="0"/>
              <a:t>是一个对象而不是字符串数组时，它包含验证要求</a:t>
            </a:r>
            <a:r>
              <a:rPr lang="en-US" altLang="zh-CN" sz="1400" dirty="0"/>
              <a:t>:</a:t>
            </a:r>
            <a:endParaRPr lang="en-US" altLang="zh-CN" sz="1400" dirty="0"/>
          </a:p>
          <a:p>
            <a:pPr marL="0" indent="0" eaLnBrk="1" hangingPunct="1">
              <a:buNone/>
            </a:pPr>
            <a:endParaRPr lang="zh-CN" altLang="en-US" dirty="0" smtClean="0">
              <a:solidFill>
                <a:schemeClr val="tx1"/>
              </a:solidFill>
            </a:endParaRPr>
          </a:p>
        </p:txBody>
      </p:sp>
      <p:graphicFrame>
        <p:nvGraphicFramePr>
          <p:cNvPr id="3" name="表格 2"/>
          <p:cNvGraphicFramePr>
            <a:graphicFrameLocks noGrp="1"/>
          </p:cNvGraphicFramePr>
          <p:nvPr/>
        </p:nvGraphicFramePr>
        <p:xfrm>
          <a:off x="899592" y="2499742"/>
          <a:ext cx="3656748" cy="4758328"/>
        </p:xfrm>
        <a:graphic>
          <a:graphicData uri="http://schemas.openxmlformats.org/drawingml/2006/table">
            <a:tbl>
              <a:tblPr/>
              <a:tblGrid>
                <a:gridCol w="3656748"/>
              </a:tblGrid>
              <a:tr h="3189288">
                <a:tc>
                  <a:txBody>
                    <a:bodyPr/>
                    <a:lstStyle/>
                    <a:p>
                      <a:r>
                        <a:rPr lang="en-US" sz="1000" dirty="0" err="1">
                          <a:effectLst/>
                        </a:rPr>
                        <a:t>Vue.component</a:t>
                      </a:r>
                      <a:r>
                        <a:rPr lang="en-US" sz="1000" dirty="0">
                          <a:effectLst/>
                        </a:rPr>
                        <a:t>(</a:t>
                      </a:r>
                      <a:r>
                        <a:rPr lang="en-US" sz="1000" dirty="0">
                          <a:solidFill>
                            <a:srgbClr val="42B983"/>
                          </a:solidFill>
                          <a:effectLst/>
                        </a:rPr>
                        <a:t>'example'</a:t>
                      </a:r>
                      <a:r>
                        <a:rPr lang="en-US" sz="1000" dirty="0">
                          <a:effectLst/>
                        </a:rPr>
                        <a:t>, {</a:t>
                      </a:r>
                      <a:endParaRPr lang="en-US" sz="1000" dirty="0">
                        <a:effectLst/>
                      </a:endParaRPr>
                    </a:p>
                    <a:p>
                      <a:r>
                        <a:rPr lang="en-US" sz="1000" dirty="0">
                          <a:effectLst/>
                        </a:rPr>
                        <a:t>props: {</a:t>
                      </a:r>
                      <a:endParaRPr lang="en-US" sz="1000" dirty="0">
                        <a:effectLst/>
                      </a:endParaRPr>
                    </a:p>
                    <a:p>
                      <a:r>
                        <a:rPr lang="en-US" sz="1000" dirty="0">
                          <a:solidFill>
                            <a:srgbClr val="B3B3B3"/>
                          </a:solidFill>
                          <a:effectLst/>
                        </a:rPr>
                        <a:t>// 基础类型检测 （`null` 意思是任何类型都可以）</a:t>
                      </a:r>
                      <a:endParaRPr lang="en-US" sz="1000" dirty="0">
                        <a:effectLst/>
                      </a:endParaRPr>
                    </a:p>
                    <a:p>
                      <a:r>
                        <a:rPr lang="en-US" sz="1000" dirty="0" err="1">
                          <a:effectLst/>
                        </a:rPr>
                        <a:t>propA</a:t>
                      </a:r>
                      <a:r>
                        <a:rPr lang="en-US" sz="1000" dirty="0">
                          <a:effectLst/>
                        </a:rPr>
                        <a:t>: </a:t>
                      </a:r>
                      <a:r>
                        <a:rPr lang="en-US" sz="1000" dirty="0">
                          <a:solidFill>
                            <a:srgbClr val="42B983"/>
                          </a:solidFill>
                          <a:effectLst/>
                        </a:rPr>
                        <a:t>Number</a:t>
                      </a:r>
                      <a:r>
                        <a:rPr lang="en-US" sz="1000" dirty="0">
                          <a:effectLst/>
                        </a:rPr>
                        <a:t>,</a:t>
                      </a:r>
                      <a:endParaRPr lang="en-US" sz="1000" dirty="0">
                        <a:effectLst/>
                      </a:endParaRPr>
                    </a:p>
                    <a:p>
                      <a:r>
                        <a:rPr lang="en-US" sz="1000" dirty="0">
                          <a:solidFill>
                            <a:srgbClr val="B3B3B3"/>
                          </a:solidFill>
                          <a:effectLst/>
                        </a:rPr>
                        <a:t>// 多种类型</a:t>
                      </a:r>
                      <a:endParaRPr lang="en-US" sz="1000" dirty="0">
                        <a:effectLst/>
                      </a:endParaRPr>
                    </a:p>
                    <a:p>
                      <a:r>
                        <a:rPr lang="en-US" sz="1000" dirty="0" err="1">
                          <a:effectLst/>
                        </a:rPr>
                        <a:t>propB</a:t>
                      </a:r>
                      <a:r>
                        <a:rPr lang="en-US" sz="1000" dirty="0">
                          <a:effectLst/>
                        </a:rPr>
                        <a:t>: [</a:t>
                      </a:r>
                      <a:r>
                        <a:rPr lang="en-US" sz="1000" dirty="0">
                          <a:solidFill>
                            <a:srgbClr val="42B983"/>
                          </a:solidFill>
                          <a:effectLst/>
                        </a:rPr>
                        <a:t>String</a:t>
                      </a:r>
                      <a:r>
                        <a:rPr lang="en-US" sz="1000" dirty="0">
                          <a:effectLst/>
                        </a:rPr>
                        <a:t>, </a:t>
                      </a:r>
                      <a:r>
                        <a:rPr lang="en-US" sz="1000" dirty="0">
                          <a:solidFill>
                            <a:srgbClr val="42B983"/>
                          </a:solidFill>
                          <a:effectLst/>
                        </a:rPr>
                        <a:t>Number</a:t>
                      </a:r>
                      <a:r>
                        <a:rPr lang="en-US" sz="1000" dirty="0">
                          <a:effectLst/>
                        </a:rPr>
                        <a:t>],</a:t>
                      </a:r>
                      <a:endParaRPr lang="en-US" sz="1000" dirty="0">
                        <a:effectLst/>
                      </a:endParaRPr>
                    </a:p>
                    <a:p>
                      <a:r>
                        <a:rPr lang="en-US" sz="1000" dirty="0">
                          <a:solidFill>
                            <a:srgbClr val="B3B3B3"/>
                          </a:solidFill>
                          <a:effectLst/>
                        </a:rPr>
                        <a:t>// 必须且是字符串</a:t>
                      </a:r>
                      <a:endParaRPr lang="en-US" sz="1000" dirty="0">
                        <a:effectLst/>
                      </a:endParaRPr>
                    </a:p>
                    <a:p>
                      <a:r>
                        <a:rPr lang="en-US" sz="1000" dirty="0" err="1">
                          <a:effectLst/>
                        </a:rPr>
                        <a:t>propC</a:t>
                      </a:r>
                      <a:r>
                        <a:rPr lang="en-US" sz="1000" dirty="0">
                          <a:effectLst/>
                        </a:rPr>
                        <a:t>: {</a:t>
                      </a:r>
                      <a:endParaRPr lang="en-US" sz="1000" dirty="0">
                        <a:effectLst/>
                      </a:endParaRPr>
                    </a:p>
                    <a:p>
                      <a:r>
                        <a:rPr lang="en-US" sz="1000" dirty="0">
                          <a:effectLst/>
                        </a:rPr>
                        <a:t>type: </a:t>
                      </a:r>
                      <a:r>
                        <a:rPr lang="en-US" sz="1000" dirty="0">
                          <a:solidFill>
                            <a:srgbClr val="42B983"/>
                          </a:solidFill>
                          <a:effectLst/>
                        </a:rPr>
                        <a:t>String</a:t>
                      </a:r>
                      <a:r>
                        <a:rPr lang="en-US" sz="1000" dirty="0">
                          <a:effectLst/>
                        </a:rPr>
                        <a:t>,</a:t>
                      </a:r>
                      <a:endParaRPr lang="en-US" sz="1000" dirty="0">
                        <a:effectLst/>
                      </a:endParaRPr>
                    </a:p>
                    <a:p>
                      <a:r>
                        <a:rPr lang="en-US" sz="1000" dirty="0">
                          <a:effectLst/>
                        </a:rPr>
                        <a:t>required: </a:t>
                      </a:r>
                      <a:r>
                        <a:rPr lang="en-US" sz="1000" dirty="0">
                          <a:solidFill>
                            <a:srgbClr val="AE81FF"/>
                          </a:solidFill>
                          <a:effectLst/>
                        </a:rPr>
                        <a:t>true</a:t>
                      </a:r>
                      <a:endParaRPr lang="en-US" sz="1000" dirty="0">
                        <a:effectLst/>
                      </a:endParaRPr>
                    </a:p>
                    <a:p>
                      <a:r>
                        <a:rPr lang="en-US" sz="1000" dirty="0">
                          <a:effectLst/>
                        </a:rPr>
                        <a:t>},</a:t>
                      </a:r>
                      <a:endParaRPr lang="en-US" sz="1000" dirty="0">
                        <a:effectLst/>
                      </a:endParaRPr>
                    </a:p>
                    <a:p>
                      <a:r>
                        <a:rPr lang="en-US" sz="1000" dirty="0">
                          <a:solidFill>
                            <a:srgbClr val="B3B3B3"/>
                          </a:solidFill>
                          <a:effectLst/>
                        </a:rPr>
                        <a:t>// 数字，有默认值</a:t>
                      </a:r>
                      <a:endParaRPr lang="en-US" sz="1000" dirty="0">
                        <a:effectLst/>
                      </a:endParaRPr>
                    </a:p>
                    <a:p>
                      <a:r>
                        <a:rPr lang="en-US" sz="1000" dirty="0" err="1">
                          <a:effectLst/>
                        </a:rPr>
                        <a:t>propD</a:t>
                      </a:r>
                      <a:r>
                        <a:rPr lang="en-US" sz="1000" dirty="0">
                          <a:effectLst/>
                        </a:rPr>
                        <a:t>: {</a:t>
                      </a:r>
                      <a:endParaRPr lang="en-US" sz="1000" dirty="0">
                        <a:effectLst/>
                      </a:endParaRPr>
                    </a:p>
                    <a:p>
                      <a:r>
                        <a:rPr lang="en-US" sz="1000" dirty="0">
                          <a:effectLst/>
                        </a:rPr>
                        <a:t>type: </a:t>
                      </a:r>
                      <a:r>
                        <a:rPr lang="en-US" sz="1000" dirty="0">
                          <a:solidFill>
                            <a:srgbClr val="42B983"/>
                          </a:solidFill>
                          <a:effectLst/>
                        </a:rPr>
                        <a:t>Number</a:t>
                      </a:r>
                      <a:r>
                        <a:rPr lang="en-US" sz="1000" dirty="0">
                          <a:effectLst/>
                        </a:rPr>
                        <a:t>,</a:t>
                      </a:r>
                      <a:endParaRPr lang="en-US" sz="1000" dirty="0">
                        <a:effectLst/>
                      </a:endParaRPr>
                    </a:p>
                    <a:p>
                      <a:r>
                        <a:rPr lang="en-US" sz="1000" dirty="0">
                          <a:effectLst/>
                        </a:rPr>
                        <a:t>default: </a:t>
                      </a:r>
                      <a:r>
                        <a:rPr lang="en-US" sz="1000" dirty="0">
                          <a:solidFill>
                            <a:srgbClr val="AE81FF"/>
                          </a:solidFill>
                          <a:effectLst/>
                        </a:rPr>
                        <a:t>100</a:t>
                      </a:r>
                      <a:endParaRPr lang="en-US" sz="1000" dirty="0">
                        <a:effectLst/>
                      </a:endParaRPr>
                    </a:p>
                    <a:p>
                      <a:r>
                        <a:rPr lang="en-US" sz="1000" dirty="0">
                          <a:effectLst/>
                        </a:rPr>
                        <a:t>},</a:t>
                      </a:r>
                      <a:endParaRPr lang="en-US" sz="1000" dirty="0">
                        <a:effectLst/>
                      </a:endParaRPr>
                    </a:p>
                    <a:p>
                      <a:r>
                        <a:rPr lang="en-US" sz="1000" dirty="0">
                          <a:solidFill>
                            <a:srgbClr val="B3B3B3"/>
                          </a:solidFill>
                          <a:effectLst/>
                        </a:rPr>
                        <a:t>// 数组／对象的默认值应当由一个工厂函数返回</a:t>
                      </a:r>
                      <a:endParaRPr lang="en-US" sz="1000" dirty="0">
                        <a:effectLst/>
                      </a:endParaRPr>
                    </a:p>
                    <a:p>
                      <a:r>
                        <a:rPr lang="en-US" sz="1000" dirty="0" err="1">
                          <a:effectLst/>
                        </a:rPr>
                        <a:t>propE</a:t>
                      </a:r>
                      <a:r>
                        <a:rPr lang="en-US" sz="1000" dirty="0">
                          <a:effectLst/>
                        </a:rPr>
                        <a:t>: {</a:t>
                      </a:r>
                      <a:endParaRPr lang="en-US" sz="1000" dirty="0">
                        <a:effectLst/>
                      </a:endParaRPr>
                    </a:p>
                    <a:p>
                      <a:r>
                        <a:rPr lang="en-US" sz="1000" dirty="0">
                          <a:effectLst/>
                        </a:rPr>
                        <a:t>type: </a:t>
                      </a:r>
                      <a:r>
                        <a:rPr lang="en-US" sz="1000" dirty="0">
                          <a:solidFill>
                            <a:srgbClr val="42B983"/>
                          </a:solidFill>
                          <a:effectLst/>
                        </a:rPr>
                        <a:t>Object</a:t>
                      </a:r>
                      <a:r>
                        <a:rPr lang="en-US" sz="1000" dirty="0">
                          <a:effectLst/>
                        </a:rPr>
                        <a:t>,</a:t>
                      </a:r>
                      <a:endParaRPr lang="en-US" sz="1000" dirty="0">
                        <a:effectLst/>
                      </a:endParaRPr>
                    </a:p>
                    <a:p>
                      <a:r>
                        <a:rPr lang="en-US" sz="1000" dirty="0">
                          <a:effectLst/>
                        </a:rPr>
                        <a:t>default: </a:t>
                      </a:r>
                      <a:r>
                        <a:rPr lang="en-US" sz="1000" dirty="0">
                          <a:solidFill>
                            <a:srgbClr val="0092DB"/>
                          </a:solidFill>
                          <a:effectLst/>
                        </a:rPr>
                        <a:t>function</a:t>
                      </a:r>
                      <a:r>
                        <a:rPr lang="en-US" sz="1000" dirty="0">
                          <a:effectLst/>
                        </a:rPr>
                        <a:t> () {</a:t>
                      </a:r>
                      <a:endParaRPr lang="en-US" sz="1000" dirty="0">
                        <a:effectLst/>
                      </a:endParaRPr>
                    </a:p>
                    <a:p>
                      <a:r>
                        <a:rPr lang="en-US" sz="1000" dirty="0">
                          <a:solidFill>
                            <a:srgbClr val="E96900"/>
                          </a:solidFill>
                          <a:effectLst/>
                        </a:rPr>
                        <a:t>return</a:t>
                      </a:r>
                      <a:r>
                        <a:rPr lang="en-US" sz="1000" dirty="0">
                          <a:effectLst/>
                        </a:rPr>
                        <a:t> { message: </a:t>
                      </a:r>
                      <a:r>
                        <a:rPr lang="en-US" sz="1000" dirty="0">
                          <a:solidFill>
                            <a:srgbClr val="42B983"/>
                          </a:solidFill>
                          <a:effectLst/>
                        </a:rPr>
                        <a:t>'hello'</a:t>
                      </a:r>
                      <a:r>
                        <a:rPr lang="en-US" sz="1000" dirty="0">
                          <a:effectLst/>
                        </a:rPr>
                        <a:t> }</a:t>
                      </a:r>
                      <a:endParaRPr lang="en-US" sz="1000" dirty="0">
                        <a:effectLst/>
                      </a:endParaRPr>
                    </a:p>
                    <a:p>
                      <a:r>
                        <a:rPr lang="en-US" sz="1000" dirty="0">
                          <a:effectLst/>
                        </a:rPr>
                        <a:t>}</a:t>
                      </a:r>
                      <a:endParaRPr lang="en-US" sz="1000" dirty="0">
                        <a:effectLst/>
                      </a:endParaRPr>
                    </a:p>
                    <a:p>
                      <a:r>
                        <a:rPr lang="en-US" sz="1000" dirty="0">
                          <a:effectLst/>
                        </a:rPr>
                        <a:t>},</a:t>
                      </a:r>
                      <a:endParaRPr lang="en-US" sz="1000" dirty="0">
                        <a:effectLst/>
                      </a:endParaRPr>
                    </a:p>
                    <a:p>
                      <a:r>
                        <a:rPr lang="en-US" sz="1000" dirty="0">
                          <a:solidFill>
                            <a:srgbClr val="B3B3B3"/>
                          </a:solidFill>
                          <a:effectLst/>
                        </a:rPr>
                        <a:t>// 自定义验证函数</a:t>
                      </a:r>
                      <a:endParaRPr lang="en-US" sz="1000" dirty="0">
                        <a:effectLst/>
                      </a:endParaRPr>
                    </a:p>
                    <a:p>
                      <a:r>
                        <a:rPr lang="en-US" sz="1000" dirty="0" err="1">
                          <a:effectLst/>
                        </a:rPr>
                        <a:t>propF</a:t>
                      </a:r>
                      <a:r>
                        <a:rPr lang="en-US" sz="1000" dirty="0">
                          <a:effectLst/>
                        </a:rPr>
                        <a:t>: {</a:t>
                      </a:r>
                      <a:endParaRPr lang="en-US" sz="1000" dirty="0">
                        <a:effectLst/>
                      </a:endParaRPr>
                    </a:p>
                    <a:p>
                      <a:r>
                        <a:rPr lang="en-US" sz="1000" dirty="0">
                          <a:effectLst/>
                        </a:rPr>
                        <a:t>validator: </a:t>
                      </a:r>
                      <a:r>
                        <a:rPr lang="en-US" sz="1000" dirty="0">
                          <a:solidFill>
                            <a:srgbClr val="0092DB"/>
                          </a:solidFill>
                          <a:effectLst/>
                        </a:rPr>
                        <a:t>function</a:t>
                      </a:r>
                      <a:r>
                        <a:rPr lang="en-US" sz="1000" dirty="0">
                          <a:effectLst/>
                        </a:rPr>
                        <a:t> (value) {</a:t>
                      </a:r>
                      <a:endParaRPr lang="en-US" sz="1000" dirty="0">
                        <a:effectLst/>
                      </a:endParaRPr>
                    </a:p>
                    <a:p>
                      <a:r>
                        <a:rPr lang="en-US" sz="1000" dirty="0">
                          <a:solidFill>
                            <a:srgbClr val="E96900"/>
                          </a:solidFill>
                          <a:effectLst/>
                        </a:rPr>
                        <a:t>return</a:t>
                      </a:r>
                      <a:r>
                        <a:rPr lang="en-US" sz="1000" dirty="0">
                          <a:effectLst/>
                        </a:rPr>
                        <a:t> value &gt; </a:t>
                      </a:r>
                      <a:r>
                        <a:rPr lang="en-US" sz="1000" dirty="0">
                          <a:solidFill>
                            <a:srgbClr val="AE81FF"/>
                          </a:solidFill>
                          <a:effectLst/>
                        </a:rPr>
                        <a:t>10</a:t>
                      </a:r>
                      <a:endParaRPr lang="en-US" sz="1000" dirty="0">
                        <a:effectLst/>
                      </a:endParaRPr>
                    </a:p>
                    <a:p>
                      <a:r>
                        <a:rPr lang="en-US" sz="1000" dirty="0">
                          <a:effectLst/>
                        </a:rPr>
                        <a:t>}</a:t>
                      </a:r>
                      <a:endParaRPr lang="en-US" sz="1000" dirty="0">
                        <a:effectLst/>
                      </a:endParaRPr>
                    </a:p>
                    <a:p>
                      <a:r>
                        <a:rPr lang="en-US" sz="1000" dirty="0">
                          <a:effectLst/>
                        </a:rPr>
                        <a:t>}</a:t>
                      </a:r>
                      <a:endParaRPr lang="en-US" sz="1000" dirty="0">
                        <a:effectLst/>
                      </a:endParaRPr>
                    </a:p>
                    <a:p>
                      <a:r>
                        <a:rPr lang="en-US" sz="1000" dirty="0">
                          <a:effectLst/>
                        </a:rPr>
                        <a:t>}</a:t>
                      </a:r>
                      <a:endParaRPr lang="en-US" sz="1000" dirty="0">
                        <a:effectLst/>
                      </a:endParaRPr>
                    </a:p>
                    <a:p>
                      <a:r>
                        <a:rPr lang="en-US" sz="1000" dirty="0">
                          <a:effectLst/>
                        </a:rPr>
                        <a:t>})</a:t>
                      </a:r>
                      <a:endParaRPr lang="en-US" sz="1000" dirty="0">
                        <a:effectLst/>
                      </a:endParaRPr>
                    </a:p>
                  </a:txBody>
                  <a:tcPr marL="33929" marR="33929" marT="16964" marB="16964"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835" y="1051560"/>
            <a:ext cx="3536315" cy="3188335"/>
          </a:xfrm>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r>
              <a:rPr lang="zh-CN" altLang="en-US" sz="400"/>
              <a:t>	&lt;head&gt;</a:t>
            </a:r>
            <a:endParaRPr lang="zh-CN" altLang="en-US" sz="400"/>
          </a:p>
          <a:p>
            <a:pPr marL="0" indent="0">
              <a:buNone/>
            </a:pPr>
            <a:r>
              <a:rPr lang="zh-CN" altLang="en-US" sz="400"/>
              <a:t>		&lt;meta charset="UTF-8"&gt;</a:t>
            </a:r>
            <a:endParaRPr lang="zh-CN" altLang="en-US" sz="400"/>
          </a:p>
          <a:p>
            <a:pPr marL="0" indent="0">
              <a:buNone/>
            </a:pPr>
            <a:r>
              <a:rPr lang="zh-CN" altLang="en-US" sz="400"/>
              <a:t>		&lt;title&gt;组件-props&lt;/title&gt;</a:t>
            </a:r>
            <a:endParaRPr lang="zh-CN" altLang="en-US" sz="400"/>
          </a:p>
          <a:p>
            <a:pPr marL="0" indent="0">
              <a:buNone/>
            </a:pPr>
            <a:r>
              <a:rPr lang="zh-CN" altLang="en-US" sz="400"/>
              <a:t>	&lt;/head&gt;</a:t>
            </a:r>
            <a:endParaRPr lang="zh-CN" altLang="en-US" sz="400"/>
          </a:p>
          <a:p>
            <a:pPr marL="0" indent="0">
              <a:buNone/>
            </a:pPr>
            <a:r>
              <a:rPr lang="zh-CN" altLang="en-US" sz="400"/>
              <a:t>	&lt;body&gt;</a:t>
            </a:r>
            <a:endParaRPr lang="zh-CN" altLang="en-US" sz="400"/>
          </a:p>
          <a:p>
            <a:pPr marL="0" indent="0">
              <a:buNone/>
            </a:pPr>
            <a:r>
              <a:rPr lang="zh-CN" altLang="en-US" sz="400"/>
              <a:t>		&lt;div id="example"&gt;</a:t>
            </a:r>
            <a:endParaRPr lang="zh-CN" altLang="en-US" sz="400"/>
          </a:p>
          <a:p>
            <a:pPr marL="0" indent="0">
              <a:buNone/>
            </a:pPr>
            <a:r>
              <a:rPr lang="zh-CN" altLang="en-US" sz="400"/>
              <a:t>			&lt;h1&gt;基本用法&lt;/h1&gt;</a:t>
            </a:r>
            <a:endParaRPr lang="zh-CN" altLang="en-US" sz="400"/>
          </a:p>
          <a:p>
            <a:pPr marL="0" indent="0">
              <a:buNone/>
            </a:pPr>
            <a:r>
              <a:rPr lang="zh-CN" altLang="en-US" sz="400"/>
              <a:t>			&lt;child message="hello!"&gt;&lt;/child&gt;</a:t>
            </a:r>
            <a:endParaRPr lang="zh-CN" altLang="en-US" sz="400"/>
          </a:p>
          <a:p>
            <a:pPr marL="0" indent="0">
              <a:buNone/>
            </a:pPr>
            <a:r>
              <a:rPr lang="zh-CN" altLang="en-US" sz="400"/>
              <a:t>			&lt;h1&gt; camelCase 转为 kebab-case&lt;/h1&gt;</a:t>
            </a:r>
            <a:endParaRPr lang="zh-CN" altLang="en-US" sz="400"/>
          </a:p>
          <a:p>
            <a:pPr marL="0" indent="0">
              <a:buNone/>
            </a:pPr>
            <a:r>
              <a:rPr lang="zh-CN" altLang="en-US" sz="400"/>
              <a:t>			&lt;child2 my-message="hello kebab-case!"&gt;&lt;/child2&gt;&lt;!--html中使用kebab-case--&gt;</a:t>
            </a:r>
            <a:endParaRPr lang="zh-CN" altLang="en-US" sz="400"/>
          </a:p>
          <a:p>
            <a:pPr marL="0" indent="0">
              <a:buNone/>
            </a:pPr>
            <a:r>
              <a:rPr lang="zh-CN" altLang="en-US" sz="400"/>
              <a:t>			&lt;h1&gt;动态props&lt;/h1&gt;</a:t>
            </a:r>
            <a:endParaRPr lang="zh-CN" altLang="en-US" sz="400"/>
          </a:p>
          <a:p>
            <a:pPr marL="0" indent="0">
              <a:buNone/>
            </a:pPr>
            <a:r>
              <a:rPr lang="zh-CN" altLang="en-US" sz="400"/>
              <a:t>			&lt;div&gt;</a:t>
            </a:r>
            <a:endParaRPr lang="zh-CN" altLang="en-US" sz="400"/>
          </a:p>
          <a:p>
            <a:pPr marL="0" indent="0">
              <a:buNone/>
            </a:pPr>
            <a:r>
              <a:rPr lang="zh-CN" altLang="en-US" sz="400"/>
              <a:t>			  &lt;input v-model="parentMsg"&gt;&lt;br&gt;</a:t>
            </a:r>
            <a:endParaRPr lang="zh-CN" altLang="en-US" sz="400"/>
          </a:p>
          <a:p>
            <a:pPr marL="0" indent="0">
              <a:buNone/>
            </a:pPr>
            <a:r>
              <a:rPr lang="zh-CN" altLang="en-US" sz="400"/>
              <a:t>			  &lt;child2 :my-message="parentMsg"&gt;&lt;/child2&gt;</a:t>
            </a:r>
            <a:endParaRPr lang="zh-CN" altLang="en-US" sz="400"/>
          </a:p>
          <a:p>
            <a:pPr marL="0" indent="0">
              <a:buNone/>
            </a:pPr>
            <a:r>
              <a:rPr lang="zh-CN" altLang="en-US" sz="400"/>
              <a:t>			&lt;/div&gt;</a:t>
            </a:r>
            <a:endParaRPr lang="zh-CN" altLang="en-US" sz="400"/>
          </a:p>
          <a:p>
            <a:pPr marL="0" indent="0">
              <a:buNone/>
            </a:pPr>
            <a:r>
              <a:rPr lang="zh-CN" altLang="en-US" sz="400"/>
              <a:t>		&lt;/div&gt;</a:t>
            </a:r>
            <a:endParaRPr lang="zh-CN" altLang="en-US" sz="400"/>
          </a:p>
          <a:p>
            <a:pPr marL="0" indent="0">
              <a:buNone/>
            </a:pPr>
            <a:r>
              <a:rPr lang="zh-CN" altLang="en-US" sz="400"/>
              <a:t>		&lt;script src="vue.js" type="text/javascript" charset="utf-8"&gt;&lt;/script&gt;</a:t>
            </a:r>
            <a:endParaRPr lang="zh-CN" altLang="en-US" sz="400"/>
          </a:p>
          <a:p>
            <a:pPr marL="0" indent="0">
              <a:buNone/>
            </a:pPr>
            <a:r>
              <a:rPr lang="zh-CN" altLang="en-US" sz="400"/>
              <a:t>		</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文本框 4"/>
          <p:cNvSpPr txBox="1"/>
          <p:nvPr/>
        </p:nvSpPr>
        <p:spPr>
          <a:xfrm>
            <a:off x="4185920" y="1051560"/>
            <a:ext cx="4364990" cy="2834640"/>
          </a:xfrm>
          <a:prstGeom prst="rect">
            <a:avLst/>
          </a:prstGeom>
          <a:noFill/>
        </p:spPr>
        <p:txBody>
          <a:bodyPr wrap="square" rtlCol="0" anchor="t">
            <a:spAutoFit/>
          </a:bodyPr>
          <a:p>
            <a:pPr marL="0" indent="0">
              <a:buNone/>
            </a:pPr>
            <a:r>
              <a:rPr lang="zh-CN" altLang="en-US" sz="400">
                <a:sym typeface="+mn-ea"/>
              </a:rPr>
              <a:t>&lt;script type="text/javascript"&gt;</a:t>
            </a:r>
            <a:endParaRPr lang="zh-CN" altLang="en-US" sz="400"/>
          </a:p>
          <a:p>
            <a:pPr marL="0" indent="0">
              <a:buNone/>
            </a:pPr>
            <a:r>
              <a:rPr lang="zh-CN" altLang="en-US" sz="400">
                <a:sym typeface="+mn-ea"/>
              </a:rPr>
              <a:t>			Vue.component('child', {</a:t>
            </a:r>
            <a:endParaRPr lang="zh-CN" altLang="en-US" sz="400"/>
          </a:p>
          <a:p>
            <a:pPr marL="0" indent="0">
              <a:buNone/>
            </a:pPr>
            <a:r>
              <a:rPr lang="zh-CN" altLang="en-US" sz="400">
                <a:sym typeface="+mn-ea"/>
              </a:rPr>
              <a:t>			  props: ['message'],// 声明 props</a:t>
            </a:r>
            <a:endParaRPr lang="zh-CN" altLang="en-US" sz="400"/>
          </a:p>
          <a:p>
            <a:pPr marL="0" indent="0">
              <a:buNone/>
            </a:pPr>
            <a:r>
              <a:rPr lang="zh-CN" altLang="en-US" sz="400">
                <a:sym typeface="+mn-ea"/>
              </a:rPr>
              <a:t>			  template: '&lt;span&gt;{{ message }}&lt;/span&gt;'// 就像 data 一样，prop 可以用在模板内,同样也可以在 vm 实例中像 “this.message” 这样使用</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Vue.component('child2', {</a:t>
            </a:r>
            <a:endParaRPr lang="zh-CN" altLang="en-US" sz="400"/>
          </a:p>
          <a:p>
            <a:pPr marL="0" indent="0">
              <a:buNone/>
            </a:pPr>
            <a:r>
              <a:rPr lang="zh-CN" altLang="en-US" sz="400">
                <a:sym typeface="+mn-ea"/>
              </a:rPr>
              <a:t>			  props: ['myMessage'],// camelCase in JavaScript</a:t>
            </a:r>
            <a:endParaRPr lang="zh-CN" altLang="en-US" sz="400"/>
          </a:p>
          <a:p>
            <a:pPr marL="0" indent="0">
              <a:buNone/>
            </a:pPr>
            <a:r>
              <a:rPr lang="zh-CN" altLang="en-US" sz="400">
                <a:sym typeface="+mn-ea"/>
              </a:rPr>
              <a:t>			  template: '&lt;span&gt;{{ myMessage }}&lt;/span&gt;'</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Vue.component('example', {</a:t>
            </a:r>
            <a:endParaRPr lang="zh-CN" altLang="en-US" sz="400"/>
          </a:p>
          <a:p>
            <a:pPr marL="0" indent="0">
              <a:buNone/>
            </a:pPr>
            <a:r>
              <a:rPr lang="zh-CN" altLang="en-US" sz="400">
                <a:sym typeface="+mn-ea"/>
              </a:rPr>
              <a:t>			  props: {</a:t>
            </a:r>
            <a:endParaRPr lang="zh-CN" altLang="en-US" sz="400"/>
          </a:p>
          <a:p>
            <a:pPr marL="0" indent="0">
              <a:buNone/>
            </a:pPr>
            <a:r>
              <a:rPr lang="zh-CN" altLang="en-US" sz="400">
                <a:sym typeface="+mn-ea"/>
              </a:rPr>
              <a:t>			    propA: Number,// 基础类型检测 （`null` 意思是任何类型都可以）</a:t>
            </a:r>
            <a:endParaRPr lang="zh-CN" altLang="en-US" sz="400"/>
          </a:p>
          <a:p>
            <a:pPr marL="0" indent="0">
              <a:buNone/>
            </a:pPr>
            <a:r>
              <a:rPr lang="zh-CN" altLang="en-US" sz="400">
                <a:sym typeface="+mn-ea"/>
              </a:rPr>
              <a:t>			    propB: [String, Number],// 多种类型</a:t>
            </a:r>
            <a:endParaRPr lang="zh-CN" altLang="en-US" sz="400"/>
          </a:p>
          <a:p>
            <a:pPr marL="0" indent="0">
              <a:buNone/>
            </a:pPr>
            <a:r>
              <a:rPr lang="zh-CN" altLang="en-US" sz="400">
                <a:sym typeface="+mn-ea"/>
              </a:rPr>
              <a:t>			    propC: {// 必传且是字符串</a:t>
            </a:r>
            <a:endParaRPr lang="zh-CN" altLang="en-US" sz="400"/>
          </a:p>
          <a:p>
            <a:pPr marL="0" indent="0">
              <a:buNone/>
            </a:pPr>
            <a:r>
              <a:rPr lang="zh-CN" altLang="en-US" sz="400">
                <a:sym typeface="+mn-ea"/>
              </a:rPr>
              <a:t>			      type: String,</a:t>
            </a:r>
            <a:endParaRPr lang="zh-CN" altLang="en-US" sz="400"/>
          </a:p>
          <a:p>
            <a:pPr marL="0" indent="0">
              <a:buNone/>
            </a:pPr>
            <a:r>
              <a:rPr lang="zh-CN" altLang="en-US" sz="400">
                <a:sym typeface="+mn-ea"/>
              </a:rPr>
              <a:t>			      required: true</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propD: {// 数字，有默认值</a:t>
            </a:r>
            <a:endParaRPr lang="zh-CN" altLang="en-US" sz="400"/>
          </a:p>
          <a:p>
            <a:pPr marL="0" indent="0">
              <a:buNone/>
            </a:pPr>
            <a:r>
              <a:rPr lang="zh-CN" altLang="en-US" sz="400">
                <a:sym typeface="+mn-ea"/>
              </a:rPr>
              <a:t>			      type: Number,</a:t>
            </a:r>
            <a:endParaRPr lang="zh-CN" altLang="en-US" sz="400"/>
          </a:p>
          <a:p>
            <a:pPr marL="0" indent="0">
              <a:buNone/>
            </a:pPr>
            <a:r>
              <a:rPr lang="zh-CN" altLang="en-US" sz="400">
                <a:sym typeface="+mn-ea"/>
              </a:rPr>
              <a:t>			      default: 100</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propE: {// 数组／对象的默认值应当由一个工厂函数返回</a:t>
            </a:r>
            <a:endParaRPr lang="zh-CN" altLang="en-US" sz="400"/>
          </a:p>
          <a:p>
            <a:pPr marL="0" indent="0">
              <a:buNone/>
            </a:pPr>
            <a:r>
              <a:rPr lang="zh-CN" altLang="en-US" sz="400">
                <a:sym typeface="+mn-ea"/>
              </a:rPr>
              <a:t>			      type: Object,</a:t>
            </a:r>
            <a:endParaRPr lang="zh-CN" altLang="en-US" sz="400"/>
          </a:p>
          <a:p>
            <a:pPr marL="0" indent="0">
              <a:buNone/>
            </a:pPr>
            <a:r>
              <a:rPr lang="zh-CN" altLang="en-US" sz="400">
                <a:sym typeface="+mn-ea"/>
              </a:rPr>
              <a:t>			      default: function () {</a:t>
            </a:r>
            <a:endParaRPr lang="zh-CN" altLang="en-US" sz="400"/>
          </a:p>
          <a:p>
            <a:pPr marL="0" indent="0">
              <a:buNone/>
            </a:pPr>
            <a:r>
              <a:rPr lang="zh-CN" altLang="en-US" sz="400">
                <a:sym typeface="+mn-ea"/>
              </a:rPr>
              <a:t>			        return { message: 'hello'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propF: {// 自定义验证函数</a:t>
            </a:r>
            <a:endParaRPr lang="zh-CN" altLang="en-US" sz="400"/>
          </a:p>
          <a:p>
            <a:pPr marL="0" indent="0">
              <a:buNone/>
            </a:pPr>
            <a:r>
              <a:rPr lang="zh-CN" altLang="en-US" sz="400">
                <a:sym typeface="+mn-ea"/>
              </a:rPr>
              <a:t>			      validator: function (value) {</a:t>
            </a:r>
            <a:endParaRPr lang="zh-CN" altLang="en-US" sz="400"/>
          </a:p>
          <a:p>
            <a:pPr marL="0" indent="0">
              <a:buNone/>
            </a:pPr>
            <a:r>
              <a:rPr lang="zh-CN" altLang="en-US" sz="400">
                <a:sym typeface="+mn-ea"/>
              </a:rPr>
              <a:t>			        return value &gt; 10</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var vm = new Vue({</a:t>
            </a:r>
            <a:endParaRPr lang="zh-CN" altLang="en-US" sz="400"/>
          </a:p>
          <a:p>
            <a:pPr marL="0" indent="0">
              <a:buNone/>
            </a:pPr>
            <a:r>
              <a:rPr lang="zh-CN" altLang="en-US" sz="400">
                <a:sym typeface="+mn-ea"/>
              </a:rPr>
              <a:t>			  el: '#example',</a:t>
            </a:r>
            <a:endParaRPr lang="zh-CN" altLang="en-US" sz="400"/>
          </a:p>
          <a:p>
            <a:pPr marL="0" indent="0">
              <a:buNone/>
            </a:pPr>
            <a:r>
              <a:rPr lang="zh-CN" altLang="en-US" sz="400">
                <a:sym typeface="+mn-ea"/>
              </a:rPr>
              <a:t>			  data:{</a:t>
            </a:r>
            <a:endParaRPr lang="zh-CN" altLang="en-US" sz="400"/>
          </a:p>
          <a:p>
            <a:pPr marL="0" indent="0">
              <a:buNone/>
            </a:pPr>
            <a:r>
              <a:rPr lang="zh-CN" altLang="en-US" sz="400">
                <a:sym typeface="+mn-ea"/>
              </a:rPr>
              <a:t>			  	parentMsg:''</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&lt;/script&gt;</a:t>
            </a:r>
            <a:endParaRPr lang="zh-CN" altLang="en-US" sz="400"/>
          </a:p>
          <a:p>
            <a:pPr marL="0" indent="0">
              <a:buNone/>
            </a:pPr>
            <a:r>
              <a:rPr lang="zh-CN" altLang="en-US" sz="400">
                <a:sym typeface="+mn-ea"/>
              </a:rPr>
              <a:t>	&lt;/body&gt;</a:t>
            </a:r>
            <a:endParaRPr lang="zh-CN" altLang="en-US" sz="400"/>
          </a:p>
          <a:p>
            <a:pPr marL="0" indent="0">
              <a:buNone/>
            </a:pPr>
            <a:r>
              <a:rPr lang="zh-CN" altLang="en-US" sz="400">
                <a:sym typeface="+mn-ea"/>
              </a:rPr>
              <a:t>&lt;/html&gt;</a:t>
            </a:r>
            <a:endParaRPr lang="zh-CN" altLang="en-US" sz="400"/>
          </a:p>
        </p:txBody>
      </p:sp>
      <p:sp>
        <p:nvSpPr>
          <p:cNvPr id="6" name="标题 1"/>
          <p:cNvSpPr>
            <a:spLocks noGrp="1"/>
          </p:cNvSpPr>
          <p:nvPr/>
        </p:nvSpPr>
        <p:spPr>
          <a:xfrm>
            <a:off x="750892" y="367506"/>
            <a:ext cx="7248525" cy="514350"/>
          </a:xfrm>
          <a:prstGeom prst="rect">
            <a:avLst/>
          </a:prstGeom>
          <a:noFill/>
          <a:ln>
            <a:noFill/>
          </a:ln>
        </p:spPr>
        <p:txBody>
          <a:bodyPr vert="horz" wrap="square" lIns="91440" tIns="0" rIns="91440" bIns="0" numCol="1" anchor="t" anchorCtr="0" compatLnSpc="1"/>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panose="020B0503020204020204" charset="-122"/>
                <a:ea typeface="微软雅黑" panose="020B0503020204020204" charset="-122"/>
                <a:cs typeface="微软雅黑" panose="020B0503020204020204" charset="-122"/>
              </a:defRPr>
            </a:lvl1pPr>
            <a:lvl2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2pPr>
            <a:lvl3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3pPr>
            <a:lvl4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4pPr>
            <a:lvl5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5pPr>
            <a:lvl6pPr marL="4572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6pPr>
            <a:lvl7pPr marL="9144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7pPr>
            <a:lvl8pPr marL="13716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8pPr>
            <a:lvl9pPr marL="18288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9pPr>
          </a:lstStyle>
          <a:p>
            <a:r>
              <a:rPr kumimoji="1" lang="zh-CN" altLang="zh-CN" dirty="0"/>
              <a:t>9</a:t>
            </a:r>
            <a:r>
              <a:rPr kumimoji="1" lang="en-US" altLang="zh-CN" dirty="0" smtClean="0"/>
              <a:t>.5</a:t>
            </a:r>
            <a:r>
              <a:rPr lang="zh-CN" altLang="en-US" dirty="0" smtClean="0"/>
              <a:t> </a:t>
            </a:r>
            <a:r>
              <a:rPr lang="en-US" altLang="zh-CN" dirty="0" smtClean="0"/>
              <a:t>props</a:t>
            </a:r>
            <a:r>
              <a:rPr lang="zh-CN" altLang="en-US" dirty="0" smtClean="0"/>
              <a:t>用法</a:t>
            </a:r>
            <a:r>
              <a:rPr lang="en-US" altLang="zh-CN" dirty="0" smtClean="0"/>
              <a:t>Demo</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.6</a:t>
            </a:r>
            <a:r>
              <a:rPr lang="zh-CN" altLang="en-US" dirty="0" smtClean="0"/>
              <a:t> 自定义事件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433663"/>
          </a:xfrm>
        </p:spPr>
        <p:txBody>
          <a:bodyPr/>
          <a:lstStyle/>
          <a:p>
            <a:pPr eaLnBrk="1" hangingPunct="1"/>
            <a:r>
              <a:rPr lang="zh-CN" altLang="en-US" dirty="0" smtClean="0">
                <a:solidFill>
                  <a:schemeClr val="tx1"/>
                </a:solidFill>
              </a:rPr>
              <a:t>使用</a:t>
            </a:r>
            <a:r>
              <a:rPr lang="en-US" altLang="zh-CN" dirty="0" smtClean="0">
                <a:solidFill>
                  <a:schemeClr val="tx1"/>
                </a:solidFill>
              </a:rPr>
              <a:t>v-on</a:t>
            </a:r>
            <a:endParaRPr lang="zh-CN" altLang="en-US" dirty="0" smtClean="0">
              <a:solidFill>
                <a:schemeClr val="tx1"/>
              </a:solidFill>
            </a:endParaRPr>
          </a:p>
          <a:p>
            <a:pPr lvl="1"/>
            <a:r>
              <a:rPr lang="en-US" altLang="zh-CN" dirty="0" smtClean="0">
                <a:solidFill>
                  <a:schemeClr val="tx1"/>
                </a:solidFill>
              </a:rPr>
              <a:t>$on(</a:t>
            </a:r>
            <a:r>
              <a:rPr lang="en-US" altLang="zh-CN" dirty="0" err="1" smtClean="0">
                <a:solidFill>
                  <a:schemeClr val="tx1"/>
                </a:solidFill>
              </a:rPr>
              <a:t>eventName</a:t>
            </a:r>
            <a:r>
              <a:rPr lang="en-US" altLang="zh-CN" dirty="0" smtClean="0">
                <a:solidFill>
                  <a:schemeClr val="tx1"/>
                </a:solidFill>
              </a:rPr>
              <a:t>)</a:t>
            </a:r>
            <a:endParaRPr lang="zh-CN" altLang="en-US" dirty="0" smtClean="0">
              <a:solidFill>
                <a:schemeClr val="tx1"/>
              </a:solidFill>
            </a:endParaRPr>
          </a:p>
          <a:p>
            <a:pPr lvl="1"/>
            <a:r>
              <a:rPr lang="en-US" altLang="zh-CN" dirty="0" smtClean="0">
                <a:solidFill>
                  <a:schemeClr val="tx1"/>
                </a:solidFill>
              </a:rPr>
              <a:t>$emit(</a:t>
            </a:r>
            <a:r>
              <a:rPr lang="en-US" altLang="zh-CN" dirty="0" err="1" smtClean="0">
                <a:solidFill>
                  <a:schemeClr val="tx1"/>
                </a:solidFill>
              </a:rPr>
              <a:t>eventName</a:t>
            </a:r>
            <a:r>
              <a:rPr lang="en-US" altLang="zh-CN" dirty="0" smtClean="0">
                <a:solidFill>
                  <a:schemeClr val="tx1"/>
                </a:solidFill>
              </a:rPr>
              <a:t>)</a:t>
            </a:r>
            <a:endParaRPr lang="en-US" altLang="zh-CN" dirty="0" smtClean="0">
              <a:solidFill>
                <a:schemeClr val="tx1"/>
              </a:solidFill>
            </a:endParaRPr>
          </a:p>
          <a:p>
            <a:pPr eaLnBrk="1" hangingPunct="1"/>
            <a:r>
              <a:rPr lang="zh-CN" altLang="en-US" dirty="0" smtClean="0">
                <a:solidFill>
                  <a:schemeClr val="tx1"/>
                </a:solidFill>
              </a:rPr>
              <a:t>使用自定义事件的表单输入组件</a:t>
            </a:r>
            <a:endParaRPr lang="zh-CN" altLang="en-US" dirty="0" smtClean="0">
              <a:solidFill>
                <a:schemeClr val="tx1"/>
              </a:solidFill>
            </a:endParaRPr>
          </a:p>
          <a:p>
            <a:pPr eaLnBrk="1" hangingPunct="1"/>
            <a:r>
              <a:rPr lang="zh-CN" altLang="en-US" dirty="0" smtClean="0">
                <a:solidFill>
                  <a:schemeClr val="tx1"/>
                </a:solidFill>
              </a:rPr>
              <a:t>非父子组件通信</a:t>
            </a:r>
            <a:endParaRPr lang="zh-CN" altLang="en-US" dirty="0" smtClean="0">
              <a:solidFill>
                <a:schemeClr val="tx1"/>
              </a:solidFill>
            </a:endParaRPr>
          </a:p>
        </p:txBody>
      </p:sp>
      <p:pic>
        <p:nvPicPr>
          <p:cNvPr id="3" name="图片 2"/>
          <p:cNvPicPr>
            <a:picLocks noChangeAspect="1"/>
          </p:cNvPicPr>
          <p:nvPr/>
        </p:nvPicPr>
        <p:blipFill>
          <a:blip r:embed="rId1"/>
          <a:stretch>
            <a:fillRect/>
          </a:stretch>
        </p:blipFill>
        <p:spPr>
          <a:xfrm>
            <a:off x="900336" y="3022870"/>
            <a:ext cx="5364088" cy="20182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en-US" altLang="zh-CN" sz="400"/>
              <a:t>&lt;!DOCTYPE html&gt;</a:t>
            </a:r>
            <a:endParaRPr lang="en-US" altLang="zh-CN" sz="400"/>
          </a:p>
          <a:p>
            <a:pPr marL="0" indent="0">
              <a:buNone/>
            </a:pPr>
            <a:r>
              <a:rPr lang="en-US" altLang="zh-CN" sz="400"/>
              <a:t>&lt;html&gt;</a:t>
            </a:r>
            <a:endParaRPr lang="en-US" altLang="zh-CN" sz="400"/>
          </a:p>
          <a:p>
            <a:pPr marL="0" indent="0">
              <a:buNone/>
            </a:pPr>
            <a:r>
              <a:rPr lang="en-US" altLang="zh-CN" sz="400"/>
              <a:t>	&lt;head&gt;</a:t>
            </a:r>
            <a:endParaRPr lang="en-US" altLang="zh-CN" sz="400"/>
          </a:p>
          <a:p>
            <a:pPr marL="0" indent="0">
              <a:buNone/>
            </a:pPr>
            <a:r>
              <a:rPr lang="en-US" altLang="zh-CN" sz="400"/>
              <a:t>		&lt;meta charset="UTF-8"&gt;</a:t>
            </a:r>
            <a:endParaRPr lang="en-US" altLang="zh-CN" sz="400"/>
          </a:p>
          <a:p>
            <a:pPr marL="0" indent="0">
              <a:buNone/>
            </a:pPr>
            <a:r>
              <a:rPr lang="en-US" altLang="zh-CN" sz="400"/>
              <a:t>		&lt;title&gt;组件-自定义事件&lt;/title&gt;</a:t>
            </a:r>
            <a:endParaRPr lang="en-US" altLang="zh-CN" sz="400"/>
          </a:p>
          <a:p>
            <a:pPr marL="0" indent="0">
              <a:buNone/>
            </a:pPr>
            <a:r>
              <a:rPr lang="en-US" altLang="zh-CN" sz="400"/>
              <a:t>	&lt;/head&gt;</a:t>
            </a:r>
            <a:endParaRPr lang="en-US" altLang="zh-CN" sz="400"/>
          </a:p>
          <a:p>
            <a:pPr marL="0" indent="0">
              <a:buNone/>
            </a:pPr>
            <a:r>
              <a:rPr lang="en-US" altLang="zh-CN" sz="400"/>
              <a:t>	&lt;body&gt;</a:t>
            </a:r>
            <a:endParaRPr lang="en-US" altLang="zh-CN" sz="400"/>
          </a:p>
          <a:p>
            <a:pPr marL="0" indent="0">
              <a:buNone/>
            </a:pPr>
            <a:r>
              <a:rPr lang="en-US" altLang="zh-CN" sz="400"/>
              <a:t>		&lt;div id="example"&gt;</a:t>
            </a:r>
            <a:endParaRPr lang="en-US" altLang="zh-CN" sz="400"/>
          </a:p>
          <a:p>
            <a:pPr marL="0" indent="0">
              <a:buNone/>
            </a:pPr>
            <a:r>
              <a:rPr lang="en-US" altLang="zh-CN" sz="400"/>
              <a:t>			&lt;h1&gt;v-on绑定自定义事件&lt;/h1&gt;</a:t>
            </a:r>
            <a:endParaRPr lang="en-US" altLang="zh-CN" sz="400"/>
          </a:p>
          <a:p>
            <a:pPr marL="0" indent="0">
              <a:buNone/>
            </a:pPr>
            <a:r>
              <a:rPr lang="en-US" altLang="zh-CN" sz="400"/>
              <a:t>			&lt;p&gt;{{ total }}&lt;/p&gt;</a:t>
            </a:r>
            <a:endParaRPr lang="en-US" altLang="zh-CN" sz="400"/>
          </a:p>
          <a:p>
            <a:pPr marL="0" indent="0">
              <a:buNone/>
            </a:pPr>
            <a:r>
              <a:rPr lang="en-US" altLang="zh-CN" sz="400"/>
              <a:t>			&lt;button-counter v-on:increment="incrementTotal"&gt;&lt;/button-counter&gt;</a:t>
            </a:r>
            <a:endParaRPr lang="en-US" altLang="zh-CN" sz="400"/>
          </a:p>
          <a:p>
            <a:pPr marL="0" indent="0">
              <a:buNone/>
            </a:pPr>
            <a:r>
              <a:rPr lang="en-US" altLang="zh-CN" sz="400"/>
              <a:t>			&lt;button-counter v-on:increment="incrementTotal"&gt;&lt;/button-counter&gt;</a:t>
            </a:r>
            <a:endParaRPr lang="en-US" altLang="zh-CN" sz="400"/>
          </a:p>
          <a:p>
            <a:pPr marL="0" indent="0">
              <a:buNone/>
            </a:pPr>
            <a:r>
              <a:rPr lang="en-US" altLang="zh-CN" sz="400"/>
              <a:t>			&lt;h1&gt;自定义表单输入&lt;/h1&gt;</a:t>
            </a:r>
            <a:endParaRPr lang="en-US" altLang="zh-CN" sz="400"/>
          </a:p>
          <a:p>
            <a:pPr marL="0" indent="0">
              <a:buNone/>
            </a:pPr>
            <a:r>
              <a:rPr lang="en-US" altLang="zh-CN" sz="400"/>
              <a:t>			&lt;currency-input v-model="price"&gt;&lt;/currency-input&gt;</a:t>
            </a:r>
            <a:endParaRPr lang="en-US" altLang="zh-CN" sz="400"/>
          </a:p>
          <a:p>
            <a:pPr marL="0" indent="0">
              <a:buNone/>
            </a:pPr>
            <a:r>
              <a:rPr lang="en-US" altLang="zh-CN" sz="400"/>
              <a:t>		&lt;/div&gt;</a:t>
            </a:r>
            <a:endParaRPr lang="en-US" altLang="zh-CN" sz="400"/>
          </a:p>
          <a:p>
            <a:pPr marL="0" indent="0">
              <a:buNone/>
            </a:pPr>
            <a:r>
              <a:rPr lang="en-US" altLang="zh-CN" sz="400"/>
              <a:t>		&lt;script src="vue.js" type="text/javascript" charset="utf-8"&gt;&lt;/script&gt;</a:t>
            </a:r>
            <a:endParaRPr lang="en-US" altLang="zh-CN" sz="400"/>
          </a:p>
          <a:p>
            <a:pPr marL="0" indent="0">
              <a:buNone/>
            </a:pPr>
            <a:r>
              <a:rPr lang="en-US" altLang="zh-CN" sz="400"/>
              <a:t>		&lt;script type="text/javascript"&gt;</a:t>
            </a:r>
            <a:endParaRPr lang="en-US" altLang="zh-CN" sz="400"/>
          </a:p>
          <a:p>
            <a:pPr marL="0" indent="0">
              <a:buNone/>
            </a:pPr>
            <a:r>
              <a:rPr lang="en-US" altLang="zh-CN" sz="400"/>
              <a:t>			Vue.component('button-counter', {</a:t>
            </a:r>
            <a:endParaRPr lang="en-US" altLang="zh-CN" sz="400"/>
          </a:p>
          <a:p>
            <a:pPr marL="0" indent="0">
              <a:buNone/>
            </a:pPr>
            <a:r>
              <a:rPr lang="en-US" altLang="zh-CN" sz="400"/>
              <a:t>			  template: '&lt;button v-on:click="increment"&gt;{{ counter }}&lt;/button&gt;',</a:t>
            </a:r>
            <a:endParaRPr lang="en-US" altLang="zh-CN" sz="400"/>
          </a:p>
          <a:p>
            <a:pPr marL="0" indent="0">
              <a:buNone/>
            </a:pPr>
            <a:r>
              <a:rPr lang="en-US" altLang="zh-CN" sz="400"/>
              <a:t>			  data: function () {</a:t>
            </a:r>
            <a:endParaRPr lang="en-US" altLang="zh-CN" sz="400"/>
          </a:p>
          <a:p>
            <a:pPr marL="0" indent="0">
              <a:buNone/>
            </a:pPr>
            <a:r>
              <a:rPr lang="en-US" altLang="zh-CN" sz="400"/>
              <a:t>			    return {</a:t>
            </a:r>
            <a:endParaRPr lang="en-US" altLang="zh-CN" sz="400"/>
          </a:p>
          <a:p>
            <a:pPr marL="0" indent="0">
              <a:buNone/>
            </a:pPr>
            <a:r>
              <a:rPr lang="en-US" altLang="zh-CN" sz="400"/>
              <a:t>			      counter: 0</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methods: {</a:t>
            </a:r>
            <a:endParaRPr lang="en-US" altLang="zh-CN" sz="400"/>
          </a:p>
          <a:p>
            <a:pPr marL="0" indent="0">
              <a:buNone/>
            </a:pPr>
            <a:r>
              <a:rPr lang="en-US" altLang="zh-CN" sz="400"/>
              <a:t>			    increment: function () {</a:t>
            </a:r>
            <a:endParaRPr lang="en-US" altLang="zh-CN" sz="400"/>
          </a:p>
          <a:p>
            <a:pPr marL="0" indent="0">
              <a:buNone/>
            </a:pPr>
            <a:r>
              <a:rPr lang="en-US" altLang="zh-CN" sz="400"/>
              <a:t>			      this.counter += 1</a:t>
            </a:r>
            <a:endParaRPr lang="en-US" altLang="zh-CN" sz="400"/>
          </a:p>
          <a:p>
            <a:pPr marL="0" indent="0">
              <a:buNone/>
            </a:pPr>
            <a:r>
              <a:rPr lang="en-US" altLang="zh-CN" sz="400"/>
              <a:t>			      this.$emit('increment')</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zh-CN" altLang="zh-CN" dirty="0"/>
              <a:t>9</a:t>
            </a:r>
            <a:r>
              <a:rPr kumimoji="1" lang="en-US" altLang="zh-CN" dirty="0" smtClean="0"/>
              <a:t>.7.1</a:t>
            </a:r>
            <a:r>
              <a:rPr lang="zh-CN" altLang="en-US" dirty="0" smtClean="0"/>
              <a:t> 自定义事件</a:t>
            </a:r>
            <a:r>
              <a:rPr lang="en-US" altLang="zh-CN" dirty="0" smtClean="0"/>
              <a:t>Demo</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48902" y="2187708"/>
            <a:ext cx="3668158" cy="466182"/>
          </a:xfrm>
        </p:spPr>
        <p:txBody>
          <a:bodyPr>
            <a:noAutofit/>
          </a:bodyPr>
          <a:lstStyle/>
          <a:p>
            <a:r>
              <a:rPr kumimoji="1" lang="zh-CN" altLang="zh-CN" sz="3600" dirty="0">
                <a:solidFill>
                  <a:schemeClr val="tx2"/>
                </a:solidFill>
              </a:rPr>
              <a:t>2</a:t>
            </a:r>
            <a:r>
              <a:rPr kumimoji="1" lang="en-US" altLang="zh-CN" sz="3600" dirty="0" smtClean="0">
                <a:solidFill>
                  <a:schemeClr val="tx2"/>
                </a:solidFill>
              </a:rPr>
              <a:t>. </a:t>
            </a:r>
            <a:r>
              <a:rPr lang="zh-CN" altLang="en-US" sz="3600" dirty="0" smtClean="0">
                <a:solidFill>
                  <a:schemeClr val="tx2"/>
                </a:solidFill>
                <a:latin typeface="微软雅黑" panose="020B0503020204020204" charset="-122"/>
                <a:ea typeface="微软雅黑" panose="020B0503020204020204" charset="-122"/>
                <a:cs typeface="微软雅黑" panose="020B0503020204020204" charset="-122"/>
              </a:rPr>
              <a:t>语法模版</a:t>
            </a:r>
            <a:endParaRPr kumimoji="1" lang="zh-CN" altLang="en-US" sz="3300" dirty="0">
              <a:solidFill>
                <a:schemeClr val="tx2"/>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4205" y="1051560"/>
            <a:ext cx="7836535" cy="3716020"/>
          </a:xfrm>
        </p:spPr>
        <p:txBody>
          <a:bodyPr/>
          <a:p>
            <a:pPr marL="0" indent="0">
              <a:buNone/>
            </a:pPr>
            <a:r>
              <a:rPr lang="en-US" altLang="zh-CN" sz="400"/>
              <a:t>Vue.component('currency-input', {</a:t>
            </a:r>
            <a:endParaRPr lang="en-US" altLang="zh-CN" sz="400"/>
          </a:p>
          <a:p>
            <a:pPr marL="0" indent="0">
              <a:buNone/>
            </a:pPr>
            <a:r>
              <a:rPr lang="en-US" altLang="zh-CN" sz="400"/>
              <a:t>			  template: '\</a:t>
            </a:r>
            <a:endParaRPr lang="en-US" altLang="zh-CN" sz="400"/>
          </a:p>
          <a:p>
            <a:pPr marL="0" indent="0">
              <a:buNone/>
            </a:pPr>
            <a:r>
              <a:rPr lang="en-US" altLang="zh-CN" sz="400"/>
              <a:t>			    &lt;span&gt;\</a:t>
            </a:r>
            <a:endParaRPr lang="en-US" altLang="zh-CN" sz="400"/>
          </a:p>
          <a:p>
            <a:pPr marL="0" indent="0">
              <a:buNone/>
            </a:pPr>
            <a:r>
              <a:rPr lang="en-US" altLang="zh-CN" sz="400"/>
              <a:t>			      $\</a:t>
            </a:r>
            <a:endParaRPr lang="en-US" altLang="zh-CN" sz="400"/>
          </a:p>
          <a:p>
            <a:pPr marL="0" indent="0">
              <a:buNone/>
            </a:pPr>
            <a:r>
              <a:rPr lang="en-US" altLang="zh-CN" sz="400"/>
              <a:t>			      &lt;input\</a:t>
            </a:r>
            <a:endParaRPr lang="en-US" altLang="zh-CN" sz="400"/>
          </a:p>
          <a:p>
            <a:pPr marL="0" indent="0">
              <a:buNone/>
            </a:pPr>
            <a:r>
              <a:rPr lang="en-US" altLang="zh-CN" sz="400"/>
              <a:t>			        ref="input"\</a:t>
            </a:r>
            <a:endParaRPr lang="en-US" altLang="zh-CN" sz="400"/>
          </a:p>
          <a:p>
            <a:pPr marL="0" indent="0">
              <a:buNone/>
            </a:pPr>
            <a:r>
              <a:rPr lang="en-US" altLang="zh-CN" sz="400"/>
              <a:t>			        v-bind:value="value"\</a:t>
            </a:r>
            <a:endParaRPr lang="en-US" altLang="zh-CN" sz="400"/>
          </a:p>
          <a:p>
            <a:pPr marL="0" indent="0">
              <a:buNone/>
            </a:pPr>
            <a:r>
              <a:rPr lang="en-US" altLang="zh-CN" sz="400"/>
              <a:t>			        v-on:input="updateValue($event.target.value)"\</a:t>
            </a:r>
            <a:endParaRPr lang="en-US" altLang="zh-CN" sz="400"/>
          </a:p>
          <a:p>
            <a:pPr marL="0" indent="0">
              <a:buNone/>
            </a:pPr>
            <a:r>
              <a:rPr lang="en-US" altLang="zh-CN" sz="400"/>
              <a:t>			      &gt;\</a:t>
            </a:r>
            <a:endParaRPr lang="en-US" altLang="zh-CN" sz="400"/>
          </a:p>
          <a:p>
            <a:pPr marL="0" indent="0">
              <a:buNone/>
            </a:pPr>
            <a:r>
              <a:rPr lang="en-US" altLang="zh-CN" sz="400"/>
              <a:t>			    &lt;/span&gt;\</a:t>
            </a:r>
            <a:endParaRPr lang="en-US" altLang="zh-CN" sz="400"/>
          </a:p>
          <a:p>
            <a:pPr marL="0" indent="0">
              <a:buNone/>
            </a:pPr>
            <a:r>
              <a:rPr lang="en-US" altLang="zh-CN" sz="400"/>
              <a:t>			  ',</a:t>
            </a:r>
            <a:endParaRPr lang="en-US" altLang="zh-CN" sz="400"/>
          </a:p>
          <a:p>
            <a:pPr marL="0" indent="0">
              <a:buNone/>
            </a:pPr>
            <a:r>
              <a:rPr lang="en-US" altLang="zh-CN" sz="400"/>
              <a:t>			  props: ['value'],</a:t>
            </a:r>
            <a:endParaRPr lang="en-US" altLang="zh-CN" sz="400"/>
          </a:p>
          <a:p>
            <a:pPr marL="0" indent="0">
              <a:buNone/>
            </a:pPr>
            <a:r>
              <a:rPr lang="en-US" altLang="zh-CN" sz="400"/>
              <a:t>			  methods: {</a:t>
            </a:r>
            <a:endParaRPr lang="en-US" altLang="zh-CN" sz="400"/>
          </a:p>
          <a:p>
            <a:pPr marL="0" indent="0">
              <a:buNone/>
            </a:pPr>
            <a:r>
              <a:rPr lang="en-US" altLang="zh-CN" sz="400"/>
              <a:t>			    // 不是直接更新值，而是使用此方法来对输入值进行格式化和位数限制</a:t>
            </a:r>
            <a:endParaRPr lang="en-US" altLang="zh-CN" sz="400"/>
          </a:p>
          <a:p>
            <a:pPr marL="0" indent="0">
              <a:buNone/>
            </a:pPr>
            <a:r>
              <a:rPr lang="en-US" altLang="zh-CN" sz="400"/>
              <a:t>			    updateValue: function (value) {</a:t>
            </a:r>
            <a:endParaRPr lang="en-US" altLang="zh-CN" sz="400"/>
          </a:p>
          <a:p>
            <a:pPr marL="0" indent="0">
              <a:buNone/>
            </a:pPr>
            <a:r>
              <a:rPr lang="en-US" altLang="zh-CN" sz="400"/>
              <a:t>			      var formattedValue = value// 删除两侧的空格符</a:t>
            </a:r>
            <a:endParaRPr lang="en-US" altLang="zh-CN" sz="400"/>
          </a:p>
          <a:p>
            <a:pPr marL="0" indent="0">
              <a:buNone/>
            </a:pPr>
            <a:r>
              <a:rPr lang="en-US" altLang="zh-CN" sz="400"/>
              <a:t>			        .trim()// 保留 2 小数位</a:t>
            </a:r>
            <a:endParaRPr lang="en-US" altLang="zh-CN" sz="400"/>
          </a:p>
          <a:p>
            <a:pPr marL="0" indent="0">
              <a:buNone/>
            </a:pPr>
            <a:r>
              <a:rPr lang="en-US" altLang="zh-CN" sz="400"/>
              <a:t>			        .slice(0, value.indexOf('.') + 3)// 如果值不统一，手动覆盖以保持一致</a:t>
            </a:r>
            <a:endParaRPr lang="en-US" altLang="zh-CN" sz="400"/>
          </a:p>
          <a:p>
            <a:pPr marL="0" indent="0">
              <a:buNone/>
            </a:pPr>
            <a:r>
              <a:rPr lang="en-US" altLang="zh-CN" sz="400"/>
              <a:t>			      if (formattedValue !== value) {</a:t>
            </a:r>
            <a:endParaRPr lang="en-US" altLang="zh-CN" sz="400"/>
          </a:p>
          <a:p>
            <a:pPr marL="0" indent="0">
              <a:buNone/>
            </a:pPr>
            <a:r>
              <a:rPr lang="en-US" altLang="zh-CN" sz="400"/>
              <a:t>			        this.$refs.input.value = formattedValue</a:t>
            </a:r>
            <a:endParaRPr lang="en-US" altLang="zh-CN" sz="400"/>
          </a:p>
          <a:p>
            <a:pPr marL="0" indent="0">
              <a:buNone/>
            </a:pPr>
            <a:r>
              <a:rPr lang="en-US" altLang="zh-CN" sz="400"/>
              <a:t>			      }// 通过 input 事件发出数值</a:t>
            </a:r>
            <a:endParaRPr lang="en-US" altLang="zh-CN" sz="400"/>
          </a:p>
          <a:p>
            <a:pPr marL="0" indent="0">
              <a:buNone/>
            </a:pPr>
            <a:r>
              <a:rPr lang="en-US" altLang="zh-CN" sz="400"/>
              <a:t>			      this.$emit('input', Number(formattedValue))</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var vm = new Vue({</a:t>
            </a:r>
            <a:endParaRPr lang="en-US" altLang="zh-CN" sz="400"/>
          </a:p>
          <a:p>
            <a:pPr marL="0" indent="0">
              <a:buNone/>
            </a:pPr>
            <a:r>
              <a:rPr lang="en-US" altLang="zh-CN" sz="400"/>
              <a:t>			  el: '#example',</a:t>
            </a:r>
            <a:endParaRPr lang="en-US" altLang="zh-CN" sz="400"/>
          </a:p>
          <a:p>
            <a:pPr marL="0" indent="0">
              <a:buNone/>
            </a:pPr>
            <a:r>
              <a:rPr lang="en-US" altLang="zh-CN" sz="400"/>
              <a:t>			  data: {</a:t>
            </a:r>
            <a:endParaRPr lang="en-US" altLang="zh-CN" sz="400"/>
          </a:p>
          <a:p>
            <a:pPr marL="0" indent="0">
              <a:buNone/>
            </a:pPr>
            <a:r>
              <a:rPr lang="en-US" altLang="zh-CN" sz="400"/>
              <a:t>			    total: 0,</a:t>
            </a:r>
            <a:endParaRPr lang="en-US" altLang="zh-CN" sz="400"/>
          </a:p>
          <a:p>
            <a:pPr marL="0" indent="0">
              <a:buNone/>
            </a:pPr>
            <a:r>
              <a:rPr lang="en-US" altLang="zh-CN" sz="400"/>
              <a:t>			    price:''</a:t>
            </a:r>
            <a:endParaRPr lang="en-US" altLang="zh-CN" sz="400"/>
          </a:p>
          <a:p>
            <a:pPr marL="0" indent="0">
              <a:buNone/>
            </a:pPr>
            <a:r>
              <a:rPr lang="en-US" altLang="zh-CN" sz="400"/>
              <a:t>			  },</a:t>
            </a:r>
            <a:endParaRPr lang="en-US" altLang="zh-CN" sz="400"/>
          </a:p>
          <a:p>
            <a:pPr marL="0" indent="0">
              <a:buNone/>
            </a:pPr>
            <a:r>
              <a:rPr lang="en-US" altLang="zh-CN" sz="400"/>
              <a:t>			  methods: {</a:t>
            </a:r>
            <a:endParaRPr lang="en-US" altLang="zh-CN" sz="400"/>
          </a:p>
          <a:p>
            <a:pPr marL="0" indent="0">
              <a:buNone/>
            </a:pPr>
            <a:r>
              <a:rPr lang="en-US" altLang="zh-CN" sz="400"/>
              <a:t>			    incrementTotal: function () {</a:t>
            </a:r>
            <a:endParaRPr lang="en-US" altLang="zh-CN" sz="400"/>
          </a:p>
          <a:p>
            <a:pPr marL="0" indent="0">
              <a:buNone/>
            </a:pPr>
            <a:r>
              <a:rPr lang="en-US" altLang="zh-CN" sz="400"/>
              <a:t>			      this.total += 1</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&lt;/script&gt;</a:t>
            </a:r>
            <a:endParaRPr lang="en-US" altLang="zh-CN" sz="400"/>
          </a:p>
          <a:p>
            <a:pPr marL="0" indent="0">
              <a:buNone/>
            </a:pPr>
            <a:r>
              <a:rPr lang="en-US" altLang="zh-CN" sz="400"/>
              <a:t>	&lt;/body&gt;</a:t>
            </a:r>
            <a:endParaRPr lang="en-US" altLang="zh-CN" sz="400"/>
          </a:p>
          <a:p>
            <a:pPr marL="0" indent="0">
              <a:buNone/>
            </a:pPr>
            <a:r>
              <a:rPr lang="en-US" altLang="zh-CN" sz="400"/>
              <a:t>&lt;/html&gt;</a:t>
            </a:r>
            <a:endParaRPr lang="en-US" altLang="zh-CN"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zh-CN" altLang="zh-CN" dirty="0"/>
              <a:t>9</a:t>
            </a:r>
            <a:r>
              <a:rPr kumimoji="1" lang="en-US" altLang="zh-CN" dirty="0" smtClean="0"/>
              <a:t>.7.2</a:t>
            </a:r>
            <a:r>
              <a:rPr lang="zh-CN" altLang="en-US" dirty="0" smtClean="0"/>
              <a:t> 自定义事件</a:t>
            </a:r>
            <a:r>
              <a:rPr lang="en-US" altLang="zh-CN" dirty="0" smtClean="0"/>
              <a:t>Demo</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envivio_H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nvivo_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2F2F2"/>
            </a:gs>
            <a:gs pos="100000">
              <a:srgbClr val="BFBFBF"/>
            </a:gs>
          </a:gsLst>
          <a:lin ang="19800000"/>
        </a:gradFill>
        <a:ln>
          <a:noFill/>
        </a:ln>
        <a:effectLst>
          <a:outerShdw blurRad="25400" dist="38100" dir="5400000" algn="tr" rotWithShape="0">
            <a:srgbClr val="0D0D0D">
              <a:alpha val="25000"/>
            </a:srgbClr>
          </a:outerShdw>
        </a:effectLst>
      </a:spPr>
      <a:bodyPr lIns="0" tIns="0" rIns="0" bIns="0" anchor="ctr"/>
      <a:lstStyle>
        <a:defPPr marL="182880" fontAlgn="auto">
          <a:spcBef>
            <a:spcPts val="0"/>
          </a:spcBef>
          <a:spcAft>
            <a:spcPts val="1500"/>
          </a:spcAft>
          <a:defRPr sz="1400" dirty="0">
            <a:solidFill>
              <a:srgbClr val="595B5A"/>
            </a:solidFill>
            <a:latin typeface="+mn-lt"/>
            <a:ea typeface="+mn-ea"/>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Envivio corporate 2012</Template>
  <TotalTime>0</TotalTime>
  <Words>23261</Words>
  <Application>WPS 演示</Application>
  <PresentationFormat>全屏显示(16:9)</PresentationFormat>
  <Paragraphs>1754</Paragraphs>
  <Slides>90</Slides>
  <Notes>36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90</vt:i4>
      </vt:variant>
    </vt:vector>
  </HeadingPairs>
  <TitlesOfParts>
    <vt:vector size="107" baseType="lpstr">
      <vt:lpstr>Arial</vt:lpstr>
      <vt:lpstr>宋体</vt:lpstr>
      <vt:lpstr>Wingdings</vt:lpstr>
      <vt:lpstr>微软雅黑</vt:lpstr>
      <vt:lpstr>MS PGothic</vt:lpstr>
      <vt:lpstr>Lucida Grande</vt:lpstr>
      <vt:lpstr>Arial</vt:lpstr>
      <vt:lpstr>冬青黑体简体中文 W3</vt:lpstr>
      <vt:lpstr>黑体</vt:lpstr>
      <vt:lpstr>Calibri</vt:lpstr>
      <vt:lpstr>Source Sans Pro</vt:lpstr>
      <vt:lpstr>Source Sans Pro</vt:lpstr>
      <vt:lpstr>Consolas</vt:lpstr>
      <vt:lpstr>Source Code Pro</vt:lpstr>
      <vt:lpstr>Roboto Mono</vt:lpstr>
      <vt:lpstr>Segoe Print</vt:lpstr>
      <vt:lpstr>envivio_HD</vt:lpstr>
      <vt:lpstr>PowerPoint 演示文稿</vt:lpstr>
      <vt:lpstr>PowerPoint 演示文稿</vt:lpstr>
      <vt:lpstr>1. Vue.js实例</vt:lpstr>
      <vt:lpstr>PowerPoint 演示文稿</vt:lpstr>
      <vt:lpstr>PowerPoint 演示文稿</vt:lpstr>
      <vt:lpstr>PowerPoint 演示文稿</vt:lpstr>
      <vt:lpstr>PowerPoint 演示文稿</vt:lpstr>
      <vt:lpstr>PowerPoint 演示文稿</vt:lpstr>
      <vt:lpstr>2. 语法模版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计算属性</vt:lpstr>
      <vt:lpstr>PowerPoint 演示文稿</vt:lpstr>
      <vt:lpstr>PowerPoint 演示文稿</vt:lpstr>
      <vt:lpstr>PowerPoint 演示文稿</vt:lpstr>
      <vt:lpstr>PowerPoint 演示文稿</vt:lpstr>
      <vt:lpstr>PowerPoint 演示文稿</vt:lpstr>
      <vt:lpstr>PowerPoint 演示文稿</vt:lpstr>
      <vt:lpstr>4. Class 与 Style 绑定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条件渲染</vt:lpstr>
      <vt:lpstr>PowerPoint 演示文稿</vt:lpstr>
      <vt:lpstr>PowerPoint 演示文稿</vt:lpstr>
      <vt:lpstr>PowerPoint 演示文稿</vt:lpstr>
      <vt:lpstr>6. 列表渲染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 事件处理器</vt:lpstr>
      <vt:lpstr>7.1 监听事件</vt:lpstr>
      <vt:lpstr>7.2 方法事件处理器</vt:lpstr>
      <vt:lpstr>7.3 内联处理器方法</vt:lpstr>
      <vt:lpstr>7.4 事件修饰符</vt:lpstr>
      <vt:lpstr>7.5 按键修饰符</vt:lpstr>
      <vt:lpstr>7.6 为什么要在HTML中监听事件</vt:lpstr>
      <vt:lpstr>7.7 事件处理器Demo</vt:lpstr>
      <vt:lpstr>8. 表单控件绑定</vt:lpstr>
      <vt:lpstr>8.1 基础用法</vt:lpstr>
      <vt:lpstr>8.1 基础用法</vt:lpstr>
      <vt:lpstr>8.1 基础用法</vt:lpstr>
      <vt:lpstr>8.1 基础用法</vt:lpstr>
      <vt:lpstr>8.2 绑定Vue</vt:lpstr>
      <vt:lpstr>8.2 绑定Vue</vt:lpstr>
      <vt:lpstr>8.3 修饰符</vt:lpstr>
      <vt:lpstr>8.3 修饰符</vt:lpstr>
      <vt:lpstr>8.4 表单控件绑定用法Demoyo</vt:lpstr>
      <vt:lpstr>9. 组件</vt:lpstr>
      <vt:lpstr>9.1 什么是组件</vt:lpstr>
      <vt:lpstr>9.1 什么是组件</vt:lpstr>
      <vt:lpstr>9.1 什么是组件</vt:lpstr>
      <vt:lpstr>9.2 使用组件</vt:lpstr>
      <vt:lpstr>9.2 使用组件</vt:lpstr>
      <vt:lpstr>9.3 使用组件的基本Demo</vt:lpstr>
      <vt:lpstr>9.4 props</vt:lpstr>
      <vt:lpstr>9.4 props</vt:lpstr>
      <vt:lpstr>9.4 props</vt:lpstr>
      <vt:lpstr>9.4 props</vt:lpstr>
      <vt:lpstr>9.4 props</vt:lpstr>
      <vt:lpstr>9.4 props</vt:lpstr>
      <vt:lpstr>PowerPoint 演示文稿</vt:lpstr>
      <vt:lpstr>9.6 自定义事件</vt:lpstr>
      <vt:lpstr>9.7.1 自定义事件Demo</vt:lpstr>
      <vt:lpstr>9.7.2 自定义事件Demo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4Caster G4 Customer Deck</dc:title>
  <dc:creator>cberson</dc:creator>
  <cp:lastModifiedBy>yang.xiaolong</cp:lastModifiedBy>
  <cp:revision>694</cp:revision>
  <dcterms:created xsi:type="dcterms:W3CDTF">2012-06-09T02:18:00Z</dcterms:created>
  <dcterms:modified xsi:type="dcterms:W3CDTF">2017-07-12T01:46:17Z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0x0101005FDCB26F7983C14C8229D6F6656449F6</vt:lpwstr>
  </property>
  <property fmtid="{D5CDD505-2E9C-101B-9397-08002B2CF9AE}" pid="3" name="_dlc_DocIdItemGuid">
    <vt:lpwstr>bcbcc4b4-3292-4cb9-8673-0f82d480d5a6</vt:lpwstr>
  </property>
  <property fmtid="{D5CDD505-2E9C-101B-9397-08002B2CF9AE}" pid="4" name="Order">
    <vt:r8>700</vt:r8>
  </property>
  <property fmtid="{D5CDD505-2E9C-101B-9397-08002B2CF9AE}" pid="5" name="KSOProductBuildVer">
    <vt:lpwstr>2052-10.1.0.6489</vt:lpwstr>
  </property>
</Properties>
</file>