
<file path=[Content_Types].xml><?xml version="1.0" encoding="utf-8"?>
<Types xmlns="http://schemas.openxmlformats.org/package/2006/content-types">
  <Default Extension="jpeg" ContentType="image/jpe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6"/>
  </p:handoutMasterIdLst>
  <p:sldIdLst>
    <p:sldId id="489" r:id="rId3"/>
    <p:sldId id="609" r:id="rId5"/>
    <p:sldId id="567" r:id="rId6"/>
    <p:sldId id="465" r:id="rId7"/>
    <p:sldId id="568" r:id="rId8"/>
    <p:sldId id="569" r:id="rId9"/>
    <p:sldId id="650" r:id="rId10"/>
    <p:sldId id="570" r:id="rId11"/>
    <p:sldId id="571" r:id="rId12"/>
    <p:sldId id="572" r:id="rId13"/>
    <p:sldId id="651" r:id="rId14"/>
    <p:sldId id="654" r:id="rId15"/>
    <p:sldId id="655" r:id="rId16"/>
    <p:sldId id="652" r:id="rId17"/>
    <p:sldId id="656" r:id="rId18"/>
    <p:sldId id="653" r:id="rId19"/>
    <p:sldId id="573" r:id="rId20"/>
    <p:sldId id="575" r:id="rId21"/>
    <p:sldId id="685" r:id="rId22"/>
    <p:sldId id="576" r:id="rId23"/>
    <p:sldId id="577" r:id="rId24"/>
    <p:sldId id="686" r:id="rId25"/>
    <p:sldId id="687" r:id="rId26"/>
    <p:sldId id="688" r:id="rId27"/>
    <p:sldId id="689" r:id="rId28"/>
    <p:sldId id="579" r:id="rId29"/>
    <p:sldId id="488" r:id="rId30"/>
    <p:sldId id="601" r:id="rId31"/>
    <p:sldId id="602" r:id="rId32"/>
    <p:sldId id="657" r:id="rId33"/>
    <p:sldId id="658" r:id="rId34"/>
    <p:sldId id="581" r:id="rId35"/>
    <p:sldId id="582" r:id="rId36"/>
    <p:sldId id="583" r:id="rId37"/>
    <p:sldId id="580" r:id="rId38"/>
    <p:sldId id="604" r:id="rId39"/>
    <p:sldId id="603" r:id="rId40"/>
    <p:sldId id="605" r:id="rId41"/>
    <p:sldId id="659" r:id="rId42"/>
    <p:sldId id="661" r:id="rId43"/>
    <p:sldId id="690" r:id="rId44"/>
    <p:sldId id="691" r:id="rId45"/>
    <p:sldId id="692" r:id="rId46"/>
    <p:sldId id="693" r:id="rId47"/>
    <p:sldId id="694" r:id="rId48"/>
    <p:sldId id="695" r:id="rId49"/>
    <p:sldId id="696" r:id="rId50"/>
    <p:sldId id="697" r:id="rId51"/>
    <p:sldId id="698" r:id="rId52"/>
    <p:sldId id="699" r:id="rId53"/>
    <p:sldId id="700" r:id="rId54"/>
    <p:sldId id="701" r:id="rId55"/>
    <p:sldId id="702" r:id="rId56"/>
    <p:sldId id="703" r:id="rId57"/>
    <p:sldId id="704" r:id="rId58"/>
    <p:sldId id="705" r:id="rId59"/>
    <p:sldId id="706" r:id="rId60"/>
    <p:sldId id="707" r:id="rId61"/>
    <p:sldId id="588" r:id="rId62"/>
    <p:sldId id="709" r:id="rId63"/>
    <p:sldId id="731" r:id="rId64"/>
    <p:sldId id="589" r:id="rId65"/>
    <p:sldId id="779" r:id="rId66"/>
    <p:sldId id="710" r:id="rId67"/>
    <p:sldId id="780" r:id="rId68"/>
    <p:sldId id="594" r:id="rId69"/>
    <p:sldId id="595" r:id="rId70"/>
    <p:sldId id="781" r:id="rId71"/>
    <p:sldId id="782" r:id="rId72"/>
    <p:sldId id="783" r:id="rId73"/>
    <p:sldId id="784" r:id="rId74"/>
    <p:sldId id="785" r:id="rId75"/>
    <p:sldId id="786" r:id="rId76"/>
    <p:sldId id="787" r:id="rId77"/>
    <p:sldId id="788" r:id="rId78"/>
    <p:sldId id="789" r:id="rId79"/>
    <p:sldId id="735" r:id="rId80"/>
    <p:sldId id="736" r:id="rId81"/>
    <p:sldId id="737" r:id="rId82"/>
    <p:sldId id="738" r:id="rId83"/>
    <p:sldId id="739" r:id="rId84"/>
    <p:sldId id="740" r:id="rId85"/>
    <p:sldId id="741" r:id="rId86"/>
    <p:sldId id="742" r:id="rId87"/>
    <p:sldId id="743" r:id="rId88"/>
    <p:sldId id="744" r:id="rId89"/>
    <p:sldId id="745" r:id="rId90"/>
    <p:sldId id="746" r:id="rId91"/>
    <p:sldId id="747" r:id="rId92"/>
    <p:sldId id="748" r:id="rId93"/>
    <p:sldId id="751" r:id="rId94"/>
    <p:sldId id="752" r:id="rId95"/>
    <p:sldId id="769" r:id="rId96"/>
    <p:sldId id="770" r:id="rId97"/>
    <p:sldId id="771" r:id="rId98"/>
    <p:sldId id="753" r:id="rId99"/>
    <p:sldId id="755" r:id="rId100"/>
    <p:sldId id="756" r:id="rId101"/>
    <p:sldId id="757" r:id="rId102"/>
    <p:sldId id="776" r:id="rId103"/>
    <p:sldId id="759" r:id="rId104"/>
    <p:sldId id="760" r:id="rId105"/>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A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78" autoAdjust="0"/>
    <p:restoredTop sz="50000" autoAdjust="0"/>
  </p:normalViewPr>
  <p:slideViewPr>
    <p:cSldViewPr>
      <p:cViewPr varScale="1">
        <p:scale>
          <a:sx n="60" d="100"/>
          <a:sy n="60" d="100"/>
        </p:scale>
        <p:origin x="1816" y="168"/>
      </p:cViewPr>
      <p:guideLst>
        <p:guide orient="horz" pos="1604"/>
        <p:guide pos="28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9" d="100"/>
        <a:sy n="89" d="100"/>
      </p:scale>
      <p:origin x="0" y="12672"/>
    </p:cViewPr>
  </p:sorterViewPr>
  <p:notesViewPr>
    <p:cSldViewPr>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9" Type="http://schemas.openxmlformats.org/officeDocument/2006/relationships/tableStyles" Target="tableStyles.xml"/><Relationship Id="rId108" Type="http://schemas.openxmlformats.org/officeDocument/2006/relationships/viewProps" Target="viewProps.xml"/><Relationship Id="rId107" Type="http://schemas.openxmlformats.org/officeDocument/2006/relationships/presProps" Target="presProps.xml"/><Relationship Id="rId106" Type="http://schemas.openxmlformats.org/officeDocument/2006/relationships/handoutMaster" Target="handoutMasters/handoutMaster1.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CFC084-7573-F641-ACD7-B203CC884CF6}"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955AAD-B16F-A646-9070-44BDCBE522F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53510-93AC-4CFF-AA3F-5A06DAF66ADA}" type="datetimeFigureOut">
              <a:rPr lang="en-US" smtClean="0"/>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41FFA0-699A-44D1-8003-6A191E8D3A6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741FFA0-699A-44D1-8003-6A191E8D3A66}"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049F24-76BB-9E47-9ED9-25879AB8CB33}"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9" name="页脚占位符 8"/>
          <p:cNvSpPr>
            <a:spLocks noGrp="1"/>
          </p:cNvSpPr>
          <p:nvPr>
            <p:ph type="ftr" sz="quarter" idx="10"/>
          </p:nvPr>
        </p:nvSpPr>
        <p:spPr/>
        <p:txBody>
          <a:bodyPr/>
          <a:lstStyle/>
          <a:p>
            <a:pPr defTabSz="457200">
              <a:defRPr/>
            </a:pPr>
            <a:endParaRPr lang="en-US">
              <a:solidFill>
                <a:srgbClr val="404040">
                  <a:tint val="75000"/>
                </a:srgbClr>
              </a:solidFill>
            </a:endParaRPr>
          </a:p>
        </p:txBody>
      </p:sp>
      <p:sp>
        <p:nvSpPr>
          <p:cNvPr id="10" name="灯片编号占位符 9"/>
          <p:cNvSpPr>
            <a:spLocks noGrp="1"/>
          </p:cNvSpPr>
          <p:nvPr>
            <p:ph type="sldNum" sz="quarter" idx="11"/>
          </p:nvPr>
        </p:nvSpPr>
        <p:spPr/>
        <p:txBody>
          <a:bodyPr/>
          <a:lstStyle/>
          <a:p>
            <a:pPr defTabSz="457200"/>
            <a:fld id="{6A4DDC6E-F601-5B45-97AD-DFABB948CB49}"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a:t>
            </a:r>
            <a:br>
              <a:rPr lang="fr-FR" b="0" dirty="0" smtClean="0"/>
            </a:br>
            <a:endParaRPr lang="en-US" dirty="0"/>
          </a:p>
        </p:txBody>
      </p:sp>
      <p:sp>
        <p:nvSpPr>
          <p:cNvPr id="4" name="TextBox 3"/>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5" name="TextBox 4"/>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6" name="TextBox 5"/>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7" name="TextBox 6"/>
          <p:cNvSpPr txBox="1">
            <a:spLocks noChangeAspect="1"/>
          </p:cNvSpPr>
          <p:nvPr/>
        </p:nvSpPr>
        <p:spPr>
          <a:xfrm>
            <a:off x="8244698" y="4768682"/>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8" name="TextBox 7"/>
          <p:cNvSpPr txBox="1">
            <a:spLocks noChangeAspect="1"/>
          </p:cNvSpPr>
          <p:nvPr userDrawn="1"/>
        </p:nvSpPr>
        <p:spPr>
          <a:xfrm>
            <a:off x="8244700" y="4768683"/>
            <a:ext cx="442107" cy="276999"/>
          </a:xfrm>
          <a:prstGeom prst="rect">
            <a:avLst/>
          </a:prstGeom>
          <a:noFill/>
        </p:spPr>
        <p:txBody>
          <a:bodyPr wrap="square" rtlCol="0" anchor="ctr">
            <a:spAutoFit/>
          </a:bodyPr>
          <a:lstStyle/>
          <a:p>
            <a:pPr algn="r" defTabSz="457200"/>
            <a:fld id="{881F234D-F948-7F4E-AE63-9B387DC6E229}" type="slidenum">
              <a:rPr lang="en-US" sz="1200" smtClean="0">
                <a:solidFill>
                  <a:srgbClr val="898989"/>
                </a:solidFill>
                <a:ea typeface="MS PGothic" panose="020B0600070205080204" charset="-128"/>
              </a:rPr>
            </a:fld>
            <a:endParaRPr lang="en-US" sz="1200" dirty="0">
              <a:solidFill>
                <a:srgbClr val="898989"/>
              </a:solidFill>
              <a:ea typeface="MS PGothic" panose="020B0600070205080204" charset="-128"/>
            </a:endParaRPr>
          </a:p>
        </p:txBody>
      </p:sp>
      <p:sp>
        <p:nvSpPr>
          <p:cNvPr id="9" name="Text Placeholder 3"/>
          <p:cNvSpPr>
            <a:spLocks noGrp="1"/>
          </p:cNvSpPr>
          <p:nvPr>
            <p:ph type="body" sz="quarter" idx="11"/>
          </p:nvPr>
        </p:nvSpPr>
        <p:spPr>
          <a:xfrm>
            <a:off x="623888" y="533399"/>
            <a:ext cx="7248525" cy="347663"/>
          </a:xfrm>
        </p:spPr>
        <p:txBody>
          <a:bodyPr/>
          <a:lstStyle>
            <a:lvl1pPr marL="0" indent="0">
              <a:buNone/>
              <a:defRPr/>
            </a:lvl1pPr>
          </a:lstStyle>
          <a:p>
            <a:pPr lvl="0"/>
            <a:r>
              <a:rPr lang="en-US" smtClean="0"/>
              <a:t>Click to edit Master text styles</a:t>
            </a:r>
            <a:endParaRPr lang="en-US"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a:xfrm>
            <a:off x="623892" y="1051325"/>
            <a:ext cx="7836540" cy="3188493"/>
          </a:xfrm>
        </p:spPr>
        <p:txBody>
          <a:bodyPr/>
          <a:lstStyle>
            <a:lvl1pPr marL="182880" indent="-182880" algn="l" defTabSz="457200" rtl="0" eaLnBrk="1" fontAlgn="base" latinLnBrk="0" hangingPunct="1">
              <a:lnSpc>
                <a:spcPct val="150000"/>
              </a:lnSpc>
              <a:spcBef>
                <a:spcPts val="0"/>
              </a:spcBef>
              <a:spcAft>
                <a:spcPct val="0"/>
              </a:spcAft>
              <a:buClr>
                <a:schemeClr val="accent4"/>
              </a:buClr>
              <a:buSzPct val="125000"/>
              <a:buFont typeface="Arial" panose="020B0604020202020204" pitchFamily="34" charset="0"/>
              <a:buChar char="•"/>
              <a:defRPr lang="zh-CN" altLang="en-US" sz="2400" b="1" kern="1200" dirty="0" smtClean="0">
                <a:solidFill>
                  <a:srgbClr val="595B5A"/>
                </a:solidFill>
                <a:latin typeface="冬青黑体简体中文 W3" charset="-122"/>
                <a:ea typeface="冬青黑体简体中文 W3" charset="-122"/>
                <a:cs typeface="冬青黑体简体中文 W3" charset="-122"/>
              </a:defRPr>
            </a:lvl1pPr>
            <a:lvl2pPr>
              <a:defRPr lang="zh-CN" altLang="en-US" sz="2000" b="0" kern="1200" dirty="0" smtClean="0">
                <a:solidFill>
                  <a:srgbClr val="595B5A"/>
                </a:solidFill>
                <a:latin typeface="微软雅黑" panose="020B0503020204020204" charset="-122"/>
                <a:ea typeface="微软雅黑" panose="020B0503020204020204" charset="-122"/>
                <a:cs typeface="微软雅黑" panose="020B0503020204020204" charset="-122"/>
              </a:defRPr>
            </a:lvl2pPr>
            <a:lvl3pPr>
              <a:defRPr b="0">
                <a:latin typeface="微软雅黑" panose="020B0503020204020204" charset="-122"/>
                <a:ea typeface="微软雅黑" panose="020B0503020204020204" charset="-122"/>
                <a:cs typeface="微软雅黑" panose="020B0503020204020204" charset="-122"/>
              </a:defRPr>
            </a:lvl3pPr>
          </a:lstStyle>
          <a:p>
            <a:pPr lvl="0"/>
            <a:r>
              <a:rPr kumimoji="1" lang="zh-CN" altLang="en-US" dirty="0" smtClean="0"/>
              <a:t>单击此处编辑母版文本样式</a:t>
            </a:r>
            <a:endParaRPr kumimoji="1" lang="zh-CN" altLang="en-US" dirty="0" smtClean="0"/>
          </a:p>
          <a:p>
            <a:pPr lvl="1"/>
            <a:r>
              <a:rPr kumimoji="1" lang="zh-CN" altLang="en-US" dirty="0" smtClean="0"/>
              <a:t>二级</a:t>
            </a:r>
            <a:endParaRPr kumimoji="1" lang="zh-CN" altLang="en-US" dirty="0" smtClean="0"/>
          </a:p>
          <a:p>
            <a:pPr lvl="2"/>
            <a:r>
              <a:rPr kumimoji="1" lang="zh-CN" altLang="en-US" dirty="0" smtClean="0"/>
              <a:t>三级</a:t>
            </a:r>
            <a:endParaRPr kumimoji="1" lang="zh-CN" altLang="en-US" dirty="0" smtClean="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2851385-B520-5F4F-A23F-4B37E4D7ABC0}" type="datetime1">
              <a:rPr kumimoji="1" lang="zh-CN" altLang="en-US" smtClean="0"/>
            </a:fld>
            <a:endParaRPr kumimoji="1" lang="zh-CN" altLang="en-US" dirty="0"/>
          </a:p>
        </p:txBody>
      </p:sp>
      <p:sp>
        <p:nvSpPr>
          <p:cNvPr id="5" name="页脚占位符 4"/>
          <p:cNvSpPr>
            <a:spLocks noGrp="1"/>
          </p:cNvSpPr>
          <p:nvPr>
            <p:ph type="ftr" sz="quarter" idx="11"/>
          </p:nvPr>
        </p:nvSpPr>
        <p:spPr/>
        <p:txBody>
          <a:bodyPr/>
          <a:lstStyle/>
          <a:p>
            <a:endParaRPr kumimoji="1" lang="zh-CN" altLang="en-US" dirty="0"/>
          </a:p>
        </p:txBody>
      </p:sp>
      <p:sp>
        <p:nvSpPr>
          <p:cNvPr id="6" name="幻灯片编号占位符 5"/>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243E2ACB-9D22-5944-BD04-C01C0774A4A0}"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B35AE49-06E8-964A-A4F6-CB94547905DC}"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3892" y="240506"/>
            <a:ext cx="7248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lstStyle/>
          <a:p>
            <a:pPr lvl="0"/>
            <a:r>
              <a:rPr lang="en-US" dirty="0" smtClean="0"/>
              <a:t>Click to edit Master title style</a:t>
            </a:r>
            <a:endParaRPr lang="en-US" dirty="0" smtClean="0"/>
          </a:p>
        </p:txBody>
      </p:sp>
      <p:sp>
        <p:nvSpPr>
          <p:cNvPr id="1027" name="Text Placeholder 2"/>
          <p:cNvSpPr>
            <a:spLocks noGrp="1"/>
          </p:cNvSpPr>
          <p:nvPr>
            <p:ph type="body" idx="1"/>
          </p:nvPr>
        </p:nvSpPr>
        <p:spPr bwMode="auto">
          <a:xfrm>
            <a:off x="1271592" y="1051324"/>
            <a:ext cx="6600825" cy="318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2"/>
            <a:endParaRPr lang="en-US" dirty="0" smtClean="0"/>
          </a:p>
          <a:p>
            <a:pPr lvl="2"/>
            <a:endParaRPr lang="en-US" dirty="0" smtClean="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endParaRPr lang="en-US">
              <a:solidFill>
                <a:srgbClr val="404040">
                  <a:tint val="75000"/>
                </a:srgb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defTabSz="457200"/>
            <a:fld id="{6A4DDC6E-F601-5B45-97AD-DFABB948CB49}"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457200" rtl="0" eaLnBrk="1" fontAlgn="base" hangingPunct="1">
        <a:lnSpc>
          <a:spcPct val="90000"/>
        </a:lnSpc>
        <a:spcBef>
          <a:spcPct val="0"/>
        </a:spcBef>
        <a:spcAft>
          <a:spcPct val="0"/>
        </a:spcAft>
        <a:defRPr sz="2800" b="1" kern="1200" baseline="0">
          <a:solidFill>
            <a:schemeClr val="accent1">
              <a:lumMod val="50000"/>
            </a:schemeClr>
          </a:solidFill>
          <a:latin typeface="微软雅黑" panose="020B0503020204020204" charset="-122"/>
          <a:ea typeface="微软雅黑" panose="020B0503020204020204" charset="-122"/>
          <a:cs typeface="微软雅黑" panose="020B0503020204020204" charset="-122"/>
        </a:defRPr>
      </a:lvl1pPr>
      <a:lvl2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2pPr>
      <a:lvl3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3pPr>
      <a:lvl4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4pPr>
      <a:lvl5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5pPr>
      <a:lvl6pPr marL="4572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6pPr>
      <a:lvl7pPr marL="9144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7pPr>
      <a:lvl8pPr marL="13716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8pPr>
      <a:lvl9pPr marL="18288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9pPr>
    </p:titleStyle>
    <p:bodyStyle>
      <a:lvl1pPr marL="182880" indent="-182880" algn="l" defTabSz="457200" rtl="0" eaLnBrk="1" fontAlgn="base" hangingPunct="1">
        <a:lnSpc>
          <a:spcPct val="150000"/>
        </a:lnSpc>
        <a:spcBef>
          <a:spcPts val="1000"/>
        </a:spcBef>
        <a:spcAft>
          <a:spcPct val="0"/>
        </a:spcAft>
        <a:buClr>
          <a:schemeClr val="accent4"/>
        </a:buClr>
        <a:buSzPct val="125000"/>
        <a:buFont typeface="Arial" panose="020B0604020202020204" pitchFamily="34" charset="0"/>
        <a:buChar char="•"/>
        <a:defRPr sz="1800" kern="1200">
          <a:solidFill>
            <a:srgbClr val="404040"/>
          </a:solidFill>
          <a:latin typeface="微软雅黑" panose="020B0503020204020204" charset="-122"/>
          <a:ea typeface="微软雅黑" panose="020B0503020204020204" charset="-122"/>
          <a:cs typeface="微软雅黑" panose="020B0503020204020204" charset="-122"/>
        </a:defRPr>
      </a:lvl1pPr>
      <a:lvl2pPr marL="365760" indent="-182880" algn="l" defTabSz="457200" rtl="0" eaLnBrk="1" fontAlgn="base" hangingPunct="1">
        <a:lnSpc>
          <a:spcPct val="150000"/>
        </a:lnSpc>
        <a:spcBef>
          <a:spcPts val="0"/>
        </a:spcBef>
        <a:spcAft>
          <a:spcPct val="0"/>
        </a:spcAft>
        <a:buClr>
          <a:schemeClr val="accent3"/>
        </a:buClr>
        <a:buSzPct val="90000"/>
        <a:buFont typeface="Wingdings" panose="05000000000000000000" pitchFamily="2" charset="2"/>
        <a:buChar char="§"/>
        <a:defRPr sz="1600" kern="1200">
          <a:solidFill>
            <a:srgbClr val="404040"/>
          </a:solidFill>
          <a:latin typeface="微软雅黑" panose="020B0503020204020204" charset="-122"/>
          <a:ea typeface="微软雅黑" panose="020B0503020204020204" charset="-122"/>
          <a:cs typeface="微软雅黑" panose="020B0503020204020204" charset="-122"/>
        </a:defRPr>
      </a:lvl2pPr>
      <a:lvl3pPr marL="548640" indent="-182880" algn="l" defTabSz="457200" rtl="0" eaLnBrk="1" fontAlgn="base" hangingPunct="1">
        <a:lnSpc>
          <a:spcPct val="150000"/>
        </a:lnSpc>
        <a:spcBef>
          <a:spcPts val="0"/>
        </a:spcBef>
        <a:spcAft>
          <a:spcPct val="0"/>
        </a:spcAft>
        <a:buClr>
          <a:schemeClr val="accent4"/>
        </a:buClr>
        <a:buSzPct val="100000"/>
        <a:buFont typeface="Lucida Grande"/>
        <a:buChar char="−"/>
        <a:defRPr sz="1400" kern="1200">
          <a:solidFill>
            <a:srgbClr val="404040"/>
          </a:solidFill>
          <a:latin typeface="微软雅黑" panose="020B0503020204020204" charset="-122"/>
          <a:ea typeface="微软雅黑" panose="020B0503020204020204" charset="-122"/>
          <a:cs typeface="微软雅黑" panose="020B0503020204020204" charset="-122"/>
        </a:defRPr>
      </a:lvl3pPr>
      <a:lvl4pPr marL="776605" indent="-228600" algn="l" defTabSz="457200" rtl="0" eaLnBrk="1" fontAlgn="base" hangingPunct="1">
        <a:lnSpc>
          <a:spcPct val="100000"/>
        </a:lnSpc>
        <a:spcBef>
          <a:spcPts val="0"/>
        </a:spcBef>
        <a:spcAft>
          <a:spcPct val="0"/>
        </a:spcAft>
        <a:buClr>
          <a:schemeClr val="accent3"/>
        </a:buClr>
        <a:buSzPct val="90000"/>
        <a:buFont typeface="Arial" panose="020B0604020202020204" pitchFamily="34" charset="0"/>
        <a:buChar char="•"/>
        <a:defRPr sz="1800" kern="1200">
          <a:solidFill>
            <a:srgbClr val="595B5A"/>
          </a:solidFill>
          <a:latin typeface="+mn-lt"/>
          <a:ea typeface="MS PGothic" panose="020B0600070205080204" charset="-128"/>
          <a:cs typeface="+mn-cs"/>
        </a:defRPr>
      </a:lvl4pPr>
      <a:lvl5pPr marL="958850" indent="-228600" algn="l" defTabSz="457200" rtl="0" eaLnBrk="1" fontAlgn="base" hangingPunct="1">
        <a:lnSpc>
          <a:spcPct val="100000"/>
        </a:lnSpc>
        <a:spcBef>
          <a:spcPts val="0"/>
        </a:spcBef>
        <a:spcAft>
          <a:spcPct val="0"/>
        </a:spcAft>
        <a:buClr>
          <a:schemeClr val="accent3"/>
        </a:buClr>
        <a:buSzPct val="90000"/>
        <a:buFont typeface="Arial" panose="020B0604020202020204" pitchFamily="34" charset="0"/>
        <a:buChar char="•"/>
        <a:defRPr sz="1800" kern="1200">
          <a:solidFill>
            <a:srgbClr val="595B5A"/>
          </a:solidFill>
          <a:latin typeface="+mn-lt"/>
          <a:ea typeface="MS PGothic" panose="020B0600070205080204"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vuefe.cn/guide/components.html#&#21160;&#24577;&#32452;&#2021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vuefe.cn/guide/custom-directive.html#&#38057;&#23376;&#20989;&#25968;&#21442;&#25968;" TargetMode="Externa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vuefe.cn/api/#VNode&#25509;&#21475;"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tif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6.png"/><Relationship Id="rId2" Type="http://schemas.openxmlformats.org/officeDocument/2006/relationships/hyperlink" Target="https://github.com/vuejs/vue-devtools" TargetMode="External"/><Relationship Id="rId1" Type="http://schemas.openxmlformats.org/officeDocument/2006/relationships/hyperlink" Target="https://github.com/vuejs/vuex"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39037" y="2237001"/>
            <a:ext cx="3647661" cy="466182"/>
          </a:xfrm>
        </p:spPr>
        <p:txBody>
          <a:bodyPr>
            <a:noAutofit/>
          </a:bodyPr>
          <a:lstStyle/>
          <a:p>
            <a:r>
              <a:rPr kumimoji="1" lang="en-US" altLang="zh-CN" sz="3300" dirty="0" err="1" smtClean="0"/>
              <a:t>Vue</a:t>
            </a:r>
            <a:r>
              <a:rPr kumimoji="1" lang="zh-CN" altLang="en-US" sz="3300" smtClean="0"/>
              <a:t>高级特性</a:t>
            </a:r>
            <a:endParaRPr kumimoji="1" lang="zh-CN" altLang="en-US" sz="3300" dirty="0"/>
          </a:p>
        </p:txBody>
      </p:sp>
      <p:sp>
        <p:nvSpPr>
          <p:cNvPr id="4" name="矩形 3"/>
          <p:cNvSpPr/>
          <p:nvPr/>
        </p:nvSpPr>
        <p:spPr>
          <a:xfrm>
            <a:off x="5092065" y="1928812"/>
            <a:ext cx="4051936" cy="12773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kumimoji="1" lang="zh-CN" altLang="en-US" sz="1350"/>
          </a:p>
        </p:txBody>
      </p:sp>
      <p:sp>
        <p:nvSpPr>
          <p:cNvPr id="8" name="矩形 7"/>
          <p:cNvSpPr/>
          <p:nvPr/>
        </p:nvSpPr>
        <p:spPr>
          <a:xfrm>
            <a:off x="0" y="1928812"/>
            <a:ext cx="389366" cy="12773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kumimoji="1" lang="zh-CN" altLang="en-US" sz="1350"/>
          </a:p>
        </p:txBody>
      </p:sp>
      <p:grpSp>
        <p:nvGrpSpPr>
          <p:cNvPr id="20" name="组 19"/>
          <p:cNvGrpSpPr/>
          <p:nvPr/>
        </p:nvGrpSpPr>
        <p:grpSpPr>
          <a:xfrm>
            <a:off x="1018763" y="1938751"/>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pic>
        <p:nvPicPr>
          <p:cNvPr id="13" name="Picture 6" descr="Picture 1"/>
          <p:cNvPicPr>
            <a:picLocks noChangeAspect="1" noChangeArrowheads="1"/>
          </p:cNvPicPr>
          <p:nvPr/>
        </p:nvPicPr>
        <p:blipFill>
          <a:blip r:embed="rId1" cstate="email"/>
          <a:srcRect/>
          <a:stretch>
            <a:fillRect/>
          </a:stretch>
        </p:blipFill>
        <p:spPr bwMode="auto">
          <a:xfrm>
            <a:off x="0" y="5294"/>
            <a:ext cx="9144000" cy="5138206"/>
          </a:xfrm>
          <a:prstGeom prst="rect">
            <a:avLst/>
          </a:prstGeom>
          <a:noFill/>
          <a:ln>
            <a:noFill/>
          </a:ln>
        </p:spPr>
      </p:pic>
      <p:sp>
        <p:nvSpPr>
          <p:cNvPr id="16" name="标题 1"/>
          <p:cNvSpPr txBox="1"/>
          <p:nvPr/>
        </p:nvSpPr>
        <p:spPr bwMode="auto">
          <a:xfrm>
            <a:off x="1783277" y="1084073"/>
            <a:ext cx="4301560" cy="46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noAutofit/>
          </a:bodyPr>
          <a:lstStyle>
            <a:lvl1pPr algn="ctr" defTabSz="457200" rtl="0" eaLnBrk="1" fontAlgn="base" hangingPunct="1">
              <a:lnSpc>
                <a:spcPct val="90000"/>
              </a:lnSpc>
              <a:spcBef>
                <a:spcPct val="0"/>
              </a:spcBef>
              <a:spcAft>
                <a:spcPct val="0"/>
              </a:spcAft>
              <a:defRPr sz="4500" b="1" kern="1200" baseline="0">
                <a:solidFill>
                  <a:schemeClr val="accent1">
                    <a:lumMod val="50000"/>
                  </a:schemeClr>
                </a:solidFill>
                <a:latin typeface="微软雅黑" panose="020B0503020204020204" charset="-122"/>
                <a:ea typeface="微软雅黑" panose="020B0503020204020204" charset="-122"/>
                <a:cs typeface="微软雅黑" panose="020B0503020204020204" charset="-122"/>
              </a:defRPr>
            </a:lvl1pPr>
            <a:lvl2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2pPr>
            <a:lvl3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3pPr>
            <a:lvl4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4pPr>
            <a:lvl5pPr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5pPr>
            <a:lvl6pPr marL="4572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6pPr>
            <a:lvl7pPr marL="9144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7pPr>
            <a:lvl8pPr marL="13716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8pPr>
            <a:lvl9pPr marL="1828800" algn="l" defTabSz="457200" rtl="0" eaLnBrk="1" fontAlgn="base" hangingPunct="1">
              <a:lnSpc>
                <a:spcPct val="90000"/>
              </a:lnSpc>
              <a:spcBef>
                <a:spcPct val="0"/>
              </a:spcBef>
              <a:spcAft>
                <a:spcPct val="0"/>
              </a:spcAft>
              <a:defRPr sz="2900">
                <a:solidFill>
                  <a:srgbClr val="F52C1E"/>
                </a:solidFill>
                <a:latin typeface="Arial" panose="020B0604020202020204" pitchFamily="34" charset="0"/>
                <a:ea typeface="MS PGothic" panose="020B0600070205080204" charset="-128"/>
                <a:cs typeface="MS PGothic" panose="020B0600070205080204" charset="-128"/>
              </a:defRPr>
            </a:lvl9pPr>
          </a:lstStyle>
          <a:p>
            <a:r>
              <a:rPr kumimoji="1" lang="en-US" altLang="zh-CN" sz="3600" dirty="0" err="1" smtClean="0"/>
              <a:t>Vue</a:t>
            </a:r>
            <a:r>
              <a:rPr kumimoji="1" lang="zh-CN" altLang="en-US" sz="3600" dirty="0" smtClean="0"/>
              <a:t>高级特性</a:t>
            </a:r>
            <a:endParaRPr kumimoji="1" lang="zh-CN" altLang="en-US" sz="3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2.2</a:t>
            </a:r>
            <a:r>
              <a:rPr lang="zh-CN" altLang="en-US" dirty="0" smtClean="0"/>
              <a:t> 单元素</a:t>
            </a:r>
            <a:r>
              <a:rPr lang="en-US" altLang="zh-CN" dirty="0" smtClean="0"/>
              <a:t>/</a:t>
            </a:r>
            <a:r>
              <a:rPr lang="zh-CN" altLang="en-US" dirty="0" smtClean="0"/>
              <a:t>组件的过渡</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r>
              <a:rPr dirty="0" smtClean="0"/>
              <a:t>Vue 提供了 transition 的封装组件，在下列情形中，可以给任何元素和组件添加 entering/leaving 过渡</a:t>
            </a:r>
            <a:endParaRPr dirty="0" smtClean="0"/>
          </a:p>
          <a:p>
            <a:r>
              <a:rPr dirty="0" smtClean="0"/>
              <a:t>条件渲染 （使用 v-if）</a:t>
            </a:r>
            <a:endParaRPr dirty="0" smtClean="0"/>
          </a:p>
          <a:p>
            <a:r>
              <a:rPr dirty="0" smtClean="0"/>
              <a:t>条件展示 （使用 v-show）</a:t>
            </a:r>
            <a:endParaRPr dirty="0" smtClean="0"/>
          </a:p>
          <a:p>
            <a:r>
              <a:rPr dirty="0" smtClean="0"/>
              <a:t>动态组件</a:t>
            </a:r>
            <a:endParaRPr dirty="0" smtClean="0"/>
          </a:p>
          <a:p>
            <a:r>
              <a:rPr dirty="0" smtClean="0"/>
              <a:t>组件根节点</a:t>
            </a:r>
            <a:endParaRPr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a:t>
            </a:r>
            <a:r>
              <a:rPr kumimoji="1" lang="en-US" dirty="0" smtClean="0"/>
              <a:t>7.4 </a:t>
            </a:r>
            <a:r>
              <a:rPr kumimoji="1" lang="en-US" altLang="zh-CN" dirty="0" smtClean="0"/>
              <a:t>Vuex</a:t>
            </a:r>
            <a:r>
              <a:rPr kumimoji="1" lang="zh-CN" altLang="en-US" dirty="0" smtClean="0"/>
              <a:t>数据通信</a:t>
            </a:r>
            <a:r>
              <a:rPr kumimoji="1" lang="en-US" altLang="zh-CN" dirty="0" smtClean="0"/>
              <a:t>-index</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sz="1600"/>
              <a:t>仔细思考一下，我们需要两个全局数据，一个为所有计划的总时间，一个是计划列表的数组。src/store/index.js 没啥太多可介绍的，其实就是传入我们的state,mutations,actions来初始化我们的Store。</a:t>
            </a:r>
            <a:endParaRPr sz="1600"/>
          </a:p>
        </p:txBody>
      </p:sp>
      <p:graphicFrame>
        <p:nvGraphicFramePr>
          <p:cNvPr id="5" name="表格 4"/>
          <p:cNvGraphicFramePr/>
          <p:nvPr/>
        </p:nvGraphicFramePr>
        <p:xfrm>
          <a:off x="954405" y="1979295"/>
          <a:ext cx="6418580" cy="2707005"/>
        </p:xfrm>
        <a:graphic>
          <a:graphicData uri="http://schemas.openxmlformats.org/drawingml/2006/table">
            <a:tbl>
              <a:tblPr firstRow="1" bandRow="1">
                <a:tableStyleId>{5C22544A-7EE6-4342-B048-85BDC9FD1C3A}</a:tableStyleId>
              </a:tblPr>
              <a:tblGrid>
                <a:gridCol w="6418580"/>
              </a:tblGrid>
              <a:tr h="2707005">
                <a:tc>
                  <a:txBody>
                    <a:bodyPr/>
                    <a:p>
                      <a:pPr>
                        <a:buNone/>
                      </a:pPr>
                      <a:r>
                        <a:rPr lang="zh-CN" altLang="en-US" sz="700" b="0">
                          <a:solidFill>
                            <a:schemeClr val="tx1"/>
                          </a:solidFill>
                        </a:rPr>
                        <a:t>// src/store/index.js 完整代码</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import Vue from 'vue'</a:t>
                      </a:r>
                      <a:endParaRPr lang="zh-CN" altLang="en-US" sz="700" b="0">
                        <a:solidFill>
                          <a:schemeClr val="tx1"/>
                        </a:solidFill>
                      </a:endParaRPr>
                    </a:p>
                    <a:p>
                      <a:pPr>
                        <a:buNone/>
                      </a:pPr>
                      <a:r>
                        <a:rPr lang="zh-CN" altLang="en-US" sz="700" b="0">
                          <a:solidFill>
                            <a:schemeClr val="tx1"/>
                          </a:solidFill>
                        </a:rPr>
                        <a:t>import Vuex from 'vuex'</a:t>
                      </a:r>
                      <a:endParaRPr lang="zh-CN" altLang="en-US" sz="700" b="0">
                        <a:solidFill>
                          <a:schemeClr val="tx1"/>
                        </a:solidFill>
                      </a:endParaRPr>
                    </a:p>
                    <a:p>
                      <a:pPr>
                        <a:buNone/>
                      </a:pPr>
                      <a:r>
                        <a:rPr lang="zh-CN" altLang="en-US" sz="700" b="0">
                          <a:solidFill>
                            <a:schemeClr val="tx1"/>
                          </a:solidFill>
                        </a:rPr>
                        <a:t>import mutations from './mutations'</a:t>
                      </a:r>
                      <a:endParaRPr lang="zh-CN" altLang="en-US" sz="700" b="0">
                        <a:solidFill>
                          <a:schemeClr val="tx1"/>
                        </a:solidFill>
                      </a:endParaRPr>
                    </a:p>
                    <a:p>
                      <a:pPr>
                        <a:buNone/>
                      </a:pPr>
                      <a:r>
                        <a:rPr lang="zh-CN" altLang="en-US" sz="700" b="0">
                          <a:solidFill>
                            <a:schemeClr val="tx1"/>
                          </a:solidFill>
                        </a:rPr>
                        <a:t>import actions from './actions'</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Vue.use(Vuex);</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const state = {</a:t>
                      </a:r>
                      <a:endParaRPr lang="zh-CN" altLang="en-US" sz="700" b="0">
                        <a:solidFill>
                          <a:schemeClr val="tx1"/>
                        </a:solidFill>
                      </a:endParaRPr>
                    </a:p>
                    <a:p>
                      <a:pPr>
                        <a:buNone/>
                      </a:pPr>
                      <a:r>
                        <a:rPr lang="zh-CN" altLang="en-US" sz="700" b="0">
                          <a:solidFill>
                            <a:schemeClr val="tx1"/>
                          </a:solidFill>
                        </a:rPr>
                        <a:t>  totalTime: 0,</a:t>
                      </a:r>
                      <a:endParaRPr lang="zh-CN" altLang="en-US" sz="700" b="0">
                        <a:solidFill>
                          <a:schemeClr val="tx1"/>
                        </a:solidFill>
                      </a:endParaRPr>
                    </a:p>
                    <a:p>
                      <a:pPr>
                        <a:buNone/>
                      </a:pPr>
                      <a:r>
                        <a:rPr lang="zh-CN" altLang="en-US" sz="700" b="0">
                          <a:solidFill>
                            <a:schemeClr val="tx1"/>
                          </a:solidFill>
                        </a:rPr>
                        <a:t>  list: []</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export default new Vuex.Store({</a:t>
                      </a:r>
                      <a:endParaRPr lang="zh-CN" altLang="en-US" sz="700" b="0">
                        <a:solidFill>
                          <a:schemeClr val="tx1"/>
                        </a:solidFill>
                      </a:endParaRPr>
                    </a:p>
                    <a:p>
                      <a:pPr>
                        <a:buNone/>
                      </a:pPr>
                      <a:r>
                        <a:rPr lang="zh-CN" altLang="en-US" sz="700" b="0">
                          <a:solidFill>
                            <a:schemeClr val="tx1"/>
                          </a:solidFill>
                        </a:rPr>
                        <a:t>  state,</a:t>
                      </a:r>
                      <a:endParaRPr lang="zh-CN" altLang="en-US" sz="700" b="0">
                        <a:solidFill>
                          <a:schemeClr val="tx1"/>
                        </a:solidFill>
                      </a:endParaRPr>
                    </a:p>
                    <a:p>
                      <a:pPr>
                        <a:buNone/>
                      </a:pPr>
                      <a:r>
                        <a:rPr lang="zh-CN" altLang="en-US" sz="700" b="0">
                          <a:solidFill>
                            <a:schemeClr val="tx1"/>
                          </a:solidFill>
                        </a:rPr>
                        <a:t>  mutations,</a:t>
                      </a:r>
                      <a:endParaRPr lang="zh-CN" altLang="en-US" sz="700" b="0">
                        <a:solidFill>
                          <a:schemeClr val="tx1"/>
                        </a:solidFill>
                      </a:endParaRPr>
                    </a:p>
                    <a:p>
                      <a:pPr>
                        <a:buNone/>
                      </a:pPr>
                      <a:r>
                        <a:rPr lang="zh-CN" altLang="en-US" sz="700" b="0">
                          <a:solidFill>
                            <a:schemeClr val="tx1"/>
                          </a:solidFill>
                        </a:rPr>
                        <a:t>  actions</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a:t>
            </a:r>
            <a:r>
              <a:rPr kumimoji="1" lang="en-US" dirty="0" smtClean="0"/>
              <a:t>8 </a:t>
            </a:r>
            <a:r>
              <a:rPr kumimoji="1" lang="zh-CN" altLang="en-US" dirty="0" smtClean="0"/>
              <a:t>整合</a:t>
            </a:r>
            <a:r>
              <a:rPr kumimoji="1" lang="en-US" altLang="zh-CN" dirty="0" smtClean="0"/>
              <a:t>store</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sz="1600"/>
              <a:t>这个</a:t>
            </a:r>
            <a:r>
              <a:rPr lang="en-US" altLang="zh-CN" sz="1600"/>
              <a:t>stroe</a:t>
            </a:r>
            <a:r>
              <a:rPr lang="zh-CN" altLang="en-US" sz="1600"/>
              <a:t>完成后，为了能在</a:t>
            </a:r>
            <a:r>
              <a:rPr lang="en-US" altLang="zh-CN" sz="1600"/>
              <a:t>app</a:t>
            </a:r>
            <a:r>
              <a:rPr lang="zh-CN" altLang="en-US" sz="1600"/>
              <a:t>中调用它，需要在</a:t>
            </a:r>
            <a:r>
              <a:rPr lang="en-US" altLang="zh-CN" sz="1600"/>
              <a:t>main.js</a:t>
            </a:r>
            <a:r>
              <a:rPr lang="zh-CN" altLang="en-US" sz="1600"/>
              <a:t>中传入</a:t>
            </a:r>
            <a:endParaRPr lang="zh-CN" altLang="en-US" sz="1600"/>
          </a:p>
        </p:txBody>
      </p:sp>
      <p:graphicFrame>
        <p:nvGraphicFramePr>
          <p:cNvPr id="5" name="表格 4"/>
          <p:cNvGraphicFramePr/>
          <p:nvPr/>
        </p:nvGraphicFramePr>
        <p:xfrm>
          <a:off x="775970" y="1218565"/>
          <a:ext cx="6168390" cy="1402715"/>
        </p:xfrm>
        <a:graphic>
          <a:graphicData uri="http://schemas.openxmlformats.org/drawingml/2006/table">
            <a:tbl>
              <a:tblPr firstRow="1" bandRow="1">
                <a:tableStyleId>{5C22544A-7EE6-4342-B048-85BDC9FD1C3A}</a:tableStyleId>
              </a:tblPr>
              <a:tblGrid>
                <a:gridCol w="6168390"/>
              </a:tblGrid>
              <a:tr h="1402715">
                <a:tc>
                  <a:txBody>
                    <a:bodyPr/>
                    <a:p>
                      <a:pPr>
                        <a:buNone/>
                      </a:pPr>
                      <a:r>
                        <a:rPr lang="zh-CN" altLang="en-US" sz="700" b="0">
                          <a:solidFill>
                            <a:schemeClr val="tx1"/>
                          </a:solidFill>
                        </a:rPr>
                        <a:t>// src/store/main.js</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import store from './store'</a:t>
                      </a:r>
                      <a:endParaRPr lang="zh-CN" altLang="en-US" sz="700" b="0">
                        <a:solidFill>
                          <a:schemeClr val="tx1"/>
                        </a:solidFill>
                      </a:endParaRPr>
                    </a:p>
                    <a:p>
                      <a:pPr>
                        <a:buNone/>
                      </a:pPr>
                      <a:r>
                        <a:rPr lang="zh-CN" altLang="en-US" sz="700" b="0">
                          <a:solidFill>
                            <a:srgbClr val="FF0000"/>
                          </a:solidFill>
                        </a:rPr>
                        <a:t>// ...</a:t>
                      </a:r>
                      <a:endParaRPr lang="zh-CN" altLang="en-US" sz="700" b="0">
                        <a:solidFill>
                          <a:srgbClr val="FF0000"/>
                        </a:solidFill>
                      </a:endParaRPr>
                    </a:p>
                    <a:p>
                      <a:pPr>
                        <a:buNone/>
                      </a:pPr>
                      <a:endParaRPr lang="zh-CN" altLang="en-US" sz="700" b="0">
                        <a:solidFill>
                          <a:schemeClr val="tx1"/>
                        </a:solidFill>
                      </a:endParaRPr>
                    </a:p>
                    <a:p>
                      <a:pPr>
                        <a:buNone/>
                      </a:pPr>
                      <a:r>
                        <a:rPr lang="zh-CN" altLang="en-US" sz="700" b="0">
                          <a:solidFill>
                            <a:schemeClr val="tx1"/>
                          </a:solidFill>
                        </a:rPr>
                        <a:t>var app = new Vue({</a:t>
                      </a:r>
                      <a:endParaRPr lang="zh-CN" altLang="en-US" sz="700" b="0">
                        <a:solidFill>
                          <a:schemeClr val="tx1"/>
                        </a:solidFill>
                      </a:endParaRPr>
                    </a:p>
                    <a:p>
                      <a:pPr>
                        <a:buNone/>
                      </a:pPr>
                      <a:r>
                        <a:rPr lang="zh-CN" altLang="en-US" sz="700" b="0">
                          <a:solidFill>
                            <a:schemeClr val="tx1"/>
                          </a:solidFill>
                        </a:rPr>
                        <a:t>  el: '#app',</a:t>
                      </a:r>
                      <a:endParaRPr lang="zh-CN" altLang="en-US" sz="700" b="0">
                        <a:solidFill>
                          <a:schemeClr val="tx1"/>
                        </a:solidFill>
                      </a:endParaRPr>
                    </a:p>
                    <a:p>
                      <a:pPr>
                        <a:buNone/>
                      </a:pPr>
                      <a:r>
                        <a:rPr lang="zh-CN" altLang="en-US" sz="700" b="0">
                          <a:solidFill>
                            <a:schemeClr val="tx1"/>
                          </a:solidFill>
                        </a:rPr>
                        <a:t>  router,</a:t>
                      </a:r>
                      <a:endParaRPr lang="zh-CN" altLang="en-US" sz="700" b="0">
                        <a:solidFill>
                          <a:schemeClr val="tx1"/>
                        </a:solidFill>
                      </a:endParaRPr>
                    </a:p>
                    <a:p>
                      <a:pPr>
                        <a:buNone/>
                      </a:pPr>
                      <a:r>
                        <a:rPr lang="zh-CN" altLang="en-US" sz="700" b="0">
                          <a:solidFill>
                            <a:schemeClr val="tx1"/>
                          </a:solidFill>
                        </a:rPr>
                        <a:t>  store,</a:t>
                      </a:r>
                      <a:endParaRPr lang="zh-CN" altLang="en-US" sz="700" b="0">
                        <a:solidFill>
                          <a:schemeClr val="tx1"/>
                        </a:solidFill>
                      </a:endParaRPr>
                    </a:p>
                    <a:p>
                      <a:pPr>
                        <a:buNone/>
                      </a:pPr>
                      <a:r>
                        <a:rPr lang="zh-CN" altLang="en-US" sz="700" b="0">
                          <a:solidFill>
                            <a:schemeClr val="tx1"/>
                          </a:solidFill>
                        </a:rPr>
                        <a:t>  ...App,</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a:t>
            </a:r>
            <a:r>
              <a:rPr kumimoji="1" lang="en-US" dirty="0" smtClean="0"/>
              <a:t>9 开始体验下你自己的任务计划板吧！</a:t>
            </a:r>
            <a:endParaRPr kumimoji="1" 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sz="1600"/>
              <a:t>写到这里，我们的程序就已经完成了</a:t>
            </a:r>
            <a:endParaRPr lang="zh-CN" sz="1600"/>
          </a:p>
          <a:p>
            <a:r>
              <a:rPr lang="zh-CN" sz="1600"/>
              <a:t>由总体</a:t>
            </a:r>
            <a:r>
              <a:rPr lang="en-US" altLang="zh-CN" sz="1600"/>
              <a:t>App.vue</a:t>
            </a:r>
            <a:r>
              <a:rPr lang="zh-CN" altLang="en-US" sz="1600"/>
              <a:t>，中间嵌套了Sidebar和路由</a:t>
            </a:r>
            <a:r>
              <a:rPr lang="en-US" altLang="zh-CN" sz="1600"/>
              <a:t>&lt;router-view&gt;&lt;/router-view&gt;</a:t>
            </a:r>
            <a:r>
              <a:rPr lang="zh-CN" altLang="en-US" sz="1600"/>
              <a:t>，通过路由控制</a:t>
            </a:r>
            <a:r>
              <a:rPr lang="en-US" altLang="zh-CN" sz="1600">
                <a:sym typeface="+mn-ea"/>
              </a:rPr>
              <a:t>Home</a:t>
            </a:r>
            <a:r>
              <a:rPr lang="zh-CN" altLang="en-US" sz="1600">
                <a:sym typeface="+mn-ea"/>
              </a:rPr>
              <a:t>和TimeEntries的显示</a:t>
            </a:r>
            <a:endParaRPr lang="zh-CN" altLang="en-US" sz="1600">
              <a:sym typeface="+mn-ea"/>
            </a:endParaRPr>
          </a:p>
          <a:p>
            <a:r>
              <a:rPr lang="zh-CN" altLang="en-US" sz="1600">
                <a:sym typeface="+mn-ea"/>
              </a:rPr>
              <a:t>TimeEntries中又嵌套了子组件</a:t>
            </a:r>
            <a:r>
              <a:rPr lang="en-US" altLang="zh-CN" sz="1600">
                <a:sym typeface="+mn-ea"/>
              </a:rPr>
              <a:t>logTime</a:t>
            </a:r>
            <a:r>
              <a:rPr lang="zh-CN" altLang="en-US" sz="1600">
                <a:sym typeface="+mn-ea"/>
              </a:rPr>
              <a:t>，以及配置了延时加载</a:t>
            </a:r>
            <a:endParaRPr lang="zh-CN" altLang="en-US" sz="1600">
              <a:sym typeface="+mn-ea"/>
            </a:endParaRPr>
          </a:p>
          <a:p>
            <a:r>
              <a:rPr lang="zh-CN" altLang="en-US" sz="1600">
                <a:sym typeface="+mn-ea"/>
              </a:rPr>
              <a:t>组件直接跳转通过</a:t>
            </a:r>
            <a:r>
              <a:rPr lang="en-US" altLang="zh-CN" sz="1600">
                <a:sym typeface="+mn-ea"/>
              </a:rPr>
              <a:t>vue-router</a:t>
            </a:r>
            <a:r>
              <a:rPr lang="zh-CN" altLang="en-US" sz="1600">
                <a:sym typeface="+mn-ea"/>
              </a:rPr>
              <a:t>，数据通信通过</a:t>
            </a:r>
            <a:r>
              <a:rPr lang="en-US" altLang="zh-CN" sz="1600">
                <a:sym typeface="+mn-ea"/>
              </a:rPr>
              <a:t>vuex</a:t>
            </a:r>
            <a:r>
              <a:rPr lang="zh-CN" altLang="en-US" sz="1600">
                <a:sym typeface="+mn-ea"/>
              </a:rPr>
              <a:t>，界面又同时使用了</a:t>
            </a:r>
            <a:r>
              <a:rPr lang="en-US" altLang="zh-CN" sz="1600">
                <a:sym typeface="+mn-ea"/>
              </a:rPr>
              <a:t>bootstrap</a:t>
            </a:r>
            <a:r>
              <a:rPr lang="zh-CN" altLang="en-US" sz="1600">
                <a:sym typeface="+mn-ea"/>
              </a:rPr>
              <a:t>，数据存储使用了</a:t>
            </a:r>
            <a:r>
              <a:rPr lang="en-US" altLang="zh-CN" sz="1600">
                <a:sym typeface="+mn-ea"/>
              </a:rPr>
              <a:t>store</a:t>
            </a:r>
            <a:endParaRPr lang="en-US" altLang="zh-CN" sz="1600">
              <a:sym typeface="+mn-ea"/>
            </a:endParaRPr>
          </a:p>
          <a:p>
            <a:r>
              <a:rPr lang="zh-CN" altLang="en-US" sz="1600">
                <a:sym typeface="+mn-ea"/>
              </a:rPr>
              <a:t>基本上</a:t>
            </a:r>
            <a:r>
              <a:rPr lang="en-US" altLang="zh-CN" sz="1600">
                <a:sym typeface="+mn-ea"/>
              </a:rPr>
              <a:t>Vue</a:t>
            </a:r>
            <a:r>
              <a:rPr lang="zh-CN" altLang="en-US" sz="1600">
                <a:sym typeface="+mn-ea"/>
              </a:rPr>
              <a:t>的所有高级功能通过本实例全部展现了出来</a:t>
            </a:r>
            <a:endParaRPr lang="zh-CN" altLang="en-US" sz="1600">
              <a:sym typeface="+mn-ea"/>
            </a:endParaRPr>
          </a:p>
          <a:p>
            <a:r>
              <a:rPr lang="zh-CN" altLang="en-US" sz="1600">
                <a:sym typeface="+mn-ea"/>
              </a:rPr>
              <a:t>接下来，通过</a:t>
            </a:r>
            <a:r>
              <a:rPr lang="en-US" altLang="zh-CN" sz="1600">
                <a:sym typeface="+mn-ea"/>
              </a:rPr>
              <a:t>node.js</a:t>
            </a:r>
            <a:r>
              <a:rPr lang="zh-CN" altLang="en-US" sz="1600">
                <a:sym typeface="+mn-ea"/>
              </a:rPr>
              <a:t>来运行 </a:t>
            </a:r>
            <a:r>
              <a:rPr lang="en-US" altLang="zh-CN" sz="1600">
                <a:sym typeface="+mn-ea"/>
              </a:rPr>
              <a:t>npm run dev </a:t>
            </a:r>
            <a:r>
              <a:rPr lang="zh-CN" altLang="en-US" sz="1600">
                <a:sym typeface="+mn-ea"/>
              </a:rPr>
              <a:t>看看你的成果吧</a:t>
            </a:r>
            <a:endParaRPr lang="zh-CN" altLang="en-US" sz="16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2.3 </a:t>
            </a:r>
            <a:r>
              <a:rPr lang="zh-CN" altLang="en-US" dirty="0" smtClean="0">
                <a:sym typeface="+mn-ea"/>
              </a:rPr>
              <a:t>单元素</a:t>
            </a:r>
            <a:r>
              <a:rPr lang="en-US" altLang="zh-CN" dirty="0" smtClean="0">
                <a:sym typeface="+mn-ea"/>
              </a:rPr>
              <a:t>/</a:t>
            </a:r>
            <a:r>
              <a:rPr lang="zh-CN" altLang="en-US" dirty="0" smtClean="0">
                <a:sym typeface="+mn-ea"/>
              </a:rPr>
              <a:t>组件的过渡</a:t>
            </a:r>
            <a:r>
              <a:rPr lang="zh-CN" altLang="en-US"/>
              <a:t>的示例</a:t>
            </a:r>
            <a:endParaRPr lang="zh-CN" altLang="en-US"/>
          </a:p>
        </p:txBody>
      </p:sp>
      <p:sp>
        <p:nvSpPr>
          <p:cNvPr id="3" name="内容占位符 2"/>
          <p:cNvSpPr>
            <a:spLocks noGrp="1"/>
          </p:cNvSpPr>
          <p:nvPr>
            <p:ph idx="1"/>
          </p:nvPr>
        </p:nvSpPr>
        <p:spPr/>
        <p:txBody>
          <a:bodyPr/>
          <a:p>
            <a:pPr marL="0" indent="0">
              <a:buNone/>
            </a:pPr>
            <a:r>
              <a:rPr lang="zh-CN" altLang="en-US" sz="500"/>
              <a:t>&lt;!DOCTYPE html&gt;</a:t>
            </a:r>
            <a:endParaRPr lang="zh-CN" altLang="en-US" sz="500"/>
          </a:p>
          <a:p>
            <a:pPr marL="0" indent="0">
              <a:buNone/>
            </a:pPr>
            <a:r>
              <a:rPr lang="zh-CN" altLang="en-US" sz="500"/>
              <a:t>&lt;html&gt;</a:t>
            </a:r>
            <a:endParaRPr lang="zh-CN" altLang="en-US" sz="500"/>
          </a:p>
          <a:p>
            <a:pPr marL="0" indent="0">
              <a:buNone/>
            </a:pPr>
            <a:r>
              <a:rPr lang="zh-CN" altLang="en-US" sz="500"/>
              <a:t>	&lt;head&gt;</a:t>
            </a:r>
            <a:endParaRPr lang="zh-CN" altLang="en-US" sz="500"/>
          </a:p>
          <a:p>
            <a:pPr marL="0" indent="0">
              <a:buNone/>
            </a:pPr>
            <a:r>
              <a:rPr lang="zh-CN" altLang="en-US" sz="500"/>
              <a:t>		&lt;meta charset="UTF-8"&gt;</a:t>
            </a:r>
            <a:endParaRPr lang="zh-CN" altLang="en-US" sz="500"/>
          </a:p>
          <a:p>
            <a:pPr marL="0" indent="0">
              <a:buNone/>
            </a:pPr>
            <a:r>
              <a:rPr lang="zh-CN" altLang="en-US" sz="500"/>
              <a:t>		&lt;title&gt;&lt;/title&gt;</a:t>
            </a:r>
            <a:endParaRPr lang="zh-CN" altLang="en-US" sz="500"/>
          </a:p>
          <a:p>
            <a:pPr marL="0" indent="0">
              <a:buNone/>
            </a:pPr>
            <a:r>
              <a:rPr lang="zh-CN" altLang="en-US" sz="500"/>
              <a:t>		&lt;style type="text/css"&gt;</a:t>
            </a:r>
            <a:endParaRPr lang="zh-CN" altLang="en-US" sz="500"/>
          </a:p>
          <a:p>
            <a:pPr marL="0" indent="0">
              <a:buNone/>
            </a:pPr>
            <a:r>
              <a:rPr lang="zh-CN" altLang="en-US" sz="500"/>
              <a:t>			.fade-enter-active, .fade-leave-active {transition: opacity .5s}</a:t>
            </a:r>
            <a:endParaRPr lang="zh-CN" altLang="en-US" sz="500"/>
          </a:p>
          <a:p>
            <a:pPr marL="0" indent="0">
              <a:buNone/>
            </a:pPr>
            <a:r>
              <a:rPr lang="zh-CN" altLang="en-US" sz="500"/>
              <a:t>			.fade-enter, .fade-leave-active {opacity: 0}</a:t>
            </a:r>
            <a:endParaRPr lang="zh-CN" altLang="en-US" sz="500"/>
          </a:p>
          <a:p>
            <a:pPr marL="0" indent="0">
              <a:buNone/>
            </a:pPr>
            <a:r>
              <a:rPr lang="zh-CN" altLang="en-US" sz="500"/>
              <a:t>		&lt;/style&gt;</a:t>
            </a:r>
            <a:endParaRPr lang="zh-CN" altLang="en-US" sz="500"/>
          </a:p>
          <a:p>
            <a:pPr marL="0" indent="0">
              <a:buNone/>
            </a:pPr>
            <a:r>
              <a:rPr lang="zh-CN" altLang="en-US" sz="500"/>
              <a:t>	&lt;/head&gt;</a:t>
            </a:r>
            <a:endParaRPr lang="zh-CN" altLang="en-US" sz="500"/>
          </a:p>
          <a:p>
            <a:pPr marL="0" indent="0">
              <a:buNone/>
            </a:pPr>
            <a:r>
              <a:rPr lang="zh-CN" altLang="en-US" sz="500"/>
              <a:t>	&lt;body&gt;</a:t>
            </a:r>
            <a:endParaRPr lang="zh-CN" altLang="en-US" sz="500"/>
          </a:p>
          <a:p>
            <a:pPr marL="0" indent="0">
              <a:buNone/>
            </a:pPr>
            <a:r>
              <a:rPr lang="zh-CN" altLang="en-US" sz="500"/>
              <a:t>	&lt;div id="demo"&gt;</a:t>
            </a:r>
            <a:endParaRPr lang="zh-CN" altLang="en-US" sz="500"/>
          </a:p>
          <a:p>
            <a:pPr marL="0" indent="0">
              <a:buNone/>
            </a:pPr>
            <a:r>
              <a:rPr lang="zh-CN" altLang="en-US" sz="500"/>
              <a:t>		&lt;button v-on:click="show = !show"&gt;</a:t>
            </a:r>
            <a:endParaRPr lang="zh-CN" altLang="en-US" sz="500"/>
          </a:p>
          <a:p>
            <a:pPr marL="0" indent="0">
              <a:buNone/>
            </a:pPr>
            <a:r>
              <a:rPr lang="zh-CN" altLang="en-US" sz="500"/>
              <a:t>			Toggle</a:t>
            </a:r>
            <a:endParaRPr lang="zh-CN" altLang="en-US" sz="500"/>
          </a:p>
          <a:p>
            <a:pPr marL="0" indent="0">
              <a:buNone/>
            </a:pPr>
            <a:r>
              <a:rPr lang="zh-CN" altLang="en-US" sz="500"/>
              <a:t>		&lt;/button&gt;</a:t>
            </a:r>
            <a:endParaRPr lang="zh-CN" altLang="en-US" sz="500"/>
          </a:p>
          <a:p>
            <a:pPr marL="0" indent="0">
              <a:buNone/>
            </a:pPr>
            <a:r>
              <a:rPr lang="zh-CN" altLang="en-US" sz="500"/>
              <a:t>		&lt;transition name="fade"&gt;</a:t>
            </a:r>
            <a:endParaRPr lang="zh-CN" altLang="en-US" sz="500"/>
          </a:p>
          <a:p>
            <a:pPr marL="0" indent="0">
              <a:buNone/>
            </a:pPr>
            <a:r>
              <a:rPr lang="zh-CN" altLang="en-US" sz="500"/>
              <a:t>			&lt;p v-if="show"&gt;hello&lt;/p&gt;</a:t>
            </a:r>
            <a:endParaRPr lang="zh-CN" altLang="en-US" sz="500"/>
          </a:p>
          <a:p>
            <a:pPr marL="0" indent="0">
              <a:buNone/>
            </a:pPr>
            <a:r>
              <a:rPr lang="zh-CN" altLang="en-US" sz="500"/>
              <a:t>		&lt;/transition&gt;</a:t>
            </a:r>
            <a:endParaRPr lang="zh-CN" altLang="en-US" sz="500"/>
          </a:p>
          <a:p>
            <a:pPr marL="0" indent="0">
              <a:buNone/>
            </a:pPr>
            <a:r>
              <a:rPr lang="zh-CN" altLang="en-US" sz="500"/>
              <a:t>	&lt;/div&gt;</a:t>
            </a:r>
            <a:endParaRPr lang="zh-CN" altLang="en-US" sz="500"/>
          </a:p>
          <a:p>
            <a:pPr marL="0" indent="0">
              <a:buNone/>
            </a:pPr>
            <a:r>
              <a:rPr lang="zh-CN" altLang="en-US" sz="500"/>
              <a:t>		&lt;script src="vue.js" type="text/javascript" charset="utf-8"&gt;&lt;/script&gt;</a:t>
            </a:r>
            <a:endParaRPr lang="zh-CN" altLang="en-US" sz="500"/>
          </a:p>
          <a:p>
            <a:pPr marL="0" indent="0">
              <a:buNone/>
            </a:pPr>
            <a:r>
              <a:rPr lang="zh-CN" altLang="en-US" sz="500"/>
              <a:t>		&lt;script type="text/javascript"&gt;</a:t>
            </a:r>
            <a:endParaRPr lang="zh-CN" altLang="en-US" sz="500"/>
          </a:p>
          <a:p>
            <a:pPr marL="0" indent="0">
              <a:buNone/>
            </a:pPr>
            <a:r>
              <a:rPr lang="zh-CN" altLang="en-US" sz="500"/>
              <a:t>			var vm = new Vue({</a:t>
            </a:r>
            <a:endParaRPr lang="zh-CN" altLang="en-US" sz="500"/>
          </a:p>
          <a:p>
            <a:pPr marL="0" indent="0">
              <a:buNone/>
            </a:pPr>
            <a:r>
              <a:rPr lang="zh-CN" altLang="en-US" sz="500"/>
              <a:t>				el:'#demo',</a:t>
            </a:r>
            <a:endParaRPr lang="zh-CN" altLang="en-US" sz="500"/>
          </a:p>
          <a:p>
            <a:pPr marL="0" indent="0">
              <a:buNone/>
            </a:pPr>
            <a:r>
              <a:rPr lang="zh-CN" altLang="en-US" sz="500"/>
              <a:t>				data:{</a:t>
            </a:r>
            <a:endParaRPr lang="zh-CN" altLang="en-US" sz="500"/>
          </a:p>
          <a:p>
            <a:pPr marL="0" indent="0">
              <a:buNone/>
            </a:pPr>
            <a:r>
              <a:rPr lang="zh-CN" altLang="en-US" sz="500"/>
              <a:t>					show: true</a:t>
            </a:r>
            <a:endParaRPr lang="zh-CN" altLang="en-US" sz="500"/>
          </a:p>
          <a:p>
            <a:pPr marL="0" indent="0">
              <a:buNone/>
            </a:pPr>
            <a:r>
              <a:rPr lang="zh-CN" altLang="en-US" sz="500"/>
              <a:t>				}</a:t>
            </a:r>
            <a:endParaRPr lang="zh-CN" altLang="en-US" sz="500"/>
          </a:p>
          <a:p>
            <a:pPr marL="0" indent="0">
              <a:buNone/>
            </a:pPr>
            <a:r>
              <a:rPr lang="zh-CN" altLang="en-US" sz="500"/>
              <a:t>			});</a:t>
            </a:r>
            <a:endParaRPr lang="zh-CN" altLang="en-US" sz="500"/>
          </a:p>
          <a:p>
            <a:pPr marL="0" indent="0">
              <a:buNone/>
            </a:pPr>
            <a:r>
              <a:rPr lang="zh-CN" altLang="en-US" sz="500"/>
              <a:t>		&lt;/script&gt;</a:t>
            </a:r>
            <a:endParaRPr lang="zh-CN" altLang="en-US" sz="500"/>
          </a:p>
          <a:p>
            <a:pPr marL="0" indent="0">
              <a:buNone/>
            </a:pPr>
            <a:r>
              <a:rPr lang="zh-CN" altLang="en-US" sz="500"/>
              <a:t>	&lt;/body&gt;</a:t>
            </a:r>
            <a:endParaRPr lang="zh-CN" altLang="en-US" sz="500"/>
          </a:p>
          <a:p>
            <a:pPr marL="0" indent="0">
              <a:buNone/>
            </a:pPr>
            <a:r>
              <a:rPr lang="zh-CN" altLang="en-US" sz="500"/>
              <a:t>&lt;/html&gt;</a:t>
            </a:r>
            <a:endParaRPr lang="zh-CN" altLang="en-US" sz="5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2.4 </a:t>
            </a:r>
            <a:r>
              <a:rPr lang="zh-CN" altLang="en-US"/>
              <a:t>过渡组件的注意事项</a:t>
            </a:r>
            <a:endParaRPr lang="zh-CN" altLang="en-US"/>
          </a:p>
        </p:txBody>
      </p:sp>
      <p:sp>
        <p:nvSpPr>
          <p:cNvPr id="3" name="内容占位符 2"/>
          <p:cNvSpPr>
            <a:spLocks noGrp="1"/>
          </p:cNvSpPr>
          <p:nvPr>
            <p:ph idx="1"/>
          </p:nvPr>
        </p:nvSpPr>
        <p:spPr>
          <a:xfrm>
            <a:off x="535940" y="897890"/>
            <a:ext cx="7836535" cy="3869690"/>
          </a:xfrm>
        </p:spPr>
        <p:txBody>
          <a:bodyPr/>
          <a:p>
            <a:pPr algn="l">
              <a:spcBef>
                <a:spcPts val="1000"/>
              </a:spcBef>
            </a:pPr>
            <a:r>
              <a:rPr sz="1800" b="0">
                <a:solidFill>
                  <a:srgbClr val="404040"/>
                </a:solidFill>
                <a:latin typeface="微软雅黑" panose="020B0503020204020204" charset="-122"/>
                <a:ea typeface="微软雅黑" panose="020B0503020204020204" charset="-122"/>
                <a:cs typeface="微软雅黑" panose="020B0503020204020204" charset="-122"/>
              </a:rPr>
              <a:t>元素封装成过渡组件之后，在遇到插入或删除时，Vue 将</a:t>
            </a:r>
            <a:endParaRPr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sz="1800" b="0">
                <a:solidFill>
                  <a:srgbClr val="404040"/>
                </a:solidFill>
                <a:latin typeface="微软雅黑" panose="020B0503020204020204" charset="-122"/>
                <a:ea typeface="微软雅黑" panose="020B0503020204020204" charset="-122"/>
                <a:cs typeface="微软雅黑" panose="020B0503020204020204" charset="-122"/>
              </a:rPr>
              <a:t>自动嗅探目标元素是否有 CSS 过渡或动画，并在合适时添加/删除 CSS 类名。</a:t>
            </a:r>
            <a:endParaRPr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sz="1800" b="0">
                <a:solidFill>
                  <a:srgbClr val="404040"/>
                </a:solidFill>
                <a:latin typeface="微软雅黑" panose="020B0503020204020204" charset="-122"/>
                <a:ea typeface="微软雅黑" panose="020B0503020204020204" charset="-122"/>
                <a:cs typeface="微软雅黑" panose="020B0503020204020204" charset="-122"/>
              </a:rPr>
              <a:t>如果过渡组件设置了过渡的 JavaScript 钩子函数，会在相应的阶段调用钩子函数。</a:t>
            </a:r>
            <a:endParaRPr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sz="1800" b="0">
                <a:solidFill>
                  <a:srgbClr val="404040"/>
                </a:solidFill>
                <a:latin typeface="微软雅黑" panose="020B0503020204020204" charset="-122"/>
                <a:ea typeface="微软雅黑" panose="020B0503020204020204" charset="-122"/>
                <a:cs typeface="微软雅黑" panose="020B0503020204020204" charset="-122"/>
              </a:rPr>
              <a:t>如果没有找到 JavaScript 钩子并且也没有检测到 CSS 过渡/动画，DOM 操作（插入/删除）在下一帧中立即执行。(注意：此指浏览器逐帧动画机制，与 Vue，和Vue的 nextTick 概念不同)</a:t>
            </a:r>
            <a:endParaRPr sz="1800" b="0">
              <a:solidFill>
                <a:srgbClr val="404040"/>
              </a:solidFill>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2.5 css</a:t>
            </a:r>
            <a:r>
              <a:rPr lang="zh-CN" altLang="en-US"/>
              <a:t>动画过渡</a:t>
            </a:r>
            <a:endParaRPr lang="zh-CN" altLang="en-US"/>
          </a:p>
        </p:txBody>
      </p:sp>
      <p:sp>
        <p:nvSpPr>
          <p:cNvPr id="3" name="内容占位符 2"/>
          <p:cNvSpPr>
            <a:spLocks noGrp="1"/>
          </p:cNvSpPr>
          <p:nvPr>
            <p:ph idx="1"/>
          </p:nvPr>
        </p:nvSpPr>
        <p:spPr/>
        <p:txBody>
          <a:bodyPr/>
          <a:p>
            <a:pPr marL="0" indent="0">
              <a:buNone/>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常用的过渡都是使用 CSS 过渡。比如上一个例子。</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CSS 动画用法同 CSS 过渡，区别是在动画中 v-enter 类名在节点插入 DOM 后不会立即删除，而是在 animationend 事件触发时删除。</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2.6 css</a:t>
            </a:r>
            <a:r>
              <a:rPr lang="zh-CN" altLang="en-US"/>
              <a:t>动画过渡的示例</a:t>
            </a:r>
            <a:endParaRPr lang="zh-CN" altLang="en-US"/>
          </a:p>
        </p:txBody>
      </p:sp>
      <p:sp>
        <p:nvSpPr>
          <p:cNvPr id="3" name="内容占位符 2"/>
          <p:cNvSpPr>
            <a:spLocks noGrp="1"/>
          </p:cNvSpPr>
          <p:nvPr>
            <p:ph idx="1"/>
          </p:nvPr>
        </p:nvSpPr>
        <p:spPr/>
        <p:txBody>
          <a:bodyPr/>
          <a:p>
            <a:pPr marL="0" indent="0">
              <a:buNone/>
            </a:pPr>
            <a:r>
              <a:rPr lang="zh-CN" altLang="en-US" sz="400"/>
              <a:t>&lt;!DOCTYPE html&gt;</a:t>
            </a:r>
            <a:endParaRPr lang="zh-CN" altLang="en-US" sz="400"/>
          </a:p>
          <a:p>
            <a:pPr marL="0" indent="0">
              <a:buNone/>
            </a:pPr>
            <a:r>
              <a:rPr lang="zh-CN" altLang="en-US" sz="400"/>
              <a:t>&lt;html&gt;</a:t>
            </a:r>
            <a:endParaRPr lang="zh-CN" altLang="en-US" sz="400"/>
          </a:p>
          <a:p>
            <a:pPr marL="0" indent="0">
              <a:buNone/>
            </a:pPr>
            <a:r>
              <a:rPr lang="zh-CN" altLang="en-US" sz="400"/>
              <a:t>	&lt;head&gt;</a:t>
            </a:r>
            <a:endParaRPr lang="zh-CN" altLang="en-US" sz="400"/>
          </a:p>
          <a:p>
            <a:pPr marL="0" indent="0">
              <a:buNone/>
            </a:pPr>
            <a:r>
              <a:rPr lang="zh-CN" altLang="en-US" sz="400"/>
              <a:t>		&lt;meta charset="UTF-8"&gt;</a:t>
            </a:r>
            <a:endParaRPr lang="zh-CN" altLang="en-US" sz="400"/>
          </a:p>
          <a:p>
            <a:pPr marL="0" indent="0">
              <a:buNone/>
            </a:pPr>
            <a:r>
              <a:rPr lang="zh-CN" altLang="en-US" sz="400"/>
              <a:t>		&lt;title&gt;&lt;/title&gt;</a:t>
            </a:r>
            <a:endParaRPr lang="zh-CN" altLang="en-US" sz="400"/>
          </a:p>
          <a:p>
            <a:pPr marL="0" indent="0">
              <a:buNone/>
            </a:pPr>
            <a:r>
              <a:rPr lang="zh-CN" altLang="en-US" sz="400"/>
              <a:t>		&lt;style type="text/css"&gt;</a:t>
            </a:r>
            <a:endParaRPr lang="zh-CN" altLang="en-US" sz="400"/>
          </a:p>
          <a:p>
            <a:pPr marL="0" indent="0">
              <a:buNone/>
            </a:pPr>
            <a:r>
              <a:rPr lang="zh-CN" altLang="en-US" sz="400"/>
              <a:t>			.bounce-enter-active {animation: bounce-in .5s;}</a:t>
            </a:r>
            <a:endParaRPr lang="zh-CN" altLang="en-US" sz="400"/>
          </a:p>
          <a:p>
            <a:pPr marL="0" indent="0">
              <a:buNone/>
            </a:pPr>
            <a:r>
              <a:rPr lang="zh-CN" altLang="en-US" sz="400"/>
              <a:t>			.bounce-leave-active {animation: bounce-out .5s;}</a:t>
            </a:r>
            <a:endParaRPr lang="zh-CN" altLang="en-US" sz="400"/>
          </a:p>
          <a:p>
            <a:pPr marL="0" indent="0">
              <a:buNone/>
            </a:pPr>
            <a:r>
              <a:rPr lang="zh-CN" altLang="en-US" sz="400"/>
              <a:t>			@keyframes bounce-in {</a:t>
            </a:r>
            <a:endParaRPr lang="zh-CN" altLang="en-US" sz="400"/>
          </a:p>
          <a:p>
            <a:pPr marL="0" indent="0">
              <a:buNone/>
            </a:pPr>
            <a:r>
              <a:rPr lang="zh-CN" altLang="en-US" sz="400"/>
              <a:t>				0% {transform: scale(0);}</a:t>
            </a:r>
            <a:endParaRPr lang="zh-CN" altLang="en-US" sz="400"/>
          </a:p>
          <a:p>
            <a:pPr marL="0" indent="0">
              <a:buNone/>
            </a:pPr>
            <a:r>
              <a:rPr lang="zh-CN" altLang="en-US" sz="400"/>
              <a:t>				50% {transform: scale(1.5);}</a:t>
            </a:r>
            <a:endParaRPr lang="zh-CN" altLang="en-US" sz="400"/>
          </a:p>
          <a:p>
            <a:pPr marL="0" indent="0">
              <a:buNone/>
            </a:pPr>
            <a:r>
              <a:rPr lang="zh-CN" altLang="en-US" sz="400"/>
              <a:t>				100% {transform: scale(1);}</a:t>
            </a:r>
            <a:endParaRPr lang="zh-CN" altLang="en-US" sz="400"/>
          </a:p>
          <a:p>
            <a:pPr marL="0" indent="0">
              <a:buNone/>
            </a:pPr>
            <a:r>
              <a:rPr lang="zh-CN" altLang="en-US" sz="400"/>
              <a:t>			}</a:t>
            </a:r>
            <a:endParaRPr lang="zh-CN" altLang="en-US" sz="400"/>
          </a:p>
          <a:p>
            <a:pPr marL="0" indent="0">
              <a:buNone/>
            </a:pPr>
            <a:r>
              <a:rPr lang="zh-CN" altLang="en-US" sz="400"/>
              <a:t>			@keyframes bounce-out {</a:t>
            </a:r>
            <a:endParaRPr lang="zh-CN" altLang="en-US" sz="400"/>
          </a:p>
          <a:p>
            <a:pPr marL="0" indent="0">
              <a:buNone/>
            </a:pPr>
            <a:r>
              <a:rPr lang="zh-CN" altLang="en-US" sz="400"/>
              <a:t>				0% {transform: scale(1);}</a:t>
            </a:r>
            <a:endParaRPr lang="zh-CN" altLang="en-US" sz="400"/>
          </a:p>
          <a:p>
            <a:pPr marL="0" indent="0">
              <a:buNone/>
            </a:pPr>
            <a:r>
              <a:rPr lang="zh-CN" altLang="en-US" sz="400"/>
              <a:t>				50% {transform: scale(1.5);}</a:t>
            </a:r>
            <a:endParaRPr lang="zh-CN" altLang="en-US" sz="400"/>
          </a:p>
          <a:p>
            <a:pPr marL="0" indent="0">
              <a:buNone/>
            </a:pPr>
            <a:r>
              <a:rPr lang="zh-CN" altLang="en-US" sz="400"/>
              <a:t>				100% {transform: scale(0);}</a:t>
            </a:r>
            <a:endParaRPr lang="zh-CN" altLang="en-US" sz="400"/>
          </a:p>
          <a:p>
            <a:pPr marL="0" indent="0">
              <a:buNone/>
            </a:pPr>
            <a:r>
              <a:rPr lang="zh-CN" altLang="en-US" sz="400"/>
              <a:t>			}</a:t>
            </a:r>
            <a:endParaRPr lang="zh-CN" altLang="en-US" sz="400"/>
          </a:p>
          <a:p>
            <a:pPr marL="0" indent="0">
              <a:buNone/>
            </a:pPr>
            <a:r>
              <a:rPr lang="zh-CN" altLang="en-US" sz="400"/>
              <a:t>		&lt;/style&gt;</a:t>
            </a:r>
            <a:endParaRPr lang="zh-CN" altLang="en-US" sz="400"/>
          </a:p>
          <a:p>
            <a:pPr marL="0" indent="0">
              <a:buNone/>
            </a:pPr>
            <a:r>
              <a:rPr lang="zh-CN" altLang="en-US" sz="400"/>
              <a:t>	&lt;/head&gt;</a:t>
            </a:r>
            <a:endParaRPr lang="zh-CN" altLang="en-US" sz="400"/>
          </a:p>
          <a:p>
            <a:pPr marL="0" indent="0">
              <a:buNone/>
            </a:pPr>
            <a:endParaRPr lang="zh-CN" altLang="en-US" sz="400"/>
          </a:p>
          <a:p>
            <a:pPr marL="0" indent="0">
              <a:buNone/>
            </a:pPr>
            <a:r>
              <a:rPr lang="zh-CN" altLang="en-US" sz="400"/>
              <a:t>	&lt;body&gt;</a:t>
            </a:r>
            <a:endParaRPr lang="zh-CN" altLang="en-US" sz="400"/>
          </a:p>
          <a:p>
            <a:pPr marL="0" indent="0">
              <a:buNone/>
            </a:pPr>
            <a:r>
              <a:rPr lang="zh-CN" altLang="en-US" sz="400"/>
              <a:t>		&lt;div id="example-2"&gt;</a:t>
            </a:r>
            <a:endParaRPr lang="zh-CN" altLang="en-US" sz="400"/>
          </a:p>
          <a:p>
            <a:pPr marL="0" indent="0">
              <a:buNone/>
            </a:pPr>
            <a:r>
              <a:rPr lang="zh-CN" altLang="en-US" sz="400"/>
              <a:t>			&lt;button @click="show = !show"&gt;Toggle show&lt;/button&gt;</a:t>
            </a:r>
            <a:endParaRPr lang="zh-CN" altLang="en-US" sz="400"/>
          </a:p>
          <a:p>
            <a:pPr marL="0" indent="0">
              <a:buNone/>
            </a:pPr>
            <a:r>
              <a:rPr lang="zh-CN" altLang="en-US" sz="400"/>
              <a:t>			&lt;transition name="bounce"&gt;</a:t>
            </a:r>
            <a:endParaRPr lang="zh-CN" altLang="en-US" sz="400"/>
          </a:p>
          <a:p>
            <a:pPr marL="0" indent="0">
              <a:buNone/>
            </a:pPr>
            <a:r>
              <a:rPr lang="zh-CN" altLang="en-US" sz="400"/>
              <a:t>				&lt;p v-if="show"&gt;Look at me!&lt;/p&gt;</a:t>
            </a:r>
            <a:endParaRPr lang="zh-CN" altLang="en-US" sz="400"/>
          </a:p>
          <a:p>
            <a:pPr marL="0" indent="0">
              <a:buNone/>
            </a:pPr>
            <a:r>
              <a:rPr lang="zh-CN" altLang="en-US" sz="400"/>
              <a:t>			&lt;/transition&gt;</a:t>
            </a:r>
            <a:endParaRPr lang="zh-CN" altLang="en-US" sz="400"/>
          </a:p>
          <a:p>
            <a:pPr marL="0" indent="0">
              <a:buNone/>
            </a:pPr>
            <a:r>
              <a:rPr lang="zh-CN" altLang="en-US" sz="400"/>
              <a:t>		&lt;/div&gt;</a:t>
            </a:r>
            <a:endParaRPr lang="zh-CN" altLang="en-US" sz="400"/>
          </a:p>
          <a:p>
            <a:pPr marL="0" indent="0">
              <a:buNone/>
            </a:pPr>
            <a:r>
              <a:rPr lang="zh-CN" altLang="en-US" sz="400"/>
              <a:t>		&lt;script src="vue.js" type="text/javascript" charset="utf-8"&gt;&lt;/script&gt;</a:t>
            </a:r>
            <a:endParaRPr lang="zh-CN" altLang="en-US" sz="400"/>
          </a:p>
          <a:p>
            <a:pPr marL="0" indent="0">
              <a:buNone/>
            </a:pPr>
            <a:r>
              <a:rPr lang="zh-CN" altLang="en-US" sz="400"/>
              <a:t>		&lt;script type="text/javascript"&gt;</a:t>
            </a:r>
            <a:endParaRPr lang="zh-CN" altLang="en-US" sz="400"/>
          </a:p>
          <a:p>
            <a:pPr marL="0" indent="0">
              <a:buNone/>
            </a:pPr>
            <a:r>
              <a:rPr lang="zh-CN" altLang="en-US" sz="400"/>
              <a:t>			new Vue({</a:t>
            </a:r>
            <a:endParaRPr lang="zh-CN" altLang="en-US" sz="400"/>
          </a:p>
          <a:p>
            <a:pPr marL="0" indent="0">
              <a:buNone/>
            </a:pPr>
            <a:r>
              <a:rPr lang="zh-CN" altLang="en-US" sz="400"/>
              <a:t>				el: '#example-2',</a:t>
            </a:r>
            <a:endParaRPr lang="zh-CN" altLang="en-US" sz="400"/>
          </a:p>
          <a:p>
            <a:pPr marL="0" indent="0">
              <a:buNone/>
            </a:pPr>
            <a:r>
              <a:rPr lang="zh-CN" altLang="en-US" sz="400"/>
              <a:t>				data: {</a:t>
            </a:r>
            <a:endParaRPr lang="zh-CN" altLang="en-US" sz="400"/>
          </a:p>
          <a:p>
            <a:pPr marL="0" indent="0">
              <a:buNone/>
            </a:pPr>
            <a:r>
              <a:rPr lang="zh-CN" altLang="en-US" sz="400"/>
              <a:t>					show: true</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&lt;/script&gt;</a:t>
            </a:r>
            <a:endParaRPr lang="zh-CN" altLang="en-US" sz="400"/>
          </a:p>
          <a:p>
            <a:pPr marL="0" indent="0">
              <a:buNone/>
            </a:pPr>
            <a:r>
              <a:rPr lang="zh-CN" altLang="en-US" sz="400"/>
              <a:t>	&lt;/body&gt;</a:t>
            </a:r>
            <a:endParaRPr lang="zh-CN" altLang="en-US" sz="400"/>
          </a:p>
          <a:p>
            <a:pPr marL="0" indent="0">
              <a:buNone/>
            </a:pPr>
            <a:endParaRPr lang="zh-CN" altLang="en-US" sz="400"/>
          </a:p>
          <a:p>
            <a:pPr marL="0" indent="0">
              <a:buNone/>
            </a:pPr>
            <a:r>
              <a:rPr lang="zh-CN" altLang="en-US" sz="400"/>
              <a:t>&lt;/html&gt;</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2.7 </a:t>
            </a:r>
            <a:r>
              <a:rPr lang="zh-CN" altLang="en-US"/>
              <a:t>自定义类名过渡</a:t>
            </a:r>
            <a:endParaRPr lang="zh-CN" altLang="en-US"/>
          </a:p>
        </p:txBody>
      </p:sp>
      <p:sp>
        <p:nvSpPr>
          <p:cNvPr id="3" name="内容占位符 2"/>
          <p:cNvSpPr>
            <a:spLocks noGrp="1"/>
          </p:cNvSpPr>
          <p:nvPr>
            <p:ph idx="1"/>
          </p:nvPr>
        </p:nvSpPr>
        <p:spPr>
          <a:xfrm>
            <a:off x="624205" y="1051560"/>
            <a:ext cx="7836535" cy="3810000"/>
          </a:xfrm>
        </p:spPr>
        <p:txBody>
          <a:bodyPr/>
          <a:p>
            <a:pPr algn="l">
              <a:spcBef>
                <a:spcPts val="1000"/>
              </a:spcBef>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我们可以通过特性来自定义过渡类名：</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enter-class</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enter-active-class</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leave-class</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leave-active-class</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a:p>
            <a:pPr algn="l">
              <a:spcBef>
                <a:spcPts val="1000"/>
              </a:spcBef>
            </a:pPr>
            <a:r>
              <a:rPr lang="zh-CN" altLang="en-US" sz="1800" b="0">
                <a:solidFill>
                  <a:srgbClr val="404040"/>
                </a:solidFill>
                <a:latin typeface="微软雅黑" panose="020B0503020204020204" charset="-122"/>
                <a:ea typeface="微软雅黑" panose="020B0503020204020204" charset="-122"/>
                <a:cs typeface="微软雅黑" panose="020B0503020204020204" charset="-122"/>
              </a:rPr>
              <a:t>他们的优先级高于普通的类名，这对于 Vue 的过渡系统和其他第三方 CSS 动画库，如 Animate.css 结合使用十分有用。</a:t>
            </a:r>
            <a:endParaRPr lang="zh-CN" altLang="en-US" sz="1800" b="0">
              <a:solidFill>
                <a:srgbClr val="404040"/>
              </a:solidFill>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2.8 </a:t>
            </a:r>
            <a:r>
              <a:rPr lang="zh-CN" altLang="en-US"/>
              <a:t>自定义过渡的示例</a:t>
            </a:r>
            <a:endParaRPr lang="zh-CN" altLang="en-US"/>
          </a:p>
        </p:txBody>
      </p:sp>
      <p:sp>
        <p:nvSpPr>
          <p:cNvPr id="3" name="内容占位符 2"/>
          <p:cNvSpPr>
            <a:spLocks noGrp="1"/>
          </p:cNvSpPr>
          <p:nvPr>
            <p:ph idx="1"/>
          </p:nvPr>
        </p:nvSpPr>
        <p:spPr/>
        <p:txBody>
          <a:bodyPr/>
          <a:p>
            <a:pPr marL="0" indent="0">
              <a:buNone/>
            </a:pPr>
            <a:r>
              <a:rPr lang="zh-CN" altLang="en-US" sz="500"/>
              <a:t>&lt;!DOCTYPE html&gt;</a:t>
            </a:r>
            <a:endParaRPr lang="zh-CN" altLang="en-US" sz="500"/>
          </a:p>
          <a:p>
            <a:pPr marL="0" indent="0">
              <a:buNone/>
            </a:pPr>
            <a:r>
              <a:rPr lang="zh-CN" altLang="en-US" sz="500"/>
              <a:t>&lt;html&gt;</a:t>
            </a:r>
            <a:endParaRPr lang="zh-CN" altLang="en-US" sz="500"/>
          </a:p>
          <a:p>
            <a:pPr marL="0" indent="0">
              <a:buNone/>
            </a:pPr>
            <a:endParaRPr lang="zh-CN" altLang="en-US" sz="500"/>
          </a:p>
          <a:p>
            <a:pPr marL="0" indent="0">
              <a:buNone/>
            </a:pPr>
            <a:r>
              <a:rPr lang="zh-CN" altLang="en-US" sz="500"/>
              <a:t>	&lt;head&gt;</a:t>
            </a:r>
            <a:endParaRPr lang="zh-CN" altLang="en-US" sz="500"/>
          </a:p>
          <a:p>
            <a:pPr marL="0" indent="0">
              <a:buNone/>
            </a:pPr>
            <a:r>
              <a:rPr lang="zh-CN" altLang="en-US" sz="500"/>
              <a:t>		&lt;meta charset="UTF-8"&gt;</a:t>
            </a:r>
            <a:endParaRPr lang="zh-CN" altLang="en-US" sz="500"/>
          </a:p>
          <a:p>
            <a:pPr marL="0" indent="0">
              <a:buNone/>
            </a:pPr>
            <a:r>
              <a:rPr lang="zh-CN" altLang="en-US" sz="500"/>
              <a:t>		&lt;title&gt;&lt;/title&gt;</a:t>
            </a:r>
            <a:endParaRPr lang="zh-CN" altLang="en-US" sz="500"/>
          </a:p>
          <a:p>
            <a:pPr marL="0" indent="0">
              <a:buNone/>
            </a:pPr>
            <a:r>
              <a:rPr lang="zh-CN" altLang="en-US" sz="500"/>
              <a:t>		&lt;link rel="stylesheet" type="text/css" href="animate.min.css" /&gt;</a:t>
            </a:r>
            <a:endParaRPr lang="zh-CN" altLang="en-US" sz="500"/>
          </a:p>
          <a:p>
            <a:pPr marL="0" indent="0">
              <a:buNone/>
            </a:pPr>
            <a:r>
              <a:rPr lang="zh-CN" altLang="en-US" sz="500"/>
              <a:t>	&lt;/head&gt;</a:t>
            </a:r>
            <a:endParaRPr lang="zh-CN" altLang="en-US" sz="500"/>
          </a:p>
          <a:p>
            <a:pPr marL="0" indent="0">
              <a:buNone/>
            </a:pPr>
            <a:endParaRPr lang="zh-CN" altLang="en-US" sz="500"/>
          </a:p>
          <a:p>
            <a:pPr marL="0" indent="0">
              <a:buNone/>
            </a:pPr>
            <a:r>
              <a:rPr lang="zh-CN" altLang="en-US" sz="500"/>
              <a:t>	&lt;body&gt;</a:t>
            </a:r>
            <a:endParaRPr lang="zh-CN" altLang="en-US" sz="500"/>
          </a:p>
          <a:p>
            <a:pPr marL="0" indent="0">
              <a:buNone/>
            </a:pPr>
            <a:r>
              <a:rPr lang="zh-CN" altLang="en-US" sz="500"/>
              <a:t>		&lt;div id="example-3"&gt;</a:t>
            </a:r>
            <a:endParaRPr lang="zh-CN" altLang="en-US" sz="500"/>
          </a:p>
          <a:p>
            <a:pPr marL="0" indent="0">
              <a:buNone/>
            </a:pPr>
            <a:r>
              <a:rPr lang="zh-CN" altLang="en-US" sz="500"/>
              <a:t>			&lt;button @click="show = !show"&gt;</a:t>
            </a:r>
            <a:endParaRPr lang="zh-CN" altLang="en-US" sz="500"/>
          </a:p>
          <a:p>
            <a:pPr marL="0" indent="0">
              <a:buNone/>
            </a:pPr>
            <a:r>
              <a:rPr lang="zh-CN" altLang="en-US" sz="500"/>
              <a:t>				Toggle render</a:t>
            </a:r>
            <a:endParaRPr lang="zh-CN" altLang="en-US" sz="500"/>
          </a:p>
          <a:p>
            <a:pPr marL="0" indent="0">
              <a:buNone/>
            </a:pPr>
            <a:r>
              <a:rPr lang="zh-CN" altLang="en-US" sz="500"/>
              <a:t>			&lt;/button&gt;</a:t>
            </a:r>
            <a:endParaRPr lang="zh-CN" altLang="en-US" sz="500"/>
          </a:p>
          <a:p>
            <a:pPr marL="0" indent="0">
              <a:buNone/>
            </a:pPr>
            <a:r>
              <a:rPr lang="zh-CN" altLang="en-US" sz="500"/>
              <a:t>			&lt;transition name="custom-classes-transition"</a:t>
            </a:r>
            <a:endParaRPr lang="zh-CN" altLang="en-US" sz="500"/>
          </a:p>
          <a:p>
            <a:pPr marL="0" indent="0">
              <a:buNone/>
            </a:pPr>
            <a:r>
              <a:rPr lang="zh-CN" altLang="en-US" sz="500"/>
              <a:t>				 enter-active-class="animated tada" </a:t>
            </a:r>
            <a:endParaRPr lang="zh-CN" altLang="en-US" sz="500"/>
          </a:p>
          <a:p>
            <a:pPr marL="0" indent="0">
              <a:buNone/>
            </a:pPr>
            <a:r>
              <a:rPr lang="zh-CN" altLang="en-US" sz="500"/>
              <a:t>				 leave-active-class="animated bounceOutRight"&gt;</a:t>
            </a:r>
            <a:endParaRPr lang="zh-CN" altLang="en-US" sz="500"/>
          </a:p>
          <a:p>
            <a:pPr marL="0" indent="0">
              <a:buNone/>
            </a:pPr>
            <a:r>
              <a:rPr lang="zh-CN" altLang="en-US" sz="500"/>
              <a:t>				&lt;p v-if="show"&gt;hello&lt;/p&gt;</a:t>
            </a:r>
            <a:endParaRPr lang="zh-CN" altLang="en-US" sz="500"/>
          </a:p>
          <a:p>
            <a:pPr marL="0" indent="0">
              <a:buNone/>
            </a:pPr>
            <a:r>
              <a:rPr lang="zh-CN" altLang="en-US" sz="500"/>
              <a:t>			&lt;/transition&gt;</a:t>
            </a:r>
            <a:endParaRPr lang="zh-CN" altLang="en-US" sz="500"/>
          </a:p>
          <a:p>
            <a:pPr marL="0" indent="0">
              <a:buNone/>
            </a:pPr>
            <a:r>
              <a:rPr lang="zh-CN" altLang="en-US" sz="500"/>
              <a:t>		&lt;/div&gt;</a:t>
            </a:r>
            <a:endParaRPr lang="zh-CN" altLang="en-US" sz="500"/>
          </a:p>
          <a:p>
            <a:pPr marL="0" indent="0">
              <a:buNone/>
            </a:pPr>
            <a:r>
              <a:rPr lang="zh-CN" altLang="en-US" sz="500"/>
              <a:t>		&lt;script src="vue.js" type="text/javascript" charset="utf-8"&gt;&lt;/script&gt;</a:t>
            </a:r>
            <a:endParaRPr lang="zh-CN" altLang="en-US" sz="500"/>
          </a:p>
          <a:p>
            <a:pPr marL="0" indent="0">
              <a:buNone/>
            </a:pPr>
            <a:r>
              <a:rPr lang="zh-CN" altLang="en-US" sz="500"/>
              <a:t>		&lt;script type="text/javascript"&gt;</a:t>
            </a:r>
            <a:endParaRPr lang="zh-CN" altLang="en-US" sz="500"/>
          </a:p>
          <a:p>
            <a:pPr marL="0" indent="0">
              <a:buNone/>
            </a:pPr>
            <a:r>
              <a:rPr lang="zh-CN" altLang="en-US" sz="500"/>
              <a:t>			new Vue({</a:t>
            </a:r>
            <a:endParaRPr lang="zh-CN" altLang="en-US" sz="500"/>
          </a:p>
          <a:p>
            <a:pPr marL="0" indent="0">
              <a:buNone/>
            </a:pPr>
            <a:r>
              <a:rPr lang="zh-CN" altLang="en-US" sz="500"/>
              <a:t>				el: '#example-3',</a:t>
            </a:r>
            <a:endParaRPr lang="zh-CN" altLang="en-US" sz="500"/>
          </a:p>
          <a:p>
            <a:pPr marL="0" indent="0">
              <a:buNone/>
            </a:pPr>
            <a:r>
              <a:rPr lang="zh-CN" altLang="en-US" sz="500"/>
              <a:t>				data: {</a:t>
            </a:r>
            <a:endParaRPr lang="zh-CN" altLang="en-US" sz="500"/>
          </a:p>
          <a:p>
            <a:pPr marL="0" indent="0">
              <a:buNone/>
            </a:pPr>
            <a:r>
              <a:rPr lang="zh-CN" altLang="en-US" sz="500"/>
              <a:t>					show: true</a:t>
            </a:r>
            <a:endParaRPr lang="zh-CN" altLang="en-US" sz="500"/>
          </a:p>
          <a:p>
            <a:pPr marL="0" indent="0">
              <a:buNone/>
            </a:pPr>
            <a:r>
              <a:rPr lang="zh-CN" altLang="en-US" sz="500"/>
              <a:t>				}</a:t>
            </a:r>
            <a:endParaRPr lang="zh-CN" altLang="en-US" sz="500"/>
          </a:p>
          <a:p>
            <a:pPr marL="0" indent="0">
              <a:buNone/>
            </a:pPr>
            <a:r>
              <a:rPr lang="zh-CN" altLang="en-US" sz="500"/>
              <a:t>			})</a:t>
            </a:r>
            <a:endParaRPr lang="zh-CN" altLang="en-US" sz="500"/>
          </a:p>
          <a:p>
            <a:pPr marL="0" indent="0">
              <a:buNone/>
            </a:pPr>
            <a:r>
              <a:rPr lang="zh-CN" altLang="en-US" sz="500"/>
              <a:t>		&lt;/script&gt;</a:t>
            </a:r>
            <a:endParaRPr lang="zh-CN" altLang="en-US" sz="500"/>
          </a:p>
          <a:p>
            <a:pPr marL="0" indent="0">
              <a:buNone/>
            </a:pPr>
            <a:r>
              <a:rPr lang="zh-CN" altLang="en-US" sz="500"/>
              <a:t>	&lt;/body&gt;</a:t>
            </a:r>
            <a:endParaRPr lang="zh-CN" altLang="en-US" sz="500"/>
          </a:p>
          <a:p>
            <a:pPr marL="0" indent="0">
              <a:buNone/>
            </a:pPr>
            <a:endParaRPr lang="zh-CN" altLang="en-US" sz="500"/>
          </a:p>
          <a:p>
            <a:pPr marL="0" indent="0">
              <a:buNone/>
            </a:pPr>
            <a:r>
              <a:rPr lang="zh-CN" altLang="en-US" sz="500"/>
              <a:t>&lt;/html&gt;</a:t>
            </a:r>
            <a:endParaRPr lang="zh-CN" altLang="en-US" sz="5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2.3</a:t>
            </a:r>
            <a:r>
              <a:rPr lang="zh-CN" altLang="en-US" dirty="0" smtClean="0"/>
              <a:t> 初始渲染的过渡</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r>
              <a:rPr lang="zh-CN" altLang="en-US" dirty="0" smtClean="0"/>
              <a:t>可以通过</a:t>
            </a:r>
            <a:r>
              <a:rPr lang="en-US" altLang="zh-CN" dirty="0" smtClean="0"/>
              <a:t>appear</a:t>
            </a:r>
            <a:r>
              <a:rPr lang="zh-CN" altLang="en-US" dirty="0" smtClean="0"/>
              <a:t>特性设置节点在初始渲染的过渡</a:t>
            </a:r>
            <a:endParaRPr lang="zh-CN" altLang="en-US" dirty="0" smtClean="0"/>
          </a:p>
          <a:p>
            <a:endParaRPr lang="zh-CN" altLang="en-US" dirty="0" smtClean="0"/>
          </a:p>
          <a:p>
            <a:endParaRPr lang="zh-CN" altLang="en-US" dirty="0" smtClean="0"/>
          </a:p>
          <a:p>
            <a:r>
              <a:rPr lang="zh-CN" altLang="en-US" dirty="0" smtClean="0"/>
              <a:t>可以自定义</a:t>
            </a:r>
            <a:r>
              <a:rPr lang="en-US" altLang="zh-CN" dirty="0" smtClean="0"/>
              <a:t>CSS</a:t>
            </a:r>
            <a:r>
              <a:rPr lang="zh-CN" altLang="en-US" dirty="0" smtClean="0"/>
              <a:t>类名</a:t>
            </a:r>
            <a:endParaRPr lang="zh-CN" altLang="en-US" dirty="0" smtClean="0"/>
          </a:p>
          <a:p>
            <a:endParaRPr lang="zh-CN" altLang="en-US" dirty="0" smtClean="0"/>
          </a:p>
          <a:p>
            <a:r>
              <a:rPr lang="zh-CN" altLang="en-US" dirty="0" smtClean="0"/>
              <a:t>自定义</a:t>
            </a:r>
            <a:r>
              <a:rPr lang="en-US" altLang="zh-CN" dirty="0" smtClean="0"/>
              <a:t>JavaScript</a:t>
            </a:r>
            <a:r>
              <a:rPr lang="zh-CN" altLang="en-US" dirty="0" smtClean="0"/>
              <a:t>钩子</a:t>
            </a:r>
            <a:endParaRPr lang="zh-CN" altLang="en-US" dirty="0"/>
          </a:p>
        </p:txBody>
      </p:sp>
      <p:sp>
        <p:nvSpPr>
          <p:cNvPr id="3" name="矩形 2"/>
          <p:cNvSpPr/>
          <p:nvPr/>
        </p:nvSpPr>
        <p:spPr>
          <a:xfrm>
            <a:off x="827584" y="1224186"/>
            <a:ext cx="4572000" cy="923330"/>
          </a:xfrm>
          <a:prstGeom prst="rect">
            <a:avLst/>
          </a:prstGeom>
        </p:spPr>
        <p:txBody>
          <a:bodyPr>
            <a:spAutoFit/>
          </a:bodyPr>
          <a:lstStyle/>
          <a:p>
            <a:r>
              <a:rPr lang="en-US" altLang="zh-CN" dirty="0">
                <a:solidFill>
                  <a:srgbClr val="2973B7"/>
                </a:solidFill>
              </a:rPr>
              <a:t>&lt;transition appear&gt;</a:t>
            </a:r>
            <a:endParaRPr lang="en-US" altLang="zh-CN" dirty="0"/>
          </a:p>
          <a:p>
            <a:r>
              <a:rPr lang="en-US" altLang="zh-CN" dirty="0">
                <a:solidFill>
                  <a:srgbClr val="B3B3B3"/>
                </a:solidFill>
              </a:rPr>
              <a:t>&lt;!-- ... --&gt;</a:t>
            </a:r>
            <a:endParaRPr lang="en-US" altLang="zh-CN" dirty="0"/>
          </a:p>
          <a:p>
            <a:r>
              <a:rPr lang="en-US" altLang="zh-CN" dirty="0">
                <a:solidFill>
                  <a:srgbClr val="2973B7"/>
                </a:solidFill>
              </a:rPr>
              <a:t>&lt;/transition&gt;</a:t>
            </a:r>
            <a:endParaRPr lang="en-US" altLang="zh-CN" dirty="0">
              <a:effectLst/>
            </a:endParaRPr>
          </a:p>
        </p:txBody>
      </p:sp>
      <p:pic>
        <p:nvPicPr>
          <p:cNvPr id="6" name="图片 5"/>
          <p:cNvPicPr>
            <a:picLocks noChangeAspect="1"/>
          </p:cNvPicPr>
          <p:nvPr/>
        </p:nvPicPr>
        <p:blipFill>
          <a:blip r:embed="rId1"/>
          <a:stretch>
            <a:fillRect/>
          </a:stretch>
        </p:blipFill>
        <p:spPr>
          <a:xfrm>
            <a:off x="3209925" y="1790700"/>
            <a:ext cx="3790315" cy="1314450"/>
          </a:xfrm>
          <a:prstGeom prst="rect">
            <a:avLst/>
          </a:prstGeom>
        </p:spPr>
      </p:pic>
      <p:pic>
        <p:nvPicPr>
          <p:cNvPr id="7" name="图片 6"/>
          <p:cNvPicPr>
            <a:picLocks noChangeAspect="1"/>
          </p:cNvPicPr>
          <p:nvPr/>
        </p:nvPicPr>
        <p:blipFill>
          <a:blip r:embed="rId2"/>
          <a:stretch>
            <a:fillRect/>
          </a:stretch>
        </p:blipFill>
        <p:spPr>
          <a:xfrm>
            <a:off x="3209925" y="3333750"/>
            <a:ext cx="3552190" cy="1524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2.4</a:t>
            </a:r>
            <a:r>
              <a:rPr lang="zh-CN" altLang="en-US" dirty="0" smtClean="0"/>
              <a:t> 多个组件的过渡</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r>
              <a:rPr lang="zh-CN" altLang="en-US" dirty="0"/>
              <a:t>多个组件的过渡很简单很多 </a:t>
            </a:r>
            <a:r>
              <a:rPr lang="en-US" altLang="zh-CN" dirty="0"/>
              <a:t>- </a:t>
            </a:r>
            <a:r>
              <a:rPr lang="zh-CN" altLang="en-US" dirty="0"/>
              <a:t>我们不需要使用 </a:t>
            </a:r>
            <a:r>
              <a:rPr lang="en-US" altLang="zh-CN" dirty="0"/>
              <a:t>key</a:t>
            </a:r>
            <a:r>
              <a:rPr lang="zh-CN" altLang="en-US" dirty="0"/>
              <a:t> 特性。相反，我们只需要使用</a:t>
            </a:r>
            <a:r>
              <a:rPr lang="zh-CN" altLang="en-US" dirty="0">
                <a:hlinkClick r:id="rId1"/>
              </a:rPr>
              <a:t>动态组件</a:t>
            </a:r>
            <a:endParaRPr lang="zh-CN" altLang="en-US" dirty="0"/>
          </a:p>
        </p:txBody>
      </p:sp>
      <p:sp>
        <p:nvSpPr>
          <p:cNvPr id="6" name="矩形 5"/>
          <p:cNvSpPr/>
          <p:nvPr/>
        </p:nvSpPr>
        <p:spPr>
          <a:xfrm>
            <a:off x="1619672" y="1491630"/>
            <a:ext cx="4572000" cy="3970318"/>
          </a:xfrm>
          <a:prstGeom prst="rect">
            <a:avLst/>
          </a:prstGeom>
        </p:spPr>
        <p:txBody>
          <a:bodyPr>
            <a:spAutoFit/>
          </a:bodyPr>
          <a:lstStyle/>
          <a:p>
            <a:r>
              <a:rPr lang="en-US" altLang="zh-CN" dirty="0" smtClean="0">
                <a:solidFill>
                  <a:srgbClr val="2973B7"/>
                </a:solidFill>
              </a:rPr>
              <a:t>new </a:t>
            </a:r>
            <a:r>
              <a:rPr lang="en-US" altLang="zh-CN" dirty="0" err="1">
                <a:solidFill>
                  <a:srgbClr val="2973B7"/>
                </a:solidFill>
              </a:rPr>
              <a:t>Vue</a:t>
            </a:r>
            <a:r>
              <a:rPr lang="en-US" altLang="zh-CN" dirty="0">
                <a:solidFill>
                  <a:srgbClr val="2973B7"/>
                </a:solidFill>
              </a:rPr>
              <a:t>({</a:t>
            </a:r>
            <a:endParaRPr lang="en-US" altLang="zh-CN" dirty="0">
              <a:solidFill>
                <a:srgbClr val="2973B7"/>
              </a:solidFill>
            </a:endParaRPr>
          </a:p>
          <a:p>
            <a:r>
              <a:rPr lang="en-US" altLang="zh-CN" dirty="0">
                <a:solidFill>
                  <a:srgbClr val="2973B7"/>
                </a:solidFill>
              </a:rPr>
              <a:t>el: '#transition-components-demo',</a:t>
            </a:r>
            <a:endParaRPr lang="en-US" altLang="zh-CN" dirty="0">
              <a:solidFill>
                <a:srgbClr val="2973B7"/>
              </a:solidFill>
            </a:endParaRPr>
          </a:p>
          <a:p>
            <a:r>
              <a:rPr lang="en-US" altLang="zh-CN" dirty="0">
                <a:solidFill>
                  <a:srgbClr val="2973B7"/>
                </a:solidFill>
              </a:rPr>
              <a:t>data: {</a:t>
            </a:r>
            <a:endParaRPr lang="en-US" altLang="zh-CN" dirty="0">
              <a:solidFill>
                <a:srgbClr val="2973B7"/>
              </a:solidFill>
            </a:endParaRPr>
          </a:p>
          <a:p>
            <a:r>
              <a:rPr lang="en-US" altLang="zh-CN" dirty="0">
                <a:solidFill>
                  <a:srgbClr val="2973B7"/>
                </a:solidFill>
              </a:rPr>
              <a:t>view: 'v-a'</a:t>
            </a:r>
            <a:endParaRPr lang="en-US" altLang="zh-CN" dirty="0">
              <a:solidFill>
                <a:srgbClr val="2973B7"/>
              </a:solidFill>
            </a:endParaRPr>
          </a:p>
          <a:p>
            <a:r>
              <a:rPr lang="en-US" altLang="zh-CN" dirty="0">
                <a:solidFill>
                  <a:srgbClr val="2973B7"/>
                </a:solidFill>
              </a:rPr>
              <a:t>},</a:t>
            </a:r>
            <a:endParaRPr lang="en-US" altLang="zh-CN" dirty="0">
              <a:solidFill>
                <a:srgbClr val="2973B7"/>
              </a:solidFill>
            </a:endParaRPr>
          </a:p>
          <a:p>
            <a:r>
              <a:rPr lang="en-US" altLang="zh-CN" dirty="0">
                <a:solidFill>
                  <a:srgbClr val="2973B7"/>
                </a:solidFill>
              </a:rPr>
              <a:t>components: {</a:t>
            </a:r>
            <a:endParaRPr lang="en-US" altLang="zh-CN" dirty="0">
              <a:solidFill>
                <a:srgbClr val="2973B7"/>
              </a:solidFill>
            </a:endParaRPr>
          </a:p>
          <a:p>
            <a:r>
              <a:rPr lang="en-US" altLang="zh-CN" dirty="0">
                <a:solidFill>
                  <a:srgbClr val="2973B7"/>
                </a:solidFill>
              </a:rPr>
              <a:t>'v-a': {</a:t>
            </a:r>
            <a:endParaRPr lang="en-US" altLang="zh-CN" dirty="0">
              <a:solidFill>
                <a:srgbClr val="2973B7"/>
              </a:solidFill>
            </a:endParaRPr>
          </a:p>
          <a:p>
            <a:r>
              <a:rPr lang="en-US" altLang="zh-CN" dirty="0">
                <a:solidFill>
                  <a:srgbClr val="2973B7"/>
                </a:solidFill>
              </a:rPr>
              <a:t>template: '&lt;div&gt;Component A&lt;/div&gt;'</a:t>
            </a:r>
            <a:endParaRPr lang="en-US" altLang="zh-CN" dirty="0">
              <a:solidFill>
                <a:srgbClr val="2973B7"/>
              </a:solidFill>
            </a:endParaRPr>
          </a:p>
          <a:p>
            <a:r>
              <a:rPr lang="en-US" altLang="zh-CN" dirty="0">
                <a:solidFill>
                  <a:srgbClr val="2973B7"/>
                </a:solidFill>
              </a:rPr>
              <a:t>},</a:t>
            </a:r>
            <a:endParaRPr lang="en-US" altLang="zh-CN" dirty="0">
              <a:solidFill>
                <a:srgbClr val="2973B7"/>
              </a:solidFill>
            </a:endParaRPr>
          </a:p>
          <a:p>
            <a:r>
              <a:rPr lang="en-US" altLang="zh-CN" dirty="0">
                <a:solidFill>
                  <a:srgbClr val="2973B7"/>
                </a:solidFill>
              </a:rPr>
              <a:t>'v-b': {</a:t>
            </a:r>
            <a:endParaRPr lang="en-US" altLang="zh-CN" dirty="0">
              <a:solidFill>
                <a:srgbClr val="2973B7"/>
              </a:solidFill>
            </a:endParaRPr>
          </a:p>
          <a:p>
            <a:r>
              <a:rPr lang="en-US" altLang="zh-CN" dirty="0">
                <a:solidFill>
                  <a:srgbClr val="2973B7"/>
                </a:solidFill>
              </a:rPr>
              <a:t>template: '&lt;div&gt;Component B&lt;/div</a:t>
            </a:r>
            <a:r>
              <a:rPr lang="en-US" altLang="zh-CN" dirty="0" smtClean="0">
                <a:solidFill>
                  <a:srgbClr val="2973B7"/>
                </a:solidFill>
              </a:rPr>
              <a:t>&gt;’}</a:t>
            </a:r>
            <a:endParaRPr lang="en-US" altLang="zh-CN" dirty="0">
              <a:solidFill>
                <a:srgbClr val="2973B7"/>
              </a:solidFill>
            </a:endParaRPr>
          </a:p>
          <a:p>
            <a:r>
              <a:rPr lang="en-US" altLang="zh-CN" dirty="0" smtClean="0">
                <a:solidFill>
                  <a:srgbClr val="2973B7"/>
                </a:solidFill>
              </a:rPr>
              <a:t>}})</a:t>
            </a:r>
            <a:endParaRPr lang="en-US" altLang="zh-CN" dirty="0">
              <a:solidFill>
                <a:srgbClr val="2973B7"/>
              </a:solidFill>
            </a:endParaRPr>
          </a:p>
          <a:p>
            <a:endParaRPr lang="en-US" altLang="zh-CN" dirty="0">
              <a:solidFill>
                <a:srgbClr val="2973B7"/>
              </a:solidFill>
            </a:endParaRPr>
          </a:p>
          <a:p>
            <a:endParaRPr lang="en-US" altLang="zh-CN" dirty="0">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24205" y="1052195"/>
            <a:ext cx="7836535" cy="3715385"/>
          </a:xfrm>
        </p:spPr>
        <p:txBody>
          <a:bodyPr/>
          <a:p>
            <a:r>
              <a:rPr lang="zh-CN" altLang="en-US" sz="400"/>
              <a:t>&lt;!DOCTYPE html&gt;</a:t>
            </a:r>
            <a:endParaRPr lang="zh-CN" altLang="en-US" sz="400"/>
          </a:p>
          <a:p>
            <a:r>
              <a:rPr lang="zh-CN" altLang="en-US" sz="400"/>
              <a:t>&lt;html&gt;</a:t>
            </a:r>
            <a:endParaRPr lang="zh-CN" altLang="en-US" sz="400"/>
          </a:p>
          <a:p>
            <a:r>
              <a:rPr lang="zh-CN" altLang="en-US" sz="400"/>
              <a:t>	&lt;head&gt;</a:t>
            </a:r>
            <a:endParaRPr lang="zh-CN" altLang="en-US" sz="400"/>
          </a:p>
          <a:p>
            <a:r>
              <a:rPr lang="zh-CN" altLang="en-US" sz="400"/>
              <a:t>		&lt;meta charset="UTF-8"&gt;</a:t>
            </a:r>
            <a:endParaRPr lang="zh-CN" altLang="en-US" sz="400"/>
          </a:p>
          <a:p>
            <a:r>
              <a:rPr lang="zh-CN" altLang="en-US" sz="400"/>
              <a:t>		&lt;title&gt;&lt;/title&gt;</a:t>
            </a:r>
            <a:endParaRPr lang="zh-CN" altLang="en-US" sz="400"/>
          </a:p>
          <a:p>
            <a:r>
              <a:rPr lang="zh-CN" altLang="en-US" sz="400"/>
              <a:t>		&lt;style type="text/css"&gt;</a:t>
            </a:r>
            <a:endParaRPr lang="zh-CN" altLang="en-US" sz="400"/>
          </a:p>
          <a:p>
            <a:r>
              <a:rPr lang="zh-CN" altLang="en-US" sz="400"/>
              <a:t>			.component-fade-enter-active,.component-fade-leave-active {transition: opacity .3s ease;}</a:t>
            </a:r>
            <a:endParaRPr lang="zh-CN" altLang="en-US" sz="400"/>
          </a:p>
          <a:p>
            <a:r>
              <a:rPr lang="zh-CN" altLang="en-US" sz="400"/>
              <a:t>			.component-fade-enter,.component-fade-leave-active {opacity: 0;}</a:t>
            </a:r>
            <a:endParaRPr lang="zh-CN" altLang="en-US" sz="400"/>
          </a:p>
          <a:p>
            <a:r>
              <a:rPr lang="zh-CN" altLang="en-US" sz="400"/>
              <a:t>		&lt;/style&gt;</a:t>
            </a:r>
            <a:endParaRPr lang="zh-CN" altLang="en-US" sz="400"/>
          </a:p>
          <a:p>
            <a:r>
              <a:rPr lang="zh-CN" altLang="en-US" sz="400"/>
              <a:t>	&lt;/head&gt;</a:t>
            </a:r>
            <a:endParaRPr lang="zh-CN" altLang="en-US" sz="400"/>
          </a:p>
          <a:p>
            <a:r>
              <a:rPr lang="zh-CN" altLang="en-US" sz="400"/>
              <a:t>	&lt;body&gt;</a:t>
            </a:r>
            <a:endParaRPr lang="zh-CN" altLang="en-US" sz="400"/>
          </a:p>
          <a:p>
            <a:r>
              <a:rPr lang="zh-CN" altLang="en-US" sz="400"/>
              <a:t>		&lt;div id="example-3"&gt;</a:t>
            </a:r>
            <a:endParaRPr lang="zh-CN" altLang="en-US" sz="400"/>
          </a:p>
          <a:p>
            <a:r>
              <a:rPr lang="zh-CN" altLang="en-US" sz="400"/>
              <a:t>			&lt;input type="radio" v-model="view" value="v-a"/&gt;A</a:t>
            </a:r>
            <a:endParaRPr lang="zh-CN" altLang="en-US" sz="400"/>
          </a:p>
          <a:p>
            <a:r>
              <a:rPr lang="zh-CN" altLang="en-US" sz="400"/>
              <a:t>			&lt;input type="radio" v-model="view" value="v-b"/&gt;B</a:t>
            </a:r>
            <a:endParaRPr lang="zh-CN" altLang="en-US" sz="400"/>
          </a:p>
          <a:p>
            <a:r>
              <a:rPr lang="zh-CN" altLang="en-US" sz="400"/>
              <a:t>			&lt;transition name="component-fade" mode="out-in"&gt;</a:t>
            </a:r>
            <a:endParaRPr lang="zh-CN" altLang="en-US" sz="400"/>
          </a:p>
          <a:p>
            <a:r>
              <a:rPr lang="zh-CN" altLang="en-US" sz="400"/>
              <a:t>				&lt;component v-bind:is="view"&gt;&lt;/component&gt;</a:t>
            </a:r>
            <a:endParaRPr lang="zh-CN" altLang="en-US" sz="400"/>
          </a:p>
          <a:p>
            <a:r>
              <a:rPr lang="zh-CN" altLang="en-US" sz="400"/>
              <a:t>			&lt;/transition&gt;</a:t>
            </a:r>
            <a:endParaRPr lang="zh-CN" altLang="en-US" sz="400"/>
          </a:p>
          <a:p>
            <a:r>
              <a:rPr lang="zh-CN" altLang="en-US" sz="400"/>
              <a:t>		&lt;/div&gt;</a:t>
            </a:r>
            <a:endParaRPr lang="zh-CN" altLang="en-US" sz="400"/>
          </a:p>
          <a:p>
            <a:r>
              <a:rPr lang="zh-CN" altLang="en-US" sz="400"/>
              <a:t>		&lt;script src="vue.js" type="text/javascript" charset="utf-8"&gt;&lt;/script&gt;</a:t>
            </a:r>
            <a:endParaRPr lang="zh-CN" altLang="en-US" sz="400"/>
          </a:p>
          <a:p>
            <a:r>
              <a:rPr lang="zh-CN" altLang="en-US" sz="400"/>
              <a:t>		&lt;script type="text/javascript"&gt;</a:t>
            </a:r>
            <a:endParaRPr lang="zh-CN" altLang="en-US" sz="400"/>
          </a:p>
          <a:p>
            <a:r>
              <a:rPr lang="zh-CN" altLang="en-US" sz="400"/>
              <a:t>			new Vue({</a:t>
            </a:r>
            <a:endParaRPr lang="zh-CN" altLang="en-US" sz="400"/>
          </a:p>
          <a:p>
            <a:r>
              <a:rPr lang="zh-CN" altLang="en-US" sz="400"/>
              <a:t>				el: '#example-3',</a:t>
            </a:r>
            <a:endParaRPr lang="zh-CN" altLang="en-US" sz="400"/>
          </a:p>
          <a:p>
            <a:r>
              <a:rPr lang="zh-CN" altLang="en-US" sz="400"/>
              <a:t>				data: {</a:t>
            </a:r>
            <a:endParaRPr lang="zh-CN" altLang="en-US" sz="400"/>
          </a:p>
          <a:p>
            <a:r>
              <a:rPr lang="zh-CN" altLang="en-US" sz="400"/>
              <a:t>					view: 'v-a'</a:t>
            </a:r>
            <a:endParaRPr lang="zh-CN" altLang="en-US" sz="400"/>
          </a:p>
          <a:p>
            <a:r>
              <a:rPr lang="zh-CN" altLang="en-US" sz="400"/>
              <a:t>				},</a:t>
            </a:r>
            <a:endParaRPr lang="zh-CN" altLang="en-US" sz="400"/>
          </a:p>
          <a:p>
            <a:r>
              <a:rPr lang="zh-CN" altLang="en-US" sz="400"/>
              <a:t>				components: {</a:t>
            </a:r>
            <a:endParaRPr lang="zh-CN" altLang="en-US" sz="400"/>
          </a:p>
          <a:p>
            <a:r>
              <a:rPr lang="zh-CN" altLang="en-US" sz="400"/>
              <a:t>					'v-a': {</a:t>
            </a:r>
            <a:endParaRPr lang="zh-CN" altLang="en-US" sz="400"/>
          </a:p>
          <a:p>
            <a:r>
              <a:rPr lang="zh-CN" altLang="en-US" sz="400"/>
              <a:t>						template: '&lt;div&gt;Component A&lt;/div&gt;'</a:t>
            </a:r>
            <a:endParaRPr lang="zh-CN" altLang="en-US" sz="400"/>
          </a:p>
          <a:p>
            <a:r>
              <a:rPr lang="zh-CN" altLang="en-US" sz="400"/>
              <a:t>					},</a:t>
            </a:r>
            <a:endParaRPr lang="zh-CN" altLang="en-US" sz="400"/>
          </a:p>
          <a:p>
            <a:r>
              <a:rPr lang="zh-CN" altLang="en-US" sz="400"/>
              <a:t>					'v-b': {</a:t>
            </a:r>
            <a:endParaRPr lang="zh-CN" altLang="en-US" sz="400"/>
          </a:p>
          <a:p>
            <a:r>
              <a:rPr lang="zh-CN" altLang="en-US" sz="400"/>
              <a:t>						template: '&lt;div&gt;Component B&lt;/div&gt;'</a:t>
            </a:r>
            <a:endParaRPr lang="zh-CN" altLang="en-US" sz="400"/>
          </a:p>
          <a:p>
            <a:r>
              <a:rPr lang="zh-CN" altLang="en-US" sz="400"/>
              <a:t>					}</a:t>
            </a:r>
            <a:endParaRPr lang="zh-CN" altLang="en-US" sz="400"/>
          </a:p>
          <a:p>
            <a:r>
              <a:rPr lang="zh-CN" altLang="en-US" sz="400"/>
              <a:t>				}</a:t>
            </a:r>
            <a:endParaRPr lang="zh-CN" altLang="en-US" sz="400"/>
          </a:p>
          <a:p>
            <a:r>
              <a:rPr lang="zh-CN" altLang="en-US" sz="400"/>
              <a:t>			})</a:t>
            </a:r>
            <a:endParaRPr lang="zh-CN" altLang="en-US" sz="400"/>
          </a:p>
          <a:p>
            <a:r>
              <a:rPr lang="zh-CN" altLang="en-US" sz="400"/>
              <a:t>		&lt;/script&gt;</a:t>
            </a:r>
            <a:endParaRPr lang="zh-CN" altLang="en-US" sz="400"/>
          </a:p>
          <a:p>
            <a:r>
              <a:rPr lang="zh-CN" altLang="en-US" sz="400"/>
              <a:t>	&lt;/body&gt;</a:t>
            </a:r>
            <a:endParaRPr lang="zh-CN" altLang="en-US" sz="400"/>
          </a:p>
          <a:p>
            <a:r>
              <a:rPr lang="zh-CN" altLang="en-US" sz="400"/>
              <a:t>&lt;/html&gt;</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
        <p:nvSpPr>
          <p:cNvPr id="5" name="标题 4"/>
          <p:cNvSpPr>
            <a:spLocks noGrp="1"/>
          </p:cNvSpPr>
          <p:nvPr>
            <p:ph type="title"/>
          </p:nvPr>
        </p:nvSpPr>
        <p:spPr/>
        <p:txBody>
          <a:bodyPr/>
          <a:p>
            <a:r>
              <a:rPr kumimoji="1" lang="en-US" altLang="zh-CN" dirty="0" smtClean="0"/>
              <a:t>2.5</a:t>
            </a:r>
            <a:r>
              <a:rPr lang="zh-CN" altLang="en-US" dirty="0" smtClean="0"/>
              <a:t> 多个组件的过渡的示例</a:t>
            </a:r>
            <a:endParaRPr kumimoji="1" lang="en-US"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816" y="110149"/>
            <a:ext cx="7248525" cy="514350"/>
          </a:xfrm>
        </p:spPr>
        <p:txBody>
          <a:bodyPr/>
          <a:lstStyle/>
          <a:p>
            <a:r>
              <a:rPr kumimoji="1" lang="zh-CN" altLang="en-US" dirty="0" smtClean="0"/>
              <a:t>目录</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1691680" y="367324"/>
            <a:ext cx="4180022" cy="4629598"/>
          </a:xfrm>
        </p:spPr>
        <p:txBody>
          <a:bodyPr/>
          <a:lstStyle/>
          <a:p>
            <a:pPr eaLnBrk="1" hangingPunct="1"/>
            <a:r>
              <a:rPr lang="zh-CN" altLang="en-US" sz="1200" dirty="0" smtClean="0"/>
              <a:t>深入响应式原理</a:t>
            </a:r>
            <a:endParaRPr lang="zh-CN" altLang="en-US" sz="1200" dirty="0" smtClean="0"/>
          </a:p>
          <a:p>
            <a:pPr eaLnBrk="1" hangingPunct="1"/>
            <a:r>
              <a:rPr lang="zh-CN" altLang="en-US" sz="1200" dirty="0" smtClean="0"/>
              <a:t>过渡效果</a:t>
            </a:r>
            <a:endParaRPr lang="zh-CN" altLang="en-US" sz="1200" dirty="0" smtClean="0"/>
          </a:p>
          <a:p>
            <a:pPr eaLnBrk="1" hangingPunct="1"/>
            <a:r>
              <a:rPr lang="zh-CN" altLang="en-US" sz="1200" dirty="0" smtClean="0"/>
              <a:t>过渡状态</a:t>
            </a:r>
            <a:endParaRPr lang="zh-CN" altLang="en-US" sz="1200" dirty="0" smtClean="0"/>
          </a:p>
          <a:p>
            <a:pPr eaLnBrk="1" hangingPunct="1"/>
            <a:r>
              <a:rPr lang="en-US" altLang="zh-CN" sz="1200" dirty="0" smtClean="0"/>
              <a:t>Render</a:t>
            </a:r>
            <a:r>
              <a:rPr lang="zh-CN" altLang="en-US" sz="1200" dirty="0" smtClean="0"/>
              <a:t>函数</a:t>
            </a:r>
            <a:endParaRPr lang="zh-CN" altLang="en-US" sz="1200" dirty="0" smtClean="0"/>
          </a:p>
          <a:p>
            <a:pPr eaLnBrk="1" hangingPunct="1"/>
            <a:r>
              <a:rPr lang="zh-CN" altLang="en-US" sz="1200" dirty="0" smtClean="0"/>
              <a:t>自定义指令</a:t>
            </a:r>
            <a:endParaRPr lang="zh-CN" altLang="en-US" sz="1200" dirty="0" smtClean="0"/>
          </a:p>
          <a:p>
            <a:pPr eaLnBrk="1" hangingPunct="1"/>
            <a:r>
              <a:rPr lang="zh-CN" altLang="en-US" sz="1200" dirty="0" smtClean="0"/>
              <a:t>前置知识</a:t>
            </a:r>
            <a:endParaRPr lang="zh-CN" altLang="en-US" sz="1200" dirty="0" smtClean="0"/>
          </a:p>
          <a:p>
            <a:pPr eaLnBrk="1" hangingPunct="1"/>
            <a:r>
              <a:rPr lang="zh-CN" altLang="en-US" sz="1200" dirty="0" smtClean="0"/>
              <a:t>单文件组件</a:t>
            </a:r>
            <a:endParaRPr lang="zh-CN" altLang="en-US" sz="1200" dirty="0" smtClean="0"/>
          </a:p>
          <a:p>
            <a:pPr eaLnBrk="1" hangingPunct="1"/>
            <a:r>
              <a:rPr lang="zh-CN" altLang="en-US" sz="1200" dirty="0" smtClean="0"/>
              <a:t>路由</a:t>
            </a:r>
            <a:endParaRPr lang="zh-CN" altLang="en-US" sz="1200" dirty="0" smtClean="0"/>
          </a:p>
          <a:p>
            <a:pPr eaLnBrk="1" hangingPunct="1"/>
            <a:r>
              <a:rPr lang="zh-CN" altLang="en-US" sz="1200" dirty="0"/>
              <a:t>综合实例</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2.6</a:t>
            </a:r>
            <a:r>
              <a:rPr lang="zh-CN" altLang="en-US" dirty="0" smtClean="0"/>
              <a:t> 列表过渡</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r>
              <a:rPr lang="zh-CN" altLang="en-US" dirty="0" smtClean="0"/>
              <a:t>列表的进入和离开过渡</a:t>
            </a:r>
            <a:endParaRPr lang="zh-CN" altLang="en-US" dirty="0" smtClean="0"/>
          </a:p>
          <a:p>
            <a:r>
              <a:rPr lang="zh-CN" altLang="en-US" dirty="0" smtClean="0"/>
              <a:t>列表的位移过渡</a:t>
            </a:r>
            <a:endParaRPr lang="zh-CN" altLang="en-US" dirty="0" smtClean="0"/>
          </a:p>
          <a:p>
            <a:r>
              <a:rPr lang="zh-CN" altLang="en-US" dirty="0" smtClean="0"/>
              <a:t>列表的渐进过渡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2.7</a:t>
            </a:r>
            <a:r>
              <a:rPr lang="zh-CN" altLang="en-US" dirty="0" smtClean="0"/>
              <a:t> 列表进入和离开过渡的示例</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750" y="1137920"/>
            <a:ext cx="8229600" cy="4098290"/>
          </a:xfrm>
        </p:spPr>
        <p:txBody>
          <a:bodyPr/>
          <a:lstStyle/>
          <a:p>
            <a:pPr marL="0" indent="0" latinLnBrk="0">
              <a:lnSpc>
                <a:spcPts val="0"/>
              </a:lnSpc>
              <a:buNone/>
            </a:pPr>
            <a:r>
              <a:rPr lang="zh-CN" altLang="en-US" sz="800" dirty="0"/>
              <a:t>&lt;!DOCTYPE html&gt;</a:t>
            </a:r>
            <a:endParaRPr lang="zh-CN" altLang="en-US" sz="800" dirty="0"/>
          </a:p>
          <a:p>
            <a:pPr marL="0" indent="0" latinLnBrk="0">
              <a:lnSpc>
                <a:spcPts val="0"/>
              </a:lnSpc>
              <a:buNone/>
            </a:pPr>
            <a:r>
              <a:rPr lang="zh-CN" altLang="en-US" sz="800" dirty="0"/>
              <a:t>&lt;html&gt;</a:t>
            </a:r>
            <a:endParaRPr lang="zh-CN" altLang="en-US" sz="800" dirty="0"/>
          </a:p>
          <a:p>
            <a:pPr marL="0" indent="0" latinLnBrk="0">
              <a:lnSpc>
                <a:spcPts val="0"/>
              </a:lnSpc>
              <a:buNone/>
            </a:pPr>
            <a:r>
              <a:rPr lang="zh-CN" altLang="en-US" sz="800" dirty="0"/>
              <a:t>	&lt;head&gt;</a:t>
            </a:r>
            <a:endParaRPr lang="zh-CN" altLang="en-US" sz="800" dirty="0"/>
          </a:p>
          <a:p>
            <a:pPr marL="0" indent="0" latinLnBrk="0">
              <a:lnSpc>
                <a:spcPts val="0"/>
              </a:lnSpc>
              <a:buNone/>
            </a:pPr>
            <a:r>
              <a:rPr lang="zh-CN" altLang="en-US" sz="800" dirty="0"/>
              <a:t>		&lt;meta charset="UTF-8"&gt;</a:t>
            </a:r>
            <a:endParaRPr lang="zh-CN" altLang="en-US" sz="800" dirty="0"/>
          </a:p>
          <a:p>
            <a:pPr marL="0" indent="0" latinLnBrk="0">
              <a:lnSpc>
                <a:spcPts val="0"/>
              </a:lnSpc>
              <a:buNone/>
            </a:pPr>
            <a:r>
              <a:rPr lang="zh-CN" altLang="en-US" sz="800" dirty="0"/>
              <a:t>		&lt;title&gt;&lt;/title&gt;</a:t>
            </a:r>
            <a:endParaRPr lang="zh-CN" altLang="en-US" sz="800" dirty="0"/>
          </a:p>
          <a:p>
            <a:pPr marL="0" indent="0" latinLnBrk="0">
              <a:lnSpc>
                <a:spcPts val="0"/>
              </a:lnSpc>
              <a:buNone/>
            </a:pPr>
            <a:r>
              <a:rPr lang="zh-CN" altLang="en-US" sz="800" dirty="0"/>
              <a:t>	&lt;/head&gt;</a:t>
            </a:r>
            <a:endParaRPr lang="zh-CN" altLang="en-US" sz="800" dirty="0"/>
          </a:p>
          <a:p>
            <a:pPr marL="0" indent="0" latinLnBrk="0">
              <a:lnSpc>
                <a:spcPts val="0"/>
              </a:lnSpc>
              <a:buNone/>
            </a:pPr>
            <a:r>
              <a:rPr lang="zh-CN" altLang="en-US" sz="800" dirty="0"/>
              <a:t>	&lt;style type="text/css"&gt;</a:t>
            </a:r>
            <a:endParaRPr lang="zh-CN" altLang="en-US" sz="800" dirty="0"/>
          </a:p>
          <a:p>
            <a:pPr marL="0" indent="0" latinLnBrk="0">
              <a:lnSpc>
                <a:spcPts val="0"/>
              </a:lnSpc>
              <a:buNone/>
            </a:pPr>
            <a:r>
              <a:rPr lang="zh-CN" altLang="en-US" sz="800" dirty="0"/>
              <a:t>		.list-item {display: inline-block;margin-right: 10px;}</a:t>
            </a:r>
            <a:endParaRPr lang="zh-CN" altLang="en-US" sz="800" dirty="0"/>
          </a:p>
          <a:p>
            <a:pPr marL="0" indent="0" latinLnBrk="0">
              <a:lnSpc>
                <a:spcPts val="0"/>
              </a:lnSpc>
              <a:buNone/>
            </a:pPr>
            <a:r>
              <a:rPr lang="zh-CN" altLang="en-US" sz="800" dirty="0"/>
              <a:t>		ist-enter-active,.list-leave-active {transition: all 1s;}</a:t>
            </a:r>
            <a:endParaRPr lang="zh-CN" altLang="en-US" sz="800" dirty="0"/>
          </a:p>
          <a:p>
            <a:pPr marL="0" indent="0" latinLnBrk="0">
              <a:lnSpc>
                <a:spcPts val="0"/>
              </a:lnSpc>
              <a:buNone/>
            </a:pPr>
            <a:r>
              <a:rPr lang="zh-CN" altLang="en-US" sz="800" dirty="0"/>
              <a:t>		.list-enter,.list-leave-active {opacity: 0;transform: translateY(30px);}</a:t>
            </a:r>
            <a:endParaRPr lang="zh-CN" altLang="en-US" sz="800" dirty="0"/>
          </a:p>
          <a:p>
            <a:pPr marL="0" indent="0" latinLnBrk="0">
              <a:lnSpc>
                <a:spcPts val="0"/>
              </a:lnSpc>
              <a:buNone/>
            </a:pPr>
            <a:r>
              <a:rPr lang="zh-CN" altLang="en-US" sz="800" dirty="0"/>
              <a:t>	&lt;/style&gt;</a:t>
            </a:r>
            <a:endParaRPr lang="zh-CN" altLang="en-US" sz="800" dirty="0"/>
          </a:p>
          <a:p>
            <a:pPr marL="0" indent="0" latinLnBrk="0">
              <a:lnSpc>
                <a:spcPts val="0"/>
              </a:lnSpc>
              <a:buNone/>
            </a:pPr>
            <a:r>
              <a:rPr lang="zh-CN" altLang="en-US" sz="800" dirty="0"/>
              <a:t>	&lt;body&gt;</a:t>
            </a:r>
            <a:endParaRPr lang="zh-CN" altLang="en-US" sz="800" dirty="0"/>
          </a:p>
          <a:p>
            <a:pPr marL="0" indent="0" latinLnBrk="0">
              <a:lnSpc>
                <a:spcPts val="0"/>
              </a:lnSpc>
              <a:buNone/>
            </a:pPr>
            <a:r>
              <a:rPr lang="zh-CN" altLang="en-US" sz="800" dirty="0"/>
              <a:t>	&lt;div id="list-demo" class="demo"&gt;</a:t>
            </a:r>
            <a:endParaRPr lang="zh-CN" altLang="en-US" sz="800" dirty="0"/>
          </a:p>
          <a:p>
            <a:pPr marL="0" indent="0" latinLnBrk="0">
              <a:lnSpc>
                <a:spcPts val="0"/>
              </a:lnSpc>
              <a:buNone/>
            </a:pPr>
            <a:r>
              <a:rPr lang="zh-CN" altLang="en-US" sz="800" dirty="0"/>
              <a:t>		&lt;button v-on:click="add"&gt;Add&lt;/button&gt;</a:t>
            </a:r>
            <a:endParaRPr lang="zh-CN" altLang="en-US" sz="800" dirty="0"/>
          </a:p>
          <a:p>
            <a:pPr marL="0" indent="0" latinLnBrk="0">
              <a:lnSpc>
                <a:spcPts val="0"/>
              </a:lnSpc>
              <a:buNone/>
            </a:pPr>
            <a:r>
              <a:rPr lang="zh-CN" altLang="en-US" sz="800" dirty="0"/>
              <a:t>		&lt;button v-on:click="remove"&gt;Remove&lt;/button&gt;</a:t>
            </a:r>
            <a:endParaRPr lang="zh-CN" altLang="en-US" sz="800" dirty="0"/>
          </a:p>
          <a:p>
            <a:pPr marL="0" indent="0" latinLnBrk="0">
              <a:lnSpc>
                <a:spcPts val="0"/>
              </a:lnSpc>
              <a:buNone/>
            </a:pPr>
            <a:r>
              <a:rPr lang="zh-CN" altLang="en-US" sz="800" dirty="0"/>
              <a:t>		&lt;transition-group name="list" tag="p"&gt;</a:t>
            </a:r>
            <a:endParaRPr lang="zh-CN" altLang="en-US" sz="800" dirty="0"/>
          </a:p>
          <a:p>
            <a:pPr marL="0" indent="0" latinLnBrk="0">
              <a:lnSpc>
                <a:spcPts val="0"/>
              </a:lnSpc>
              <a:buNone/>
            </a:pPr>
            <a:r>
              <a:rPr lang="zh-CN" altLang="en-US" sz="800" dirty="0"/>
              <a:t>			&lt;span v-for="item in items" v-bind:key="item" class="list-item"&gt;{{ item }}&lt;/span&gt;</a:t>
            </a:r>
            <a:endParaRPr lang="zh-CN" altLang="en-US" sz="800" dirty="0"/>
          </a:p>
          <a:p>
            <a:pPr marL="0" indent="0" latinLnBrk="0">
              <a:lnSpc>
                <a:spcPts val="0"/>
              </a:lnSpc>
              <a:buNone/>
            </a:pPr>
            <a:r>
              <a:rPr lang="zh-CN" altLang="en-US" sz="800" dirty="0"/>
              <a:t>		&lt;/transition-group&gt;</a:t>
            </a:r>
            <a:endParaRPr lang="zh-CN" altLang="en-US" sz="800" dirty="0"/>
          </a:p>
          <a:p>
            <a:pPr marL="0" indent="0" latinLnBrk="0">
              <a:lnSpc>
                <a:spcPts val="0"/>
              </a:lnSpc>
              <a:buNone/>
            </a:pPr>
            <a:r>
              <a:rPr lang="zh-CN" altLang="en-US" sz="800" dirty="0"/>
              <a:t>	&lt;/div&gt;</a:t>
            </a:r>
            <a:endParaRPr lang="zh-CN" altLang="en-US" sz="800" dirty="0"/>
          </a:p>
          <a:p>
            <a:pPr marL="0" indent="0" latinLnBrk="0">
              <a:lnSpc>
                <a:spcPts val="0"/>
              </a:lnSpc>
              <a:buNone/>
            </a:pPr>
            <a:r>
              <a:rPr lang="zh-CN" altLang="en-US" sz="800" dirty="0"/>
              <a:t>&lt;script src="vue.js" type="text/javascript" charset="utf-8"&gt;&lt;/script&gt;</a:t>
            </a:r>
            <a:endParaRPr lang="zh-CN" altLang="en-US" sz="800" dirty="0"/>
          </a:p>
          <a:p>
            <a:pPr marL="0" indent="0" latinLnBrk="0">
              <a:lnSpc>
                <a:spcPts val="0"/>
              </a:lnSpc>
              <a:buNone/>
            </a:pPr>
            <a:r>
              <a:rPr lang="zh-CN" altLang="en-US" sz="800" dirty="0"/>
              <a:t>	&lt;script type="text/javascript"&gt;</a:t>
            </a:r>
            <a:endParaRPr lang="zh-CN" altLang="en-US" sz="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2.7</a:t>
            </a:r>
            <a:r>
              <a:rPr lang="zh-CN" altLang="en-US" dirty="0" smtClean="0"/>
              <a:t> 列表进入和离开过渡的示例</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0225" y="927100"/>
            <a:ext cx="8229600" cy="3840480"/>
          </a:xfrm>
        </p:spPr>
        <p:txBody>
          <a:bodyPr/>
          <a:lstStyle/>
          <a:p>
            <a:pPr marL="0" indent="0" latinLnBrk="0">
              <a:lnSpc>
                <a:spcPts val="0"/>
              </a:lnSpc>
              <a:buNone/>
            </a:pPr>
            <a:r>
              <a:rPr lang="zh-CN" altLang="en-US" sz="800" dirty="0"/>
              <a:t>new Vue({</a:t>
            </a:r>
            <a:endParaRPr lang="zh-CN" altLang="en-US" sz="800" dirty="0"/>
          </a:p>
          <a:p>
            <a:pPr marL="0" indent="0" latinLnBrk="0">
              <a:lnSpc>
                <a:spcPts val="0"/>
              </a:lnSpc>
              <a:buNone/>
            </a:pPr>
            <a:r>
              <a:rPr lang="zh-CN" altLang="en-US" sz="800" dirty="0"/>
              <a:t>			el: '#list-demo',</a:t>
            </a:r>
            <a:endParaRPr lang="zh-CN" altLang="en-US" sz="800" dirty="0"/>
          </a:p>
          <a:p>
            <a:pPr marL="0" indent="0" latinLnBrk="0">
              <a:lnSpc>
                <a:spcPts val="0"/>
              </a:lnSpc>
              <a:buNone/>
            </a:pPr>
            <a:r>
              <a:rPr lang="zh-CN" altLang="en-US" sz="800" dirty="0"/>
              <a:t>			data: {</a:t>
            </a:r>
            <a:endParaRPr lang="zh-CN" altLang="en-US" sz="800" dirty="0"/>
          </a:p>
          <a:p>
            <a:pPr marL="0" indent="0" latinLnBrk="0">
              <a:lnSpc>
                <a:spcPts val="0"/>
              </a:lnSpc>
              <a:buNone/>
            </a:pPr>
            <a:r>
              <a:rPr lang="zh-CN" altLang="en-US" sz="800" dirty="0"/>
              <a:t>				items: [1, 2, 3, 4, 5, 6, 7, 8, 9],</a:t>
            </a:r>
            <a:endParaRPr lang="zh-CN" altLang="en-US" sz="800" dirty="0"/>
          </a:p>
          <a:p>
            <a:pPr marL="0" indent="0" latinLnBrk="0">
              <a:lnSpc>
                <a:spcPts val="0"/>
              </a:lnSpc>
              <a:buNone/>
            </a:pPr>
            <a:r>
              <a:rPr lang="zh-CN" altLang="en-US" sz="800" dirty="0"/>
              <a:t>				nextNum: 10</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methods: {</a:t>
            </a:r>
            <a:endParaRPr lang="zh-CN" altLang="en-US" sz="800" dirty="0"/>
          </a:p>
          <a:p>
            <a:pPr marL="0" indent="0" latinLnBrk="0">
              <a:lnSpc>
                <a:spcPts val="0"/>
              </a:lnSpc>
              <a:buNone/>
            </a:pPr>
            <a:r>
              <a:rPr lang="zh-CN" altLang="en-US" sz="800" dirty="0"/>
              <a:t>				randomIndex: function() {</a:t>
            </a:r>
            <a:endParaRPr lang="zh-CN" altLang="en-US" sz="800" dirty="0"/>
          </a:p>
          <a:p>
            <a:pPr marL="0" indent="0" latinLnBrk="0">
              <a:lnSpc>
                <a:spcPts val="0"/>
              </a:lnSpc>
              <a:buNone/>
            </a:pPr>
            <a:r>
              <a:rPr lang="zh-CN" altLang="en-US" sz="800" dirty="0"/>
              <a:t>					return Math.floor(Math.random() * this.items.length)</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add: function() {</a:t>
            </a:r>
            <a:endParaRPr lang="zh-CN" altLang="en-US" sz="800" dirty="0"/>
          </a:p>
          <a:p>
            <a:pPr marL="0" indent="0" latinLnBrk="0">
              <a:lnSpc>
                <a:spcPts val="0"/>
              </a:lnSpc>
              <a:buNone/>
            </a:pPr>
            <a:r>
              <a:rPr lang="zh-CN" altLang="en-US" sz="800" dirty="0"/>
              <a:t>					this.items.splice(this.randomIndex(), 0, this.nextNum++)</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remove: function() {</a:t>
            </a:r>
            <a:endParaRPr lang="zh-CN" altLang="en-US" sz="800" dirty="0"/>
          </a:p>
          <a:p>
            <a:pPr marL="0" indent="0" latinLnBrk="0">
              <a:lnSpc>
                <a:spcPts val="0"/>
              </a:lnSpc>
              <a:buNone/>
            </a:pPr>
            <a:r>
              <a:rPr lang="zh-CN" altLang="en-US" sz="800" dirty="0"/>
              <a:t>					this.items.splice(this.randomIndex(), 1)</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&lt;/script&gt;</a:t>
            </a:r>
            <a:endParaRPr lang="zh-CN" altLang="en-US" sz="800" dirty="0"/>
          </a:p>
          <a:p>
            <a:pPr marL="0" indent="0" latinLnBrk="0">
              <a:lnSpc>
                <a:spcPts val="0"/>
              </a:lnSpc>
              <a:buNone/>
            </a:pPr>
            <a:r>
              <a:rPr lang="zh-CN" altLang="en-US" sz="800" dirty="0"/>
              <a:t>	&lt;/body&gt;</a:t>
            </a:r>
            <a:endParaRPr lang="zh-CN" altLang="en-US" sz="800" dirty="0"/>
          </a:p>
          <a:p>
            <a:pPr marL="0" indent="0" latinLnBrk="0">
              <a:lnSpc>
                <a:spcPts val="0"/>
              </a:lnSpc>
              <a:buNone/>
            </a:pPr>
            <a:r>
              <a:rPr lang="zh-CN" altLang="en-US" sz="800" dirty="0"/>
              <a:t>&lt;/html&gt;</a:t>
            </a:r>
            <a:endParaRPr lang="zh-CN" altLang="en-US" sz="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2.8</a:t>
            </a:r>
            <a:r>
              <a:rPr lang="zh-CN" altLang="en-US" dirty="0" smtClean="0"/>
              <a:t> 列表位移过渡的示例</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0225" y="755015"/>
            <a:ext cx="8229600" cy="4012565"/>
          </a:xfrm>
        </p:spPr>
        <p:txBody>
          <a:bodyPr/>
          <a:lstStyle/>
          <a:p>
            <a:pPr marL="0" indent="0" latinLnBrk="0">
              <a:lnSpc>
                <a:spcPts val="0"/>
              </a:lnSpc>
              <a:buNone/>
            </a:pPr>
            <a:r>
              <a:rPr lang="zh-CN" altLang="en-US" sz="800" dirty="0"/>
              <a:t>&lt;!DOCTYPE html&gt;</a:t>
            </a:r>
            <a:endParaRPr lang="zh-CN" altLang="en-US" sz="800" dirty="0"/>
          </a:p>
          <a:p>
            <a:pPr marL="0" indent="0" latinLnBrk="0">
              <a:lnSpc>
                <a:spcPts val="0"/>
              </a:lnSpc>
              <a:buNone/>
            </a:pPr>
            <a:r>
              <a:rPr lang="zh-CN" altLang="en-US" sz="800" dirty="0"/>
              <a:t>&lt;html&gt;</a:t>
            </a:r>
            <a:endParaRPr lang="zh-CN" altLang="en-US" sz="800" dirty="0"/>
          </a:p>
          <a:p>
            <a:pPr marL="0" indent="0" latinLnBrk="0">
              <a:lnSpc>
                <a:spcPts val="0"/>
              </a:lnSpc>
              <a:buNone/>
            </a:pPr>
            <a:r>
              <a:rPr lang="zh-CN" altLang="en-US" sz="800" dirty="0"/>
              <a:t>	&lt;head&gt;</a:t>
            </a:r>
            <a:endParaRPr lang="zh-CN" altLang="en-US" sz="800" dirty="0"/>
          </a:p>
          <a:p>
            <a:pPr marL="0" indent="0" latinLnBrk="0">
              <a:lnSpc>
                <a:spcPts val="0"/>
              </a:lnSpc>
              <a:buNone/>
            </a:pPr>
            <a:r>
              <a:rPr lang="zh-CN" altLang="en-US" sz="800" dirty="0"/>
              <a:t>		&lt;meta charset="UTF-8"&gt;</a:t>
            </a:r>
            <a:endParaRPr lang="zh-CN" altLang="en-US" sz="800" dirty="0"/>
          </a:p>
          <a:p>
            <a:pPr marL="0" indent="0" latinLnBrk="0">
              <a:lnSpc>
                <a:spcPts val="0"/>
              </a:lnSpc>
              <a:buNone/>
            </a:pPr>
            <a:r>
              <a:rPr lang="zh-CN" altLang="en-US" sz="800" dirty="0"/>
              <a:t>		&lt;title&gt;&lt;/title&gt;</a:t>
            </a:r>
            <a:endParaRPr lang="zh-CN" altLang="en-US" sz="800" dirty="0"/>
          </a:p>
          <a:p>
            <a:pPr marL="0" indent="0" latinLnBrk="0">
              <a:lnSpc>
                <a:spcPts val="0"/>
              </a:lnSpc>
              <a:buNone/>
            </a:pPr>
            <a:r>
              <a:rPr lang="zh-CN" altLang="en-US" sz="800" dirty="0"/>
              <a:t>	&lt;/head&gt;</a:t>
            </a:r>
            <a:endParaRPr lang="zh-CN" altLang="en-US" sz="800" dirty="0"/>
          </a:p>
          <a:p>
            <a:pPr marL="0" indent="0" latinLnBrk="0">
              <a:lnSpc>
                <a:spcPts val="0"/>
              </a:lnSpc>
              <a:buNone/>
            </a:pPr>
            <a:r>
              <a:rPr lang="zh-CN" altLang="en-US" sz="800" dirty="0"/>
              <a:t>	&lt;style type="text/css"&gt;</a:t>
            </a:r>
            <a:endParaRPr lang="zh-CN" altLang="en-US" sz="800" dirty="0"/>
          </a:p>
          <a:p>
            <a:pPr marL="0" indent="0" latinLnBrk="0">
              <a:lnSpc>
                <a:spcPts val="0"/>
              </a:lnSpc>
              <a:buNone/>
            </a:pPr>
            <a:r>
              <a:rPr lang="zh-CN" altLang="en-US" sz="800" dirty="0"/>
              <a:t>		.flip-list-move {transition: transform 1s;}</a:t>
            </a:r>
            <a:endParaRPr lang="zh-CN" altLang="en-US" sz="800" dirty="0"/>
          </a:p>
          <a:p>
            <a:pPr marL="0" indent="0" latinLnBrk="0">
              <a:lnSpc>
                <a:spcPts val="0"/>
              </a:lnSpc>
              <a:buNone/>
            </a:pPr>
            <a:r>
              <a:rPr lang="zh-CN" altLang="en-US" sz="800" dirty="0"/>
              <a:t>	&lt;/style&gt;</a:t>
            </a:r>
            <a:endParaRPr lang="zh-CN" altLang="en-US" sz="800" dirty="0"/>
          </a:p>
          <a:p>
            <a:pPr marL="0" indent="0" latinLnBrk="0">
              <a:lnSpc>
                <a:spcPts val="0"/>
              </a:lnSpc>
              <a:buNone/>
            </a:pPr>
            <a:r>
              <a:rPr lang="zh-CN" altLang="en-US" sz="800" dirty="0"/>
              <a:t>	&lt;body&gt;</a:t>
            </a:r>
            <a:endParaRPr lang="zh-CN" altLang="en-US" sz="800" dirty="0"/>
          </a:p>
          <a:p>
            <a:pPr marL="0" indent="0" latinLnBrk="0">
              <a:lnSpc>
                <a:spcPts val="0"/>
              </a:lnSpc>
              <a:buNone/>
            </a:pPr>
            <a:r>
              <a:rPr lang="zh-CN" altLang="en-US" sz="800" dirty="0"/>
              <a:t>	&lt;script src="https://cdnjs.cloudflare.com/ajax/libs/lodash.js/4.14.1/lodash.min.js"&gt;&lt;/script&gt;</a:t>
            </a:r>
            <a:endParaRPr lang="zh-CN" altLang="en-US" sz="800" dirty="0"/>
          </a:p>
          <a:p>
            <a:pPr marL="0" indent="0" latinLnBrk="0">
              <a:lnSpc>
                <a:spcPts val="0"/>
              </a:lnSpc>
              <a:buNone/>
            </a:pPr>
            <a:r>
              <a:rPr lang="zh-CN" altLang="en-US" sz="800" dirty="0"/>
              <a:t>	&lt;div id="flip-list-demo" class="demo"&gt;</a:t>
            </a:r>
            <a:endParaRPr lang="zh-CN" altLang="en-US" sz="800" dirty="0"/>
          </a:p>
          <a:p>
            <a:pPr marL="0" indent="0" latinLnBrk="0">
              <a:lnSpc>
                <a:spcPts val="0"/>
              </a:lnSpc>
              <a:buNone/>
            </a:pPr>
            <a:r>
              <a:rPr lang="zh-CN" altLang="en-US" sz="800" dirty="0"/>
              <a:t>		&lt;button v-on:click="shuffle"&gt;Shuffle&lt;/button&gt;</a:t>
            </a:r>
            <a:endParaRPr lang="zh-CN" altLang="en-US" sz="800" dirty="0"/>
          </a:p>
          <a:p>
            <a:pPr marL="0" indent="0" latinLnBrk="0">
              <a:lnSpc>
                <a:spcPts val="0"/>
              </a:lnSpc>
              <a:buNone/>
            </a:pPr>
            <a:r>
              <a:rPr lang="zh-CN" altLang="en-US" sz="800" dirty="0"/>
              <a:t>		&lt;transition-group name="flip-list" tag="ul"&gt;</a:t>
            </a:r>
            <a:endParaRPr lang="zh-CN" altLang="en-US" sz="800" dirty="0"/>
          </a:p>
          <a:p>
            <a:pPr marL="0" indent="0" latinLnBrk="0">
              <a:lnSpc>
                <a:spcPts val="0"/>
              </a:lnSpc>
              <a:buNone/>
            </a:pPr>
            <a:r>
              <a:rPr lang="zh-CN" altLang="en-US" sz="800" dirty="0"/>
              <a:t>			&lt;li v-for="item in items" v-bind:key="item"&gt;</a:t>
            </a:r>
            <a:endParaRPr lang="zh-CN" altLang="en-US" sz="800" dirty="0"/>
          </a:p>
          <a:p>
            <a:pPr marL="0" indent="0" latinLnBrk="0">
              <a:lnSpc>
                <a:spcPts val="0"/>
              </a:lnSpc>
              <a:buNone/>
            </a:pPr>
            <a:r>
              <a:rPr lang="zh-CN" altLang="en-US" sz="800" dirty="0"/>
              <a:t>				{{ item }}</a:t>
            </a:r>
            <a:endParaRPr lang="zh-CN" altLang="en-US" sz="800" dirty="0"/>
          </a:p>
          <a:p>
            <a:pPr marL="0" indent="0" latinLnBrk="0">
              <a:lnSpc>
                <a:spcPts val="0"/>
              </a:lnSpc>
              <a:buNone/>
            </a:pPr>
            <a:r>
              <a:rPr lang="zh-CN" altLang="en-US" sz="800" dirty="0"/>
              <a:t>			&lt;/li&gt;</a:t>
            </a:r>
            <a:endParaRPr lang="zh-CN" altLang="en-US" sz="800" dirty="0"/>
          </a:p>
          <a:p>
            <a:pPr marL="0" indent="0" latinLnBrk="0">
              <a:lnSpc>
                <a:spcPts val="0"/>
              </a:lnSpc>
              <a:buNone/>
            </a:pPr>
            <a:r>
              <a:rPr lang="zh-CN" altLang="en-US" sz="800" dirty="0"/>
              <a:t>		&lt;/transition-group&gt;</a:t>
            </a:r>
            <a:endParaRPr lang="zh-CN" altLang="en-US" sz="800" dirty="0"/>
          </a:p>
          <a:p>
            <a:pPr marL="0" indent="0" latinLnBrk="0">
              <a:lnSpc>
                <a:spcPts val="0"/>
              </a:lnSpc>
              <a:buNone/>
            </a:pPr>
            <a:r>
              <a:rPr lang="zh-CN" altLang="en-US" sz="800" dirty="0"/>
              <a:t>	&lt;/div&gt;</a:t>
            </a:r>
            <a:endParaRPr lang="zh-CN" altLang="en-US" sz="800" dirty="0"/>
          </a:p>
          <a:p>
            <a:pPr marL="0" indent="0" latinLnBrk="0">
              <a:lnSpc>
                <a:spcPts val="0"/>
              </a:lnSpc>
              <a:buNone/>
            </a:pPr>
            <a:r>
              <a:rPr lang="zh-CN" altLang="en-US" sz="800" dirty="0"/>
              <a:t>	&lt;script src="vue.js" type="text/javascript" charset="utf-8"&gt;&lt;/script&gt;</a:t>
            </a:r>
            <a:endParaRPr lang="zh-CN" altLang="en-US" sz="800" dirty="0"/>
          </a:p>
          <a:p>
            <a:pPr marL="0" indent="0" latinLnBrk="0">
              <a:lnSpc>
                <a:spcPts val="0"/>
              </a:lnSpc>
              <a:buNone/>
            </a:pPr>
            <a:r>
              <a:rPr lang="zh-CN" altLang="en-US" sz="800" dirty="0"/>
              <a:t>	&lt;script type="text/javascript"&gt;</a:t>
            </a:r>
            <a:endParaRPr lang="zh-CN" altLang="en-US" sz="800" dirty="0"/>
          </a:p>
          <a:p>
            <a:pPr marL="0" indent="0" latinLnBrk="0">
              <a:lnSpc>
                <a:spcPts val="0"/>
              </a:lnSpc>
              <a:buNone/>
            </a:pPr>
            <a:r>
              <a:rPr lang="zh-CN" altLang="en-US" sz="800" dirty="0"/>
              <a:t>		new Vue({</a:t>
            </a:r>
            <a:endParaRPr lang="zh-CN" altLang="en-US" sz="800" dirty="0"/>
          </a:p>
          <a:p>
            <a:pPr marL="0" indent="0" latinLnBrk="0">
              <a:lnSpc>
                <a:spcPts val="0"/>
              </a:lnSpc>
              <a:buNone/>
            </a:pPr>
            <a:r>
              <a:rPr lang="zh-CN" altLang="en-US" sz="800" dirty="0"/>
              <a:t>			el: '#flip-list-demo',</a:t>
            </a:r>
            <a:endParaRPr lang="zh-CN" altLang="en-US" sz="800" dirty="0"/>
          </a:p>
          <a:p>
            <a:pPr marL="0" indent="0" latinLnBrk="0">
              <a:lnSpc>
                <a:spcPts val="0"/>
              </a:lnSpc>
              <a:buNone/>
            </a:pPr>
            <a:r>
              <a:rPr lang="zh-CN" altLang="en-US" sz="800" dirty="0"/>
              <a:t>			data: {</a:t>
            </a:r>
            <a:endParaRPr lang="zh-CN" altLang="en-US" sz="800" dirty="0"/>
          </a:p>
          <a:p>
            <a:pPr marL="0" indent="0" latinLnBrk="0">
              <a:lnSpc>
                <a:spcPts val="0"/>
              </a:lnSpc>
              <a:buNone/>
            </a:pPr>
            <a:r>
              <a:rPr lang="zh-CN" altLang="en-US" sz="800" dirty="0"/>
              <a:t>				items: [1, 2, 3, 4, 5, 6, 7, 8, 9]</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methods: {</a:t>
            </a:r>
            <a:endParaRPr lang="zh-CN" altLang="en-US" sz="800" dirty="0"/>
          </a:p>
          <a:p>
            <a:pPr marL="0" indent="0" latinLnBrk="0">
              <a:lnSpc>
                <a:spcPts val="0"/>
              </a:lnSpc>
              <a:buNone/>
            </a:pPr>
            <a:r>
              <a:rPr lang="zh-CN" altLang="en-US" sz="800" dirty="0"/>
              <a:t>				shuffle: function() {</a:t>
            </a:r>
            <a:endParaRPr lang="zh-CN" altLang="en-US" sz="800" dirty="0"/>
          </a:p>
          <a:p>
            <a:pPr marL="0" indent="0" latinLnBrk="0">
              <a:lnSpc>
                <a:spcPts val="0"/>
              </a:lnSpc>
              <a:buNone/>
            </a:pPr>
            <a:r>
              <a:rPr lang="zh-CN" altLang="en-US" sz="800" dirty="0"/>
              <a:t>					this.items = _.shuffle(this.items)</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&lt;/script&gt;</a:t>
            </a:r>
            <a:endParaRPr lang="zh-CN" altLang="en-US" sz="800" dirty="0"/>
          </a:p>
          <a:p>
            <a:pPr marL="0" indent="0" latinLnBrk="0">
              <a:lnSpc>
                <a:spcPts val="0"/>
              </a:lnSpc>
              <a:buNone/>
            </a:pPr>
            <a:r>
              <a:rPr lang="zh-CN" altLang="en-US" sz="800" dirty="0"/>
              <a:t>	&lt;/body&gt;</a:t>
            </a:r>
            <a:endParaRPr lang="zh-CN" altLang="en-US" sz="800" dirty="0"/>
          </a:p>
          <a:p>
            <a:pPr marL="0" indent="0" latinLnBrk="0">
              <a:lnSpc>
                <a:spcPts val="0"/>
              </a:lnSpc>
              <a:buNone/>
            </a:pPr>
            <a:r>
              <a:rPr lang="zh-CN" altLang="en-US" sz="800" dirty="0"/>
              <a:t>&lt;/html&gt;</a:t>
            </a:r>
            <a:endParaRPr lang="zh-CN" altLang="en-US" sz="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2.9</a:t>
            </a:r>
            <a:r>
              <a:rPr lang="zh-CN" altLang="en-US" dirty="0" smtClean="0"/>
              <a:t> 列表渐进过渡的示例</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0225" y="927100"/>
            <a:ext cx="8229600" cy="3840480"/>
          </a:xfrm>
        </p:spPr>
        <p:txBody>
          <a:bodyPr/>
          <a:lstStyle/>
          <a:p>
            <a:pPr marL="0" indent="0" latinLnBrk="0">
              <a:lnSpc>
                <a:spcPts val="0"/>
              </a:lnSpc>
              <a:buNone/>
            </a:pPr>
            <a:r>
              <a:rPr lang="zh-CN" altLang="en-US" sz="800" dirty="0"/>
              <a:t>&lt;!DOCTYPE html&gt;</a:t>
            </a:r>
            <a:endParaRPr lang="zh-CN" altLang="en-US" sz="800" dirty="0"/>
          </a:p>
          <a:p>
            <a:pPr marL="0" indent="0" latinLnBrk="0">
              <a:lnSpc>
                <a:spcPts val="0"/>
              </a:lnSpc>
              <a:buNone/>
            </a:pPr>
            <a:r>
              <a:rPr lang="zh-CN" altLang="en-US" sz="800" dirty="0"/>
              <a:t>&lt;html&gt;</a:t>
            </a:r>
            <a:endParaRPr lang="zh-CN" altLang="en-US" sz="800" dirty="0"/>
          </a:p>
          <a:p>
            <a:pPr marL="0" indent="0" latinLnBrk="0">
              <a:lnSpc>
                <a:spcPts val="0"/>
              </a:lnSpc>
              <a:buNone/>
            </a:pPr>
            <a:r>
              <a:rPr lang="zh-CN" altLang="en-US" sz="800" dirty="0"/>
              <a:t>	&lt;head&gt;</a:t>
            </a:r>
            <a:endParaRPr lang="zh-CN" altLang="en-US" sz="800" dirty="0"/>
          </a:p>
          <a:p>
            <a:pPr marL="0" indent="0" latinLnBrk="0">
              <a:lnSpc>
                <a:spcPts val="0"/>
              </a:lnSpc>
              <a:buNone/>
            </a:pPr>
            <a:r>
              <a:rPr lang="zh-CN" altLang="en-US" sz="800" dirty="0"/>
              <a:t>		&lt;meta charset="UTF-8"&gt;</a:t>
            </a:r>
            <a:endParaRPr lang="zh-CN" altLang="en-US" sz="800" dirty="0"/>
          </a:p>
          <a:p>
            <a:pPr marL="0" indent="0" latinLnBrk="0">
              <a:lnSpc>
                <a:spcPts val="0"/>
              </a:lnSpc>
              <a:buNone/>
            </a:pPr>
            <a:r>
              <a:rPr lang="zh-CN" altLang="en-US" sz="800" dirty="0"/>
              <a:t>		&lt;title&gt;&lt;/title&gt;</a:t>
            </a:r>
            <a:endParaRPr lang="zh-CN" altLang="en-US" sz="800" dirty="0"/>
          </a:p>
          <a:p>
            <a:pPr marL="0" indent="0" latinLnBrk="0">
              <a:lnSpc>
                <a:spcPts val="0"/>
              </a:lnSpc>
              <a:buNone/>
            </a:pPr>
            <a:r>
              <a:rPr lang="zh-CN" altLang="en-US" sz="800" dirty="0"/>
              <a:t>	&lt;/head&gt;</a:t>
            </a:r>
            <a:endParaRPr lang="zh-CN" altLang="en-US" sz="800" dirty="0"/>
          </a:p>
          <a:p>
            <a:pPr marL="0" indent="0" latinLnBrk="0">
              <a:lnSpc>
                <a:spcPts val="0"/>
              </a:lnSpc>
              <a:buNone/>
            </a:pPr>
            <a:r>
              <a:rPr lang="zh-CN" altLang="en-US" sz="800" dirty="0"/>
              <a:t>	&lt;style type="text/css"&gt;</a:t>
            </a:r>
            <a:endParaRPr lang="zh-CN" altLang="en-US" sz="800" dirty="0"/>
          </a:p>
          <a:p>
            <a:pPr marL="0" indent="0" latinLnBrk="0">
              <a:lnSpc>
                <a:spcPts val="0"/>
              </a:lnSpc>
              <a:buNone/>
            </a:pPr>
            <a:r>
              <a:rPr lang="zh-CN" altLang="en-US" sz="800" dirty="0"/>
              <a:t>		.list-item {display: inline-block;margin-right: 10px;}</a:t>
            </a:r>
            <a:endParaRPr lang="zh-CN" altLang="en-US" sz="800" dirty="0"/>
          </a:p>
          <a:p>
            <a:pPr marL="0" indent="0" latinLnBrk="0">
              <a:lnSpc>
                <a:spcPts val="0"/>
              </a:lnSpc>
              <a:buNone/>
            </a:pPr>
            <a:r>
              <a:rPr lang="zh-CN" altLang="en-US" sz="800" dirty="0"/>
              <a:t>		.list-enter-active,.list-leave-active {transition: all 1s;}</a:t>
            </a:r>
            <a:endParaRPr lang="zh-CN" altLang="en-US" sz="800" dirty="0"/>
          </a:p>
          <a:p>
            <a:pPr marL="0" indent="0" latinLnBrk="0">
              <a:lnSpc>
                <a:spcPts val="0"/>
              </a:lnSpc>
              <a:buNone/>
            </a:pPr>
            <a:r>
              <a:rPr lang="zh-CN" altLang="en-US" sz="800" dirty="0"/>
              <a:t>		.list-enter,.list-leave-active {opacity: 0;transform: translateY(30px);}</a:t>
            </a:r>
            <a:endParaRPr lang="zh-CN" altLang="en-US" sz="800" dirty="0"/>
          </a:p>
          <a:p>
            <a:pPr marL="0" indent="0" latinLnBrk="0">
              <a:lnSpc>
                <a:spcPts val="0"/>
              </a:lnSpc>
              <a:buNone/>
            </a:pPr>
            <a:r>
              <a:rPr lang="zh-CN" altLang="en-US" sz="800" dirty="0"/>
              <a:t>	&lt;/style&gt;</a:t>
            </a:r>
            <a:endParaRPr lang="zh-CN" altLang="en-US" sz="800" dirty="0"/>
          </a:p>
          <a:p>
            <a:pPr marL="0" indent="0" latinLnBrk="0">
              <a:lnSpc>
                <a:spcPts val="0"/>
              </a:lnSpc>
              <a:buNone/>
            </a:pPr>
            <a:r>
              <a:rPr lang="zh-CN" altLang="en-US" sz="800" dirty="0"/>
              <a:t>	&lt;body&gt;</a:t>
            </a:r>
            <a:endParaRPr lang="zh-CN" altLang="en-US" sz="800" dirty="0"/>
          </a:p>
          <a:p>
            <a:pPr marL="0" indent="0" latinLnBrk="0">
              <a:lnSpc>
                <a:spcPts val="0"/>
              </a:lnSpc>
              <a:buNone/>
            </a:pPr>
            <a:r>
              <a:rPr lang="zh-CN" altLang="en-US" sz="800" dirty="0"/>
              <a:t>		&lt;script src="https://cdnjs.cloudflare.com/ajax/libs/velocity/1.2.3/velocity.min.js"&gt;&lt;/script&gt;</a:t>
            </a:r>
            <a:endParaRPr lang="zh-CN" altLang="en-US" sz="800" dirty="0"/>
          </a:p>
          <a:p>
            <a:pPr marL="0" indent="0" latinLnBrk="0">
              <a:lnSpc>
                <a:spcPts val="0"/>
              </a:lnSpc>
              <a:buNone/>
            </a:pPr>
            <a:r>
              <a:rPr lang="zh-CN" altLang="en-US" sz="800" dirty="0"/>
              <a:t>		&lt;div id="staggered-list-demo"&gt;</a:t>
            </a:r>
            <a:endParaRPr lang="zh-CN" altLang="en-US" sz="800" dirty="0"/>
          </a:p>
          <a:p>
            <a:pPr marL="0" indent="0" latinLnBrk="0">
              <a:lnSpc>
                <a:spcPts val="0"/>
              </a:lnSpc>
              <a:buNone/>
            </a:pPr>
            <a:r>
              <a:rPr lang="zh-CN" altLang="en-US" sz="800" dirty="0"/>
              <a:t>			&lt;input v-model="query"&gt;</a:t>
            </a:r>
            <a:endParaRPr lang="zh-CN" altLang="en-US" sz="800" dirty="0"/>
          </a:p>
          <a:p>
            <a:pPr marL="0" indent="0" latinLnBrk="0">
              <a:lnSpc>
                <a:spcPts val="0"/>
              </a:lnSpc>
              <a:buNone/>
            </a:pPr>
            <a:r>
              <a:rPr lang="zh-CN" altLang="en-US" sz="800" dirty="0"/>
              <a:t>			&lt;transition-group name="staggered-fade" tag="ul" v-bind:css="false" v-on:before-enter="beforeEnter" v-on:enter="enter" v-on:leave="leave"&gt;</a:t>
            </a:r>
            <a:endParaRPr lang="zh-CN" altLang="en-US" sz="800" dirty="0"/>
          </a:p>
          <a:p>
            <a:pPr marL="0" indent="0" latinLnBrk="0">
              <a:lnSpc>
                <a:spcPts val="0"/>
              </a:lnSpc>
              <a:buNone/>
            </a:pPr>
            <a:r>
              <a:rPr lang="zh-CN" altLang="en-US" sz="800" dirty="0"/>
              <a:t>				&lt;li v-for="(item, index) in computedList" v-bind:key="item.msg" v-bind:data-index="index"&gt;{{ item.msg }}&lt;/li&gt;</a:t>
            </a:r>
            <a:endParaRPr lang="zh-CN" altLang="en-US" sz="800" dirty="0"/>
          </a:p>
          <a:p>
            <a:pPr marL="0" indent="0" latinLnBrk="0">
              <a:lnSpc>
                <a:spcPts val="0"/>
              </a:lnSpc>
              <a:buNone/>
            </a:pPr>
            <a:r>
              <a:rPr lang="zh-CN" altLang="en-US" sz="800" dirty="0"/>
              <a:t>			&lt;/transition-group&gt;</a:t>
            </a:r>
            <a:endParaRPr lang="zh-CN" altLang="en-US" sz="800" dirty="0"/>
          </a:p>
          <a:p>
            <a:pPr marL="0" indent="0" latinLnBrk="0">
              <a:lnSpc>
                <a:spcPts val="0"/>
              </a:lnSpc>
              <a:buNone/>
            </a:pPr>
            <a:r>
              <a:rPr lang="zh-CN" altLang="en-US" sz="800" dirty="0"/>
              <a:t>		&lt;/div&gt;</a:t>
            </a:r>
            <a:endParaRPr lang="zh-CN" altLang="en-US" sz="800" dirty="0"/>
          </a:p>
          <a:p>
            <a:pPr marL="0" indent="0" latinLnBrk="0">
              <a:lnSpc>
                <a:spcPts val="0"/>
              </a:lnSpc>
              <a:buNone/>
            </a:pPr>
            <a:r>
              <a:rPr lang="zh-CN" altLang="en-US" sz="800" dirty="0"/>
              <a:t>		&lt;script src="vue.js" type="text/javascript" charset="utf-8"&gt;&lt;/script&gt;</a:t>
            </a:r>
            <a:endParaRPr lang="zh-CN" altLang="en-US" sz="800" dirty="0"/>
          </a:p>
          <a:p>
            <a:pPr marL="0" indent="0" latinLnBrk="0">
              <a:lnSpc>
                <a:spcPts val="0"/>
              </a:lnSpc>
              <a:buNone/>
            </a:pPr>
            <a:r>
              <a:rPr lang="zh-CN" altLang="en-US" sz="800" dirty="0"/>
              <a:t>		&lt;script type="text/javascript"&gt;</a:t>
            </a:r>
            <a:endParaRPr lang="zh-CN" altLang="en-US" sz="800" dirty="0"/>
          </a:p>
          <a:p>
            <a:pPr marL="0" indent="0" latinLnBrk="0">
              <a:lnSpc>
                <a:spcPts val="0"/>
              </a:lnSpc>
              <a:buNone/>
            </a:pPr>
            <a:r>
              <a:rPr lang="zh-CN" altLang="en-US" sz="800" dirty="0"/>
              <a:t>			new Vue({</a:t>
            </a:r>
            <a:endParaRPr lang="zh-CN" altLang="en-US" sz="800" dirty="0"/>
          </a:p>
          <a:p>
            <a:pPr marL="0" indent="0" latinLnBrk="0">
              <a:lnSpc>
                <a:spcPts val="0"/>
              </a:lnSpc>
              <a:buNone/>
            </a:pPr>
            <a:r>
              <a:rPr lang="zh-CN" altLang="en-US" sz="800" dirty="0"/>
              <a:t>				el: '#staggered-list-demo',</a:t>
            </a:r>
            <a:endParaRPr lang="zh-CN" altLang="en-US" sz="800" dirty="0"/>
          </a:p>
          <a:p>
            <a:pPr marL="0" indent="0" latinLnBrk="0">
              <a:lnSpc>
                <a:spcPts val="0"/>
              </a:lnSpc>
              <a:buNone/>
            </a:pPr>
            <a:r>
              <a:rPr lang="zh-CN" altLang="en-US" sz="800" dirty="0"/>
              <a:t>				data: {</a:t>
            </a:r>
            <a:endParaRPr lang="zh-CN" altLang="en-US" sz="800" dirty="0"/>
          </a:p>
          <a:p>
            <a:pPr marL="0" indent="0" latinLnBrk="0">
              <a:lnSpc>
                <a:spcPts val="0"/>
              </a:lnSpc>
              <a:buNone/>
            </a:pPr>
            <a:r>
              <a:rPr lang="zh-CN" altLang="en-US" sz="800" dirty="0"/>
              <a:t>					query: '',</a:t>
            </a:r>
            <a:endParaRPr lang="zh-CN" altLang="en-US" sz="800" dirty="0"/>
          </a:p>
          <a:p>
            <a:pPr marL="0" indent="0" latinLnBrk="0">
              <a:lnSpc>
                <a:spcPts val="0"/>
              </a:lnSpc>
              <a:buNone/>
            </a:pPr>
            <a:r>
              <a:rPr lang="zh-CN" altLang="en-US" sz="800" dirty="0"/>
              <a:t>					list: [{ msg: 'Bruce Lee' },{ msg: 'Jackie Chan' },{ msg: 'Chuck Norris' },{ msg: 'Jet Li' },{ msg: 'Kung Fury' }]</a:t>
            </a:r>
            <a:endParaRPr lang="zh-CN" altLang="en-US" sz="800" dirty="0"/>
          </a:p>
          <a:p>
            <a:pPr marL="0" indent="0" latinLnBrk="0">
              <a:lnSpc>
                <a:spcPts val="0"/>
              </a:lnSpc>
              <a:buNone/>
            </a:pPr>
            <a:r>
              <a:rPr lang="zh-CN" altLang="en-US" sz="800" dirty="0"/>
              <a:t>				}</a:t>
            </a:r>
            <a:endParaRPr lang="zh-CN" altLang="en-US" sz="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2.9</a:t>
            </a:r>
            <a:r>
              <a:rPr lang="zh-CN" altLang="en-US" dirty="0" smtClean="0"/>
              <a:t> 列表渐进过渡的示例</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49275" y="651510"/>
            <a:ext cx="8229600" cy="3840480"/>
          </a:xfrm>
        </p:spPr>
        <p:txBody>
          <a:bodyPr/>
          <a:lstStyle/>
          <a:p>
            <a:pPr marL="0" indent="0" latinLnBrk="0">
              <a:lnSpc>
                <a:spcPts val="0"/>
              </a:lnSpc>
              <a:buNone/>
            </a:pPr>
            <a:endParaRPr lang="zh-CN" altLang="en-US" sz="800" dirty="0"/>
          </a:p>
          <a:p>
            <a:pPr marL="0" indent="0" latinLnBrk="0">
              <a:lnSpc>
                <a:spcPts val="0"/>
              </a:lnSpc>
              <a:buNone/>
            </a:pPr>
            <a:r>
              <a:rPr lang="zh-CN" altLang="en-US" sz="800" dirty="0"/>
              <a:t>				computed: {</a:t>
            </a:r>
            <a:endParaRPr lang="zh-CN" altLang="en-US" sz="800" dirty="0"/>
          </a:p>
          <a:p>
            <a:pPr marL="0" indent="0" latinLnBrk="0">
              <a:lnSpc>
                <a:spcPts val="0"/>
              </a:lnSpc>
              <a:buNone/>
            </a:pPr>
            <a:r>
              <a:rPr lang="zh-CN" altLang="en-US" sz="800" dirty="0"/>
              <a:t>					computedList: function() {</a:t>
            </a:r>
            <a:endParaRPr lang="zh-CN" altLang="en-US" sz="800" dirty="0"/>
          </a:p>
          <a:p>
            <a:pPr marL="0" indent="0" latinLnBrk="0">
              <a:lnSpc>
                <a:spcPts val="0"/>
              </a:lnSpc>
              <a:buNone/>
            </a:pPr>
            <a:r>
              <a:rPr lang="zh-CN" altLang="en-US" sz="800" dirty="0"/>
              <a:t>						var vm = this</a:t>
            </a:r>
            <a:endParaRPr lang="zh-CN" altLang="en-US" sz="800" dirty="0"/>
          </a:p>
          <a:p>
            <a:pPr marL="0" indent="0" latinLnBrk="0">
              <a:lnSpc>
                <a:spcPts val="0"/>
              </a:lnSpc>
              <a:buNone/>
            </a:pPr>
            <a:r>
              <a:rPr lang="zh-CN" altLang="en-US" sz="800" dirty="0"/>
              <a:t>						return this.list.filter(function(item) {</a:t>
            </a:r>
            <a:endParaRPr lang="zh-CN" altLang="en-US" sz="800" dirty="0"/>
          </a:p>
          <a:p>
            <a:pPr marL="0" indent="0" latinLnBrk="0">
              <a:lnSpc>
                <a:spcPts val="0"/>
              </a:lnSpc>
              <a:buNone/>
            </a:pPr>
            <a:r>
              <a:rPr lang="zh-CN" altLang="en-US" sz="800" dirty="0"/>
              <a:t>							return item.msg.toLowerCase().indexOf(vm.query.toLowerCase()) !== -1</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methods: {</a:t>
            </a:r>
            <a:endParaRPr lang="zh-CN" altLang="en-US" sz="800" dirty="0"/>
          </a:p>
          <a:p>
            <a:pPr marL="0" indent="0" latinLnBrk="0">
              <a:lnSpc>
                <a:spcPts val="0"/>
              </a:lnSpc>
              <a:buNone/>
            </a:pPr>
            <a:r>
              <a:rPr lang="zh-CN" altLang="en-US" sz="800" dirty="0"/>
              <a:t>					beforeEnter: function(el) {</a:t>
            </a:r>
            <a:endParaRPr lang="zh-CN" altLang="en-US" sz="800" dirty="0"/>
          </a:p>
          <a:p>
            <a:pPr marL="0" indent="0" latinLnBrk="0">
              <a:lnSpc>
                <a:spcPts val="0"/>
              </a:lnSpc>
              <a:buNone/>
            </a:pPr>
            <a:r>
              <a:rPr lang="zh-CN" altLang="en-US" sz="800" dirty="0"/>
              <a:t>						el.style.opacity = 0</a:t>
            </a:r>
            <a:endParaRPr lang="zh-CN" altLang="en-US" sz="800" dirty="0"/>
          </a:p>
          <a:p>
            <a:pPr marL="0" indent="0" latinLnBrk="0">
              <a:lnSpc>
                <a:spcPts val="0"/>
              </a:lnSpc>
              <a:buNone/>
            </a:pPr>
            <a:r>
              <a:rPr lang="zh-CN" altLang="en-US" sz="800" dirty="0"/>
              <a:t>						el.style.height = 0</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enter: function(el, done) {</a:t>
            </a:r>
            <a:endParaRPr lang="zh-CN" altLang="en-US" sz="800" dirty="0"/>
          </a:p>
          <a:p>
            <a:pPr marL="0" indent="0" latinLnBrk="0">
              <a:lnSpc>
                <a:spcPts val="0"/>
              </a:lnSpc>
              <a:buNone/>
            </a:pPr>
            <a:r>
              <a:rPr lang="zh-CN" altLang="en-US" sz="800" dirty="0"/>
              <a:t>						var delay = el.dataset.index * 150</a:t>
            </a:r>
            <a:endParaRPr lang="zh-CN" altLang="en-US" sz="800" dirty="0"/>
          </a:p>
          <a:p>
            <a:pPr marL="0" indent="0" latinLnBrk="0">
              <a:lnSpc>
                <a:spcPts val="0"/>
              </a:lnSpc>
              <a:buNone/>
            </a:pPr>
            <a:r>
              <a:rPr lang="zh-CN" altLang="en-US" sz="800" dirty="0"/>
              <a:t>						setTimeout(function() {</a:t>
            </a:r>
            <a:endParaRPr lang="zh-CN" altLang="en-US" sz="800" dirty="0"/>
          </a:p>
          <a:p>
            <a:pPr marL="0" indent="0" latinLnBrk="0">
              <a:lnSpc>
                <a:spcPts val="0"/>
              </a:lnSpc>
              <a:buNone/>
            </a:pPr>
            <a:r>
              <a:rPr lang="zh-CN" altLang="en-US" sz="800" dirty="0"/>
              <a:t>							Velocity(</a:t>
            </a:r>
            <a:endParaRPr lang="zh-CN" altLang="en-US" sz="800" dirty="0"/>
          </a:p>
          <a:p>
            <a:pPr marL="0" indent="0" latinLnBrk="0">
              <a:lnSpc>
                <a:spcPts val="0"/>
              </a:lnSpc>
              <a:buNone/>
            </a:pPr>
            <a:r>
              <a:rPr lang="zh-CN" altLang="en-US" sz="800" dirty="0"/>
              <a:t>								el, { opacity: 1, height: '1.6em' }, { complete: done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 delay)</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leave: function(el, done) {</a:t>
            </a:r>
            <a:endParaRPr lang="zh-CN" altLang="en-US" sz="800" dirty="0"/>
          </a:p>
          <a:p>
            <a:pPr marL="0" indent="0" latinLnBrk="0">
              <a:lnSpc>
                <a:spcPts val="0"/>
              </a:lnSpc>
              <a:buNone/>
            </a:pPr>
            <a:r>
              <a:rPr lang="zh-CN" altLang="en-US" sz="800" dirty="0"/>
              <a:t>						var delay = el.dataset.index * 150</a:t>
            </a:r>
            <a:endParaRPr lang="zh-CN" altLang="en-US" sz="800" dirty="0"/>
          </a:p>
          <a:p>
            <a:pPr marL="0" indent="0" latinLnBrk="0">
              <a:lnSpc>
                <a:spcPts val="0"/>
              </a:lnSpc>
              <a:buNone/>
            </a:pPr>
            <a:r>
              <a:rPr lang="zh-CN" altLang="en-US" sz="800" dirty="0"/>
              <a:t>						setTimeout(function() {</a:t>
            </a:r>
            <a:endParaRPr lang="zh-CN" altLang="en-US" sz="800" dirty="0"/>
          </a:p>
          <a:p>
            <a:pPr marL="0" indent="0" latinLnBrk="0">
              <a:lnSpc>
                <a:spcPts val="0"/>
              </a:lnSpc>
              <a:buNone/>
            </a:pPr>
            <a:r>
              <a:rPr lang="zh-CN" altLang="en-US" sz="800" dirty="0"/>
              <a:t>							Velocity(</a:t>
            </a:r>
            <a:endParaRPr lang="zh-CN" altLang="en-US" sz="800" dirty="0"/>
          </a:p>
          <a:p>
            <a:pPr marL="0" indent="0" latinLnBrk="0">
              <a:lnSpc>
                <a:spcPts val="0"/>
              </a:lnSpc>
              <a:buNone/>
            </a:pPr>
            <a:r>
              <a:rPr lang="zh-CN" altLang="en-US" sz="800" dirty="0"/>
              <a:t>								el, { opacity: 0, height: 0 }, { complete: done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 delay)</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a:t>
            </a:r>
            <a:endParaRPr lang="zh-CN" altLang="en-US" sz="800" dirty="0"/>
          </a:p>
          <a:p>
            <a:pPr marL="0" indent="0" latinLnBrk="0">
              <a:lnSpc>
                <a:spcPts val="0"/>
              </a:lnSpc>
              <a:buNone/>
            </a:pPr>
            <a:r>
              <a:rPr lang="zh-CN" altLang="en-US" sz="800" dirty="0"/>
              <a:t>		&lt;/script&gt;</a:t>
            </a:r>
            <a:endParaRPr lang="zh-CN" altLang="en-US" sz="800" dirty="0"/>
          </a:p>
          <a:p>
            <a:pPr marL="0" indent="0" latinLnBrk="0">
              <a:lnSpc>
                <a:spcPts val="0"/>
              </a:lnSpc>
              <a:buNone/>
            </a:pPr>
            <a:r>
              <a:rPr lang="zh-CN" altLang="en-US" sz="800" dirty="0"/>
              <a:t>	&lt;/body&gt;</a:t>
            </a:r>
            <a:endParaRPr lang="zh-CN" altLang="en-US" sz="800" dirty="0"/>
          </a:p>
          <a:p>
            <a:pPr marL="0" indent="0" latinLnBrk="0">
              <a:lnSpc>
                <a:spcPts val="0"/>
              </a:lnSpc>
              <a:buNone/>
            </a:pPr>
            <a:r>
              <a:rPr lang="zh-CN" altLang="en-US" sz="800" dirty="0"/>
              <a:t>&lt;/html&gt;</a:t>
            </a:r>
            <a:endParaRPr lang="zh-CN" altLang="en-US" sz="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3. </a:t>
            </a:r>
            <a:r>
              <a:rPr kumimoji="1" lang="zh-CN" altLang="en-US" sz="3600" dirty="0" smtClean="0"/>
              <a:t>过渡状态</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3.1 </a:t>
            </a:r>
            <a:r>
              <a:rPr kumimoji="1" lang="zh-CN" altLang="en-US" dirty="0" smtClean="0"/>
              <a:t>过渡状态</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734122"/>
          </a:xfrm>
        </p:spPr>
        <p:txBody>
          <a:bodyPr/>
          <a:lstStyle/>
          <a:p>
            <a:pPr marL="0" indent="0">
              <a:buNone/>
            </a:pPr>
            <a:r>
              <a:rPr lang="en-US" altLang="zh-CN" sz="1400" dirty="0" err="1"/>
              <a:t>Vue</a:t>
            </a:r>
            <a:r>
              <a:rPr lang="en-US" altLang="zh-CN" sz="1400" dirty="0"/>
              <a:t> </a:t>
            </a:r>
            <a:r>
              <a:rPr lang="zh-CN" altLang="en-US" sz="1400" dirty="0"/>
              <a:t>的过渡系统提供了非常多简单的方法设置进入、离开和列表的动效。那么对于数据元素本身的动效呢，比如：</a:t>
            </a:r>
            <a:endParaRPr lang="zh-CN" altLang="en-US" sz="1400" dirty="0"/>
          </a:p>
          <a:p>
            <a:pPr lvl="1"/>
            <a:r>
              <a:rPr lang="zh-CN" altLang="en-US" dirty="0"/>
              <a:t>数字和运算</a:t>
            </a:r>
            <a:endParaRPr lang="zh-CN" altLang="en-US" dirty="0"/>
          </a:p>
          <a:p>
            <a:pPr lvl="1"/>
            <a:r>
              <a:rPr lang="zh-CN" altLang="en-US" dirty="0"/>
              <a:t>颜色的显示</a:t>
            </a:r>
            <a:endParaRPr lang="zh-CN" altLang="en-US" dirty="0"/>
          </a:p>
          <a:p>
            <a:pPr lvl="1"/>
            <a:r>
              <a:rPr lang="en-US" altLang="zh-CN" dirty="0"/>
              <a:t>SVG </a:t>
            </a:r>
            <a:r>
              <a:rPr lang="zh-CN" altLang="en-US" dirty="0"/>
              <a:t>节点的位置</a:t>
            </a:r>
            <a:endParaRPr lang="zh-CN" altLang="en-US" dirty="0"/>
          </a:p>
          <a:p>
            <a:pPr lvl="1"/>
            <a:r>
              <a:rPr lang="zh-CN" altLang="en-US" dirty="0"/>
              <a:t>元素的大小和其他的属性</a:t>
            </a:r>
            <a:endParaRPr lang="zh-CN" altLang="en-US" dirty="0"/>
          </a:p>
          <a:p>
            <a:pPr marL="0" indent="0">
              <a:buNone/>
            </a:pPr>
            <a:r>
              <a:rPr lang="zh-CN" altLang="en-US" sz="1400" dirty="0"/>
              <a:t>所有的原始数字都被事先存储起来，可以直接转换到数字。做到这一步，我们就可以结合 </a:t>
            </a:r>
            <a:r>
              <a:rPr lang="en-US" altLang="zh-CN" sz="1400" dirty="0" err="1"/>
              <a:t>Vue</a:t>
            </a:r>
            <a:r>
              <a:rPr lang="en-US" altLang="zh-CN" sz="1400" dirty="0"/>
              <a:t> </a:t>
            </a:r>
            <a:r>
              <a:rPr lang="zh-CN" altLang="en-US" sz="1400" dirty="0"/>
              <a:t>的响应式和组件系统，使用第三方库来实现切换元素的过渡状态</a:t>
            </a:r>
            <a:r>
              <a:rPr lang="zh-CN" altLang="en-US" sz="1400" dirty="0" smtClean="0"/>
              <a:t>。</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3.1 </a:t>
            </a:r>
            <a:r>
              <a:rPr kumimoji="1" lang="zh-CN" altLang="en-US" dirty="0" smtClean="0"/>
              <a:t>过渡状态</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4057428"/>
          </a:xfrm>
        </p:spPr>
        <p:txBody>
          <a:bodyPr/>
          <a:lstStyle/>
          <a:p>
            <a:pPr eaLnBrk="1" hangingPunct="1"/>
            <a:r>
              <a:rPr lang="zh-CN" altLang="en-US" sz="1600" dirty="0" smtClean="0"/>
              <a:t>动态动画与</a:t>
            </a:r>
            <a:r>
              <a:rPr lang="en-US" altLang="zh-CN" sz="1600" dirty="0" smtClean="0"/>
              <a:t>watcher</a:t>
            </a:r>
            <a:endParaRPr lang="zh-CN" altLang="en-US" sz="1600" dirty="0" smtClean="0"/>
          </a:p>
          <a:p>
            <a:pPr marL="0" indent="0">
              <a:buNone/>
            </a:pPr>
            <a:r>
              <a:rPr lang="zh-CN" altLang="en-US" sz="1600" dirty="0"/>
              <a:t>通过 </a:t>
            </a:r>
            <a:r>
              <a:rPr lang="en-US" altLang="zh-CN" sz="1600" dirty="0"/>
              <a:t>watcher </a:t>
            </a:r>
            <a:r>
              <a:rPr lang="zh-CN" altLang="en-US" sz="1600" dirty="0"/>
              <a:t>我们能监听到任何数值属性的数值更新</a:t>
            </a:r>
            <a:r>
              <a:rPr lang="zh-CN" altLang="en-US" sz="1600" dirty="0" smtClean="0"/>
              <a:t>。例子如下：</a:t>
            </a:r>
            <a:endParaRPr lang="zh-CN" altLang="en-US" sz="1600" dirty="0" smtClean="0"/>
          </a:p>
          <a:p>
            <a:pPr marL="0" indent="0">
              <a:buNone/>
            </a:pPr>
            <a:endParaRPr lang="zh-CN" altLang="en-US" dirty="0" smtClean="0"/>
          </a:p>
        </p:txBody>
      </p:sp>
      <p:graphicFrame>
        <p:nvGraphicFramePr>
          <p:cNvPr id="3" name="表格 2"/>
          <p:cNvGraphicFramePr>
            <a:graphicFrameLocks noGrp="1"/>
          </p:cNvGraphicFramePr>
          <p:nvPr/>
        </p:nvGraphicFramePr>
        <p:xfrm>
          <a:off x="539552" y="1663121"/>
          <a:ext cx="6600825" cy="982448"/>
        </p:xfrm>
        <a:graphic>
          <a:graphicData uri="http://schemas.openxmlformats.org/drawingml/2006/table">
            <a:tbl>
              <a:tblPr/>
              <a:tblGrid>
                <a:gridCol w="6600825"/>
              </a:tblGrid>
              <a:tr h="982448">
                <a:tc>
                  <a:txBody>
                    <a:bodyPr/>
                    <a:lstStyle/>
                    <a:p>
                      <a:r>
                        <a:rPr lang="en-US" sz="1200" dirty="0">
                          <a:solidFill>
                            <a:srgbClr val="2973B7"/>
                          </a:solidFill>
                          <a:effectLst/>
                        </a:rPr>
                        <a:t>&lt;script </a:t>
                      </a:r>
                      <a:r>
                        <a:rPr lang="en-US" sz="1200" dirty="0" err="1">
                          <a:solidFill>
                            <a:srgbClr val="2973B7"/>
                          </a:solidFill>
                          <a:effectLst/>
                        </a:rPr>
                        <a:t>src</a:t>
                      </a:r>
                      <a:r>
                        <a:rPr lang="en-US" sz="1200" dirty="0">
                          <a:solidFill>
                            <a:srgbClr val="2973B7"/>
                          </a:solidFill>
                          <a:effectLst/>
                        </a:rPr>
                        <a:t>=</a:t>
                      </a:r>
                      <a:r>
                        <a:rPr lang="en-US" sz="1200" dirty="0">
                          <a:solidFill>
                            <a:srgbClr val="42B983"/>
                          </a:solidFill>
                          <a:effectLst/>
                        </a:rPr>
                        <a:t>"https://</a:t>
                      </a:r>
                      <a:r>
                        <a:rPr lang="en-US" sz="1200" dirty="0" err="1">
                          <a:solidFill>
                            <a:srgbClr val="42B983"/>
                          </a:solidFill>
                          <a:effectLst/>
                        </a:rPr>
                        <a:t>unpkg.com</a:t>
                      </a:r>
                      <a:r>
                        <a:rPr lang="en-US" sz="1200" dirty="0">
                          <a:solidFill>
                            <a:srgbClr val="42B983"/>
                          </a:solidFill>
                          <a:effectLst/>
                        </a:rPr>
                        <a:t>/tween.js@16.3.4"</a:t>
                      </a:r>
                      <a:r>
                        <a:rPr lang="en-US" sz="1200" dirty="0">
                          <a:solidFill>
                            <a:srgbClr val="2973B7"/>
                          </a:solidFill>
                          <a:effectLst/>
                        </a:rPr>
                        <a:t>&gt;&lt;/script&gt;</a:t>
                      </a:r>
                      <a:endParaRPr lang="en-US" sz="1200" dirty="0">
                        <a:effectLst/>
                      </a:endParaRPr>
                    </a:p>
                    <a:p>
                      <a:r>
                        <a:rPr lang="en-US" sz="1200" dirty="0">
                          <a:solidFill>
                            <a:srgbClr val="2973B7"/>
                          </a:solidFill>
                          <a:effectLst/>
                        </a:rPr>
                        <a:t>&lt;div id=</a:t>
                      </a:r>
                      <a:r>
                        <a:rPr lang="en-US" sz="1200" dirty="0">
                          <a:solidFill>
                            <a:srgbClr val="42B983"/>
                          </a:solidFill>
                          <a:effectLst/>
                        </a:rPr>
                        <a:t>"animated-number-demo"</a:t>
                      </a:r>
                      <a:r>
                        <a:rPr lang="en-US" sz="1200" dirty="0">
                          <a:solidFill>
                            <a:srgbClr val="2973B7"/>
                          </a:solidFill>
                          <a:effectLst/>
                        </a:rPr>
                        <a:t>&gt;</a:t>
                      </a:r>
                      <a:endParaRPr lang="en-US" sz="1200" dirty="0">
                        <a:effectLst/>
                      </a:endParaRPr>
                    </a:p>
                    <a:p>
                      <a:r>
                        <a:rPr lang="en-US" sz="1200" dirty="0">
                          <a:solidFill>
                            <a:srgbClr val="2973B7"/>
                          </a:solidFill>
                          <a:effectLst/>
                        </a:rPr>
                        <a:t>&lt;input v-</a:t>
                      </a:r>
                      <a:r>
                        <a:rPr lang="en-US" sz="1200" dirty="0" err="1">
                          <a:solidFill>
                            <a:srgbClr val="2973B7"/>
                          </a:solidFill>
                          <a:effectLst/>
                        </a:rPr>
                        <a:t>model.number</a:t>
                      </a:r>
                      <a:r>
                        <a:rPr lang="en-US" sz="1200" dirty="0">
                          <a:solidFill>
                            <a:srgbClr val="2973B7"/>
                          </a:solidFill>
                          <a:effectLst/>
                        </a:rPr>
                        <a:t>=</a:t>
                      </a:r>
                      <a:r>
                        <a:rPr lang="en-US" sz="1200" dirty="0">
                          <a:solidFill>
                            <a:srgbClr val="42B983"/>
                          </a:solidFill>
                          <a:effectLst/>
                        </a:rPr>
                        <a:t>"number"</a:t>
                      </a:r>
                      <a:r>
                        <a:rPr lang="en-US" sz="1200" dirty="0">
                          <a:solidFill>
                            <a:srgbClr val="2973B7"/>
                          </a:solidFill>
                          <a:effectLst/>
                        </a:rPr>
                        <a:t> type=</a:t>
                      </a:r>
                      <a:r>
                        <a:rPr lang="en-US" sz="1200" dirty="0">
                          <a:solidFill>
                            <a:srgbClr val="42B983"/>
                          </a:solidFill>
                          <a:effectLst/>
                        </a:rPr>
                        <a:t>"number"</a:t>
                      </a:r>
                      <a:r>
                        <a:rPr lang="en-US" sz="1200" dirty="0">
                          <a:solidFill>
                            <a:srgbClr val="2973B7"/>
                          </a:solidFill>
                          <a:effectLst/>
                        </a:rPr>
                        <a:t> step=</a:t>
                      </a:r>
                      <a:r>
                        <a:rPr lang="en-US" sz="1200" dirty="0">
                          <a:solidFill>
                            <a:srgbClr val="42B983"/>
                          </a:solidFill>
                          <a:effectLst/>
                        </a:rPr>
                        <a:t>"20"</a:t>
                      </a:r>
                      <a:r>
                        <a:rPr lang="en-US" sz="1200" dirty="0">
                          <a:solidFill>
                            <a:srgbClr val="2973B7"/>
                          </a:solidFill>
                          <a:effectLst/>
                        </a:rPr>
                        <a:t>&gt;</a:t>
                      </a:r>
                      <a:endParaRPr lang="en-US" sz="1200" dirty="0">
                        <a:effectLst/>
                      </a:endParaRPr>
                    </a:p>
                    <a:p>
                      <a:r>
                        <a:rPr lang="en-US" sz="1200" dirty="0">
                          <a:solidFill>
                            <a:srgbClr val="2973B7"/>
                          </a:solidFill>
                          <a:effectLst/>
                        </a:rPr>
                        <a:t>&lt;p&gt;</a:t>
                      </a:r>
                      <a:r>
                        <a:rPr lang="en-US" sz="1200" dirty="0">
                          <a:effectLst/>
                        </a:rPr>
                        <a:t>{{ </a:t>
                      </a:r>
                      <a:r>
                        <a:rPr lang="en-US" sz="1200" dirty="0" err="1">
                          <a:effectLst/>
                        </a:rPr>
                        <a:t>animatedNumber</a:t>
                      </a:r>
                      <a:r>
                        <a:rPr lang="en-US" sz="1200" dirty="0">
                          <a:effectLst/>
                        </a:rPr>
                        <a:t> }}</a:t>
                      </a:r>
                      <a:r>
                        <a:rPr lang="en-US" sz="1200" dirty="0">
                          <a:solidFill>
                            <a:srgbClr val="2973B7"/>
                          </a:solidFill>
                          <a:effectLst/>
                        </a:rPr>
                        <a:t>&lt;/p&gt;</a:t>
                      </a:r>
                      <a:endParaRPr lang="en-US" sz="1200" dirty="0">
                        <a:effectLst/>
                      </a:endParaRPr>
                    </a:p>
                    <a:p>
                      <a:r>
                        <a:rPr lang="en-US" sz="1200" dirty="0">
                          <a:solidFill>
                            <a:srgbClr val="2973B7"/>
                          </a:solidFill>
                          <a:effectLst/>
                        </a:rPr>
                        <a:t>&lt;/div&gt;</a:t>
                      </a:r>
                      <a:endParaRPr lang="en-US" sz="1200" dirty="0">
                        <a:effectLst/>
                      </a:endParaRPr>
                    </a:p>
                  </a:txBody>
                  <a:tcPr marL="61403" marR="61403" marT="30702" marB="30702" anchor="ctr">
                    <a:lnL>
                      <a:noFill/>
                    </a:lnL>
                    <a:lnR>
                      <a:noFill/>
                    </a:lnR>
                    <a:lnT>
                      <a:noFill/>
                    </a:lnT>
                    <a:lnB>
                      <a:noFill/>
                    </a:lnB>
                  </a:tcPr>
                </a:tc>
              </a:tr>
            </a:tbl>
          </a:graphicData>
        </a:graphic>
      </p:graphicFrame>
      <p:graphicFrame>
        <p:nvGraphicFramePr>
          <p:cNvPr id="5" name="表格 4"/>
          <p:cNvGraphicFramePr>
            <a:graphicFrameLocks noGrp="1"/>
          </p:cNvGraphicFramePr>
          <p:nvPr/>
        </p:nvGraphicFramePr>
        <p:xfrm>
          <a:off x="611560" y="2765426"/>
          <a:ext cx="4696554" cy="4067048"/>
        </p:xfrm>
        <a:graphic>
          <a:graphicData uri="http://schemas.openxmlformats.org/drawingml/2006/table">
            <a:tbl>
              <a:tblPr/>
              <a:tblGrid>
                <a:gridCol w="4696554"/>
              </a:tblGrid>
              <a:tr h="3189288">
                <a:tc>
                  <a:txBody>
                    <a:bodyPr/>
                    <a:lstStyle/>
                    <a:p>
                      <a:r>
                        <a:rPr lang="en-US" sz="1100" dirty="0">
                          <a:solidFill>
                            <a:srgbClr val="E96900"/>
                          </a:solidFill>
                          <a:effectLst/>
                        </a:rPr>
                        <a:t>new</a:t>
                      </a:r>
                      <a:r>
                        <a:rPr lang="en-US" sz="1100" dirty="0">
                          <a:effectLst/>
                        </a:rPr>
                        <a:t> </a:t>
                      </a:r>
                      <a:r>
                        <a:rPr lang="en-US" sz="1100" dirty="0" err="1">
                          <a:effectLst/>
                        </a:rPr>
                        <a:t>Vue</a:t>
                      </a:r>
                      <a:r>
                        <a:rPr lang="en-US" sz="1100" dirty="0">
                          <a:effectLst/>
                        </a:rPr>
                        <a:t>({</a:t>
                      </a:r>
                      <a:endParaRPr lang="en-US" sz="1100" dirty="0">
                        <a:effectLst/>
                      </a:endParaRPr>
                    </a:p>
                    <a:p>
                      <a:r>
                        <a:rPr lang="en-US" sz="1100" dirty="0">
                          <a:effectLst/>
                        </a:rPr>
                        <a:t>el: </a:t>
                      </a:r>
                      <a:r>
                        <a:rPr lang="en-US" sz="1100" dirty="0">
                          <a:solidFill>
                            <a:srgbClr val="42B983"/>
                          </a:solidFill>
                          <a:effectLst/>
                        </a:rPr>
                        <a:t>'#animated-number-demo'</a:t>
                      </a:r>
                      <a:r>
                        <a:rPr lang="en-US" sz="1100" dirty="0">
                          <a:effectLst/>
                        </a:rPr>
                        <a:t>,</a:t>
                      </a:r>
                      <a:endParaRPr lang="en-US" sz="1100" dirty="0">
                        <a:effectLst/>
                      </a:endParaRPr>
                    </a:p>
                    <a:p>
                      <a:r>
                        <a:rPr lang="en-US" sz="1100" dirty="0">
                          <a:effectLst/>
                        </a:rPr>
                        <a:t>data: {</a:t>
                      </a:r>
                      <a:endParaRPr lang="en-US" sz="1100" dirty="0">
                        <a:effectLst/>
                      </a:endParaRPr>
                    </a:p>
                    <a:p>
                      <a:r>
                        <a:rPr lang="en-US" sz="1100" dirty="0">
                          <a:effectLst/>
                        </a:rPr>
                        <a:t>number: </a:t>
                      </a:r>
                      <a:r>
                        <a:rPr lang="en-US" sz="1100" dirty="0">
                          <a:solidFill>
                            <a:srgbClr val="AE81FF"/>
                          </a:solidFill>
                          <a:effectLst/>
                        </a:rPr>
                        <a:t>0</a:t>
                      </a:r>
                      <a:r>
                        <a:rPr lang="en-US" sz="1100" dirty="0">
                          <a:effectLst/>
                        </a:rPr>
                        <a:t>,</a:t>
                      </a:r>
                      <a:endParaRPr lang="en-US" sz="1100" dirty="0">
                        <a:effectLst/>
                      </a:endParaRPr>
                    </a:p>
                    <a:p>
                      <a:r>
                        <a:rPr lang="en-US" sz="1100" dirty="0" err="1">
                          <a:effectLst/>
                        </a:rPr>
                        <a:t>animatedNumber</a:t>
                      </a:r>
                      <a:r>
                        <a:rPr lang="en-US" sz="1100" dirty="0">
                          <a:effectLst/>
                        </a:rPr>
                        <a:t>: </a:t>
                      </a:r>
                      <a:r>
                        <a:rPr lang="en-US" sz="1100" dirty="0">
                          <a:solidFill>
                            <a:srgbClr val="AE81FF"/>
                          </a:solidFill>
                          <a:effectLst/>
                        </a:rPr>
                        <a:t>0</a:t>
                      </a:r>
                      <a:endParaRPr lang="en-US" sz="1100" dirty="0">
                        <a:effectLst/>
                      </a:endParaRPr>
                    </a:p>
                    <a:p>
                      <a:r>
                        <a:rPr lang="en-US" sz="1100" dirty="0">
                          <a:effectLst/>
                        </a:rPr>
                        <a:t>},</a:t>
                      </a:r>
                      <a:endParaRPr lang="en-US" sz="1100" dirty="0">
                        <a:effectLst/>
                      </a:endParaRPr>
                    </a:p>
                    <a:p>
                      <a:r>
                        <a:rPr lang="en-US" sz="1100" dirty="0">
                          <a:effectLst/>
                        </a:rPr>
                        <a:t>watch: {</a:t>
                      </a:r>
                      <a:endParaRPr lang="en-US" sz="1100" dirty="0">
                        <a:effectLst/>
                      </a:endParaRPr>
                    </a:p>
                    <a:p>
                      <a:r>
                        <a:rPr lang="en-US" sz="1100" dirty="0">
                          <a:effectLst/>
                        </a:rPr>
                        <a:t>number: </a:t>
                      </a:r>
                      <a:r>
                        <a:rPr lang="en-US" sz="1100" dirty="0">
                          <a:solidFill>
                            <a:srgbClr val="0092DB"/>
                          </a:solidFill>
                          <a:effectLst/>
                        </a:rPr>
                        <a:t>function</a:t>
                      </a:r>
                      <a:r>
                        <a:rPr lang="en-US" sz="1100" dirty="0">
                          <a:effectLst/>
                        </a:rPr>
                        <a:t>(</a:t>
                      </a:r>
                      <a:r>
                        <a:rPr lang="en-US" sz="1100" dirty="0" err="1">
                          <a:effectLst/>
                        </a:rPr>
                        <a:t>newValue</a:t>
                      </a:r>
                      <a:r>
                        <a:rPr lang="en-US" sz="1100" dirty="0">
                          <a:effectLst/>
                        </a:rPr>
                        <a:t>, </a:t>
                      </a:r>
                      <a:r>
                        <a:rPr lang="en-US" sz="1100" dirty="0" err="1">
                          <a:effectLst/>
                        </a:rPr>
                        <a:t>oldValue</a:t>
                      </a:r>
                      <a:r>
                        <a:rPr lang="en-US" sz="1100" dirty="0">
                          <a:effectLst/>
                        </a:rPr>
                        <a:t>) {</a:t>
                      </a:r>
                      <a:endParaRPr lang="en-US" sz="1100" dirty="0">
                        <a:effectLst/>
                      </a:endParaRPr>
                    </a:p>
                    <a:p>
                      <a:r>
                        <a:rPr lang="en-US" sz="1100" dirty="0" err="1">
                          <a:solidFill>
                            <a:srgbClr val="E96900"/>
                          </a:solidFill>
                          <a:effectLst/>
                        </a:rPr>
                        <a:t>var</a:t>
                      </a:r>
                      <a:r>
                        <a:rPr lang="en-US" sz="1100" dirty="0">
                          <a:effectLst/>
                        </a:rPr>
                        <a:t> </a:t>
                      </a:r>
                      <a:r>
                        <a:rPr lang="en-US" sz="1100" dirty="0" err="1">
                          <a:effectLst/>
                        </a:rPr>
                        <a:t>vm</a:t>
                      </a:r>
                      <a:r>
                        <a:rPr lang="en-US" sz="1100" dirty="0">
                          <a:effectLst/>
                        </a:rPr>
                        <a:t> = </a:t>
                      </a:r>
                      <a:r>
                        <a:rPr lang="en-US" sz="1100" dirty="0">
                          <a:solidFill>
                            <a:srgbClr val="E96900"/>
                          </a:solidFill>
                          <a:effectLst/>
                        </a:rPr>
                        <a:t>this</a:t>
                      </a:r>
                      <a:endParaRPr lang="en-US" sz="1100" dirty="0">
                        <a:effectLst/>
                      </a:endParaRPr>
                    </a:p>
                    <a:p>
                      <a:r>
                        <a:rPr lang="en-US" sz="1100" dirty="0">
                          <a:solidFill>
                            <a:srgbClr val="0092DB"/>
                          </a:solidFill>
                          <a:effectLst/>
                        </a:rPr>
                        <a:t>function</a:t>
                      </a:r>
                      <a:r>
                        <a:rPr lang="en-US" sz="1100" dirty="0">
                          <a:effectLst/>
                        </a:rPr>
                        <a:t> </a:t>
                      </a:r>
                      <a:r>
                        <a:rPr lang="en-US" sz="1100" dirty="0">
                          <a:solidFill>
                            <a:srgbClr val="A6E22E"/>
                          </a:solidFill>
                          <a:effectLst/>
                        </a:rPr>
                        <a:t>animate</a:t>
                      </a:r>
                      <a:r>
                        <a:rPr lang="en-US" sz="1100" dirty="0">
                          <a:effectLst/>
                        </a:rPr>
                        <a:t> (time) {</a:t>
                      </a:r>
                      <a:endParaRPr lang="en-US" sz="1100" dirty="0">
                        <a:effectLst/>
                      </a:endParaRPr>
                    </a:p>
                    <a:p>
                      <a:r>
                        <a:rPr lang="en-US" sz="1100" dirty="0" err="1">
                          <a:effectLst/>
                        </a:rPr>
                        <a:t>requestAnimationFrame</a:t>
                      </a:r>
                      <a:r>
                        <a:rPr lang="en-US" sz="1100" dirty="0">
                          <a:effectLst/>
                        </a:rPr>
                        <a:t>(animate)</a:t>
                      </a:r>
                      <a:endParaRPr lang="en-US" sz="1100" dirty="0">
                        <a:effectLst/>
                      </a:endParaRPr>
                    </a:p>
                    <a:p>
                      <a:r>
                        <a:rPr lang="en-US" sz="1100" dirty="0" err="1">
                          <a:effectLst/>
                        </a:rPr>
                        <a:t>TWEEN.update</a:t>
                      </a:r>
                      <a:r>
                        <a:rPr lang="en-US" sz="1100" dirty="0">
                          <a:effectLst/>
                        </a:rPr>
                        <a:t>(time)</a:t>
                      </a:r>
                      <a:endParaRPr lang="en-US" sz="1100" dirty="0">
                        <a:effectLst/>
                      </a:endParaRPr>
                    </a:p>
                    <a:p>
                      <a:r>
                        <a:rPr lang="en-US" sz="1100" dirty="0">
                          <a:effectLst/>
                        </a:rPr>
                        <a:t>}</a:t>
                      </a:r>
                      <a:endParaRPr lang="en-US" sz="1100" dirty="0">
                        <a:effectLst/>
                      </a:endParaRPr>
                    </a:p>
                    <a:p>
                      <a:r>
                        <a:rPr lang="en-US" sz="1100" dirty="0">
                          <a:solidFill>
                            <a:srgbClr val="E96900"/>
                          </a:solidFill>
                          <a:effectLst/>
                        </a:rPr>
                        <a:t>new</a:t>
                      </a:r>
                      <a:r>
                        <a:rPr lang="en-US" sz="1100" dirty="0">
                          <a:effectLst/>
                        </a:rPr>
                        <a:t> </a:t>
                      </a:r>
                      <a:r>
                        <a:rPr lang="en-US" sz="1100" dirty="0" err="1">
                          <a:effectLst/>
                        </a:rPr>
                        <a:t>TWEEN.Tween</a:t>
                      </a:r>
                      <a:r>
                        <a:rPr lang="en-US" sz="1100" dirty="0">
                          <a:effectLst/>
                        </a:rPr>
                        <a:t>({ </a:t>
                      </a:r>
                      <a:r>
                        <a:rPr lang="en-US" sz="1100" dirty="0" err="1">
                          <a:effectLst/>
                        </a:rPr>
                        <a:t>tweeningNumber</a:t>
                      </a:r>
                      <a:r>
                        <a:rPr lang="en-US" sz="1100" dirty="0">
                          <a:effectLst/>
                        </a:rPr>
                        <a:t>: </a:t>
                      </a:r>
                      <a:r>
                        <a:rPr lang="en-US" sz="1100" dirty="0" err="1">
                          <a:effectLst/>
                        </a:rPr>
                        <a:t>oldValue</a:t>
                      </a:r>
                      <a:r>
                        <a:rPr lang="en-US" sz="1100" dirty="0">
                          <a:effectLst/>
                        </a:rPr>
                        <a:t> })</a:t>
                      </a:r>
                      <a:endParaRPr lang="en-US" sz="1100" dirty="0">
                        <a:effectLst/>
                      </a:endParaRPr>
                    </a:p>
                    <a:p>
                      <a:r>
                        <a:rPr lang="en-US" sz="1100" dirty="0">
                          <a:effectLst/>
                        </a:rPr>
                        <a:t>.easing(</a:t>
                      </a:r>
                      <a:r>
                        <a:rPr lang="en-US" sz="1100" dirty="0" err="1">
                          <a:effectLst/>
                        </a:rPr>
                        <a:t>TWEEN.Easing.Quadratic.Out</a:t>
                      </a:r>
                      <a:r>
                        <a:rPr lang="en-US" sz="1100" dirty="0">
                          <a:effectLst/>
                        </a:rPr>
                        <a:t>)</a:t>
                      </a:r>
                      <a:endParaRPr lang="en-US" sz="1100" dirty="0">
                        <a:effectLst/>
                      </a:endParaRPr>
                    </a:p>
                    <a:p>
                      <a:r>
                        <a:rPr lang="en-US" sz="1100" dirty="0">
                          <a:effectLst/>
                        </a:rPr>
                        <a:t>.to({ </a:t>
                      </a:r>
                      <a:r>
                        <a:rPr lang="en-US" sz="1100" dirty="0" err="1">
                          <a:effectLst/>
                        </a:rPr>
                        <a:t>tweeningNumber</a:t>
                      </a:r>
                      <a:r>
                        <a:rPr lang="en-US" sz="1100" dirty="0">
                          <a:effectLst/>
                        </a:rPr>
                        <a:t>: </a:t>
                      </a:r>
                      <a:r>
                        <a:rPr lang="en-US" sz="1100" dirty="0" err="1">
                          <a:effectLst/>
                        </a:rPr>
                        <a:t>newValue</a:t>
                      </a:r>
                      <a:r>
                        <a:rPr lang="en-US" sz="1100" dirty="0">
                          <a:effectLst/>
                        </a:rPr>
                        <a:t> }, </a:t>
                      </a:r>
                      <a:r>
                        <a:rPr lang="en-US" sz="1100" dirty="0">
                          <a:solidFill>
                            <a:srgbClr val="AE81FF"/>
                          </a:solidFill>
                          <a:effectLst/>
                        </a:rPr>
                        <a:t>500</a:t>
                      </a:r>
                      <a:r>
                        <a:rPr lang="en-US" sz="1100" dirty="0">
                          <a:effectLst/>
                        </a:rPr>
                        <a:t>)</a:t>
                      </a:r>
                      <a:endParaRPr lang="en-US" sz="1100" dirty="0">
                        <a:effectLst/>
                      </a:endParaRPr>
                    </a:p>
                    <a:p>
                      <a:r>
                        <a:rPr lang="en-US" sz="1100" dirty="0">
                          <a:effectLst/>
                        </a:rPr>
                        <a:t>.</a:t>
                      </a:r>
                      <a:r>
                        <a:rPr lang="en-US" sz="1100" dirty="0" err="1">
                          <a:effectLst/>
                        </a:rPr>
                        <a:t>onUpdate</a:t>
                      </a:r>
                      <a:r>
                        <a:rPr lang="en-US" sz="1100" dirty="0">
                          <a:effectLst/>
                        </a:rPr>
                        <a:t>(</a:t>
                      </a:r>
                      <a:r>
                        <a:rPr lang="en-US" sz="1100" dirty="0">
                          <a:solidFill>
                            <a:srgbClr val="0092DB"/>
                          </a:solidFill>
                          <a:effectLst/>
                        </a:rPr>
                        <a:t>function</a:t>
                      </a:r>
                      <a:r>
                        <a:rPr lang="en-US" sz="1100" dirty="0">
                          <a:effectLst/>
                        </a:rPr>
                        <a:t> () {</a:t>
                      </a:r>
                      <a:endParaRPr lang="en-US" sz="1100" dirty="0">
                        <a:effectLst/>
                      </a:endParaRPr>
                    </a:p>
                    <a:p>
                      <a:r>
                        <a:rPr lang="en-US" sz="1100" dirty="0" err="1">
                          <a:effectLst/>
                        </a:rPr>
                        <a:t>vm.animatedNumber</a:t>
                      </a:r>
                      <a:r>
                        <a:rPr lang="en-US" sz="1100" dirty="0">
                          <a:effectLst/>
                        </a:rPr>
                        <a:t> = </a:t>
                      </a:r>
                      <a:r>
                        <a:rPr lang="en-US" sz="1100" dirty="0" err="1">
                          <a:solidFill>
                            <a:srgbClr val="E96900"/>
                          </a:solidFill>
                          <a:effectLst/>
                        </a:rPr>
                        <a:t>this</a:t>
                      </a:r>
                      <a:r>
                        <a:rPr lang="en-US" sz="1100" dirty="0" err="1">
                          <a:effectLst/>
                        </a:rPr>
                        <a:t>.tweeningNumber.toFixed</a:t>
                      </a:r>
                      <a:r>
                        <a:rPr lang="en-US" sz="1100" dirty="0">
                          <a:effectLst/>
                        </a:rPr>
                        <a:t>(</a:t>
                      </a:r>
                      <a:r>
                        <a:rPr lang="en-US" sz="1100" dirty="0">
                          <a:solidFill>
                            <a:srgbClr val="AE81FF"/>
                          </a:solidFill>
                          <a:effectLst/>
                        </a:rPr>
                        <a:t>0</a:t>
                      </a:r>
                      <a:r>
                        <a:rPr lang="en-US" sz="1100" dirty="0">
                          <a:effectLst/>
                        </a:rPr>
                        <a:t>)</a:t>
                      </a:r>
                      <a:endParaRPr lang="en-US" sz="1100" dirty="0">
                        <a:effectLst/>
                      </a:endParaRPr>
                    </a:p>
                    <a:p>
                      <a:r>
                        <a:rPr lang="en-US" sz="1100" dirty="0">
                          <a:effectLst/>
                        </a:rPr>
                        <a:t>})</a:t>
                      </a:r>
                      <a:endParaRPr lang="en-US" sz="1100" dirty="0">
                        <a:effectLst/>
                      </a:endParaRPr>
                    </a:p>
                    <a:p>
                      <a:r>
                        <a:rPr lang="en-US" sz="1100" dirty="0">
                          <a:effectLst/>
                        </a:rPr>
                        <a:t>.start()</a:t>
                      </a:r>
                      <a:endParaRPr lang="en-US" sz="1100" dirty="0">
                        <a:effectLst/>
                      </a:endParaRPr>
                    </a:p>
                    <a:p>
                      <a:r>
                        <a:rPr lang="en-US" sz="1100" dirty="0">
                          <a:effectLst/>
                        </a:rPr>
                        <a:t>animate()</a:t>
                      </a:r>
                      <a:endParaRPr lang="en-US" sz="1100" dirty="0">
                        <a:effectLst/>
                      </a:endParaRPr>
                    </a:p>
                    <a:p>
                      <a:r>
                        <a:rPr lang="en-US" sz="1100" dirty="0">
                          <a:effectLst/>
                        </a:rPr>
                        <a:t>}</a:t>
                      </a:r>
                      <a:endParaRPr lang="en-US" sz="1100" dirty="0">
                        <a:effectLst/>
                      </a:endParaRPr>
                    </a:p>
                    <a:p>
                      <a:r>
                        <a:rPr lang="en-US" sz="1100" dirty="0">
                          <a:effectLst/>
                        </a:rPr>
                        <a:t>}</a:t>
                      </a:r>
                      <a:endParaRPr lang="en-US" sz="1100" dirty="0">
                        <a:effectLst/>
                      </a:endParaRPr>
                    </a:p>
                    <a:p>
                      <a:r>
                        <a:rPr lang="en-US" sz="1100" dirty="0">
                          <a:effectLst/>
                        </a:rPr>
                        <a:t>})</a:t>
                      </a:r>
                      <a:endParaRPr lang="en-US" sz="1100" dirty="0">
                        <a:effectLst/>
                      </a:endParaRPr>
                    </a:p>
                  </a:txBody>
                  <a:tcPr marL="43689" marR="43689" marT="21844" marB="21844"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3.1 </a:t>
            </a:r>
            <a:r>
              <a:rPr kumimoji="1" lang="zh-CN" altLang="en-US" dirty="0" smtClean="0"/>
              <a:t>过渡状态</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4057428"/>
          </a:xfrm>
        </p:spPr>
        <p:txBody>
          <a:bodyPr/>
          <a:lstStyle/>
          <a:p>
            <a:pPr eaLnBrk="1" hangingPunct="1"/>
            <a:r>
              <a:rPr lang="zh-CN" altLang="en-US" dirty="0" smtClean="0"/>
              <a:t>动态状态转换</a:t>
            </a:r>
            <a:endParaRPr lang="zh-CN" altLang="en-US" dirty="0" smtClean="0"/>
          </a:p>
          <a:p>
            <a:pPr marL="0" indent="0">
              <a:buNone/>
            </a:pPr>
            <a:r>
              <a:rPr lang="zh-CN" altLang="en-US" sz="1600" dirty="0" smtClean="0"/>
              <a:t>	就</a:t>
            </a:r>
            <a:r>
              <a:rPr lang="zh-CN" altLang="en-US" sz="1600" dirty="0"/>
              <a:t>像 </a:t>
            </a:r>
            <a:r>
              <a:rPr lang="en-US" altLang="zh-CN" sz="1600" dirty="0" err="1"/>
              <a:t>Vue</a:t>
            </a:r>
            <a:r>
              <a:rPr lang="en-US" altLang="zh-CN" sz="1600" dirty="0"/>
              <a:t> </a:t>
            </a:r>
            <a:r>
              <a:rPr lang="zh-CN" altLang="en-US" sz="1600" dirty="0"/>
              <a:t>的过渡组件一样，数据背后状态转换会实时更新，这对于原型设计十分有用。当你修改一些变量，即使是一个简单的 </a:t>
            </a:r>
            <a:r>
              <a:rPr lang="en-US" altLang="zh-CN" sz="1600" dirty="0"/>
              <a:t>SVG </a:t>
            </a:r>
            <a:r>
              <a:rPr lang="zh-CN" altLang="en-US" sz="1600" dirty="0"/>
              <a:t>多边形也可是实现很多难以想象的效果。</a:t>
            </a:r>
            <a:endParaRPr lang="zh-CN" altLang="en-US" sz="1600" dirty="0"/>
          </a:p>
          <a:p>
            <a:pPr eaLnBrk="1" hangingPunct="1"/>
            <a:r>
              <a:rPr lang="zh-CN" altLang="en-US" dirty="0" smtClean="0"/>
              <a:t>通过组件组织过渡</a:t>
            </a:r>
            <a:endParaRPr lang="zh-CN" altLang="en-US" dirty="0" smtClean="0"/>
          </a:p>
          <a:p>
            <a:pPr marL="0" indent="0">
              <a:buNone/>
            </a:pPr>
            <a:r>
              <a:rPr lang="zh-CN" altLang="en-US" sz="1600" dirty="0" smtClean="0"/>
              <a:t>	管理</a:t>
            </a:r>
            <a:r>
              <a:rPr lang="zh-CN" altLang="en-US" sz="1600" dirty="0"/>
              <a:t>太多的状态转换的很快会接近到 </a:t>
            </a:r>
            <a:r>
              <a:rPr lang="en-US" altLang="zh-CN" sz="1600" dirty="0" err="1"/>
              <a:t>Vue</a:t>
            </a:r>
            <a:r>
              <a:rPr lang="en-US" altLang="zh-CN" sz="1600" dirty="0"/>
              <a:t> </a:t>
            </a:r>
            <a:r>
              <a:rPr lang="zh-CN" altLang="en-US" sz="1600" dirty="0"/>
              <a:t>实例或者组件的复杂性，幸好很多的动画可以提取到专用的子组件。</a:t>
            </a:r>
            <a:endParaRPr lang="en-US" altLang="zh-CN" sz="16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1. </a:t>
            </a:r>
            <a:r>
              <a:rPr kumimoji="1" lang="zh-CN" altLang="en-US" sz="3600" dirty="0" smtClean="0"/>
              <a:t>深入响应式原理</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3.2 </a:t>
            </a:r>
            <a:r>
              <a:rPr lang="zh-CN" altLang="en-US"/>
              <a:t>过渡状态的示例</a:t>
            </a:r>
            <a:endParaRPr lang="zh-CN" altLang="en-US"/>
          </a:p>
        </p:txBody>
      </p:sp>
      <p:sp>
        <p:nvSpPr>
          <p:cNvPr id="3" name="内容占位符 2"/>
          <p:cNvSpPr>
            <a:spLocks noGrp="1"/>
          </p:cNvSpPr>
          <p:nvPr>
            <p:ph idx="1"/>
          </p:nvPr>
        </p:nvSpPr>
        <p:spPr/>
        <p:txBody>
          <a:bodyPr/>
          <a:p>
            <a:pPr marL="0" indent="0">
              <a:buNone/>
            </a:pPr>
            <a:r>
              <a:rPr lang="zh-CN" altLang="en-US" sz="400"/>
              <a:t>&lt;!DOCTYPE html&gt;</a:t>
            </a:r>
            <a:endParaRPr lang="zh-CN" altLang="en-US" sz="400"/>
          </a:p>
          <a:p>
            <a:pPr marL="0" indent="0">
              <a:buNone/>
            </a:pPr>
            <a:r>
              <a:rPr lang="zh-CN" altLang="en-US" sz="400"/>
              <a:t>&lt;html&gt;</a:t>
            </a:r>
            <a:endParaRPr lang="zh-CN" altLang="en-US" sz="400"/>
          </a:p>
          <a:p>
            <a:pPr marL="0" indent="0">
              <a:buNone/>
            </a:pPr>
            <a:endParaRPr lang="zh-CN" altLang="en-US" sz="400"/>
          </a:p>
          <a:p>
            <a:pPr marL="0" indent="0">
              <a:buNone/>
            </a:pPr>
            <a:r>
              <a:rPr lang="zh-CN" altLang="en-US" sz="400"/>
              <a:t>	&lt;head&gt;</a:t>
            </a:r>
            <a:endParaRPr lang="zh-CN" altLang="en-US" sz="400"/>
          </a:p>
          <a:p>
            <a:pPr marL="0" indent="0">
              <a:buNone/>
            </a:pPr>
            <a:r>
              <a:rPr lang="zh-CN" altLang="en-US" sz="400"/>
              <a:t>		&lt;meta charset="UTF-8"&gt;</a:t>
            </a:r>
            <a:endParaRPr lang="zh-CN" altLang="en-US" sz="400"/>
          </a:p>
          <a:p>
            <a:pPr marL="0" indent="0">
              <a:buNone/>
            </a:pPr>
            <a:r>
              <a:rPr lang="zh-CN" altLang="en-US" sz="400"/>
              <a:t>		&lt;script src="tween.js"&gt;&lt;/script&gt;</a:t>
            </a:r>
            <a:endParaRPr lang="zh-CN" altLang="en-US" sz="400"/>
          </a:p>
          <a:p>
            <a:pPr marL="0" indent="0">
              <a:buNone/>
            </a:pPr>
            <a:r>
              <a:rPr lang="zh-CN" altLang="en-US" sz="400"/>
              <a:t>		&lt;title&gt;&lt;/title&gt;</a:t>
            </a:r>
            <a:endParaRPr lang="zh-CN" altLang="en-US" sz="400"/>
          </a:p>
          <a:p>
            <a:pPr marL="0" indent="0">
              <a:buNone/>
            </a:pPr>
            <a:r>
              <a:rPr lang="zh-CN" altLang="en-US" sz="400"/>
              <a:t>	&lt;/head&gt;</a:t>
            </a:r>
            <a:endParaRPr lang="zh-CN" altLang="en-US" sz="400"/>
          </a:p>
          <a:p>
            <a:pPr marL="0" indent="0">
              <a:buNone/>
            </a:pPr>
            <a:r>
              <a:rPr lang="zh-CN" altLang="en-US" sz="400"/>
              <a:t>	&lt;body&gt;</a:t>
            </a:r>
            <a:endParaRPr lang="zh-CN" altLang="en-US" sz="400"/>
          </a:p>
          <a:p>
            <a:pPr marL="0" indent="0">
              <a:buNone/>
            </a:pPr>
            <a:r>
              <a:rPr lang="zh-CN" altLang="en-US" sz="400"/>
              <a:t>		&lt;div id="example-8"&gt;</a:t>
            </a:r>
            <a:endParaRPr lang="zh-CN" altLang="en-US" sz="400"/>
          </a:p>
          <a:p>
            <a:pPr marL="0" indent="0">
              <a:buNone/>
            </a:pPr>
            <a:r>
              <a:rPr lang="zh-CN" altLang="en-US" sz="400"/>
              <a:t>			&lt;input v-model.number="firstNumber" type="number" step="20"&gt; +</a:t>
            </a:r>
            <a:endParaRPr lang="zh-CN" altLang="en-US" sz="400"/>
          </a:p>
          <a:p>
            <a:pPr marL="0" indent="0">
              <a:buNone/>
            </a:pPr>
            <a:r>
              <a:rPr lang="zh-CN" altLang="en-US" sz="400"/>
              <a:t>			&lt;input v-model.number="secondNumber" type="number" step="20"&gt; = {{ result }}</a:t>
            </a:r>
            <a:endParaRPr lang="zh-CN" altLang="en-US" sz="400"/>
          </a:p>
          <a:p>
            <a:pPr marL="0" indent="0">
              <a:buNone/>
            </a:pPr>
            <a:r>
              <a:rPr lang="zh-CN" altLang="en-US" sz="400"/>
              <a:t>			&lt;p&gt;</a:t>
            </a:r>
            <a:endParaRPr lang="zh-CN" altLang="en-US" sz="400"/>
          </a:p>
          <a:p>
            <a:pPr marL="0" indent="0">
              <a:buNone/>
            </a:pPr>
            <a:r>
              <a:rPr lang="zh-CN" altLang="en-US" sz="400"/>
              <a:t>				&lt;animated-integer v-bind:value="firstNumber"&gt;&lt;/animated-integer&gt; +</a:t>
            </a:r>
            <a:endParaRPr lang="zh-CN" altLang="en-US" sz="400"/>
          </a:p>
          <a:p>
            <a:pPr marL="0" indent="0">
              <a:buNone/>
            </a:pPr>
            <a:r>
              <a:rPr lang="zh-CN" altLang="en-US" sz="400"/>
              <a:t>				&lt;animated-integer v-bind:value="secondNumber"&gt;&lt;/animated-integer&gt; =</a:t>
            </a:r>
            <a:endParaRPr lang="zh-CN" altLang="en-US" sz="400"/>
          </a:p>
          <a:p>
            <a:pPr marL="0" indent="0">
              <a:buNone/>
            </a:pPr>
            <a:r>
              <a:rPr lang="zh-CN" altLang="en-US" sz="400"/>
              <a:t>				&lt;animated-integer v-bind:value="result"&gt;&lt;/animated-integer&gt;</a:t>
            </a:r>
            <a:endParaRPr lang="zh-CN" altLang="en-US" sz="400"/>
          </a:p>
          <a:p>
            <a:pPr marL="0" indent="0">
              <a:buNone/>
            </a:pPr>
            <a:r>
              <a:rPr lang="zh-CN" altLang="en-US" sz="400"/>
              <a:t>			&lt;/p&gt;</a:t>
            </a:r>
            <a:endParaRPr lang="zh-CN" altLang="en-US" sz="400"/>
          </a:p>
          <a:p>
            <a:pPr marL="0" indent="0">
              <a:buNone/>
            </a:pPr>
            <a:r>
              <a:rPr lang="zh-CN" altLang="en-US" sz="400"/>
              <a:t>		&lt;/div&gt;</a:t>
            </a:r>
            <a:endParaRPr lang="zh-CN" altLang="en-US" sz="400"/>
          </a:p>
          <a:p>
            <a:pPr marL="0" indent="0">
              <a:buNone/>
            </a:pPr>
            <a:r>
              <a:rPr lang="zh-CN" altLang="en-US" sz="400"/>
              <a:t>		&lt;script src="vue.js" type="text/javascript" charset="utf-8"&gt;&lt;/script&gt;</a:t>
            </a:r>
            <a:endParaRPr lang="zh-CN" altLang="en-US" sz="400"/>
          </a:p>
          <a:p>
            <a:pPr marL="0" indent="0">
              <a:buNone/>
            </a:pPr>
            <a:r>
              <a:rPr lang="zh-CN" altLang="en-US" sz="400"/>
              <a:t>		&lt;script type="text/javascript"&gt;</a:t>
            </a:r>
            <a:endParaRPr lang="zh-CN" altLang="en-US" sz="400"/>
          </a:p>
          <a:p>
            <a:pPr marL="0" indent="0">
              <a:buNone/>
            </a:pPr>
            <a:r>
              <a:rPr lang="zh-CN" altLang="en-US" sz="400"/>
              <a:t>			Vue.component('animated-integer', {</a:t>
            </a:r>
            <a:endParaRPr lang="zh-CN" altLang="en-US" sz="400"/>
          </a:p>
          <a:p>
            <a:pPr marL="0" indent="0">
              <a:buNone/>
            </a:pPr>
            <a:r>
              <a:rPr lang="zh-CN" altLang="en-US" sz="400"/>
              <a:t>				template: '&lt;span&gt;{{ tweeningValue }}&lt;/span&gt;',</a:t>
            </a:r>
            <a:endParaRPr lang="zh-CN" altLang="en-US" sz="400"/>
          </a:p>
          <a:p>
            <a:pPr marL="0" indent="0">
              <a:buNone/>
            </a:pPr>
            <a:r>
              <a:rPr lang="zh-CN" altLang="en-US" sz="400"/>
              <a:t>				props: {</a:t>
            </a:r>
            <a:endParaRPr lang="zh-CN" altLang="en-US" sz="400"/>
          </a:p>
          <a:p>
            <a:pPr marL="0" indent="0">
              <a:buNone/>
            </a:pPr>
            <a:r>
              <a:rPr lang="zh-CN" altLang="en-US" sz="400"/>
              <a:t>					value: {</a:t>
            </a:r>
            <a:endParaRPr lang="zh-CN" altLang="en-US" sz="400"/>
          </a:p>
          <a:p>
            <a:pPr marL="0" indent="0">
              <a:buNone/>
            </a:pPr>
            <a:r>
              <a:rPr lang="zh-CN" altLang="en-US" sz="400"/>
              <a:t>						type: Number,</a:t>
            </a:r>
            <a:endParaRPr lang="zh-CN" altLang="en-US" sz="400"/>
          </a:p>
          <a:p>
            <a:pPr marL="0" indent="0">
              <a:buNone/>
            </a:pPr>
            <a:r>
              <a:rPr lang="zh-CN" altLang="en-US" sz="400"/>
              <a:t>						required: true</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data: function() {</a:t>
            </a:r>
            <a:endParaRPr lang="zh-CN" altLang="en-US" sz="400"/>
          </a:p>
          <a:p>
            <a:pPr marL="0" indent="0">
              <a:buNone/>
            </a:pPr>
            <a:r>
              <a:rPr lang="zh-CN" altLang="en-US" sz="400"/>
              <a:t>					return {</a:t>
            </a:r>
            <a:endParaRPr lang="zh-CN" altLang="en-US" sz="400"/>
          </a:p>
          <a:p>
            <a:pPr marL="0" indent="0">
              <a:buNone/>
            </a:pPr>
            <a:r>
              <a:rPr lang="zh-CN" altLang="en-US" sz="400"/>
              <a:t>						tweeningValue: 0</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watch: {</a:t>
            </a:r>
            <a:endParaRPr lang="zh-CN" altLang="en-US" sz="400"/>
          </a:p>
          <a:p>
            <a:pPr marL="0" indent="0">
              <a:buNone/>
            </a:pPr>
            <a:r>
              <a:rPr lang="zh-CN" altLang="en-US" sz="400"/>
              <a:t>					value: function(newValue, oldValue) {</a:t>
            </a:r>
            <a:endParaRPr lang="zh-CN" altLang="en-US" sz="400"/>
          </a:p>
          <a:p>
            <a:pPr marL="0" indent="0">
              <a:buNone/>
            </a:pPr>
            <a:r>
              <a:rPr lang="zh-CN" altLang="en-US" sz="400"/>
              <a:t>						this.tween(oldValue, newValue)</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3.2 </a:t>
            </a:r>
            <a:r>
              <a:rPr lang="zh-CN" altLang="en-US"/>
              <a:t>过渡状态的示例</a:t>
            </a:r>
            <a:endParaRPr lang="zh-CN" altLang="en-US"/>
          </a:p>
        </p:txBody>
      </p:sp>
      <p:sp>
        <p:nvSpPr>
          <p:cNvPr id="3" name="内容占位符 2"/>
          <p:cNvSpPr>
            <a:spLocks noGrp="1"/>
          </p:cNvSpPr>
          <p:nvPr>
            <p:ph idx="1"/>
          </p:nvPr>
        </p:nvSpPr>
        <p:spPr/>
        <p:txBody>
          <a:bodyPr/>
          <a:p>
            <a:pPr marL="0" indent="0">
              <a:buNone/>
            </a:pPr>
            <a:r>
              <a:rPr lang="zh-CN" altLang="en-US" sz="400"/>
              <a:t>mounted: function() {</a:t>
            </a:r>
            <a:endParaRPr lang="zh-CN" altLang="en-US" sz="400"/>
          </a:p>
          <a:p>
            <a:pPr marL="0" indent="0">
              <a:buNone/>
            </a:pPr>
            <a:r>
              <a:rPr lang="zh-CN" altLang="en-US" sz="400"/>
              <a:t>					this.tween(0, this.value)</a:t>
            </a:r>
            <a:endParaRPr lang="zh-CN" altLang="en-US" sz="400"/>
          </a:p>
          <a:p>
            <a:pPr marL="0" indent="0">
              <a:buNone/>
            </a:pPr>
            <a:r>
              <a:rPr lang="zh-CN" altLang="en-US" sz="400"/>
              <a:t>				},</a:t>
            </a:r>
            <a:endParaRPr lang="zh-CN" altLang="en-US" sz="400"/>
          </a:p>
          <a:p>
            <a:pPr marL="0" indent="0">
              <a:buNone/>
            </a:pPr>
            <a:r>
              <a:rPr lang="zh-CN" altLang="en-US" sz="400"/>
              <a:t>				methods: {</a:t>
            </a:r>
            <a:endParaRPr lang="zh-CN" altLang="en-US" sz="400"/>
          </a:p>
          <a:p>
            <a:pPr marL="0" indent="0">
              <a:buNone/>
            </a:pPr>
            <a:r>
              <a:rPr lang="zh-CN" altLang="en-US" sz="400"/>
              <a:t>					tween: function(startValue, endValue) {</a:t>
            </a:r>
            <a:endParaRPr lang="zh-CN" altLang="en-US" sz="400"/>
          </a:p>
          <a:p>
            <a:pPr marL="0" indent="0">
              <a:buNone/>
            </a:pPr>
            <a:r>
              <a:rPr lang="zh-CN" altLang="en-US" sz="400"/>
              <a:t>						var vm = this</a:t>
            </a:r>
            <a:endParaRPr lang="zh-CN" altLang="en-US" sz="400"/>
          </a:p>
          <a:p>
            <a:pPr marL="0" indent="0">
              <a:buNone/>
            </a:pPr>
            <a:endParaRPr lang="zh-CN" altLang="en-US" sz="400"/>
          </a:p>
          <a:p>
            <a:pPr marL="0" indent="0">
              <a:buNone/>
            </a:pPr>
            <a:r>
              <a:rPr lang="zh-CN" altLang="en-US" sz="400"/>
              <a:t>						function animate(time) {</a:t>
            </a:r>
            <a:endParaRPr lang="zh-CN" altLang="en-US" sz="400"/>
          </a:p>
          <a:p>
            <a:pPr marL="0" indent="0">
              <a:buNone/>
            </a:pPr>
            <a:r>
              <a:rPr lang="zh-CN" altLang="en-US" sz="400"/>
              <a:t>							requestAnimationFrame(animate)</a:t>
            </a:r>
            <a:endParaRPr lang="zh-CN" altLang="en-US" sz="400"/>
          </a:p>
          <a:p>
            <a:pPr marL="0" indent="0">
              <a:buNone/>
            </a:pPr>
            <a:r>
              <a:rPr lang="zh-CN" altLang="en-US" sz="400"/>
              <a:t>							TWEEN.update(time)</a:t>
            </a:r>
            <a:endParaRPr lang="zh-CN" altLang="en-US" sz="400"/>
          </a:p>
          <a:p>
            <a:pPr marL="0" indent="0">
              <a:buNone/>
            </a:pPr>
            <a:r>
              <a:rPr lang="zh-CN" altLang="en-US" sz="400"/>
              <a:t>						}</a:t>
            </a:r>
            <a:endParaRPr lang="zh-CN" altLang="en-US" sz="400"/>
          </a:p>
          <a:p>
            <a:pPr marL="0" indent="0">
              <a:buNone/>
            </a:pPr>
            <a:r>
              <a:rPr lang="zh-CN" altLang="en-US" sz="400"/>
              <a:t>						new TWEEN.Tween({ tweeningValue: startValue })</a:t>
            </a:r>
            <a:endParaRPr lang="zh-CN" altLang="en-US" sz="400"/>
          </a:p>
          <a:p>
            <a:pPr marL="0" indent="0">
              <a:buNone/>
            </a:pPr>
            <a:r>
              <a:rPr lang="zh-CN" altLang="en-US" sz="400"/>
              <a:t>							.to({ tweeningValue: endValue }, 500)</a:t>
            </a:r>
            <a:endParaRPr lang="zh-CN" altLang="en-US" sz="400"/>
          </a:p>
          <a:p>
            <a:pPr marL="0" indent="0">
              <a:buNone/>
            </a:pPr>
            <a:r>
              <a:rPr lang="zh-CN" altLang="en-US" sz="400"/>
              <a:t>							.onUpdate(function() {</a:t>
            </a:r>
            <a:endParaRPr lang="zh-CN" altLang="en-US" sz="400"/>
          </a:p>
          <a:p>
            <a:pPr marL="0" indent="0">
              <a:buNone/>
            </a:pPr>
            <a:r>
              <a:rPr lang="zh-CN" altLang="en-US" sz="400"/>
              <a:t>								vm.tweeningValue = this.tweeningValue.toFixed(0)</a:t>
            </a:r>
            <a:endParaRPr lang="zh-CN" altLang="en-US" sz="400"/>
          </a:p>
          <a:p>
            <a:pPr marL="0" indent="0">
              <a:buNone/>
            </a:pPr>
            <a:r>
              <a:rPr lang="zh-CN" altLang="en-US" sz="400"/>
              <a:t>							})</a:t>
            </a:r>
            <a:endParaRPr lang="zh-CN" altLang="en-US" sz="400"/>
          </a:p>
          <a:p>
            <a:pPr marL="0" indent="0">
              <a:buNone/>
            </a:pPr>
            <a:r>
              <a:rPr lang="zh-CN" altLang="en-US" sz="400"/>
              <a:t>							.start()</a:t>
            </a:r>
            <a:endParaRPr lang="zh-CN" altLang="en-US" sz="400"/>
          </a:p>
          <a:p>
            <a:pPr marL="0" indent="0">
              <a:buNone/>
            </a:pPr>
            <a:r>
              <a:rPr lang="zh-CN" altLang="en-US" sz="400"/>
              <a:t>						animate()</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 All complexity has now been removed from the main Vue instance!</a:t>
            </a:r>
            <a:endParaRPr lang="zh-CN" altLang="en-US" sz="400"/>
          </a:p>
          <a:p>
            <a:pPr marL="0" indent="0">
              <a:buNone/>
            </a:pPr>
            <a:r>
              <a:rPr lang="zh-CN" altLang="en-US" sz="400"/>
              <a:t>			new Vue({</a:t>
            </a:r>
            <a:endParaRPr lang="zh-CN" altLang="en-US" sz="400"/>
          </a:p>
          <a:p>
            <a:pPr marL="0" indent="0">
              <a:buNone/>
            </a:pPr>
            <a:r>
              <a:rPr lang="zh-CN" altLang="en-US" sz="400"/>
              <a:t>				el: '#example-8',</a:t>
            </a:r>
            <a:endParaRPr lang="zh-CN" altLang="en-US" sz="400"/>
          </a:p>
          <a:p>
            <a:pPr marL="0" indent="0">
              <a:buNone/>
            </a:pPr>
            <a:r>
              <a:rPr lang="zh-CN" altLang="en-US" sz="400"/>
              <a:t>				data: {</a:t>
            </a:r>
            <a:endParaRPr lang="zh-CN" altLang="en-US" sz="400"/>
          </a:p>
          <a:p>
            <a:pPr marL="0" indent="0">
              <a:buNone/>
            </a:pPr>
            <a:r>
              <a:rPr lang="zh-CN" altLang="en-US" sz="400"/>
              <a:t>					firstNumber: 20,</a:t>
            </a:r>
            <a:endParaRPr lang="zh-CN" altLang="en-US" sz="400"/>
          </a:p>
          <a:p>
            <a:pPr marL="0" indent="0">
              <a:buNone/>
            </a:pPr>
            <a:r>
              <a:rPr lang="zh-CN" altLang="en-US" sz="400"/>
              <a:t>					secondNumber: 40</a:t>
            </a:r>
            <a:endParaRPr lang="zh-CN" altLang="en-US" sz="400"/>
          </a:p>
          <a:p>
            <a:pPr marL="0" indent="0">
              <a:buNone/>
            </a:pPr>
            <a:r>
              <a:rPr lang="zh-CN" altLang="en-US" sz="400"/>
              <a:t>				},</a:t>
            </a:r>
            <a:endParaRPr lang="zh-CN" altLang="en-US" sz="400"/>
          </a:p>
          <a:p>
            <a:pPr marL="0" indent="0">
              <a:buNone/>
            </a:pPr>
            <a:r>
              <a:rPr lang="zh-CN" altLang="en-US" sz="400"/>
              <a:t>				computed: {</a:t>
            </a:r>
            <a:endParaRPr lang="zh-CN" altLang="en-US" sz="400"/>
          </a:p>
          <a:p>
            <a:pPr marL="0" indent="0">
              <a:buNone/>
            </a:pPr>
            <a:r>
              <a:rPr lang="zh-CN" altLang="en-US" sz="400"/>
              <a:t>					result: function() {</a:t>
            </a:r>
            <a:endParaRPr lang="zh-CN" altLang="en-US" sz="400"/>
          </a:p>
          <a:p>
            <a:pPr marL="0" indent="0">
              <a:buNone/>
            </a:pPr>
            <a:r>
              <a:rPr lang="zh-CN" altLang="en-US" sz="400"/>
              <a:t>						return this.firstNumber + this.secondNumber</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a:t>
            </a:r>
            <a:endParaRPr lang="zh-CN" altLang="en-US" sz="400"/>
          </a:p>
          <a:p>
            <a:pPr marL="0" indent="0">
              <a:buNone/>
            </a:pPr>
            <a:r>
              <a:rPr lang="zh-CN" altLang="en-US" sz="400"/>
              <a:t>		&lt;/script&gt;</a:t>
            </a:r>
            <a:endParaRPr lang="zh-CN" altLang="en-US" sz="400"/>
          </a:p>
          <a:p>
            <a:pPr marL="0" indent="0">
              <a:buNone/>
            </a:pPr>
            <a:r>
              <a:rPr lang="zh-CN" altLang="en-US" sz="400"/>
              <a:t>	&lt;/body&gt;</a:t>
            </a:r>
            <a:endParaRPr lang="zh-CN" altLang="en-US" sz="400"/>
          </a:p>
          <a:p>
            <a:pPr marL="0" indent="0">
              <a:buNone/>
            </a:pPr>
            <a:endParaRPr lang="zh-CN" altLang="en-US" sz="400"/>
          </a:p>
          <a:p>
            <a:pPr marL="0" indent="0">
              <a:buNone/>
            </a:pPr>
            <a:r>
              <a:rPr lang="zh-CN" altLang="en-US" sz="400"/>
              <a:t>&lt;/html&gt;</a:t>
            </a:r>
            <a:endParaRPr lang="zh-CN" altLang="en-US" sz="4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4. render</a:t>
            </a:r>
            <a:r>
              <a:rPr kumimoji="1" lang="zh-CN" altLang="en-US" sz="3600" dirty="0" smtClean="0"/>
              <a:t>函数</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4.1 render</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90872" y="688997"/>
            <a:ext cx="8229600" cy="4403033"/>
          </a:xfrm>
        </p:spPr>
        <p:txBody>
          <a:bodyPr/>
          <a:lstStyle/>
          <a:p>
            <a:pPr eaLnBrk="1" hangingPunct="1"/>
            <a:r>
              <a:rPr lang="en-US" altLang="zh-CN" dirty="0" smtClean="0"/>
              <a:t>Vue.js</a:t>
            </a:r>
            <a:r>
              <a:rPr lang="zh-CN" altLang="en-US" dirty="0" smtClean="0"/>
              <a:t>上不建议使用</a:t>
            </a:r>
            <a:r>
              <a:rPr lang="en-US" altLang="zh-CN" dirty="0" smtClean="0"/>
              <a:t>render</a:t>
            </a:r>
            <a:r>
              <a:rPr lang="zh-CN" altLang="en-US" dirty="0" smtClean="0"/>
              <a:t>函数，如果用了，还不如直接去使用</a:t>
            </a:r>
            <a:r>
              <a:rPr lang="en-US" altLang="zh-CN" dirty="0" smtClean="0"/>
              <a:t>React.js</a:t>
            </a:r>
            <a:r>
              <a:rPr lang="zh-CN" altLang="en-US" dirty="0" smtClean="0"/>
              <a:t>，</a:t>
            </a:r>
            <a:r>
              <a:rPr lang="en-US" altLang="zh-CN" dirty="0" smtClean="0"/>
              <a:t>Vue</a:t>
            </a:r>
            <a:r>
              <a:rPr lang="zh-CN" altLang="en-US" dirty="0" smtClean="0"/>
              <a:t>上面对</a:t>
            </a:r>
            <a:r>
              <a:rPr lang="en-US" altLang="zh-CN" dirty="0" smtClean="0"/>
              <a:t>jsx</a:t>
            </a:r>
            <a:r>
              <a:rPr lang="zh-CN" altLang="en-US" dirty="0" smtClean="0"/>
              <a:t>的使用，远远不如</a:t>
            </a:r>
            <a:r>
              <a:rPr lang="en-US" altLang="zh-CN" dirty="0" smtClean="0"/>
              <a:t>React.js</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5. </a:t>
            </a:r>
            <a:r>
              <a:rPr kumimoji="1" lang="zh-CN" altLang="en-US" sz="3600" dirty="0" smtClean="0"/>
              <a:t>自定义指令</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5.1 </a:t>
            </a:r>
            <a:r>
              <a:rPr kumimoji="1" lang="zh-CN" altLang="en-US" dirty="0" smtClean="0"/>
              <a:t>自定义指令</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4166170"/>
          </a:xfrm>
        </p:spPr>
        <p:txBody>
          <a:bodyPr/>
          <a:lstStyle/>
          <a:p>
            <a:pPr eaLnBrk="1" hangingPunct="1"/>
            <a:r>
              <a:rPr lang="zh-CN" altLang="en-US" sz="1600" b="1" dirty="0" smtClean="0"/>
              <a:t>钩子函数</a:t>
            </a:r>
            <a:endParaRPr lang="zh-CN" altLang="en-US" sz="1600" b="1" dirty="0" smtClean="0"/>
          </a:p>
          <a:p>
            <a:pPr marL="0" indent="0">
              <a:buNone/>
            </a:pPr>
            <a:r>
              <a:rPr lang="zh-CN" altLang="en-US" sz="1400" dirty="0"/>
              <a:t>指令定义函数提供了几个钩子函数（可选）：</a:t>
            </a:r>
            <a:endParaRPr lang="zh-CN" altLang="en-US" sz="1400" dirty="0"/>
          </a:p>
          <a:p>
            <a:r>
              <a:rPr lang="en-US" altLang="zh-CN" sz="1400" dirty="0"/>
              <a:t>bind: </a:t>
            </a:r>
            <a:r>
              <a:rPr lang="zh-CN" altLang="en-US" sz="1400" dirty="0"/>
              <a:t>只调用一次，指令第一次绑定到元素时调用，用这个钩子函数可以定义一个在绑定时执行一次的初始化动作。</a:t>
            </a:r>
            <a:endParaRPr lang="zh-CN" altLang="en-US" sz="1400" dirty="0"/>
          </a:p>
          <a:p>
            <a:r>
              <a:rPr lang="en-US" altLang="zh-CN" sz="1400" dirty="0"/>
              <a:t>inserted: </a:t>
            </a:r>
            <a:r>
              <a:rPr lang="zh-CN" altLang="en-US" sz="1400" dirty="0"/>
              <a:t>被绑定元素插入父节点时调用（父节点存在即可调用，不必存在于 </a:t>
            </a:r>
            <a:r>
              <a:rPr lang="en-US" altLang="zh-CN" sz="1400" dirty="0"/>
              <a:t>document </a:t>
            </a:r>
            <a:r>
              <a:rPr lang="zh-CN" altLang="en-US" sz="1400" dirty="0"/>
              <a:t>中）。</a:t>
            </a:r>
            <a:endParaRPr lang="zh-CN" altLang="en-US" sz="1400" dirty="0"/>
          </a:p>
          <a:p>
            <a:r>
              <a:rPr lang="en-US" altLang="zh-CN" sz="1400" dirty="0"/>
              <a:t>update: </a:t>
            </a:r>
            <a:r>
              <a:rPr lang="zh-CN" altLang="en-US" sz="1400" dirty="0"/>
              <a:t>被绑定元素所在的模板更新时调用，而不论绑定值是否变化。通过比较更新前后的绑定值，可以忽略不必要的模板更新（详细的钩子函数参数见下）。</a:t>
            </a:r>
            <a:endParaRPr lang="zh-CN" altLang="en-US" sz="1400" dirty="0"/>
          </a:p>
          <a:p>
            <a:r>
              <a:rPr lang="en-US" altLang="zh-CN" sz="1400" dirty="0" err="1"/>
              <a:t>componentUpdated</a:t>
            </a:r>
            <a:r>
              <a:rPr lang="en-US" altLang="zh-CN" sz="1400" dirty="0"/>
              <a:t>: </a:t>
            </a:r>
            <a:r>
              <a:rPr lang="zh-CN" altLang="en-US" sz="1400" dirty="0"/>
              <a:t>被绑定元素所在模板完成一次更新周期时调用。</a:t>
            </a:r>
            <a:endParaRPr lang="zh-CN" altLang="en-US" sz="1400" dirty="0"/>
          </a:p>
          <a:p>
            <a:r>
              <a:rPr lang="en-US" altLang="zh-CN" sz="1400" dirty="0"/>
              <a:t>unbind: </a:t>
            </a:r>
            <a:r>
              <a:rPr lang="zh-CN" altLang="en-US" sz="1400" dirty="0"/>
              <a:t>只调用一次， 指令与元素解绑时调用。</a:t>
            </a:r>
            <a:endParaRPr lang="zh-CN" altLang="en-US" sz="1400" dirty="0"/>
          </a:p>
          <a:p>
            <a:pPr marL="0" indent="0">
              <a:buNone/>
            </a:pPr>
            <a:r>
              <a:rPr lang="zh-CN" altLang="en-US" sz="1400" dirty="0"/>
              <a:t>接下来我们来看一下钩子函数的参数 </a:t>
            </a:r>
            <a:r>
              <a:rPr lang="en-US" altLang="zh-CN" sz="1400" dirty="0"/>
              <a:t>(</a:t>
            </a:r>
            <a:r>
              <a:rPr lang="zh-CN" altLang="en-US" sz="1400" dirty="0"/>
              <a:t>包括 </a:t>
            </a:r>
            <a:r>
              <a:rPr lang="en-US" altLang="zh-CN" sz="1400" dirty="0"/>
              <a:t>el</a:t>
            </a:r>
            <a:r>
              <a:rPr lang="zh-CN" altLang="en-US" sz="1400" dirty="0"/>
              <a:t>，</a:t>
            </a:r>
            <a:r>
              <a:rPr lang="en-US" altLang="zh-CN" sz="1400" dirty="0"/>
              <a:t>binding</a:t>
            </a:r>
            <a:r>
              <a:rPr lang="zh-CN" altLang="en-US" sz="1400" dirty="0"/>
              <a:t>，</a:t>
            </a:r>
            <a:r>
              <a:rPr lang="en-US" altLang="zh-CN" sz="1400" dirty="0" err="1"/>
              <a:t>vnode</a:t>
            </a:r>
            <a:r>
              <a:rPr lang="zh-CN" altLang="en-US" sz="1400" dirty="0"/>
              <a:t>，</a:t>
            </a:r>
            <a:r>
              <a:rPr lang="en-US" altLang="zh-CN" sz="1400" dirty="0" err="1"/>
              <a:t>oldVnode</a:t>
            </a:r>
            <a:r>
              <a:rPr lang="en-US" altLang="zh-CN" sz="1400" dirty="0"/>
              <a:t>) </a:t>
            </a:r>
            <a:r>
              <a:rPr lang="zh-CN" altLang="en-US" sz="1400" dirty="0"/>
              <a:t>。</a:t>
            </a:r>
            <a:endParaRPr lang="zh-CN" altLang="en-US" sz="1400" dirty="0"/>
          </a:p>
          <a:p>
            <a:pPr marL="0" indent="0">
              <a:buNone/>
            </a:pPr>
            <a:br>
              <a:rPr lang="zh-CN" altLang="en-US" sz="1400" dirty="0">
                <a:hlinkClick r:id="rId1"/>
              </a:rPr>
            </a:br>
            <a:endParaRPr lang="zh-CN" altLang="en-US" sz="14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5.1 </a:t>
            </a:r>
            <a:r>
              <a:rPr kumimoji="1" lang="zh-CN" altLang="en-US" dirty="0" smtClean="0"/>
              <a:t>自定义指令</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542075"/>
            <a:ext cx="8229600" cy="4525963"/>
          </a:xfrm>
        </p:spPr>
        <p:txBody>
          <a:bodyPr/>
          <a:lstStyle/>
          <a:p>
            <a:pPr eaLnBrk="1" hangingPunct="1"/>
            <a:r>
              <a:rPr lang="zh-CN" altLang="en-US" sz="1600" b="1" dirty="0" smtClean="0"/>
              <a:t>钩子函数参数</a:t>
            </a:r>
            <a:endParaRPr lang="zh-CN" altLang="en-US" sz="1600" b="1" dirty="0" smtClean="0"/>
          </a:p>
          <a:p>
            <a:pPr marL="0" indent="0">
              <a:buNone/>
            </a:pPr>
            <a:r>
              <a:rPr lang="zh-CN" altLang="en-US" sz="1400" dirty="0"/>
              <a:t>钩子函数被赋予了以下参数：</a:t>
            </a:r>
            <a:endParaRPr lang="zh-CN" altLang="en-US" sz="1400" dirty="0"/>
          </a:p>
          <a:p>
            <a:r>
              <a:rPr lang="en-US" altLang="zh-CN" sz="1400" b="1" dirty="0"/>
              <a:t>el</a:t>
            </a:r>
            <a:r>
              <a:rPr lang="en-US" altLang="zh-CN" sz="1400" dirty="0"/>
              <a:t>: </a:t>
            </a:r>
            <a:r>
              <a:rPr lang="zh-CN" altLang="en-US" sz="1400" dirty="0"/>
              <a:t>指令所绑定的元素，可以用来直接操作 </a:t>
            </a:r>
            <a:r>
              <a:rPr lang="en-US" altLang="zh-CN" sz="1400" dirty="0"/>
              <a:t>DOM </a:t>
            </a:r>
            <a:r>
              <a:rPr lang="zh-CN" altLang="en-US" sz="1400" dirty="0"/>
              <a:t>。</a:t>
            </a:r>
            <a:endParaRPr lang="zh-CN" altLang="en-US" sz="1400" dirty="0"/>
          </a:p>
          <a:p>
            <a:r>
              <a:rPr lang="en-US" altLang="zh-CN" sz="1400" b="1" dirty="0"/>
              <a:t>binding</a:t>
            </a:r>
            <a:r>
              <a:rPr lang="en-US" altLang="zh-CN" sz="1400" dirty="0"/>
              <a:t>: </a:t>
            </a:r>
            <a:r>
              <a:rPr lang="zh-CN" altLang="en-US" sz="1400" dirty="0"/>
              <a:t>一个对象，包含以下属性：</a:t>
            </a:r>
            <a:endParaRPr lang="zh-CN" altLang="en-US" sz="1400" dirty="0"/>
          </a:p>
          <a:p>
            <a:pPr lvl="1"/>
            <a:r>
              <a:rPr lang="en-US" altLang="zh-CN" sz="1200" b="1" dirty="0"/>
              <a:t>name</a:t>
            </a:r>
            <a:r>
              <a:rPr lang="en-US" altLang="zh-CN" sz="1200" dirty="0"/>
              <a:t>: </a:t>
            </a:r>
            <a:r>
              <a:rPr lang="zh-CN" altLang="en-US" sz="1200" dirty="0"/>
              <a:t>指令名，不包括 </a:t>
            </a:r>
            <a:r>
              <a:rPr lang="en-US" altLang="zh-CN" sz="1200" dirty="0"/>
              <a:t>v- </a:t>
            </a:r>
            <a:r>
              <a:rPr lang="zh-CN" altLang="en-US" sz="1200" dirty="0"/>
              <a:t>前缀。</a:t>
            </a:r>
            <a:endParaRPr lang="zh-CN" altLang="en-US" sz="1200" dirty="0"/>
          </a:p>
          <a:p>
            <a:pPr lvl="1"/>
            <a:r>
              <a:rPr lang="en-US" altLang="zh-CN" sz="1200" b="1" dirty="0"/>
              <a:t>value</a:t>
            </a:r>
            <a:r>
              <a:rPr lang="en-US" altLang="zh-CN" sz="1200" dirty="0"/>
              <a:t>: </a:t>
            </a:r>
            <a:r>
              <a:rPr lang="zh-CN" altLang="en-US" sz="1200" dirty="0"/>
              <a:t>指令的绑定值， 例如： </a:t>
            </a:r>
            <a:r>
              <a:rPr lang="en-US" altLang="zh-CN" sz="1200" dirty="0"/>
              <a:t>v-my-directive="1 + 1", value </a:t>
            </a:r>
            <a:r>
              <a:rPr lang="zh-CN" altLang="en-US" sz="1200" dirty="0"/>
              <a:t>的值是 </a:t>
            </a:r>
            <a:r>
              <a:rPr lang="en-US" altLang="zh-CN" sz="1200" dirty="0"/>
              <a:t>2</a:t>
            </a:r>
            <a:r>
              <a:rPr lang="zh-CN" altLang="en-US" sz="1200" dirty="0"/>
              <a:t>。</a:t>
            </a:r>
            <a:endParaRPr lang="zh-CN" altLang="en-US" sz="1200" dirty="0"/>
          </a:p>
          <a:p>
            <a:pPr lvl="1"/>
            <a:r>
              <a:rPr lang="en-US" altLang="zh-CN" sz="1200" b="1" dirty="0" err="1"/>
              <a:t>oldValue</a:t>
            </a:r>
            <a:r>
              <a:rPr lang="en-US" altLang="zh-CN" sz="1200" dirty="0"/>
              <a:t>: </a:t>
            </a:r>
            <a:r>
              <a:rPr lang="zh-CN" altLang="en-US" sz="1200" dirty="0"/>
              <a:t>指令绑定的前一个值，仅在 </a:t>
            </a:r>
            <a:r>
              <a:rPr lang="en-US" altLang="zh-CN" sz="1200" dirty="0"/>
              <a:t>update </a:t>
            </a:r>
            <a:r>
              <a:rPr lang="zh-CN" altLang="en-US" sz="1200" dirty="0"/>
              <a:t>和 </a:t>
            </a:r>
            <a:r>
              <a:rPr lang="en-US" altLang="zh-CN" sz="1200" dirty="0" err="1"/>
              <a:t>componentUpdated</a:t>
            </a:r>
            <a:r>
              <a:rPr lang="en-US" altLang="zh-CN" sz="1200" dirty="0"/>
              <a:t> </a:t>
            </a:r>
            <a:r>
              <a:rPr lang="zh-CN" altLang="en-US" sz="1200" dirty="0"/>
              <a:t>钩子中可用。无论值是否改变都可用。</a:t>
            </a:r>
            <a:endParaRPr lang="zh-CN" altLang="en-US" sz="1200" dirty="0"/>
          </a:p>
          <a:p>
            <a:pPr lvl="1"/>
            <a:r>
              <a:rPr lang="en-US" altLang="zh-CN" sz="1200" b="1" dirty="0"/>
              <a:t>expression</a:t>
            </a:r>
            <a:r>
              <a:rPr lang="en-US" altLang="zh-CN" sz="1200" dirty="0"/>
              <a:t>: </a:t>
            </a:r>
            <a:r>
              <a:rPr lang="zh-CN" altLang="en-US" sz="1200" dirty="0"/>
              <a:t>绑定值的字符串形式。 例如 </a:t>
            </a:r>
            <a:r>
              <a:rPr lang="en-US" altLang="zh-CN" sz="1200" dirty="0"/>
              <a:t>v-my-directive="1 + 1" </a:t>
            </a:r>
            <a:r>
              <a:rPr lang="zh-CN" altLang="en-US" sz="1200" dirty="0"/>
              <a:t>， </a:t>
            </a:r>
            <a:r>
              <a:rPr lang="en-US" altLang="zh-CN" sz="1200" dirty="0"/>
              <a:t>expression </a:t>
            </a:r>
            <a:r>
              <a:rPr lang="zh-CN" altLang="en-US" sz="1200" dirty="0"/>
              <a:t>的值是 </a:t>
            </a:r>
            <a:r>
              <a:rPr lang="en-US" altLang="zh-CN" sz="1200" dirty="0"/>
              <a:t>"1 + 1"</a:t>
            </a:r>
            <a:r>
              <a:rPr lang="zh-CN" altLang="en-US" sz="1200" dirty="0"/>
              <a:t>。</a:t>
            </a:r>
            <a:endParaRPr lang="zh-CN" altLang="en-US" sz="1200" dirty="0"/>
          </a:p>
          <a:p>
            <a:pPr lvl="1"/>
            <a:r>
              <a:rPr lang="en-US" altLang="zh-CN" sz="1200" b="1" dirty="0" err="1"/>
              <a:t>arg</a:t>
            </a:r>
            <a:r>
              <a:rPr lang="en-US" altLang="zh-CN" sz="1200" dirty="0"/>
              <a:t>: </a:t>
            </a:r>
            <a:r>
              <a:rPr lang="zh-CN" altLang="en-US" sz="1200" dirty="0"/>
              <a:t>传给指令的参数。例如 </a:t>
            </a:r>
            <a:r>
              <a:rPr lang="en-US" altLang="zh-CN" sz="1200" dirty="0" err="1"/>
              <a:t>v-my-directive:foo</a:t>
            </a:r>
            <a:r>
              <a:rPr lang="zh-CN" altLang="en-US" sz="1200" dirty="0"/>
              <a:t>， </a:t>
            </a:r>
            <a:r>
              <a:rPr lang="en-US" altLang="zh-CN" sz="1200" dirty="0" err="1"/>
              <a:t>arg</a:t>
            </a:r>
            <a:r>
              <a:rPr lang="en-US" altLang="zh-CN" sz="1200" dirty="0"/>
              <a:t> </a:t>
            </a:r>
            <a:r>
              <a:rPr lang="zh-CN" altLang="en-US" sz="1200" dirty="0"/>
              <a:t>的值是 </a:t>
            </a:r>
            <a:r>
              <a:rPr lang="en-US" altLang="zh-CN" sz="1200" dirty="0"/>
              <a:t>"foo"</a:t>
            </a:r>
            <a:r>
              <a:rPr lang="zh-CN" altLang="en-US" sz="1200" dirty="0"/>
              <a:t>。</a:t>
            </a:r>
            <a:endParaRPr lang="zh-CN" altLang="en-US" sz="1200" dirty="0"/>
          </a:p>
          <a:p>
            <a:pPr lvl="1"/>
            <a:r>
              <a:rPr lang="en-US" altLang="zh-CN" sz="1200" b="1" dirty="0"/>
              <a:t>modifiers</a:t>
            </a:r>
            <a:r>
              <a:rPr lang="en-US" altLang="zh-CN" sz="1200" dirty="0"/>
              <a:t>: </a:t>
            </a:r>
            <a:r>
              <a:rPr lang="zh-CN" altLang="en-US" sz="1200" dirty="0"/>
              <a:t>一个包含修饰符的对象。 例如： </a:t>
            </a:r>
            <a:r>
              <a:rPr lang="en-US" altLang="zh-CN" sz="1200" dirty="0"/>
              <a:t>v-my-</a:t>
            </a:r>
            <a:r>
              <a:rPr lang="en-US" altLang="zh-CN" sz="1200" dirty="0" err="1"/>
              <a:t>directive.foo.bar</a:t>
            </a:r>
            <a:r>
              <a:rPr lang="en-US" altLang="zh-CN" sz="1200" dirty="0"/>
              <a:t>, </a:t>
            </a:r>
            <a:r>
              <a:rPr lang="zh-CN" altLang="en-US" sz="1200" dirty="0"/>
              <a:t>修饰符对象 </a:t>
            </a:r>
            <a:r>
              <a:rPr lang="en-US" altLang="zh-CN" sz="1200" dirty="0"/>
              <a:t>modifiers </a:t>
            </a:r>
            <a:r>
              <a:rPr lang="zh-CN" altLang="en-US" sz="1200" dirty="0"/>
              <a:t>的值是 </a:t>
            </a:r>
            <a:r>
              <a:rPr lang="en-US" altLang="zh-CN" sz="1200" dirty="0"/>
              <a:t>{ foo: true, bar: true }</a:t>
            </a:r>
            <a:r>
              <a:rPr lang="zh-CN" altLang="en-US" sz="1200" dirty="0"/>
              <a:t>。</a:t>
            </a:r>
            <a:endParaRPr lang="zh-CN" altLang="en-US" sz="1200" dirty="0"/>
          </a:p>
          <a:p>
            <a:r>
              <a:rPr lang="en-US" altLang="zh-CN" sz="1400" b="1" dirty="0" err="1"/>
              <a:t>vnode</a:t>
            </a:r>
            <a:r>
              <a:rPr lang="en-US" altLang="zh-CN" sz="1400" dirty="0"/>
              <a:t>: </a:t>
            </a:r>
            <a:r>
              <a:rPr lang="en-US" altLang="zh-CN" sz="1400" dirty="0" err="1"/>
              <a:t>Vue</a:t>
            </a:r>
            <a:r>
              <a:rPr lang="en-US" altLang="zh-CN" sz="1400" dirty="0"/>
              <a:t> </a:t>
            </a:r>
            <a:r>
              <a:rPr lang="zh-CN" altLang="en-US" sz="1400" dirty="0"/>
              <a:t>编译生成的虚拟节点，查阅 </a:t>
            </a:r>
            <a:r>
              <a:rPr lang="en-US" altLang="zh-CN" sz="1400" dirty="0">
                <a:hlinkClick r:id="rId1"/>
              </a:rPr>
              <a:t>VNode API</a:t>
            </a:r>
            <a:r>
              <a:rPr lang="zh-CN" altLang="en-US" sz="1400" dirty="0"/>
              <a:t> 了解更多详情。</a:t>
            </a:r>
            <a:endParaRPr lang="zh-CN" altLang="en-US" sz="1400" dirty="0"/>
          </a:p>
          <a:p>
            <a:r>
              <a:rPr lang="en-US" altLang="zh-CN" sz="1400" b="1" dirty="0" err="1"/>
              <a:t>oldVnode</a:t>
            </a:r>
            <a:r>
              <a:rPr lang="en-US" altLang="zh-CN" sz="1400" dirty="0"/>
              <a:t>: </a:t>
            </a:r>
            <a:r>
              <a:rPr lang="zh-CN" altLang="en-US" sz="1400" dirty="0"/>
              <a:t>上一个虚拟节点，仅在 </a:t>
            </a:r>
            <a:r>
              <a:rPr lang="en-US" altLang="zh-CN" sz="1400" dirty="0"/>
              <a:t>update </a:t>
            </a:r>
            <a:r>
              <a:rPr lang="zh-CN" altLang="en-US" sz="1400" dirty="0"/>
              <a:t>和 </a:t>
            </a:r>
            <a:r>
              <a:rPr lang="en-US" altLang="zh-CN" sz="1400" dirty="0" err="1"/>
              <a:t>componentUpdated</a:t>
            </a:r>
            <a:r>
              <a:rPr lang="en-US" altLang="zh-CN" sz="1400" dirty="0"/>
              <a:t> </a:t>
            </a:r>
            <a:r>
              <a:rPr lang="zh-CN" altLang="en-US" sz="1400" dirty="0"/>
              <a:t>钩子中可用。</a:t>
            </a:r>
            <a:endParaRPr lang="zh-CN" altLang="en-US" sz="1400" dirty="0"/>
          </a:p>
          <a:p>
            <a:pPr marL="0" indent="0" eaLnBrk="1" hangingPunct="1">
              <a:buNone/>
            </a:pPr>
            <a:endParaRPr lang="zh-CN" altLang="en-US" sz="14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5.1 </a:t>
            </a:r>
            <a:r>
              <a:rPr kumimoji="1" lang="zh-CN" altLang="en-US" dirty="0" smtClean="0"/>
              <a:t>自定义指令</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zh-CN" altLang="en-US" dirty="0" smtClean="0"/>
              <a:t>函数简写</a:t>
            </a:r>
            <a:endParaRPr lang="zh-CN" altLang="en-US" dirty="0" smtClean="0"/>
          </a:p>
          <a:p>
            <a:pPr marL="0" indent="0">
              <a:buNone/>
            </a:pPr>
            <a:r>
              <a:rPr lang="zh-CN" altLang="en-US" sz="1600" dirty="0" smtClean="0"/>
              <a:t>	大多数</a:t>
            </a:r>
            <a:r>
              <a:rPr lang="zh-CN" altLang="en-US" sz="1600" dirty="0"/>
              <a:t>情况下，我们可能想在 </a:t>
            </a:r>
            <a:r>
              <a:rPr lang="en-US" altLang="zh-CN" sz="1600" dirty="0"/>
              <a:t>bind</a:t>
            </a:r>
            <a:r>
              <a:rPr lang="zh-CN" altLang="en-US" sz="1600" dirty="0"/>
              <a:t> 和 </a:t>
            </a:r>
            <a:r>
              <a:rPr lang="en-US" altLang="zh-CN" sz="1600" dirty="0"/>
              <a:t>update</a:t>
            </a:r>
            <a:r>
              <a:rPr lang="zh-CN" altLang="en-US" sz="1600" dirty="0"/>
              <a:t> 钩子上做重复动作，并且不想关心其它的钩子函数。可以这样写</a:t>
            </a:r>
            <a:r>
              <a:rPr lang="en-US" altLang="zh-CN" sz="1600" dirty="0" smtClean="0"/>
              <a:t>:</a:t>
            </a:r>
            <a:endParaRPr lang="zh-CN" altLang="en-US" sz="1600" dirty="0" smtClean="0"/>
          </a:p>
          <a:p>
            <a:pPr marL="0" indent="0">
              <a:buNone/>
            </a:pPr>
            <a:endParaRPr lang="zh-CN" altLang="en-US" dirty="0" smtClean="0"/>
          </a:p>
        </p:txBody>
      </p:sp>
      <p:graphicFrame>
        <p:nvGraphicFramePr>
          <p:cNvPr id="3" name="表格 2"/>
          <p:cNvGraphicFramePr>
            <a:graphicFrameLocks noGrp="1"/>
          </p:cNvGraphicFramePr>
          <p:nvPr/>
        </p:nvGraphicFramePr>
        <p:xfrm>
          <a:off x="755576" y="2618967"/>
          <a:ext cx="6600825" cy="614030"/>
        </p:xfrm>
        <a:graphic>
          <a:graphicData uri="http://schemas.openxmlformats.org/drawingml/2006/table">
            <a:tbl>
              <a:tblPr/>
              <a:tblGrid>
                <a:gridCol w="6600825"/>
              </a:tblGrid>
              <a:tr h="614030">
                <a:tc>
                  <a:txBody>
                    <a:bodyPr/>
                    <a:lstStyle/>
                    <a:p>
                      <a:r>
                        <a:rPr lang="en-US" sz="1200" dirty="0" err="1">
                          <a:effectLst/>
                        </a:rPr>
                        <a:t>Vue.directive</a:t>
                      </a:r>
                      <a:r>
                        <a:rPr lang="en-US" sz="1200" dirty="0">
                          <a:effectLst/>
                        </a:rPr>
                        <a:t>(</a:t>
                      </a:r>
                      <a:r>
                        <a:rPr lang="en-US" sz="1200" dirty="0">
                          <a:solidFill>
                            <a:srgbClr val="42B983"/>
                          </a:solidFill>
                          <a:effectLst/>
                        </a:rPr>
                        <a:t>'color-swatch'</a:t>
                      </a:r>
                      <a:r>
                        <a:rPr lang="en-US" sz="1200" dirty="0">
                          <a:effectLst/>
                        </a:rPr>
                        <a:t>, </a:t>
                      </a:r>
                      <a:r>
                        <a:rPr lang="en-US" sz="1200" dirty="0">
                          <a:solidFill>
                            <a:srgbClr val="0092DB"/>
                          </a:solidFill>
                          <a:effectLst/>
                        </a:rPr>
                        <a:t>function</a:t>
                      </a:r>
                      <a:r>
                        <a:rPr lang="en-US" sz="1200" dirty="0">
                          <a:effectLst/>
                        </a:rPr>
                        <a:t> (el, binding) {</a:t>
                      </a:r>
                      <a:endParaRPr lang="en-US" sz="1200" dirty="0">
                        <a:effectLst/>
                      </a:endParaRPr>
                    </a:p>
                    <a:p>
                      <a:r>
                        <a:rPr lang="en-US" sz="1200" dirty="0" err="1">
                          <a:effectLst/>
                        </a:rPr>
                        <a:t>el.style.backgroundColor</a:t>
                      </a:r>
                      <a:r>
                        <a:rPr lang="en-US" sz="1200" dirty="0">
                          <a:effectLst/>
                        </a:rPr>
                        <a:t> = </a:t>
                      </a:r>
                      <a:r>
                        <a:rPr lang="en-US" sz="1200" dirty="0" err="1">
                          <a:effectLst/>
                        </a:rPr>
                        <a:t>binding.value</a:t>
                      </a:r>
                      <a:endParaRPr lang="en-US" sz="1200" dirty="0">
                        <a:effectLst/>
                      </a:endParaRPr>
                    </a:p>
                    <a:p>
                      <a:r>
                        <a:rPr lang="en-US" sz="1200" dirty="0">
                          <a:effectLst/>
                        </a:rPr>
                        <a:t>})</a:t>
                      </a:r>
                      <a:endParaRPr lang="en-US" sz="1200" dirty="0">
                        <a:effectLst/>
                      </a:endParaRPr>
                    </a:p>
                  </a:txBody>
                  <a:tcPr marL="61403" marR="61403" marT="30702" marB="3070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5.1 </a:t>
            </a:r>
            <a:r>
              <a:rPr kumimoji="1" lang="zh-CN" altLang="en-US" dirty="0" smtClean="0"/>
              <a:t>自定义指令</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zh-CN" altLang="en-US" dirty="0" smtClean="0"/>
              <a:t>对象字面量</a:t>
            </a:r>
            <a:endParaRPr lang="zh-CN" altLang="en-US" dirty="0" smtClean="0"/>
          </a:p>
          <a:p>
            <a:pPr marL="0" indent="0">
              <a:buNone/>
            </a:pPr>
            <a:r>
              <a:rPr lang="zh-CN" altLang="en-US" sz="1600" dirty="0" smtClean="0"/>
              <a:t>	如果</a:t>
            </a:r>
            <a:r>
              <a:rPr lang="zh-CN" altLang="en-US" sz="1600" dirty="0"/>
              <a:t>指令需要多个值，可以传入一个 </a:t>
            </a:r>
            <a:r>
              <a:rPr lang="en-US" altLang="zh-CN" sz="1600" dirty="0"/>
              <a:t>JavaScript </a:t>
            </a:r>
            <a:r>
              <a:rPr lang="zh-CN" altLang="en-US" sz="1600" dirty="0"/>
              <a:t>对象字面量。记住，指令函数能够</a:t>
            </a:r>
            <a:r>
              <a:rPr lang="zh-CN" altLang="en-US" sz="1600" dirty="0" smtClean="0"/>
              <a:t>接受所有</a:t>
            </a:r>
            <a:r>
              <a:rPr lang="zh-CN" altLang="en-US" sz="1600" dirty="0"/>
              <a:t>合法类型的 </a:t>
            </a:r>
            <a:r>
              <a:rPr lang="en-US" altLang="zh-CN" sz="1600" dirty="0" err="1"/>
              <a:t>Javascript</a:t>
            </a:r>
            <a:r>
              <a:rPr lang="en-US" altLang="zh-CN" sz="1600" dirty="0"/>
              <a:t> </a:t>
            </a:r>
            <a:r>
              <a:rPr lang="zh-CN" altLang="en-US" sz="1600" dirty="0"/>
              <a:t>表达式</a:t>
            </a:r>
            <a:r>
              <a:rPr lang="zh-CN" altLang="en-US" sz="1600" dirty="0" smtClean="0"/>
              <a:t>。</a:t>
            </a:r>
            <a:endParaRPr lang="zh-CN" altLang="en-US" sz="1600" dirty="0" smtClean="0"/>
          </a:p>
          <a:p>
            <a:pPr marL="0" indent="0">
              <a:buNone/>
            </a:pPr>
            <a:endParaRPr lang="zh-CN" altLang="en-US" sz="1600" dirty="0" smtClean="0"/>
          </a:p>
        </p:txBody>
      </p:sp>
      <p:graphicFrame>
        <p:nvGraphicFramePr>
          <p:cNvPr id="3" name="表格 2"/>
          <p:cNvGraphicFramePr>
            <a:graphicFrameLocks noGrp="1"/>
          </p:cNvGraphicFramePr>
          <p:nvPr/>
        </p:nvGraphicFramePr>
        <p:xfrm>
          <a:off x="753567" y="2283718"/>
          <a:ext cx="6600825" cy="245612"/>
        </p:xfrm>
        <a:graphic>
          <a:graphicData uri="http://schemas.openxmlformats.org/drawingml/2006/table">
            <a:tbl>
              <a:tblPr/>
              <a:tblGrid>
                <a:gridCol w="6600825"/>
              </a:tblGrid>
              <a:tr h="245612">
                <a:tc>
                  <a:txBody>
                    <a:bodyPr/>
                    <a:lstStyle/>
                    <a:p>
                      <a:r>
                        <a:rPr lang="en-US" sz="1200" dirty="0">
                          <a:solidFill>
                            <a:srgbClr val="2973B7"/>
                          </a:solidFill>
                          <a:effectLst/>
                        </a:rPr>
                        <a:t>&lt;div v-demo=</a:t>
                      </a:r>
                      <a:r>
                        <a:rPr lang="en-US" sz="1200" dirty="0">
                          <a:solidFill>
                            <a:srgbClr val="42B983"/>
                          </a:solidFill>
                          <a:effectLst/>
                        </a:rPr>
                        <a:t>"{ color: 'white', text: 'hello!' }"</a:t>
                      </a:r>
                      <a:r>
                        <a:rPr lang="en-US" sz="1200" dirty="0">
                          <a:solidFill>
                            <a:srgbClr val="2973B7"/>
                          </a:solidFill>
                          <a:effectLst/>
                        </a:rPr>
                        <a:t>&gt;&lt;/div&gt;</a:t>
                      </a:r>
                      <a:endParaRPr lang="en-US" sz="1200" dirty="0">
                        <a:effectLst/>
                      </a:endParaRPr>
                    </a:p>
                  </a:txBody>
                  <a:tcPr marL="61403" marR="61403" marT="30702" marB="30702" anchor="ctr">
                    <a:lnL>
                      <a:noFill/>
                    </a:lnL>
                    <a:lnR>
                      <a:noFill/>
                    </a:lnR>
                    <a:lnT>
                      <a:noFill/>
                    </a:lnT>
                    <a:lnB>
                      <a:noFill/>
                    </a:lnB>
                  </a:tcPr>
                </a:tc>
              </a:tr>
            </a:tbl>
          </a:graphicData>
        </a:graphic>
      </p:graphicFrame>
      <p:graphicFrame>
        <p:nvGraphicFramePr>
          <p:cNvPr id="5" name="表格 4"/>
          <p:cNvGraphicFramePr>
            <a:graphicFrameLocks noGrp="1"/>
          </p:cNvGraphicFramePr>
          <p:nvPr/>
        </p:nvGraphicFramePr>
        <p:xfrm>
          <a:off x="755576" y="2931790"/>
          <a:ext cx="6600825" cy="798239"/>
        </p:xfrm>
        <a:graphic>
          <a:graphicData uri="http://schemas.openxmlformats.org/drawingml/2006/table">
            <a:tbl>
              <a:tblPr/>
              <a:tblGrid>
                <a:gridCol w="6600825"/>
              </a:tblGrid>
              <a:tr h="798239">
                <a:tc>
                  <a:txBody>
                    <a:bodyPr/>
                    <a:lstStyle/>
                    <a:p>
                      <a:r>
                        <a:rPr lang="en-US" sz="1200" dirty="0" err="1">
                          <a:effectLst/>
                        </a:rPr>
                        <a:t>Vue.directive</a:t>
                      </a:r>
                      <a:r>
                        <a:rPr lang="en-US" sz="1200" dirty="0">
                          <a:effectLst/>
                        </a:rPr>
                        <a:t>(</a:t>
                      </a:r>
                      <a:r>
                        <a:rPr lang="en-US" sz="1200" dirty="0">
                          <a:solidFill>
                            <a:srgbClr val="42B983"/>
                          </a:solidFill>
                          <a:effectLst/>
                        </a:rPr>
                        <a:t>'demo'</a:t>
                      </a:r>
                      <a:r>
                        <a:rPr lang="en-US" sz="1200" dirty="0">
                          <a:effectLst/>
                        </a:rPr>
                        <a:t>, </a:t>
                      </a:r>
                      <a:r>
                        <a:rPr lang="en-US" sz="1200" dirty="0">
                          <a:solidFill>
                            <a:srgbClr val="0092DB"/>
                          </a:solidFill>
                          <a:effectLst/>
                        </a:rPr>
                        <a:t>function</a:t>
                      </a:r>
                      <a:r>
                        <a:rPr lang="en-US" sz="1200" dirty="0">
                          <a:effectLst/>
                        </a:rPr>
                        <a:t> (el, binding) {</a:t>
                      </a:r>
                      <a:endParaRPr lang="en-US" sz="1200" dirty="0">
                        <a:effectLst/>
                      </a:endParaRPr>
                    </a:p>
                    <a:p>
                      <a:r>
                        <a:rPr lang="en-US" sz="1200" dirty="0" err="1">
                          <a:solidFill>
                            <a:srgbClr val="42B983"/>
                          </a:solidFill>
                          <a:effectLst/>
                        </a:rPr>
                        <a:t>console</a:t>
                      </a:r>
                      <a:r>
                        <a:rPr lang="en-US" sz="1200" dirty="0" err="1">
                          <a:effectLst/>
                        </a:rPr>
                        <a:t>.log</a:t>
                      </a:r>
                      <a:r>
                        <a:rPr lang="en-US" sz="1200" dirty="0">
                          <a:effectLst/>
                        </a:rPr>
                        <a:t>(</a:t>
                      </a:r>
                      <a:r>
                        <a:rPr lang="en-US" sz="1200" dirty="0" err="1">
                          <a:effectLst/>
                        </a:rPr>
                        <a:t>binding.value.color</a:t>
                      </a:r>
                      <a:r>
                        <a:rPr lang="en-US" sz="1200" dirty="0">
                          <a:effectLst/>
                        </a:rPr>
                        <a:t>) </a:t>
                      </a:r>
                      <a:r>
                        <a:rPr lang="en-US" sz="1200" dirty="0">
                          <a:solidFill>
                            <a:srgbClr val="B3B3B3"/>
                          </a:solidFill>
                          <a:effectLst/>
                        </a:rPr>
                        <a:t>// =&gt; "white"</a:t>
                      </a:r>
                      <a:endParaRPr lang="en-US" sz="1200" dirty="0">
                        <a:effectLst/>
                      </a:endParaRPr>
                    </a:p>
                    <a:p>
                      <a:r>
                        <a:rPr lang="en-US" sz="1200" dirty="0" err="1">
                          <a:solidFill>
                            <a:srgbClr val="42B983"/>
                          </a:solidFill>
                          <a:effectLst/>
                        </a:rPr>
                        <a:t>console</a:t>
                      </a:r>
                      <a:r>
                        <a:rPr lang="en-US" sz="1200" dirty="0" err="1">
                          <a:effectLst/>
                        </a:rPr>
                        <a:t>.log</a:t>
                      </a:r>
                      <a:r>
                        <a:rPr lang="en-US" sz="1200" dirty="0">
                          <a:effectLst/>
                        </a:rPr>
                        <a:t>(</a:t>
                      </a:r>
                      <a:r>
                        <a:rPr lang="en-US" sz="1200" dirty="0" err="1">
                          <a:effectLst/>
                        </a:rPr>
                        <a:t>binding.value.text</a:t>
                      </a:r>
                      <a:r>
                        <a:rPr lang="en-US" sz="1200" dirty="0">
                          <a:effectLst/>
                        </a:rPr>
                        <a:t>) </a:t>
                      </a:r>
                      <a:r>
                        <a:rPr lang="en-US" sz="1200" dirty="0">
                          <a:solidFill>
                            <a:srgbClr val="B3B3B3"/>
                          </a:solidFill>
                          <a:effectLst/>
                        </a:rPr>
                        <a:t>// =&gt; "hello!"</a:t>
                      </a:r>
                      <a:endParaRPr lang="en-US" sz="1200" dirty="0">
                        <a:effectLst/>
                      </a:endParaRPr>
                    </a:p>
                    <a:p>
                      <a:r>
                        <a:rPr lang="en-US" sz="1200" dirty="0">
                          <a:effectLst/>
                        </a:rPr>
                        <a:t>})</a:t>
                      </a:r>
                      <a:endParaRPr lang="en-US" sz="1200" dirty="0">
                        <a:effectLst/>
                      </a:endParaRPr>
                    </a:p>
                  </a:txBody>
                  <a:tcPr marL="61403" marR="61403" marT="30702" marB="30702"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5.2 </a:t>
            </a:r>
            <a:r>
              <a:rPr lang="zh-CN" altLang="en-US"/>
              <a:t>自定义指令示例</a:t>
            </a:r>
            <a:endParaRPr lang="zh-CN" altLang="en-US"/>
          </a:p>
        </p:txBody>
      </p:sp>
      <p:sp>
        <p:nvSpPr>
          <p:cNvPr id="3" name="内容占位符 2"/>
          <p:cNvSpPr>
            <a:spLocks noGrp="1"/>
          </p:cNvSpPr>
          <p:nvPr>
            <p:ph idx="1"/>
          </p:nvPr>
        </p:nvSpPr>
        <p:spPr/>
        <p:txBody>
          <a:bodyPr/>
          <a:p>
            <a:pPr marL="0" indent="0">
              <a:buNone/>
            </a:pPr>
            <a:r>
              <a:rPr lang="zh-CN" altLang="en-US" sz="500"/>
              <a:t>&lt;!DOCTYPE html&gt;</a:t>
            </a:r>
            <a:endParaRPr lang="zh-CN" altLang="en-US" sz="500"/>
          </a:p>
          <a:p>
            <a:pPr marL="0" indent="0">
              <a:buNone/>
            </a:pPr>
            <a:r>
              <a:rPr lang="zh-CN" altLang="en-US" sz="500"/>
              <a:t>&lt;html&gt;</a:t>
            </a:r>
            <a:endParaRPr lang="zh-CN" altLang="en-US" sz="500"/>
          </a:p>
          <a:p>
            <a:pPr marL="0" indent="0">
              <a:buNone/>
            </a:pPr>
            <a:r>
              <a:rPr lang="zh-CN" altLang="en-US" sz="500"/>
              <a:t>	&lt;head&gt;</a:t>
            </a:r>
            <a:endParaRPr lang="zh-CN" altLang="en-US" sz="500"/>
          </a:p>
          <a:p>
            <a:pPr marL="0" indent="0">
              <a:buNone/>
            </a:pPr>
            <a:r>
              <a:rPr lang="zh-CN" altLang="en-US" sz="500"/>
              <a:t>		&lt;meta charset="UTF-8"&gt;</a:t>
            </a:r>
            <a:endParaRPr lang="zh-CN" altLang="en-US" sz="500"/>
          </a:p>
          <a:p>
            <a:pPr marL="0" indent="0">
              <a:buNone/>
            </a:pPr>
            <a:r>
              <a:rPr lang="zh-CN" altLang="en-US" sz="500"/>
              <a:t>		&lt;title&gt;&lt;/title&gt;</a:t>
            </a:r>
            <a:endParaRPr lang="zh-CN" altLang="en-US" sz="500"/>
          </a:p>
          <a:p>
            <a:pPr marL="0" indent="0">
              <a:buNone/>
            </a:pPr>
            <a:r>
              <a:rPr lang="zh-CN" altLang="en-US" sz="500"/>
              <a:t>	&lt;/head&gt;</a:t>
            </a:r>
            <a:endParaRPr lang="zh-CN" altLang="en-US" sz="500"/>
          </a:p>
          <a:p>
            <a:pPr marL="0" indent="0">
              <a:buNone/>
            </a:pPr>
            <a:r>
              <a:rPr lang="zh-CN" altLang="en-US" sz="500"/>
              <a:t>	&lt;body&gt;</a:t>
            </a:r>
            <a:endParaRPr lang="zh-CN" altLang="en-US" sz="500"/>
          </a:p>
          <a:p>
            <a:pPr marL="0" indent="0">
              <a:buNone/>
            </a:pPr>
            <a:r>
              <a:rPr lang="zh-CN" altLang="en-US" sz="500"/>
              <a:t>		&lt;div id="hook-arguments-example" v-demo:hello.a.b="message"&gt;&lt;/div&gt;</a:t>
            </a:r>
            <a:endParaRPr lang="zh-CN" altLang="en-US" sz="500"/>
          </a:p>
          <a:p>
            <a:pPr marL="0" indent="0">
              <a:buNone/>
            </a:pPr>
            <a:r>
              <a:rPr lang="zh-CN" altLang="en-US" sz="500"/>
              <a:t>		&lt;script src="vue.js" type="text/javascript" charset="utf-8"&gt;&lt;/script&gt;</a:t>
            </a:r>
            <a:endParaRPr lang="zh-CN" altLang="en-US" sz="500"/>
          </a:p>
          <a:p>
            <a:pPr marL="0" indent="0">
              <a:buNone/>
            </a:pPr>
            <a:r>
              <a:rPr lang="zh-CN" altLang="en-US" sz="500"/>
              <a:t>		&lt;script type="text/javascript"&gt;</a:t>
            </a:r>
            <a:endParaRPr lang="zh-CN" altLang="en-US" sz="500"/>
          </a:p>
          <a:p>
            <a:pPr marL="0" indent="0">
              <a:buNone/>
            </a:pPr>
            <a:r>
              <a:rPr lang="zh-CN" altLang="en-US" sz="500"/>
              <a:t>			Vue.directive('demo', {</a:t>
            </a:r>
            <a:endParaRPr lang="zh-CN" altLang="en-US" sz="500"/>
          </a:p>
          <a:p>
            <a:pPr marL="0" indent="0">
              <a:buNone/>
            </a:pPr>
            <a:r>
              <a:rPr lang="zh-CN" altLang="en-US" sz="500"/>
              <a:t>				bind: function(el, binding, vnode) {</a:t>
            </a:r>
            <a:endParaRPr lang="zh-CN" altLang="en-US" sz="500"/>
          </a:p>
          <a:p>
            <a:pPr marL="0" indent="0">
              <a:buNone/>
            </a:pPr>
            <a:r>
              <a:rPr lang="zh-CN" altLang="en-US" sz="500"/>
              <a:t>					var s = JSON.stringify</a:t>
            </a:r>
            <a:endParaRPr lang="zh-CN" altLang="en-US" sz="500"/>
          </a:p>
          <a:p>
            <a:pPr marL="0" indent="0">
              <a:buNone/>
            </a:pPr>
            <a:r>
              <a:rPr lang="zh-CN" altLang="en-US" sz="500"/>
              <a:t>					el.innerHTML =</a:t>
            </a:r>
            <a:endParaRPr lang="zh-CN" altLang="en-US" sz="500"/>
          </a:p>
          <a:p>
            <a:pPr marL="0" indent="0">
              <a:buNone/>
            </a:pPr>
            <a:r>
              <a:rPr lang="zh-CN" altLang="en-US" sz="500"/>
              <a:t>						'name: ' + s(binding.name) + '&lt;br&gt;' +</a:t>
            </a:r>
            <a:endParaRPr lang="zh-CN" altLang="en-US" sz="500"/>
          </a:p>
          <a:p>
            <a:pPr marL="0" indent="0">
              <a:buNone/>
            </a:pPr>
            <a:r>
              <a:rPr lang="zh-CN" altLang="en-US" sz="500"/>
              <a:t>						'value: ' + s(binding.value) + '&lt;br&gt;' +</a:t>
            </a:r>
            <a:endParaRPr lang="zh-CN" altLang="en-US" sz="500"/>
          </a:p>
          <a:p>
            <a:pPr marL="0" indent="0">
              <a:buNone/>
            </a:pPr>
            <a:r>
              <a:rPr lang="zh-CN" altLang="en-US" sz="500"/>
              <a:t>						'expression: ' + s(binding.expression) + '&lt;br&gt;' +</a:t>
            </a:r>
            <a:endParaRPr lang="zh-CN" altLang="en-US" sz="500"/>
          </a:p>
          <a:p>
            <a:pPr marL="0" indent="0">
              <a:buNone/>
            </a:pPr>
            <a:r>
              <a:rPr lang="zh-CN" altLang="en-US" sz="500"/>
              <a:t>						'argument: ' + s(binding.arg) + '&lt;br&gt;' +</a:t>
            </a:r>
            <a:endParaRPr lang="zh-CN" altLang="en-US" sz="500"/>
          </a:p>
          <a:p>
            <a:pPr marL="0" indent="0">
              <a:buNone/>
            </a:pPr>
            <a:r>
              <a:rPr lang="zh-CN" altLang="en-US" sz="500"/>
              <a:t>						'modifiers: ' + s(binding.modifiers) + '&lt;br&gt;' +</a:t>
            </a:r>
            <a:endParaRPr lang="zh-CN" altLang="en-US" sz="500"/>
          </a:p>
          <a:p>
            <a:pPr marL="0" indent="0">
              <a:buNone/>
            </a:pPr>
            <a:r>
              <a:rPr lang="zh-CN" altLang="en-US" sz="500"/>
              <a:t>						'vnode keys: ' + Object.keys(vnode).join(', ')</a:t>
            </a:r>
            <a:endParaRPr lang="zh-CN" altLang="en-US" sz="500"/>
          </a:p>
          <a:p>
            <a:pPr marL="0" indent="0">
              <a:buNone/>
            </a:pPr>
            <a:r>
              <a:rPr lang="zh-CN" altLang="en-US" sz="500"/>
              <a:t>				}</a:t>
            </a:r>
            <a:endParaRPr lang="zh-CN" altLang="en-US" sz="500"/>
          </a:p>
          <a:p>
            <a:pPr marL="0" indent="0">
              <a:buNone/>
            </a:pPr>
            <a:r>
              <a:rPr lang="zh-CN" altLang="en-US" sz="500"/>
              <a:t>			})</a:t>
            </a:r>
            <a:endParaRPr lang="zh-CN" altLang="en-US" sz="500"/>
          </a:p>
          <a:p>
            <a:pPr marL="0" indent="0">
              <a:buNone/>
            </a:pPr>
            <a:r>
              <a:rPr lang="zh-CN" altLang="en-US" sz="500"/>
              <a:t>			new Vue({</a:t>
            </a:r>
            <a:endParaRPr lang="zh-CN" altLang="en-US" sz="500"/>
          </a:p>
          <a:p>
            <a:pPr marL="0" indent="0">
              <a:buNone/>
            </a:pPr>
            <a:r>
              <a:rPr lang="zh-CN" altLang="en-US" sz="500"/>
              <a:t>				el: '#hook-arguments-example',</a:t>
            </a:r>
            <a:endParaRPr lang="zh-CN" altLang="en-US" sz="500"/>
          </a:p>
          <a:p>
            <a:pPr marL="0" indent="0">
              <a:buNone/>
            </a:pPr>
            <a:r>
              <a:rPr lang="zh-CN" altLang="en-US" sz="500"/>
              <a:t>				data: {</a:t>
            </a:r>
            <a:endParaRPr lang="zh-CN" altLang="en-US" sz="500"/>
          </a:p>
          <a:p>
            <a:pPr marL="0" indent="0">
              <a:buNone/>
            </a:pPr>
            <a:r>
              <a:rPr lang="zh-CN" altLang="en-US" sz="500"/>
              <a:t>					message: 'hello!'</a:t>
            </a:r>
            <a:endParaRPr lang="zh-CN" altLang="en-US" sz="500"/>
          </a:p>
          <a:p>
            <a:pPr marL="0" indent="0">
              <a:buNone/>
            </a:pPr>
            <a:r>
              <a:rPr lang="zh-CN" altLang="en-US" sz="500"/>
              <a:t>				}</a:t>
            </a:r>
            <a:endParaRPr lang="zh-CN" altLang="en-US" sz="500"/>
          </a:p>
          <a:p>
            <a:pPr marL="0" indent="0">
              <a:buNone/>
            </a:pPr>
            <a:r>
              <a:rPr lang="zh-CN" altLang="en-US" sz="500"/>
              <a:t>			})</a:t>
            </a:r>
            <a:endParaRPr lang="zh-CN" altLang="en-US" sz="500"/>
          </a:p>
          <a:p>
            <a:pPr marL="0" indent="0">
              <a:buNone/>
            </a:pPr>
            <a:r>
              <a:rPr lang="zh-CN" altLang="en-US" sz="500"/>
              <a:t>		&lt;/script&gt;</a:t>
            </a:r>
            <a:endParaRPr lang="zh-CN" altLang="en-US" sz="500"/>
          </a:p>
          <a:p>
            <a:pPr marL="0" indent="0">
              <a:buNone/>
            </a:pPr>
            <a:r>
              <a:rPr lang="zh-CN" altLang="en-US" sz="500"/>
              <a:t>	&lt;/body&gt;</a:t>
            </a:r>
            <a:endParaRPr lang="zh-CN" altLang="en-US" sz="500"/>
          </a:p>
          <a:p>
            <a:pPr marL="0" indent="0">
              <a:buNone/>
            </a:pPr>
            <a:r>
              <a:rPr lang="zh-CN" altLang="en-US" sz="500"/>
              <a:t>&lt;/html&gt;</a:t>
            </a:r>
            <a:endParaRPr lang="zh-CN" altLang="en-US" sz="5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1.1</a:t>
            </a:r>
            <a:r>
              <a:rPr lang="zh-CN" altLang="en-US" dirty="0"/>
              <a:t> </a:t>
            </a:r>
            <a:r>
              <a:rPr lang="zh-CN" altLang="en-US" dirty="0" smtClean="0"/>
              <a:t>如何追踪变化</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pPr eaLnBrk="1" hangingPunct="1"/>
            <a:r>
              <a:rPr lang="en-US" altLang="zh-CN" dirty="0" err="1" smtClean="0"/>
              <a:t>Vue</a:t>
            </a:r>
            <a:r>
              <a:rPr lang="zh-CN" altLang="en-US" dirty="0" smtClean="0"/>
              <a:t>实例使用</a:t>
            </a:r>
            <a:r>
              <a:rPr lang="en-US" altLang="zh-CN" dirty="0" err="1" smtClean="0"/>
              <a:t>Object.defineProperty</a:t>
            </a:r>
            <a:r>
              <a:rPr lang="zh-CN" altLang="en-US" dirty="0" smtClean="0"/>
              <a:t>将普通</a:t>
            </a:r>
            <a:r>
              <a:rPr lang="en-US" altLang="zh-CN" dirty="0" err="1" smtClean="0"/>
              <a:t>js</a:t>
            </a:r>
            <a:r>
              <a:rPr lang="zh-CN" altLang="en-US" dirty="0" smtClean="0"/>
              <a:t>对象属性转为</a:t>
            </a:r>
            <a:r>
              <a:rPr lang="en-US" altLang="zh-CN" dirty="0" smtClean="0"/>
              <a:t>getter</a:t>
            </a:r>
            <a:r>
              <a:rPr lang="zh-CN" altLang="en-US" dirty="0" smtClean="0"/>
              <a:t>和</a:t>
            </a:r>
            <a:r>
              <a:rPr lang="en-US" altLang="zh-CN" dirty="0" smtClean="0"/>
              <a:t>setter</a:t>
            </a:r>
            <a:endParaRPr lang="zh-CN" altLang="en-US" dirty="0" smtClean="0"/>
          </a:p>
          <a:p>
            <a:pPr eaLnBrk="1" hangingPunct="1"/>
            <a:r>
              <a:rPr lang="zh-CN" altLang="en-US" dirty="0" smtClean="0"/>
              <a:t>用户可以使用</a:t>
            </a:r>
            <a:r>
              <a:rPr lang="en-US" altLang="zh-CN" dirty="0" err="1" smtClean="0"/>
              <a:t>vue-devtools</a:t>
            </a:r>
            <a:r>
              <a:rPr lang="zh-CN" altLang="en-US" dirty="0" smtClean="0"/>
              <a:t>调试</a:t>
            </a:r>
            <a:endParaRPr lang="zh-CN" altLang="en-US" dirty="0" smtClean="0"/>
          </a:p>
          <a:p>
            <a:pPr eaLnBrk="1" hangingPunct="1"/>
            <a:r>
              <a:rPr lang="zh-CN" altLang="en-US" dirty="0" smtClean="0"/>
              <a:t>每个</a:t>
            </a:r>
            <a:r>
              <a:rPr lang="en-US" altLang="zh-CN" dirty="0" err="1" smtClean="0"/>
              <a:t>Vue</a:t>
            </a:r>
            <a:r>
              <a:rPr lang="zh-CN" altLang="en-US" dirty="0" smtClean="0"/>
              <a:t>实例有相应的</a:t>
            </a:r>
            <a:r>
              <a:rPr lang="en-US" altLang="zh-CN" dirty="0" smtClean="0"/>
              <a:t>watch</a:t>
            </a:r>
            <a:r>
              <a:rPr lang="zh-CN" altLang="en-US" dirty="0" smtClean="0"/>
              <a:t>程序实例，可以检测并更新相关的组件</a:t>
            </a:r>
            <a:endParaRPr lang="en-US" altLang="zh-CN" dirty="0" smtClean="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23728" y="2263180"/>
            <a:ext cx="4608512" cy="2880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6. </a:t>
            </a:r>
            <a:r>
              <a:rPr kumimoji="1" lang="zh-CN" altLang="en-US" sz="3600" dirty="0" smtClean="0"/>
              <a:t>前置知识</a:t>
            </a:r>
            <a:endParaRPr kumimoji="1" lang="zh-CN" altLang="en-US" sz="3600" dirty="0" smtClean="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38995"/>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 npm</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en-US" altLang="zh-CN" dirty="0" smtClean="0"/>
              <a:t>Node.js</a:t>
            </a:r>
            <a:endParaRPr lang="en-US" altLang="zh-CN" dirty="0" smtClean="0"/>
          </a:p>
          <a:p>
            <a:pPr marL="0" indent="0">
              <a:buNone/>
            </a:pPr>
            <a:r>
              <a:rPr lang="zh-CN" altLang="en-US" sz="1600" dirty="0" smtClean="0"/>
              <a:t>	</a:t>
            </a:r>
            <a:r>
              <a:rPr sz="1600" dirty="0"/>
              <a:t>简单的说 Node.js 就是运行在服务端的 JavaScript。</a:t>
            </a:r>
            <a:endParaRPr sz="1600" dirty="0"/>
          </a:p>
          <a:p>
            <a:pPr marL="0" indent="0">
              <a:buNone/>
            </a:pPr>
            <a:r>
              <a:rPr lang="en-US" sz="1600" dirty="0"/>
              <a:t>	</a:t>
            </a:r>
            <a:r>
              <a:rPr sz="1600" dirty="0"/>
              <a:t>Node.js 是一个基于Chrome JavaScript 运行时建立的一个平台。</a:t>
            </a:r>
            <a:endParaRPr sz="1600" dirty="0"/>
          </a:p>
          <a:p>
            <a:pPr marL="0" indent="0">
              <a:buNone/>
            </a:pPr>
            <a:r>
              <a:rPr lang="en-US" sz="1600" dirty="0"/>
              <a:t>	</a:t>
            </a:r>
            <a:r>
              <a:rPr sz="1600" dirty="0"/>
              <a:t>Node.js是一个事件驱动I/O服务端JavaScript环境，基于Google的V8引擎，V8引擎执行Javascript的速度非常快，性能非常好。</a:t>
            </a:r>
            <a:endParaRPr sz="1600" dirty="0"/>
          </a:p>
          <a:p>
            <a:r>
              <a:rPr lang="en-US" altLang="zh-CN" dirty="0" smtClean="0"/>
              <a:t>NPM</a:t>
            </a:r>
            <a:endParaRPr lang="en-US" altLang="zh-CN" dirty="0" smtClean="0"/>
          </a:p>
          <a:p>
            <a:pPr marL="182880" lvl="1" indent="0">
              <a:buNone/>
            </a:pPr>
            <a:r>
              <a:rPr lang="en-US" altLang="zh-CN" dirty="0" smtClean="0"/>
              <a:t>	NPM是随同NodeJS一起安装的包管理工具，能解决NodeJS代码部署上的很多问题</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6.1.1 </a:t>
            </a:r>
            <a:r>
              <a:rPr kumimoji="1" lang="zh-CN" altLang="en-US" dirty="0" smtClean="0"/>
              <a:t>安装</a:t>
            </a:r>
            <a:r>
              <a:rPr kumimoji="1" lang="en-US" altLang="zh-CN" dirty="0" smtClean="0"/>
              <a:t>Node.js</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en-US" altLang="zh-CN" dirty="0" smtClean="0"/>
              <a:t>Node.js安装包及源码下载地址为：https://nodejs.org/en/download/。</a:t>
            </a:r>
            <a:endParaRPr lang="en-US" altLang="zh-CN" dirty="0" smtClean="0"/>
          </a:p>
          <a:p>
            <a:pPr marL="0" indent="0">
              <a:buNone/>
            </a:pPr>
            <a:r>
              <a:rPr lang="zh-CN" altLang="en-US" sz="1600" dirty="0" smtClean="0"/>
              <a:t>	</a:t>
            </a:r>
            <a:endParaRPr lang="en-US" altLang="zh-CN" dirty="0" smtClean="0"/>
          </a:p>
        </p:txBody>
      </p:sp>
      <p:pic>
        <p:nvPicPr>
          <p:cNvPr id="3" name="图片 2"/>
          <p:cNvPicPr>
            <a:picLocks noChangeAspect="1"/>
          </p:cNvPicPr>
          <p:nvPr/>
        </p:nvPicPr>
        <p:blipFill>
          <a:blip r:embed="rId1"/>
          <a:stretch>
            <a:fillRect/>
          </a:stretch>
        </p:blipFill>
        <p:spPr>
          <a:xfrm>
            <a:off x="1919605" y="1243965"/>
            <a:ext cx="4488929" cy="288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6.1.2 npm</a:t>
            </a:r>
            <a:r>
              <a:rPr kumimoji="1" lang="zh-CN" altLang="en-US" dirty="0" smtClean="0"/>
              <a:t>的使用场景及升级</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en-US" altLang="zh-CN" dirty="0" smtClean="0"/>
              <a:t>NPM常见的使用场景有以下几种：</a:t>
            </a:r>
            <a:endParaRPr lang="en-US" altLang="zh-CN" dirty="0" smtClean="0"/>
          </a:p>
          <a:p>
            <a:pPr lvl="1" eaLnBrk="1" hangingPunct="1"/>
            <a:r>
              <a:rPr lang="en-US" altLang="zh-CN" dirty="0" smtClean="0"/>
              <a:t>允许用户从NPM服务器下载别人编写的第三方包到本地使用。</a:t>
            </a:r>
            <a:endParaRPr lang="en-US" altLang="zh-CN" dirty="0" smtClean="0"/>
          </a:p>
          <a:p>
            <a:pPr lvl="1" eaLnBrk="1" hangingPunct="1"/>
            <a:r>
              <a:rPr lang="en-US" altLang="zh-CN" dirty="0" smtClean="0"/>
              <a:t>允许用户从NPM服务器下载并安装别人编写的命令行程序到本地使用。</a:t>
            </a:r>
            <a:endParaRPr lang="en-US" altLang="zh-CN" dirty="0" smtClean="0"/>
          </a:p>
          <a:p>
            <a:pPr lvl="1" eaLnBrk="1" hangingPunct="1"/>
            <a:r>
              <a:rPr lang="en-US" altLang="zh-CN" dirty="0" smtClean="0"/>
              <a:t>允许用户将自己编写的包或命令行程序上传到NPM服务器供别人使用。</a:t>
            </a:r>
            <a:endParaRPr lang="en-US" altLang="zh-CN" dirty="0" smtClean="0"/>
          </a:p>
          <a:p>
            <a:pPr lvl="0" eaLnBrk="1" hangingPunct="1"/>
            <a:r>
              <a:rPr lang="en-US" altLang="zh-CN" dirty="0" smtClean="0"/>
              <a:t>通过输入 "npm -v" 来测试是否成功安装。命令如下，出现版本提示表示安装成功:</a:t>
            </a:r>
            <a:endParaRPr lang="en-US" altLang="zh-CN" dirty="0" smtClean="0"/>
          </a:p>
          <a:p>
            <a:pPr lvl="0" eaLnBrk="1" hangingPunct="1"/>
            <a:endParaRPr lang="en-US" altLang="zh-CN" dirty="0" smtClean="0"/>
          </a:p>
          <a:p>
            <a:pPr lvl="0" eaLnBrk="1" hangingPunct="1"/>
            <a:r>
              <a:rPr lang="zh-CN" altLang="en-US" dirty="0" smtClean="0"/>
              <a:t>使用</a:t>
            </a:r>
            <a:r>
              <a:rPr lang="en-US" altLang="zh-CN" dirty="0" smtClean="0"/>
              <a:t>npm install npm -g </a:t>
            </a:r>
            <a:r>
              <a:rPr lang="zh-CN" altLang="en-US" dirty="0" smtClean="0"/>
              <a:t>来升级到最新版的</a:t>
            </a:r>
            <a:r>
              <a:rPr lang="en-US" altLang="zh-CN" dirty="0" smtClean="0"/>
              <a:t>npm</a:t>
            </a:r>
            <a:endParaRPr lang="en-US" altLang="zh-CN" dirty="0" smtClean="0"/>
          </a:p>
          <a:p>
            <a:pPr lvl="0" eaLnBrk="1" hangingPunct="1"/>
            <a:endParaRPr lang="en-US" altLang="zh-CN" dirty="0" smtClean="0"/>
          </a:p>
        </p:txBody>
      </p:sp>
      <p:pic>
        <p:nvPicPr>
          <p:cNvPr id="3" name="图片 2"/>
          <p:cNvPicPr>
            <a:picLocks noChangeAspect="1"/>
          </p:cNvPicPr>
          <p:nvPr/>
        </p:nvPicPr>
        <p:blipFill>
          <a:blip r:embed="rId1"/>
          <a:stretch>
            <a:fillRect/>
          </a:stretch>
        </p:blipFill>
        <p:spPr>
          <a:xfrm>
            <a:off x="1133475" y="3214370"/>
            <a:ext cx="4514215" cy="657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6.1.3 </a:t>
            </a:r>
            <a:r>
              <a:rPr kumimoji="1" lang="zh-CN" altLang="en-US" dirty="0" smtClean="0"/>
              <a:t>使用</a:t>
            </a:r>
            <a:r>
              <a:rPr kumimoji="1" lang="en-US" altLang="zh-CN" dirty="0" smtClean="0"/>
              <a:t>npm</a:t>
            </a:r>
            <a:r>
              <a:rPr kumimoji="1" lang="zh-CN" altLang="en-US" dirty="0" smtClean="0"/>
              <a:t>命令安装模块</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en-US" altLang="zh-CN" dirty="0" smtClean="0"/>
              <a:t>npm 安装 Node.js 模块语法格式如下：</a:t>
            </a:r>
            <a:endParaRPr lang="en-US" altLang="zh-CN" dirty="0" smtClean="0"/>
          </a:p>
          <a:p>
            <a:pPr marL="0" indent="0" eaLnBrk="1" hangingPunct="1">
              <a:buNone/>
            </a:pPr>
            <a:r>
              <a:rPr lang="en-US" altLang="zh-CN" dirty="0" smtClean="0"/>
              <a:t>	</a:t>
            </a:r>
            <a:r>
              <a:rPr lang="en-US" altLang="zh-CN" sz="1400" dirty="0" smtClean="0"/>
              <a:t>$ npm install &lt;Module Name&gt;</a:t>
            </a:r>
            <a:endParaRPr lang="en-US" altLang="zh-CN" sz="1400" dirty="0" smtClean="0"/>
          </a:p>
          <a:p>
            <a:pPr eaLnBrk="1" hangingPunct="1"/>
            <a:r>
              <a:rPr lang="en-US" altLang="zh-CN" dirty="0" smtClean="0"/>
              <a:t>以下实例，我们使用 npm 命令安装常用的 Node.js web框架模块 express:</a:t>
            </a:r>
            <a:endParaRPr lang="en-US" altLang="zh-CN" dirty="0" smtClean="0"/>
          </a:p>
          <a:p>
            <a:pPr marL="457200" lvl="1" indent="0" eaLnBrk="1" hangingPunct="1">
              <a:buNone/>
            </a:pPr>
            <a:r>
              <a:rPr lang="en-US" altLang="zh-CN" sz="1240" dirty="0" smtClean="0"/>
              <a:t>$ npm install express</a:t>
            </a:r>
            <a:endParaRPr lang="en-US" altLang="zh-CN" dirty="0" smtClean="0"/>
          </a:p>
          <a:p>
            <a:pPr eaLnBrk="1" hangingPunct="1"/>
            <a:r>
              <a:rPr lang="en-US" altLang="zh-CN" dirty="0" smtClean="0"/>
              <a:t>安装好之后，express 包就放在了工程目录下的 node_modules 目录中，因此在代码中只需要通过 require('express') 的方式就好，无需指定第三方包路径。</a:t>
            </a:r>
            <a:endParaRPr lang="en-US" altLang="zh-CN" dirty="0" smtClean="0"/>
          </a:p>
          <a:p>
            <a:pPr marL="457200" lvl="1" indent="0" eaLnBrk="1" hangingPunct="1">
              <a:buNone/>
            </a:pPr>
            <a:r>
              <a:rPr lang="en-US" altLang="zh-CN" sz="1240" dirty="0" smtClean="0"/>
              <a:t>var express = require('express');</a:t>
            </a:r>
            <a:endParaRPr lang="en-US" altLang="zh-CN" sz="124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6.1.4 </a:t>
            </a:r>
            <a:r>
              <a:rPr kumimoji="1" lang="zh-CN" dirty="0" smtClean="0"/>
              <a:t>全局安装与本地安装</a:t>
            </a:r>
            <a:endParaRPr kumimoji="1" 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en-US" altLang="zh-CN" sz="1240" dirty="0" smtClean="0"/>
              <a:t>本地安装</a:t>
            </a:r>
            <a:endParaRPr lang="en-US" altLang="zh-CN" sz="1240" dirty="0" smtClean="0"/>
          </a:p>
          <a:p>
            <a:pPr lvl="1" eaLnBrk="1" hangingPunct="1"/>
            <a:r>
              <a:rPr lang="en-US" altLang="zh-CN" sz="1100" dirty="0" smtClean="0"/>
              <a:t>1. 将安装包放在 ./node_modules 下（运行 npm 命令时所在的目录），如果没有 node_modules 目录，会在当前执行 npm 命令的目录下生成 node_modules 目录。</a:t>
            </a:r>
            <a:endParaRPr lang="en-US" altLang="zh-CN" sz="1100" dirty="0" smtClean="0"/>
          </a:p>
          <a:p>
            <a:pPr lvl="1" eaLnBrk="1" hangingPunct="1"/>
            <a:r>
              <a:rPr lang="en-US" altLang="zh-CN" sz="1100" dirty="0" smtClean="0"/>
              <a:t>2. 可以通过 require() 来引入本地安装的包。</a:t>
            </a:r>
            <a:endParaRPr lang="en-US" altLang="zh-CN" sz="1100" dirty="0" smtClean="0"/>
          </a:p>
          <a:p>
            <a:pPr eaLnBrk="1" hangingPunct="1"/>
            <a:r>
              <a:rPr lang="en-US" altLang="zh-CN" sz="1240" dirty="0" smtClean="0"/>
              <a:t>全局安装</a:t>
            </a:r>
            <a:endParaRPr lang="en-US" altLang="zh-CN" sz="1240" dirty="0" smtClean="0"/>
          </a:p>
          <a:p>
            <a:pPr lvl="1" eaLnBrk="1" hangingPunct="1"/>
            <a:r>
              <a:rPr lang="en-US" altLang="zh-CN" sz="1100" dirty="0" smtClean="0"/>
              <a:t>1. 将安装包放在 /usr/local 下或者你 node 的安装目录。</a:t>
            </a:r>
            <a:endParaRPr lang="en-US" altLang="zh-CN" sz="1100" dirty="0" smtClean="0"/>
          </a:p>
          <a:p>
            <a:pPr lvl="1" eaLnBrk="1" hangingPunct="1"/>
            <a:r>
              <a:rPr lang="en-US" altLang="zh-CN" sz="1100" dirty="0" smtClean="0"/>
              <a:t>2. 可以直接在命令行里使用。</a:t>
            </a:r>
            <a:endParaRPr lang="en-US" altLang="zh-CN" sz="1100" dirty="0" smtClean="0"/>
          </a:p>
          <a:p>
            <a:pPr lvl="0" eaLnBrk="1" hangingPunct="1"/>
            <a:r>
              <a:rPr lang="en-US" altLang="zh-CN" sz="1235" dirty="0" smtClean="0"/>
              <a:t>npm 的包安装分为本地安装（local）、全局安装（global）两种，从敲的命令行来看，差别只是有没有-g而已</a:t>
            </a:r>
            <a:endParaRPr lang="en-US" altLang="zh-CN" sz="1235" dirty="0" smtClean="0"/>
          </a:p>
          <a:p>
            <a:pPr marL="0" lvl="0" indent="0" eaLnBrk="1" hangingPunct="1">
              <a:buNone/>
            </a:pPr>
            <a:endParaRPr lang="en-US" altLang="zh-CN" sz="1235" dirty="0" smtClean="0"/>
          </a:p>
        </p:txBody>
      </p:sp>
      <p:pic>
        <p:nvPicPr>
          <p:cNvPr id="3" name="图片 2"/>
          <p:cNvPicPr>
            <a:picLocks noChangeAspect="1"/>
          </p:cNvPicPr>
          <p:nvPr/>
        </p:nvPicPr>
        <p:blipFill>
          <a:blip r:embed="rId1"/>
          <a:stretch>
            <a:fillRect/>
          </a:stretch>
        </p:blipFill>
        <p:spPr>
          <a:xfrm>
            <a:off x="814705" y="3257550"/>
            <a:ext cx="6371590" cy="781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6.1.5 </a:t>
            </a:r>
            <a:r>
              <a:rPr kumimoji="1" lang="en-US" dirty="0" smtClean="0"/>
              <a:t>Package.json</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en-US" altLang="zh-CN" dirty="0" smtClean="0"/>
              <a:t>package.json 位于模块的目录下，用于定义包的属性。</a:t>
            </a:r>
            <a:endParaRPr lang="en-US" altLang="zh-CN" dirty="0" smtClean="0"/>
          </a:p>
          <a:p>
            <a:pPr eaLnBrk="1" hangingPunct="1"/>
            <a:r>
              <a:rPr lang="zh-CN" altLang="en-US" dirty="0" smtClean="0"/>
              <a:t>通常使用</a:t>
            </a:r>
            <a:r>
              <a:rPr lang="en-US" altLang="zh-CN" dirty="0" smtClean="0"/>
              <a:t>npm init</a:t>
            </a:r>
            <a:r>
              <a:rPr lang="zh-CN" altLang="en-US" dirty="0" smtClean="0"/>
              <a:t>来生成</a:t>
            </a:r>
            <a:r>
              <a:rPr lang="en-US" altLang="zh-CN" dirty="0" smtClean="0"/>
              <a:t>package.json</a:t>
            </a:r>
            <a:r>
              <a:rPr lang="zh-CN" altLang="en-US" dirty="0" smtClean="0"/>
              <a:t>，其中声明了开发者，以及依赖库等相关信息，完成后，其他人可以直接通过</a:t>
            </a:r>
            <a:r>
              <a:rPr lang="en-US" altLang="zh-CN" dirty="0" smtClean="0"/>
              <a:t>npm install</a:t>
            </a:r>
            <a:r>
              <a:rPr lang="zh-CN" altLang="en-US" dirty="0" smtClean="0"/>
              <a:t>来直接生成你所定义的开发环境，而不需要重新配置</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6.1.6 </a:t>
            </a:r>
            <a:r>
              <a:rPr kumimoji="1" lang="en-US" dirty="0" smtClean="0"/>
              <a:t>Package.json</a:t>
            </a:r>
            <a:r>
              <a:rPr kumimoji="1" lang="zh-CN" altLang="en-US" dirty="0" smtClean="0"/>
              <a:t>属性说明</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en-US" altLang="zh-CN" dirty="0" smtClean="0"/>
              <a:t>Package.json 属性说明</a:t>
            </a:r>
            <a:endParaRPr lang="en-US" altLang="zh-CN" dirty="0" smtClean="0"/>
          </a:p>
          <a:p>
            <a:pPr lvl="1" eaLnBrk="1" hangingPunct="1"/>
            <a:r>
              <a:rPr lang="en-US" altLang="zh-CN" sz="1400" dirty="0" smtClean="0"/>
              <a:t>name - 包名。</a:t>
            </a:r>
            <a:endParaRPr lang="en-US" altLang="zh-CN" sz="1400" dirty="0" smtClean="0"/>
          </a:p>
          <a:p>
            <a:pPr lvl="1" eaLnBrk="1" hangingPunct="1"/>
            <a:r>
              <a:rPr lang="en-US" altLang="zh-CN" sz="1400" dirty="0" smtClean="0"/>
              <a:t>version - 包的版本号。</a:t>
            </a:r>
            <a:endParaRPr lang="en-US" altLang="zh-CN" sz="1400" dirty="0" smtClean="0"/>
          </a:p>
          <a:p>
            <a:pPr lvl="1" eaLnBrk="1" hangingPunct="1"/>
            <a:r>
              <a:rPr lang="en-US" altLang="zh-CN" sz="1400" dirty="0" smtClean="0"/>
              <a:t>description - 包的描述。</a:t>
            </a:r>
            <a:endParaRPr lang="en-US" altLang="zh-CN" sz="1400" dirty="0" smtClean="0"/>
          </a:p>
          <a:p>
            <a:pPr lvl="1" eaLnBrk="1" hangingPunct="1"/>
            <a:r>
              <a:rPr lang="en-US" altLang="zh-CN" sz="1400" dirty="0" smtClean="0"/>
              <a:t>homepage - 包的官网 url 。</a:t>
            </a:r>
            <a:endParaRPr lang="en-US" altLang="zh-CN" sz="1400" dirty="0" smtClean="0"/>
          </a:p>
          <a:p>
            <a:pPr lvl="1" eaLnBrk="1" hangingPunct="1"/>
            <a:r>
              <a:rPr lang="en-US" altLang="zh-CN" sz="1400" dirty="0" smtClean="0"/>
              <a:t>author - 包的作者姓名。</a:t>
            </a:r>
            <a:endParaRPr lang="en-US" altLang="zh-CN" sz="1400" dirty="0" smtClean="0"/>
          </a:p>
          <a:p>
            <a:pPr lvl="1" eaLnBrk="1" hangingPunct="1"/>
            <a:r>
              <a:rPr lang="en-US" altLang="zh-CN" sz="1400" dirty="0" smtClean="0"/>
              <a:t>contributors - 包的其他贡献者姓名。</a:t>
            </a:r>
            <a:endParaRPr lang="en-US" altLang="zh-CN" sz="1400" dirty="0" smtClean="0"/>
          </a:p>
          <a:p>
            <a:pPr lvl="1" eaLnBrk="1" hangingPunct="1"/>
            <a:r>
              <a:rPr lang="en-US" altLang="zh-CN" sz="1400" dirty="0" smtClean="0"/>
              <a:t>dependencies - 依赖包列表。如果依赖包没有安装，npm 会自动将依赖包安装在 node_module 目录下。</a:t>
            </a:r>
            <a:endParaRPr lang="en-US" altLang="zh-CN" sz="1400" dirty="0" smtClean="0"/>
          </a:p>
          <a:p>
            <a:pPr lvl="1" eaLnBrk="1" hangingPunct="1"/>
            <a:r>
              <a:rPr lang="en-US" altLang="zh-CN" sz="1400" dirty="0" smtClean="0"/>
              <a:t>repository - 包代码存放的地方的类型，可以是 git 或 svn，git 可在 Github 上。</a:t>
            </a:r>
            <a:endParaRPr lang="en-US" altLang="zh-CN" sz="1400" dirty="0" smtClean="0"/>
          </a:p>
          <a:p>
            <a:pPr lvl="1" eaLnBrk="1" hangingPunct="1"/>
            <a:r>
              <a:rPr lang="en-US" altLang="zh-CN" sz="1400" dirty="0" smtClean="0"/>
              <a:t>main - main 字段是一个模块ID，它是一个指向你程序的主要项目。就是说，如果你包的名字叫 express，然后用户安装它，然后require("express")。</a:t>
            </a:r>
            <a:endParaRPr lang="en-US" altLang="zh-CN" sz="1400" dirty="0" smtClean="0"/>
          </a:p>
          <a:p>
            <a:pPr lvl="1" eaLnBrk="1" hangingPunct="1"/>
            <a:r>
              <a:rPr lang="en-US" altLang="zh-CN" sz="1400" dirty="0" smtClean="0"/>
              <a:t>keywords - 关键字</a:t>
            </a:r>
            <a:endParaRPr lang="en-US" altLang="zh-CN" sz="14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6.1.</a:t>
            </a:r>
            <a:r>
              <a:rPr kumimoji="1" lang="en-US" dirty="0" smtClean="0"/>
              <a:t>7 </a:t>
            </a:r>
            <a:r>
              <a:rPr kumimoji="1" lang="zh-CN" altLang="en-US" dirty="0" smtClean="0"/>
              <a:t>升级、卸载模块</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en-US" altLang="zh-CN" sz="1400" dirty="0" smtClean="0"/>
              <a:t>卸载模块</a:t>
            </a:r>
            <a:endParaRPr lang="en-US" altLang="zh-CN" sz="1400" dirty="0" smtClean="0"/>
          </a:p>
          <a:p>
            <a:pPr lvl="1" eaLnBrk="1" hangingPunct="1"/>
            <a:r>
              <a:rPr lang="en-US" altLang="zh-CN" sz="1240" dirty="0" smtClean="0"/>
              <a:t>我们可以使用以下命令来卸载 Node.js 模块。</a:t>
            </a:r>
            <a:endParaRPr lang="en-US" altLang="zh-CN" sz="1240" dirty="0" smtClean="0"/>
          </a:p>
          <a:p>
            <a:pPr lvl="1" eaLnBrk="1" hangingPunct="1"/>
            <a:endParaRPr lang="en-US" altLang="zh-CN" sz="1240" dirty="0" smtClean="0"/>
          </a:p>
          <a:p>
            <a:pPr lvl="1" eaLnBrk="1" hangingPunct="1"/>
            <a:endParaRPr lang="en-US" altLang="zh-CN" sz="1240" dirty="0" smtClean="0"/>
          </a:p>
          <a:p>
            <a:pPr eaLnBrk="1" hangingPunct="1"/>
            <a:r>
              <a:rPr lang="en-US" altLang="zh-CN" sz="1400" dirty="0" smtClean="0"/>
              <a:t>更新模块</a:t>
            </a:r>
            <a:endParaRPr lang="en-US" altLang="zh-CN" sz="1400" dirty="0" smtClean="0"/>
          </a:p>
          <a:p>
            <a:pPr lvl="1" eaLnBrk="1" hangingPunct="1"/>
            <a:r>
              <a:rPr lang="en-US" altLang="zh-CN" sz="1240" dirty="0" smtClean="0"/>
              <a:t>我们可以使用以下命令更新模块：</a:t>
            </a:r>
            <a:endParaRPr lang="en-US" altLang="zh-CN" sz="1240" dirty="0" smtClean="0"/>
          </a:p>
          <a:p>
            <a:pPr lvl="1" eaLnBrk="1" hangingPunct="1"/>
            <a:endParaRPr lang="en-US" altLang="zh-CN" sz="1240" dirty="0" smtClean="0"/>
          </a:p>
          <a:p>
            <a:pPr lvl="1" eaLnBrk="1" hangingPunct="1"/>
            <a:endParaRPr lang="en-US" altLang="zh-CN" sz="1240" dirty="0" smtClean="0"/>
          </a:p>
          <a:p>
            <a:pPr eaLnBrk="1" hangingPunct="1"/>
            <a:r>
              <a:rPr lang="en-US" altLang="zh-CN" sz="1400" dirty="0" smtClean="0"/>
              <a:t>搜索模块</a:t>
            </a:r>
            <a:endParaRPr lang="en-US" altLang="zh-CN" sz="1400" dirty="0" smtClean="0"/>
          </a:p>
          <a:p>
            <a:pPr lvl="1" eaLnBrk="1" hangingPunct="1"/>
            <a:r>
              <a:rPr lang="en-US" altLang="zh-CN" sz="1240" dirty="0" smtClean="0"/>
              <a:t>使用以下来搜索模块：</a:t>
            </a:r>
            <a:endParaRPr lang="en-US" altLang="zh-CN" sz="1240" dirty="0" smtClean="0"/>
          </a:p>
        </p:txBody>
      </p:sp>
      <p:pic>
        <p:nvPicPr>
          <p:cNvPr id="3" name="图片 2"/>
          <p:cNvPicPr>
            <a:picLocks noChangeAspect="1"/>
          </p:cNvPicPr>
          <p:nvPr/>
        </p:nvPicPr>
        <p:blipFill>
          <a:blip r:embed="rId1"/>
          <a:stretch>
            <a:fillRect/>
          </a:stretch>
        </p:blipFill>
        <p:spPr>
          <a:xfrm>
            <a:off x="919480" y="1366520"/>
            <a:ext cx="3418840" cy="600075"/>
          </a:xfrm>
          <a:prstGeom prst="rect">
            <a:avLst/>
          </a:prstGeom>
        </p:spPr>
      </p:pic>
      <p:pic>
        <p:nvPicPr>
          <p:cNvPr id="6" name="图片 5"/>
          <p:cNvPicPr>
            <a:picLocks noChangeAspect="1"/>
          </p:cNvPicPr>
          <p:nvPr/>
        </p:nvPicPr>
        <p:blipFill>
          <a:blip r:embed="rId2"/>
          <a:stretch>
            <a:fillRect/>
          </a:stretch>
        </p:blipFill>
        <p:spPr>
          <a:xfrm>
            <a:off x="919480" y="2781300"/>
            <a:ext cx="4104640" cy="571500"/>
          </a:xfrm>
          <a:prstGeom prst="rect">
            <a:avLst/>
          </a:prstGeom>
        </p:spPr>
      </p:pic>
      <p:pic>
        <p:nvPicPr>
          <p:cNvPr id="8" name="图片 7"/>
          <p:cNvPicPr>
            <a:picLocks noChangeAspect="1"/>
          </p:cNvPicPr>
          <p:nvPr/>
        </p:nvPicPr>
        <p:blipFill>
          <a:blip r:embed="rId3"/>
          <a:stretch>
            <a:fillRect/>
          </a:stretch>
        </p:blipFill>
        <p:spPr>
          <a:xfrm>
            <a:off x="919480" y="4081145"/>
            <a:ext cx="3971290" cy="600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 webpack</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567055"/>
            <a:ext cx="8229600" cy="4473575"/>
          </a:xfrm>
        </p:spPr>
        <p:txBody>
          <a:bodyPr/>
          <a:lstStyle/>
          <a:p>
            <a:pPr latinLnBrk="0">
              <a:lnSpc>
                <a:spcPct val="100000"/>
              </a:lnSpc>
            </a:pPr>
            <a:r>
              <a:rPr lang="en-US" altLang="zh-CN" sz="1600" dirty="0" smtClean="0"/>
              <a:t>什么是Webpack</a:t>
            </a:r>
            <a:endParaRPr lang="en-US" altLang="zh-CN" sz="1600" dirty="0" smtClean="0"/>
          </a:p>
          <a:p>
            <a:pPr lvl="1" eaLnBrk="1" hangingPunct="1"/>
            <a:r>
              <a:rPr lang="en-US" altLang="zh-CN" sz="1400" dirty="0" smtClean="0"/>
              <a:t>WebPack可以看做是模块打包机：它做的事情是，分析你的项目结构，找到JavaScript模块以及其它的一些浏览器不能直接运行的拓展语言（Scss，TypeScript等），并将其打包为合适的格式以供浏览器使用。</a:t>
            </a:r>
            <a:endParaRPr lang="en-US" altLang="zh-CN" sz="1400" dirty="0" smtClean="0"/>
          </a:p>
          <a:p>
            <a:pPr lvl="0" latinLnBrk="0">
              <a:lnSpc>
                <a:spcPct val="100000"/>
              </a:lnSpc>
            </a:pPr>
            <a:r>
              <a:rPr lang="en-US" altLang="zh-CN" sz="1600" dirty="0" smtClean="0"/>
              <a:t>为什要使用WebPack</a:t>
            </a:r>
            <a:endParaRPr lang="en-US" altLang="zh-CN" sz="1600" dirty="0" smtClean="0"/>
          </a:p>
          <a:p>
            <a:pPr lvl="1" eaLnBrk="1" hangingPunct="1"/>
            <a:r>
              <a:rPr lang="en-US" altLang="zh-CN" sz="1400" dirty="0" smtClean="0"/>
              <a:t>现今的很多网页其实可以看做是功能丰富的应用，它们拥有着复杂的JavaScript代码和一大堆依赖包。为了简化开发的复杂度，前端社区涌现出了很多好的实践方法</a:t>
            </a:r>
            <a:endParaRPr lang="en-US" altLang="zh-CN" sz="1400" dirty="0" smtClean="0"/>
          </a:p>
          <a:p>
            <a:pPr lvl="1" eaLnBrk="1" hangingPunct="1"/>
            <a:r>
              <a:rPr lang="en-US" altLang="zh-CN" sz="1400" dirty="0" smtClean="0"/>
              <a:t>模块化，让我们可以把复杂的程序细化为小的文件;</a:t>
            </a:r>
            <a:endParaRPr lang="en-US" altLang="zh-CN" sz="1400" dirty="0" smtClean="0"/>
          </a:p>
          <a:p>
            <a:pPr lvl="1" eaLnBrk="1" hangingPunct="1"/>
            <a:r>
              <a:rPr lang="en-US" altLang="zh-CN" sz="1400" dirty="0" smtClean="0"/>
              <a:t>类似于TypeScript这种在JavaScript基础上拓展的开发语言：使我们能够实现目前版本的JavaScript不能直接使用的特性，并且之后还能能装换为JavaScript文件使浏览器可以识别；</a:t>
            </a:r>
            <a:endParaRPr lang="en-US" altLang="zh-CN" sz="1400" dirty="0" smtClean="0"/>
          </a:p>
          <a:p>
            <a:pPr lvl="1" eaLnBrk="1" hangingPunct="1"/>
            <a:r>
              <a:rPr lang="en-US" altLang="zh-CN" sz="1400" dirty="0" smtClean="0"/>
              <a:t>Scss，less等CSS预处理器</a:t>
            </a:r>
            <a:endParaRPr lang="en-US" altLang="zh-CN" sz="1400" dirty="0" smtClean="0"/>
          </a:p>
          <a:p>
            <a:pPr lvl="1" eaLnBrk="1" hangingPunct="1"/>
            <a:r>
              <a:rPr lang="en-US" altLang="zh-CN" sz="1400" dirty="0" smtClean="0"/>
              <a:t>这些改进确实大大的提高了我们的开发效率，但是利用它们开发的文件往往需要进行额外的处理才能让浏览器识别,而手动处理又是非常繁琐的，这就为WebPack类的工具的出现提供了需求。</a:t>
            </a:r>
            <a:endParaRPr lang="en-US" altLang="zh-CN" sz="14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1.2</a:t>
            </a:r>
            <a:r>
              <a:rPr lang="zh-CN" altLang="en-US" dirty="0" smtClean="0"/>
              <a:t> 变化检测问题</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pPr eaLnBrk="1" hangingPunct="1"/>
            <a:r>
              <a:rPr lang="zh-CN" altLang="en-US" dirty="0" smtClean="0"/>
              <a:t>受</a:t>
            </a:r>
            <a:r>
              <a:rPr lang="en-US" altLang="zh-CN" dirty="0" smtClean="0"/>
              <a:t>JS</a:t>
            </a:r>
            <a:r>
              <a:rPr lang="zh-CN" altLang="en-US" dirty="0" smtClean="0"/>
              <a:t>的限制，属性需要放在</a:t>
            </a:r>
            <a:r>
              <a:rPr lang="en-US" altLang="zh-CN" dirty="0" smtClean="0"/>
              <a:t>data</a:t>
            </a:r>
            <a:r>
              <a:rPr lang="zh-CN" altLang="en-US" dirty="0" smtClean="0"/>
              <a:t>对象上才能让它是相应的</a:t>
            </a:r>
            <a:endParaRPr lang="zh-CN" altLang="en-US" dirty="0"/>
          </a:p>
          <a:p>
            <a:pPr eaLnBrk="1" hangingPunct="1"/>
            <a:r>
              <a:rPr lang="zh-CN" altLang="en-US" dirty="0" smtClean="0"/>
              <a:t>动态设置响应属性，需要使用</a:t>
            </a:r>
            <a:r>
              <a:rPr lang="en-US" altLang="zh-CN" dirty="0" err="1" smtClean="0"/>
              <a:t>Vue.set</a:t>
            </a:r>
            <a:r>
              <a:rPr lang="en-US" altLang="zh-CN" dirty="0" smtClean="0"/>
              <a:t>(</a:t>
            </a:r>
            <a:r>
              <a:rPr lang="en-US" altLang="zh-CN" dirty="0" err="1" smtClean="0"/>
              <a:t>object,key,value</a:t>
            </a:r>
            <a:r>
              <a:rPr lang="en-US" altLang="zh-CN" dirty="0" smtClean="0"/>
              <a:t>)</a:t>
            </a:r>
            <a:endParaRPr lang="zh-CN" altLang="en-US" dirty="0" smtClean="0"/>
          </a:p>
          <a:p>
            <a:pPr eaLnBrk="1" hangingPunct="1"/>
            <a:r>
              <a:rPr lang="en-US" altLang="zh-CN" dirty="0" err="1" smtClean="0"/>
              <a:t>Vm</a:t>
            </a:r>
            <a:r>
              <a:rPr lang="en-US" altLang="zh-CN" dirty="0" smtClean="0"/>
              <a:t>.$set</a:t>
            </a:r>
            <a:r>
              <a:rPr lang="zh-CN" altLang="en-US" dirty="0" smtClean="0"/>
              <a:t>是</a:t>
            </a:r>
            <a:r>
              <a:rPr lang="en-US" altLang="zh-CN" dirty="0" err="1" smtClean="0"/>
              <a:t>Vue.set</a:t>
            </a:r>
            <a:r>
              <a:rPr lang="zh-CN" altLang="en-US" dirty="0" smtClean="0"/>
              <a:t>的别名</a:t>
            </a:r>
            <a:endParaRPr lang="zh-CN" altLang="en-US" dirty="0" smtClean="0"/>
          </a:p>
          <a:p>
            <a:pPr eaLnBrk="1" hangingPunct="1"/>
            <a:r>
              <a:rPr lang="zh-CN" altLang="en-US" dirty="0" smtClean="0"/>
              <a:t>如果想向已有对象添加一些属性，可以新建一个包含原有对象属性和新添加属性的对象</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6.2.1</a:t>
            </a:r>
            <a:r>
              <a:rPr kumimoji="1" lang="en-US" dirty="0" smtClean="0"/>
              <a:t> </a:t>
            </a:r>
            <a:r>
              <a:rPr kumimoji="1" lang="en-US" altLang="zh-CN" dirty="0" smtClean="0"/>
              <a:t>webpack</a:t>
            </a:r>
            <a:r>
              <a:rPr kumimoji="1" lang="zh-CN" altLang="en-US" dirty="0" smtClean="0"/>
              <a:t>工作方式</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en-US" altLang="zh-CN" sz="1240" dirty="0" smtClean="0"/>
              <a:t>Webpack的工作方式是：把你的项目当做一个整体，通过一个给定的主文件（如：index.js），Webpack将从这个文件开始找到你的项目的所有依赖文件，使用loaders处理它们，最后打包为一个浏览器可识别的JavaScript文件。</a:t>
            </a:r>
            <a:endParaRPr lang="en-US" altLang="zh-CN" sz="1240" dirty="0" smtClean="0"/>
          </a:p>
        </p:txBody>
      </p:sp>
      <p:pic>
        <p:nvPicPr>
          <p:cNvPr id="5" name="图片 4"/>
          <p:cNvPicPr>
            <a:picLocks noChangeAspect="1"/>
          </p:cNvPicPr>
          <p:nvPr/>
        </p:nvPicPr>
        <p:blipFill>
          <a:blip r:embed="rId1"/>
          <a:stretch>
            <a:fillRect/>
          </a:stretch>
        </p:blipFill>
        <p:spPr>
          <a:xfrm>
            <a:off x="1116965" y="1623060"/>
            <a:ext cx="6909784" cy="32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6.2.2</a:t>
            </a:r>
            <a:r>
              <a:rPr kumimoji="1" lang="en-US" dirty="0" smtClean="0"/>
              <a:t> </a:t>
            </a:r>
            <a:r>
              <a:rPr kumimoji="1" lang="en-US" altLang="zh-CN" dirty="0" smtClean="0"/>
              <a:t>webpack</a:t>
            </a:r>
            <a:r>
              <a:rPr kumimoji="1" lang="zh-CN" altLang="en-US" dirty="0" smtClean="0"/>
              <a:t>安装</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en-US" altLang="zh-CN" sz="1240" dirty="0" smtClean="0"/>
              <a:t>Webpack可以使用npm安装，新建一个空的练习文件夹（此处命名为webpack sample progect），在终端中转到该文件夹后执行下述指令就可以完成安装。</a:t>
            </a:r>
            <a:endParaRPr lang="en-US" altLang="zh-CN" sz="1240" dirty="0" smtClean="0"/>
          </a:p>
          <a:p>
            <a:pPr eaLnBrk="1" hangingPunct="1"/>
            <a:endParaRPr lang="en-US" altLang="zh-CN" sz="1240" dirty="0" smtClean="0"/>
          </a:p>
          <a:p>
            <a:pPr eaLnBrk="1" hangingPunct="1"/>
            <a:endParaRPr lang="en-US" altLang="zh-CN" sz="1240" dirty="0" smtClean="0"/>
          </a:p>
          <a:p>
            <a:pPr eaLnBrk="1" hangingPunct="1"/>
            <a:endParaRPr lang="en-US" altLang="zh-CN" sz="1240" dirty="0" smtClean="0"/>
          </a:p>
          <a:p>
            <a:pPr eaLnBrk="1" hangingPunct="1"/>
            <a:r>
              <a:rPr lang="zh-CN" altLang="en-US" sz="1240" dirty="0" smtClean="0"/>
              <a:t>按照右图建立文件结构</a:t>
            </a:r>
            <a:endParaRPr lang="zh-CN" altLang="en-US" sz="1240" dirty="0" smtClean="0"/>
          </a:p>
          <a:p>
            <a:pPr eaLnBrk="1" hangingPunct="1"/>
            <a:r>
              <a:rPr lang="zh-CN" altLang="en-US" sz="1240" dirty="0" smtClean="0"/>
              <a:t>根据</a:t>
            </a:r>
            <a:r>
              <a:rPr lang="en-US" altLang="zh-CN" sz="1240" dirty="0" smtClean="0"/>
              <a:t>demo</a:t>
            </a:r>
            <a:r>
              <a:rPr lang="zh-CN" altLang="en-US" sz="1240" dirty="0" smtClean="0"/>
              <a:t>中的例子，将</a:t>
            </a:r>
            <a:r>
              <a:rPr lang="en-US" altLang="zh-CN" sz="1240" dirty="0" smtClean="0"/>
              <a:t>Greeter.js</a:t>
            </a:r>
            <a:r>
              <a:rPr lang="zh-CN" altLang="en-US" sz="1240" dirty="0" smtClean="0"/>
              <a:t>、</a:t>
            </a:r>
            <a:r>
              <a:rPr lang="en-US" altLang="zh-CN" sz="1240" dirty="0" smtClean="0"/>
              <a:t>main.js</a:t>
            </a:r>
            <a:r>
              <a:rPr lang="zh-CN" altLang="en-US" sz="1240" dirty="0" smtClean="0"/>
              <a:t>、</a:t>
            </a:r>
            <a:r>
              <a:rPr lang="en-US" altLang="zh-CN" sz="1240" dirty="0" smtClean="0"/>
              <a:t>index.html</a:t>
            </a:r>
            <a:endParaRPr lang="en-US" altLang="zh-CN" sz="1240" dirty="0" smtClean="0"/>
          </a:p>
          <a:p>
            <a:pPr marL="0" indent="0" eaLnBrk="1" hangingPunct="1">
              <a:buNone/>
            </a:pPr>
            <a:r>
              <a:rPr lang="zh-CN" altLang="en-US" sz="1240" dirty="0" smtClean="0"/>
              <a:t>补充完成，在</a:t>
            </a:r>
            <a:r>
              <a:rPr lang="en-US" altLang="zh-CN" sz="1240" dirty="0" smtClean="0"/>
              <a:t>webpack.json</a:t>
            </a:r>
            <a:r>
              <a:rPr lang="zh-CN" altLang="en-US" sz="1240" dirty="0" smtClean="0"/>
              <a:t>中增加</a:t>
            </a:r>
            <a:r>
              <a:rPr lang="en-US" altLang="zh-CN" sz="1240" dirty="0" smtClean="0"/>
              <a:t>webpack</a:t>
            </a:r>
            <a:r>
              <a:rPr lang="zh-CN" altLang="en-US" sz="1240" dirty="0" smtClean="0"/>
              <a:t>的启动命令</a:t>
            </a:r>
            <a:endParaRPr lang="zh-CN" altLang="en-US" sz="1240" dirty="0" smtClean="0"/>
          </a:p>
        </p:txBody>
      </p:sp>
      <p:graphicFrame>
        <p:nvGraphicFramePr>
          <p:cNvPr id="3" name="表格 2"/>
          <p:cNvGraphicFramePr/>
          <p:nvPr/>
        </p:nvGraphicFramePr>
        <p:xfrm>
          <a:off x="876935" y="1485900"/>
          <a:ext cx="3066415" cy="1276350"/>
        </p:xfrm>
        <a:graphic>
          <a:graphicData uri="http://schemas.openxmlformats.org/drawingml/2006/table">
            <a:tbl>
              <a:tblPr firstRow="1" bandRow="1">
                <a:tableStyleId>{5C22544A-7EE6-4342-B048-85BDC9FD1C3A}</a:tableStyleId>
              </a:tblPr>
              <a:tblGrid>
                <a:gridCol w="3066415"/>
              </a:tblGrid>
              <a:tr h="1276350">
                <a:tc>
                  <a:txBody>
                    <a:bodyPr/>
                    <a:p>
                      <a:pPr>
                        <a:buNone/>
                      </a:pPr>
                      <a:r>
                        <a:rPr lang="zh-CN" altLang="en-US" sz="1600" b="0">
                          <a:solidFill>
                            <a:schemeClr val="tx1"/>
                          </a:solidFill>
                        </a:rPr>
                        <a:t>//全局安装</a:t>
                      </a:r>
                      <a:endParaRPr lang="zh-CN" altLang="en-US" sz="1600" b="0">
                        <a:solidFill>
                          <a:schemeClr val="tx1"/>
                        </a:solidFill>
                      </a:endParaRPr>
                    </a:p>
                    <a:p>
                      <a:pPr>
                        <a:buNone/>
                      </a:pPr>
                      <a:r>
                        <a:rPr lang="zh-CN" altLang="en-US" sz="1600" b="0">
                          <a:solidFill>
                            <a:schemeClr val="tx1"/>
                          </a:solidFill>
                        </a:rPr>
                        <a:t>npm install -g webpack</a:t>
                      </a:r>
                      <a:endParaRPr lang="zh-CN" altLang="en-US" sz="1600" b="0">
                        <a:solidFill>
                          <a:schemeClr val="tx1"/>
                        </a:solidFill>
                      </a:endParaRPr>
                    </a:p>
                    <a:p>
                      <a:pPr>
                        <a:buNone/>
                      </a:pPr>
                      <a:r>
                        <a:rPr lang="zh-CN" altLang="en-US" sz="1600" b="0">
                          <a:solidFill>
                            <a:schemeClr val="tx1"/>
                          </a:solidFill>
                        </a:rPr>
                        <a:t>//安装到你的项目目录</a:t>
                      </a:r>
                      <a:endParaRPr lang="zh-CN" altLang="en-US" sz="1600" b="0">
                        <a:solidFill>
                          <a:schemeClr val="tx1"/>
                        </a:solidFill>
                      </a:endParaRPr>
                    </a:p>
                    <a:p>
                      <a:pPr>
                        <a:buNone/>
                      </a:pPr>
                      <a:r>
                        <a:rPr lang="zh-CN" altLang="en-US" sz="1600" b="0">
                          <a:solidFill>
                            <a:schemeClr val="tx1"/>
                          </a:solidFill>
                        </a:rPr>
                        <a:t>npm install --save-dev webpack</a:t>
                      </a:r>
                      <a:endParaRPr lang="zh-CN" altLang="en-US" sz="1600" b="0">
                        <a:solidFill>
                          <a:schemeClr val="tx1"/>
                        </a:solidFill>
                      </a:endParaRPr>
                    </a:p>
                  </a:txBody>
                  <a:tcPr>
                    <a:solidFill>
                      <a:schemeClr val="bg1">
                        <a:lumMod val="85000"/>
                      </a:schemeClr>
                    </a:solidFill>
                  </a:tcPr>
                </a:tc>
              </a:tr>
            </a:tbl>
          </a:graphicData>
        </a:graphic>
      </p:graphicFrame>
      <p:pic>
        <p:nvPicPr>
          <p:cNvPr id="6" name="图片 5"/>
          <p:cNvPicPr>
            <a:picLocks noChangeAspect="1"/>
          </p:cNvPicPr>
          <p:nvPr/>
        </p:nvPicPr>
        <p:blipFill>
          <a:blip r:embed="rId1"/>
          <a:stretch>
            <a:fillRect/>
          </a:stretch>
        </p:blipFill>
        <p:spPr>
          <a:xfrm>
            <a:off x="5095875" y="1158240"/>
            <a:ext cx="3304540" cy="3609340"/>
          </a:xfrm>
          <a:prstGeom prst="rect">
            <a:avLst/>
          </a:prstGeom>
        </p:spPr>
      </p:pic>
      <p:pic>
        <p:nvPicPr>
          <p:cNvPr id="8" name="图片 7"/>
          <p:cNvPicPr>
            <a:picLocks noChangeAspect="1"/>
          </p:cNvPicPr>
          <p:nvPr/>
        </p:nvPicPr>
        <p:blipFill>
          <a:blip r:embed="rId2"/>
          <a:stretch>
            <a:fillRect/>
          </a:stretch>
        </p:blipFill>
        <p:spPr>
          <a:xfrm>
            <a:off x="1209675" y="3957320"/>
            <a:ext cx="1866900"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6.2.3</a:t>
            </a:r>
            <a:r>
              <a:rPr kumimoji="1" lang="en-US" dirty="0" smtClean="0"/>
              <a:t> </a:t>
            </a:r>
            <a:r>
              <a:rPr kumimoji="1" lang="en-US" altLang="zh-CN" dirty="0" smtClean="0"/>
              <a:t>webpack</a:t>
            </a:r>
            <a:r>
              <a:rPr kumimoji="1" lang="zh-CN" altLang="en-US" dirty="0" smtClean="0"/>
              <a:t>运行</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zh-CN" altLang="en-US" sz="1240" dirty="0" smtClean="0"/>
              <a:t>通过webpack.config.js来配置运行</a:t>
            </a:r>
            <a:endParaRPr lang="zh-CN" altLang="en-US" sz="1240" dirty="0" smtClean="0"/>
          </a:p>
          <a:p>
            <a:pPr eaLnBrk="1" hangingPunct="1"/>
            <a:endParaRPr lang="zh-CN" altLang="en-US" sz="1240" dirty="0" smtClean="0"/>
          </a:p>
          <a:p>
            <a:pPr eaLnBrk="1" hangingPunct="1"/>
            <a:endParaRPr lang="zh-CN" altLang="en-US" sz="1240" dirty="0" smtClean="0"/>
          </a:p>
          <a:p>
            <a:pPr eaLnBrk="1" hangingPunct="1"/>
            <a:endParaRPr lang="zh-CN" altLang="en-US" sz="1240" dirty="0" smtClean="0"/>
          </a:p>
          <a:p>
            <a:pPr eaLnBrk="1" hangingPunct="1"/>
            <a:r>
              <a:rPr lang="zh-CN" altLang="en-US" sz="1240" dirty="0" smtClean="0"/>
              <a:t>运行</a:t>
            </a:r>
            <a:r>
              <a:rPr lang="en-US" altLang="zh-CN" sz="1240" dirty="0" smtClean="0"/>
              <a:t>npm start</a:t>
            </a:r>
            <a:r>
              <a:rPr lang="zh-CN" altLang="en-US" sz="1240" dirty="0" smtClean="0"/>
              <a:t>，即可根据上边配置文件生成</a:t>
            </a:r>
            <a:r>
              <a:rPr lang="en-US" altLang="zh-CN" sz="1240" dirty="0" smtClean="0"/>
              <a:t>bundel.js</a:t>
            </a:r>
            <a:r>
              <a:rPr lang="zh-CN" altLang="en-US" sz="1240" dirty="0" smtClean="0"/>
              <a:t>，运行</a:t>
            </a:r>
            <a:r>
              <a:rPr lang="en-US" altLang="zh-CN" sz="1240" dirty="0" smtClean="0"/>
              <a:t>index.html</a:t>
            </a:r>
            <a:r>
              <a:rPr lang="zh-CN" altLang="en-US" sz="1240" dirty="0" smtClean="0"/>
              <a:t>即可看到效果</a:t>
            </a:r>
            <a:endParaRPr lang="zh-CN" altLang="en-US" sz="1240" dirty="0" smtClean="0"/>
          </a:p>
          <a:p>
            <a:pPr eaLnBrk="1" hangingPunct="1"/>
            <a:endParaRPr lang="zh-CN" altLang="en-US" sz="1240" dirty="0" smtClean="0"/>
          </a:p>
          <a:p>
            <a:pPr marL="0" indent="0" eaLnBrk="1" hangingPunct="1">
              <a:buNone/>
            </a:pPr>
            <a:endParaRPr lang="zh-CN" altLang="en-US" sz="1240" dirty="0" smtClean="0"/>
          </a:p>
        </p:txBody>
      </p:sp>
      <p:graphicFrame>
        <p:nvGraphicFramePr>
          <p:cNvPr id="5" name="表格 4"/>
          <p:cNvGraphicFramePr/>
          <p:nvPr/>
        </p:nvGraphicFramePr>
        <p:xfrm>
          <a:off x="828675" y="1143000"/>
          <a:ext cx="6400165" cy="381000"/>
        </p:xfrm>
        <a:graphic>
          <a:graphicData uri="http://schemas.openxmlformats.org/drawingml/2006/table">
            <a:tbl>
              <a:tblPr firstRow="1" bandRow="1">
                <a:tableStyleId>{5C22544A-7EE6-4342-B048-85BDC9FD1C3A}</a:tableStyleId>
              </a:tblPr>
              <a:tblGrid>
                <a:gridCol w="6400165"/>
              </a:tblGrid>
              <a:tr h="1158240">
                <a:tc>
                  <a:txBody>
                    <a:bodyPr/>
                    <a:p>
                      <a:pPr>
                        <a:buNone/>
                      </a:pPr>
                      <a:r>
                        <a:rPr lang="zh-CN" altLang="en-US" sz="1000" b="0">
                          <a:solidFill>
                            <a:schemeClr val="tx1"/>
                          </a:solidFill>
                        </a:rPr>
                        <a:t>module.exports = {</a:t>
                      </a:r>
                      <a:endParaRPr lang="zh-CN" altLang="en-US" sz="1000" b="0">
                        <a:solidFill>
                          <a:schemeClr val="tx1"/>
                        </a:solidFill>
                      </a:endParaRPr>
                    </a:p>
                    <a:p>
                      <a:pPr>
                        <a:buNone/>
                      </a:pPr>
                      <a:r>
                        <a:rPr lang="zh-CN" altLang="en-US" sz="1000" b="0">
                          <a:solidFill>
                            <a:schemeClr val="tx1"/>
                          </a:solidFill>
                        </a:rPr>
                        <a:t>  entry:  __dirname + "/app/main.js",//已多次提及的唯一入口文件</a:t>
                      </a:r>
                      <a:endParaRPr lang="zh-CN" altLang="en-US" sz="1000" b="0">
                        <a:solidFill>
                          <a:schemeClr val="tx1"/>
                        </a:solidFill>
                      </a:endParaRPr>
                    </a:p>
                    <a:p>
                      <a:pPr>
                        <a:buNone/>
                      </a:pPr>
                      <a:r>
                        <a:rPr lang="zh-CN" altLang="en-US" sz="1000" b="0">
                          <a:solidFill>
                            <a:schemeClr val="tx1"/>
                          </a:solidFill>
                        </a:rPr>
                        <a:t>  output: {</a:t>
                      </a:r>
                      <a:endParaRPr lang="zh-CN" altLang="en-US" sz="1000" b="0">
                        <a:solidFill>
                          <a:schemeClr val="tx1"/>
                        </a:solidFill>
                      </a:endParaRPr>
                    </a:p>
                    <a:p>
                      <a:pPr>
                        <a:buNone/>
                      </a:pPr>
                      <a:r>
                        <a:rPr lang="zh-CN" altLang="en-US" sz="1000" b="0">
                          <a:solidFill>
                            <a:schemeClr val="tx1"/>
                          </a:solidFill>
                        </a:rPr>
                        <a:t>    path: __dirname + "/public",//打包后的文件存放的地方</a:t>
                      </a:r>
                      <a:endParaRPr lang="zh-CN" altLang="en-US" sz="1000" b="0">
                        <a:solidFill>
                          <a:schemeClr val="tx1"/>
                        </a:solidFill>
                      </a:endParaRPr>
                    </a:p>
                    <a:p>
                      <a:pPr>
                        <a:buNone/>
                      </a:pPr>
                      <a:r>
                        <a:rPr lang="zh-CN" altLang="en-US" sz="1000" b="0">
                          <a:solidFill>
                            <a:schemeClr val="tx1"/>
                          </a:solidFill>
                        </a:rPr>
                        <a:t>    filename: "bundle.js"//打包后输出文件的文件名</a:t>
                      </a:r>
                      <a:endParaRPr lang="zh-CN" altLang="en-US" sz="1000" b="0">
                        <a:solidFill>
                          <a:schemeClr val="tx1"/>
                        </a:solidFill>
                      </a:endParaRPr>
                    </a:p>
                    <a:p>
                      <a:pPr>
                        <a:buNone/>
                      </a:pPr>
                      <a:r>
                        <a:rPr lang="zh-CN" altLang="en-US" sz="1000" b="0">
                          <a:solidFill>
                            <a:schemeClr val="tx1"/>
                          </a:solidFill>
                        </a:rPr>
                        <a:t>  }</a:t>
                      </a:r>
                      <a:endParaRPr lang="zh-CN" altLang="en-US" sz="1000" b="0">
                        <a:solidFill>
                          <a:schemeClr val="tx1"/>
                        </a:solidFill>
                      </a:endParaRPr>
                    </a:p>
                    <a:p>
                      <a:pPr>
                        <a:buNone/>
                      </a:pPr>
                      <a:r>
                        <a:rPr lang="zh-CN" altLang="en-US" sz="1000" b="0">
                          <a:solidFill>
                            <a:schemeClr val="tx1"/>
                          </a:solidFill>
                        </a:rPr>
                        <a:t>}</a:t>
                      </a:r>
                      <a:endParaRPr lang="zh-CN" altLang="en-US" sz="1000" b="0">
                        <a:solidFill>
                          <a:schemeClr val="tx1"/>
                        </a:solidFill>
                      </a:endParaRPr>
                    </a:p>
                  </a:txBody>
                  <a:tcPr>
                    <a:solidFill>
                      <a:schemeClr val="bg1">
                        <a:lumMod val="95000"/>
                      </a:schemeClr>
                    </a:solidFill>
                  </a:tcPr>
                </a:tc>
              </a:tr>
            </a:tbl>
          </a:graphicData>
        </a:graphic>
      </p:graphicFrame>
      <p:pic>
        <p:nvPicPr>
          <p:cNvPr id="10" name="图片 9"/>
          <p:cNvPicPr>
            <a:picLocks noChangeAspect="1"/>
          </p:cNvPicPr>
          <p:nvPr/>
        </p:nvPicPr>
        <p:blipFill>
          <a:blip r:embed="rId1"/>
          <a:stretch>
            <a:fillRect/>
          </a:stretch>
        </p:blipFill>
        <p:spPr>
          <a:xfrm>
            <a:off x="828675" y="2704465"/>
            <a:ext cx="4657090" cy="2270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6.2.4</a:t>
            </a:r>
            <a:r>
              <a:rPr kumimoji="1" lang="en-US" dirty="0" smtClean="0"/>
              <a:t> </a:t>
            </a:r>
            <a:r>
              <a:rPr kumimoji="1" lang="en-US" altLang="zh-CN" dirty="0" smtClean="0"/>
              <a:t>webpack</a:t>
            </a:r>
            <a:r>
              <a:rPr kumimoji="1" lang="zh-CN" altLang="en-US" dirty="0" smtClean="0"/>
              <a:t>生成Source Maps</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zh-CN" altLang="en-US" sz="1240" dirty="0" smtClean="0"/>
              <a:t>开发总是离不开调试，如果可以更加方便的调试当然就能提高开发效率，不过打包后的文件有时候你是不容易找到出错了的地方对应的源代码的位置的，Source Maps就是来帮我们解决这个问题的。</a:t>
            </a:r>
            <a:endParaRPr lang="zh-CN" altLang="en-US" sz="1240" dirty="0" smtClean="0"/>
          </a:p>
          <a:p>
            <a:pPr eaLnBrk="1" hangingPunct="1"/>
            <a:r>
              <a:rPr lang="zh-CN" altLang="en-US" sz="1240" dirty="0" smtClean="0"/>
              <a:t>通过简单的配置后，Webpack在打包时可以为我们生成的source maps，这为我们提供了一种对应编译文件和源文件的方法，使得编译后的代码可读性更高，也更容易调试。</a:t>
            </a:r>
            <a:endParaRPr lang="zh-CN" altLang="en-US" sz="1240" dirty="0" smtClean="0"/>
          </a:p>
          <a:p>
            <a:pPr eaLnBrk="1" hangingPunct="1"/>
            <a:endParaRPr lang="zh-CN" altLang="en-US" sz="1240" dirty="0" smtClean="0"/>
          </a:p>
          <a:p>
            <a:pPr marL="0" indent="0" eaLnBrk="1" hangingPunct="1">
              <a:buNone/>
            </a:pPr>
            <a:endParaRPr lang="zh-CN" altLang="en-US" sz="1240" dirty="0" smtClean="0"/>
          </a:p>
        </p:txBody>
      </p:sp>
      <p:graphicFrame>
        <p:nvGraphicFramePr>
          <p:cNvPr id="5" name="表格 4"/>
          <p:cNvGraphicFramePr/>
          <p:nvPr/>
        </p:nvGraphicFramePr>
        <p:xfrm>
          <a:off x="771525" y="2228850"/>
          <a:ext cx="7361555" cy="1482725"/>
        </p:xfrm>
        <a:graphic>
          <a:graphicData uri="http://schemas.openxmlformats.org/drawingml/2006/table">
            <a:tbl>
              <a:tblPr firstRow="1" bandRow="1">
                <a:tableStyleId>{5C22544A-7EE6-4342-B048-85BDC9FD1C3A}</a:tableStyleId>
              </a:tblPr>
              <a:tblGrid>
                <a:gridCol w="7361555"/>
              </a:tblGrid>
              <a:tr h="1482725">
                <a:tc>
                  <a:txBody>
                    <a:bodyPr/>
                    <a:p>
                      <a:pPr>
                        <a:buNone/>
                      </a:pPr>
                      <a:r>
                        <a:rPr lang="zh-CN" altLang="en-US" sz="1000" b="0">
                          <a:solidFill>
                            <a:schemeClr val="tx1"/>
                          </a:solidFill>
                        </a:rPr>
                        <a:t>module.exports = {</a:t>
                      </a:r>
                      <a:endParaRPr lang="zh-CN" altLang="en-US" sz="1000" b="0">
                        <a:solidFill>
                          <a:schemeClr val="tx1"/>
                        </a:solidFill>
                      </a:endParaRPr>
                    </a:p>
                    <a:p>
                      <a:pPr>
                        <a:buNone/>
                      </a:pPr>
                      <a:r>
                        <a:rPr lang="zh-CN" altLang="en-US" sz="1000" b="0">
                          <a:solidFill>
                            <a:schemeClr val="tx1"/>
                          </a:solidFill>
                        </a:rPr>
                        <a:t>  devtool: 'eval-source-map',//配置生成Source Maps，选择合适的选项</a:t>
                      </a:r>
                      <a:endParaRPr lang="zh-CN" altLang="en-US" sz="1000" b="0">
                        <a:solidFill>
                          <a:schemeClr val="tx1"/>
                        </a:solidFill>
                      </a:endParaRPr>
                    </a:p>
                    <a:p>
                      <a:pPr>
                        <a:buNone/>
                      </a:pPr>
                      <a:r>
                        <a:rPr lang="zh-CN" altLang="en-US" sz="1000" b="0">
                          <a:solidFill>
                            <a:schemeClr val="tx1"/>
                          </a:solidFill>
                        </a:rPr>
                        <a:t>  entry:  __dirname + "/app/main.js",</a:t>
                      </a:r>
                      <a:endParaRPr lang="zh-CN" altLang="en-US" sz="1000" b="0">
                        <a:solidFill>
                          <a:schemeClr val="tx1"/>
                        </a:solidFill>
                      </a:endParaRPr>
                    </a:p>
                    <a:p>
                      <a:pPr>
                        <a:buNone/>
                      </a:pPr>
                      <a:r>
                        <a:rPr lang="zh-CN" altLang="en-US" sz="1000" b="0">
                          <a:solidFill>
                            <a:schemeClr val="tx1"/>
                          </a:solidFill>
                        </a:rPr>
                        <a:t>  output: {</a:t>
                      </a:r>
                      <a:endParaRPr lang="zh-CN" altLang="en-US" sz="1000" b="0">
                        <a:solidFill>
                          <a:schemeClr val="tx1"/>
                        </a:solidFill>
                      </a:endParaRPr>
                    </a:p>
                    <a:p>
                      <a:pPr>
                        <a:buNone/>
                      </a:pPr>
                      <a:r>
                        <a:rPr lang="zh-CN" altLang="en-US" sz="1000" b="0">
                          <a:solidFill>
                            <a:schemeClr val="tx1"/>
                          </a:solidFill>
                        </a:rPr>
                        <a:t>    path: __dirname + "/public",</a:t>
                      </a:r>
                      <a:endParaRPr lang="zh-CN" altLang="en-US" sz="1000" b="0">
                        <a:solidFill>
                          <a:schemeClr val="tx1"/>
                        </a:solidFill>
                      </a:endParaRPr>
                    </a:p>
                    <a:p>
                      <a:pPr>
                        <a:buNone/>
                      </a:pPr>
                      <a:r>
                        <a:rPr lang="zh-CN" altLang="en-US" sz="1000" b="0">
                          <a:solidFill>
                            <a:schemeClr val="tx1"/>
                          </a:solidFill>
                        </a:rPr>
                        <a:t>    filename: "bundle.js"</a:t>
                      </a:r>
                      <a:endParaRPr lang="zh-CN" altLang="en-US" sz="1000" b="0">
                        <a:solidFill>
                          <a:schemeClr val="tx1"/>
                        </a:solidFill>
                      </a:endParaRPr>
                    </a:p>
                    <a:p>
                      <a:pPr>
                        <a:buNone/>
                      </a:pPr>
                      <a:r>
                        <a:rPr lang="zh-CN" altLang="en-US" sz="1000" b="0">
                          <a:solidFill>
                            <a:schemeClr val="tx1"/>
                          </a:solidFill>
                        </a:rPr>
                        <a:t>  }</a:t>
                      </a:r>
                      <a:endParaRPr lang="zh-CN" altLang="en-US" sz="1000" b="0">
                        <a:solidFill>
                          <a:schemeClr val="tx1"/>
                        </a:solidFill>
                      </a:endParaRPr>
                    </a:p>
                    <a:p>
                      <a:pPr>
                        <a:buNone/>
                      </a:pPr>
                      <a:r>
                        <a:rPr lang="zh-CN" altLang="en-US" sz="1000" b="0">
                          <a:solidFill>
                            <a:schemeClr val="tx1"/>
                          </a:solidFill>
                        </a:rPr>
                        <a:t>}</a:t>
                      </a:r>
                      <a:endParaRPr lang="zh-CN" altLang="en-US" sz="10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6.2.5</a:t>
            </a:r>
            <a:r>
              <a:rPr kumimoji="1" lang="en-US" dirty="0" smtClean="0"/>
              <a:t> </a:t>
            </a:r>
            <a:r>
              <a:rPr kumimoji="1" lang="en-US" altLang="zh-CN" dirty="0" smtClean="0"/>
              <a:t>webpack</a:t>
            </a:r>
            <a:r>
              <a:rPr kumimoji="1" lang="zh-CN" altLang="en-US" dirty="0" smtClean="0"/>
              <a:t>生成Source Maps</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zh-CN" altLang="en-US" sz="1240" dirty="0" smtClean="0"/>
              <a:t>开发总是离不开调试，如果可以更加方便的调试当然就能提高开发效率，不过打包后的文件有时候你是不容易找到出错了的地方对应的源代码的位置的，Source Maps就是来帮我们解决这个问题的。</a:t>
            </a:r>
            <a:endParaRPr lang="zh-CN" altLang="en-US" sz="1240" dirty="0" smtClean="0"/>
          </a:p>
          <a:p>
            <a:pPr eaLnBrk="1" hangingPunct="1"/>
            <a:r>
              <a:rPr lang="zh-CN" altLang="en-US" sz="1240" dirty="0" smtClean="0"/>
              <a:t>通过简单的配置后，Webpack在打包时可以为我们生成的source maps，这为我们提供了一种对应编译文件和源文件的方法，使得编译后的代码可读性更高，也更容易调试。</a:t>
            </a:r>
            <a:endParaRPr lang="zh-CN" altLang="en-US" sz="1240" dirty="0" smtClean="0"/>
          </a:p>
          <a:p>
            <a:pPr eaLnBrk="1" hangingPunct="1"/>
            <a:endParaRPr lang="zh-CN" altLang="en-US" sz="1240" dirty="0" smtClean="0"/>
          </a:p>
          <a:p>
            <a:pPr marL="0" indent="0" eaLnBrk="1" hangingPunct="1">
              <a:buNone/>
            </a:pPr>
            <a:endParaRPr lang="zh-CN" altLang="en-US" sz="1240" dirty="0" smtClean="0"/>
          </a:p>
        </p:txBody>
      </p:sp>
      <p:graphicFrame>
        <p:nvGraphicFramePr>
          <p:cNvPr id="5" name="表格 4"/>
          <p:cNvGraphicFramePr/>
          <p:nvPr/>
        </p:nvGraphicFramePr>
        <p:xfrm>
          <a:off x="771525" y="2228850"/>
          <a:ext cx="7361555" cy="1482725"/>
        </p:xfrm>
        <a:graphic>
          <a:graphicData uri="http://schemas.openxmlformats.org/drawingml/2006/table">
            <a:tbl>
              <a:tblPr firstRow="1" bandRow="1">
                <a:tableStyleId>{5C22544A-7EE6-4342-B048-85BDC9FD1C3A}</a:tableStyleId>
              </a:tblPr>
              <a:tblGrid>
                <a:gridCol w="7361555"/>
              </a:tblGrid>
              <a:tr h="1482725">
                <a:tc>
                  <a:txBody>
                    <a:bodyPr/>
                    <a:p>
                      <a:pPr>
                        <a:buNone/>
                      </a:pPr>
                      <a:r>
                        <a:rPr lang="zh-CN" altLang="en-US" sz="1000" b="0">
                          <a:solidFill>
                            <a:schemeClr val="tx1"/>
                          </a:solidFill>
                        </a:rPr>
                        <a:t>module.exports = {</a:t>
                      </a:r>
                      <a:endParaRPr lang="zh-CN" altLang="en-US" sz="1000" b="0">
                        <a:solidFill>
                          <a:schemeClr val="tx1"/>
                        </a:solidFill>
                      </a:endParaRPr>
                    </a:p>
                    <a:p>
                      <a:pPr>
                        <a:buNone/>
                      </a:pPr>
                      <a:r>
                        <a:rPr lang="zh-CN" altLang="en-US" sz="1000" b="0">
                          <a:solidFill>
                            <a:schemeClr val="tx1"/>
                          </a:solidFill>
                        </a:rPr>
                        <a:t>  devtool: 'eval-source-map',//配置生成Source Maps，选择合适的选项</a:t>
                      </a:r>
                      <a:endParaRPr lang="zh-CN" altLang="en-US" sz="1000" b="0">
                        <a:solidFill>
                          <a:schemeClr val="tx1"/>
                        </a:solidFill>
                      </a:endParaRPr>
                    </a:p>
                    <a:p>
                      <a:pPr>
                        <a:buNone/>
                      </a:pPr>
                      <a:r>
                        <a:rPr lang="zh-CN" altLang="en-US" sz="1000" b="0">
                          <a:solidFill>
                            <a:schemeClr val="tx1"/>
                          </a:solidFill>
                        </a:rPr>
                        <a:t>  entry:  __dirname + "/app/main.js",</a:t>
                      </a:r>
                      <a:endParaRPr lang="zh-CN" altLang="en-US" sz="1000" b="0">
                        <a:solidFill>
                          <a:schemeClr val="tx1"/>
                        </a:solidFill>
                      </a:endParaRPr>
                    </a:p>
                    <a:p>
                      <a:pPr>
                        <a:buNone/>
                      </a:pPr>
                      <a:r>
                        <a:rPr lang="zh-CN" altLang="en-US" sz="1000" b="0">
                          <a:solidFill>
                            <a:schemeClr val="tx1"/>
                          </a:solidFill>
                        </a:rPr>
                        <a:t>  output: {</a:t>
                      </a:r>
                      <a:endParaRPr lang="zh-CN" altLang="en-US" sz="1000" b="0">
                        <a:solidFill>
                          <a:schemeClr val="tx1"/>
                        </a:solidFill>
                      </a:endParaRPr>
                    </a:p>
                    <a:p>
                      <a:pPr>
                        <a:buNone/>
                      </a:pPr>
                      <a:r>
                        <a:rPr lang="zh-CN" altLang="en-US" sz="1000" b="0">
                          <a:solidFill>
                            <a:schemeClr val="tx1"/>
                          </a:solidFill>
                        </a:rPr>
                        <a:t>    path: __dirname + "/public",</a:t>
                      </a:r>
                      <a:endParaRPr lang="zh-CN" altLang="en-US" sz="1000" b="0">
                        <a:solidFill>
                          <a:schemeClr val="tx1"/>
                        </a:solidFill>
                      </a:endParaRPr>
                    </a:p>
                    <a:p>
                      <a:pPr>
                        <a:buNone/>
                      </a:pPr>
                      <a:r>
                        <a:rPr lang="zh-CN" altLang="en-US" sz="1000" b="0">
                          <a:solidFill>
                            <a:schemeClr val="tx1"/>
                          </a:solidFill>
                        </a:rPr>
                        <a:t>    filename: "bundle.js"</a:t>
                      </a:r>
                      <a:endParaRPr lang="zh-CN" altLang="en-US" sz="1000" b="0">
                        <a:solidFill>
                          <a:schemeClr val="tx1"/>
                        </a:solidFill>
                      </a:endParaRPr>
                    </a:p>
                    <a:p>
                      <a:pPr>
                        <a:buNone/>
                      </a:pPr>
                      <a:r>
                        <a:rPr lang="zh-CN" altLang="en-US" sz="1000" b="0">
                          <a:solidFill>
                            <a:schemeClr val="tx1"/>
                          </a:solidFill>
                        </a:rPr>
                        <a:t>  }</a:t>
                      </a:r>
                      <a:endParaRPr lang="zh-CN" altLang="en-US" sz="1000" b="0">
                        <a:solidFill>
                          <a:schemeClr val="tx1"/>
                        </a:solidFill>
                      </a:endParaRPr>
                    </a:p>
                    <a:p>
                      <a:pPr>
                        <a:buNone/>
                      </a:pPr>
                      <a:r>
                        <a:rPr lang="zh-CN" altLang="en-US" sz="1000" b="0">
                          <a:solidFill>
                            <a:schemeClr val="tx1"/>
                          </a:solidFill>
                        </a:rPr>
                        <a:t>}</a:t>
                      </a:r>
                      <a:endParaRPr lang="zh-CN" altLang="en-US" sz="10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6.2.4</a:t>
            </a:r>
            <a:r>
              <a:rPr kumimoji="1" lang="en-US" dirty="0" smtClean="0"/>
              <a:t> </a:t>
            </a:r>
            <a:r>
              <a:rPr kumimoji="1" dirty="0" smtClean="0"/>
              <a:t>webpack构建本地服务器</a:t>
            </a:r>
            <a:endParaRPr kumimoji="1"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zh-CN" altLang="en-US" sz="1240" dirty="0" smtClean="0"/>
              <a:t>想让你的浏览器监测你的代码的修改，并自动刷新修改后的结果，其实Webpack提供一个可选的本地开发服务器，这个本地服务器基于node.js构建，可以实现你想要的这些功能，不过它是一个单独的组件，在webpack中进行配置之前需要单独安装它作为项目依赖</a:t>
            </a:r>
            <a:endParaRPr lang="zh-CN" altLang="en-US" sz="1240" dirty="0" smtClean="0"/>
          </a:p>
          <a:p>
            <a:pPr eaLnBrk="1" hangingPunct="1"/>
            <a:endParaRPr lang="zh-CN" altLang="en-US" sz="1240" dirty="0" smtClean="0"/>
          </a:p>
          <a:p>
            <a:pPr eaLnBrk="1" hangingPunct="1"/>
            <a:endParaRPr lang="zh-CN" altLang="en-US" sz="1240" dirty="0" smtClean="0"/>
          </a:p>
        </p:txBody>
      </p:sp>
      <p:graphicFrame>
        <p:nvGraphicFramePr>
          <p:cNvPr id="5" name="表格 4"/>
          <p:cNvGraphicFramePr/>
          <p:nvPr/>
        </p:nvGraphicFramePr>
        <p:xfrm>
          <a:off x="762000" y="1724025"/>
          <a:ext cx="7361555" cy="368935"/>
        </p:xfrm>
        <a:graphic>
          <a:graphicData uri="http://schemas.openxmlformats.org/drawingml/2006/table">
            <a:tbl>
              <a:tblPr firstRow="1" bandRow="1">
                <a:tableStyleId>{5C22544A-7EE6-4342-B048-85BDC9FD1C3A}</a:tableStyleId>
              </a:tblPr>
              <a:tblGrid>
                <a:gridCol w="7361555"/>
              </a:tblGrid>
              <a:tr h="368935">
                <a:tc>
                  <a:txBody>
                    <a:bodyPr/>
                    <a:p>
                      <a:pPr>
                        <a:buNone/>
                      </a:pPr>
                      <a:r>
                        <a:rPr lang="zh-CN" altLang="en-US" sz="1000" b="0">
                          <a:solidFill>
                            <a:schemeClr val="tx1"/>
                          </a:solidFill>
                        </a:rPr>
                        <a:t>npm install --save-dev webpack-dev-server</a:t>
                      </a:r>
                      <a:endParaRPr lang="zh-CN" altLang="en-US" sz="1000" b="0">
                        <a:solidFill>
                          <a:schemeClr val="tx1"/>
                        </a:solidFill>
                      </a:endParaRPr>
                    </a:p>
                  </a:txBody>
                  <a:tcPr>
                    <a:solidFill>
                      <a:schemeClr val="bg1">
                        <a:lumMod val="95000"/>
                      </a:schemeClr>
                    </a:solidFill>
                  </a:tcPr>
                </a:tc>
              </a:tr>
            </a:tbl>
          </a:graphicData>
        </a:graphic>
      </p:graphicFrame>
      <p:graphicFrame>
        <p:nvGraphicFramePr>
          <p:cNvPr id="3" name="表格 2"/>
          <p:cNvGraphicFramePr/>
          <p:nvPr/>
        </p:nvGraphicFramePr>
        <p:xfrm>
          <a:off x="762000" y="2167890"/>
          <a:ext cx="7361555" cy="2599055"/>
        </p:xfrm>
        <a:graphic>
          <a:graphicData uri="http://schemas.openxmlformats.org/drawingml/2006/table">
            <a:tbl>
              <a:tblPr firstRow="1" bandRow="1">
                <a:tableStyleId>{5C22544A-7EE6-4342-B048-85BDC9FD1C3A}</a:tableStyleId>
              </a:tblPr>
              <a:tblGrid>
                <a:gridCol w="7361555"/>
              </a:tblGrid>
              <a:tr h="2599055">
                <a:tc>
                  <a:txBody>
                    <a:bodyPr/>
                    <a:p>
                      <a:pPr>
                        <a:buNone/>
                      </a:pPr>
                      <a:r>
                        <a:rPr lang="zh-CN" altLang="en-US" sz="1000" b="0">
                          <a:solidFill>
                            <a:schemeClr val="tx1"/>
                          </a:solidFill>
                        </a:rPr>
                        <a:t>module.exports = {</a:t>
                      </a:r>
                      <a:endParaRPr lang="zh-CN" altLang="en-US" sz="1000" b="0">
                        <a:solidFill>
                          <a:schemeClr val="tx1"/>
                        </a:solidFill>
                      </a:endParaRPr>
                    </a:p>
                    <a:p>
                      <a:pPr>
                        <a:buNone/>
                      </a:pPr>
                      <a:r>
                        <a:rPr lang="zh-CN" altLang="en-US" sz="1000" b="0">
                          <a:solidFill>
                            <a:schemeClr val="tx1"/>
                          </a:solidFill>
                        </a:rPr>
                        <a:t>  devtool: 'eval-source-map',</a:t>
                      </a:r>
                      <a:endParaRPr lang="zh-CN" altLang="en-US" sz="1000" b="0">
                        <a:solidFill>
                          <a:schemeClr val="tx1"/>
                        </a:solidFill>
                      </a:endParaRPr>
                    </a:p>
                    <a:p>
                      <a:pPr>
                        <a:buNone/>
                      </a:pPr>
                      <a:endParaRPr lang="zh-CN" altLang="en-US" sz="1000" b="0">
                        <a:solidFill>
                          <a:schemeClr val="tx1"/>
                        </a:solidFill>
                      </a:endParaRPr>
                    </a:p>
                    <a:p>
                      <a:pPr>
                        <a:buNone/>
                      </a:pPr>
                      <a:r>
                        <a:rPr lang="zh-CN" altLang="en-US" sz="1000" b="0">
                          <a:solidFill>
                            <a:schemeClr val="tx1"/>
                          </a:solidFill>
                        </a:rPr>
                        <a:t>  entry:  __dirname + "/app/main.js",</a:t>
                      </a:r>
                      <a:endParaRPr lang="zh-CN" altLang="en-US" sz="1000" b="0">
                        <a:solidFill>
                          <a:schemeClr val="tx1"/>
                        </a:solidFill>
                      </a:endParaRPr>
                    </a:p>
                    <a:p>
                      <a:pPr>
                        <a:buNone/>
                      </a:pPr>
                      <a:r>
                        <a:rPr lang="zh-CN" altLang="en-US" sz="1000" b="0">
                          <a:solidFill>
                            <a:schemeClr val="tx1"/>
                          </a:solidFill>
                        </a:rPr>
                        <a:t>  output: {</a:t>
                      </a:r>
                      <a:endParaRPr lang="zh-CN" altLang="en-US" sz="1000" b="0">
                        <a:solidFill>
                          <a:schemeClr val="tx1"/>
                        </a:solidFill>
                      </a:endParaRPr>
                    </a:p>
                    <a:p>
                      <a:pPr>
                        <a:buNone/>
                      </a:pPr>
                      <a:r>
                        <a:rPr lang="zh-CN" altLang="en-US" sz="1000" b="0">
                          <a:solidFill>
                            <a:schemeClr val="tx1"/>
                          </a:solidFill>
                        </a:rPr>
                        <a:t>    path: __dirname + "/public",</a:t>
                      </a:r>
                      <a:endParaRPr lang="zh-CN" altLang="en-US" sz="1000" b="0">
                        <a:solidFill>
                          <a:schemeClr val="tx1"/>
                        </a:solidFill>
                      </a:endParaRPr>
                    </a:p>
                    <a:p>
                      <a:pPr>
                        <a:buNone/>
                      </a:pPr>
                      <a:r>
                        <a:rPr lang="zh-CN" altLang="en-US" sz="1000" b="0">
                          <a:solidFill>
                            <a:schemeClr val="tx1"/>
                          </a:solidFill>
                        </a:rPr>
                        <a:t>    filename: "bundle.js"</a:t>
                      </a:r>
                      <a:endParaRPr lang="zh-CN" altLang="en-US" sz="1000" b="0">
                        <a:solidFill>
                          <a:schemeClr val="tx1"/>
                        </a:solidFill>
                      </a:endParaRPr>
                    </a:p>
                    <a:p>
                      <a:pPr>
                        <a:buNone/>
                      </a:pPr>
                      <a:r>
                        <a:rPr lang="zh-CN" altLang="en-US" sz="1000" b="0">
                          <a:solidFill>
                            <a:schemeClr val="tx1"/>
                          </a:solidFill>
                        </a:rPr>
                        <a:t>  },</a:t>
                      </a:r>
                      <a:endParaRPr lang="zh-CN" altLang="en-US" sz="1000" b="0">
                        <a:solidFill>
                          <a:schemeClr val="tx1"/>
                        </a:solidFill>
                      </a:endParaRPr>
                    </a:p>
                    <a:p>
                      <a:pPr>
                        <a:buNone/>
                      </a:pPr>
                      <a:endParaRPr lang="zh-CN" altLang="en-US" sz="1000" b="0">
                        <a:solidFill>
                          <a:schemeClr val="tx1"/>
                        </a:solidFill>
                      </a:endParaRPr>
                    </a:p>
                    <a:p>
                      <a:pPr>
                        <a:buNone/>
                      </a:pPr>
                      <a:r>
                        <a:rPr lang="zh-CN" altLang="en-US" sz="1000" b="0">
                          <a:solidFill>
                            <a:schemeClr val="tx1"/>
                          </a:solidFill>
                        </a:rPr>
                        <a:t>  devServer: {</a:t>
                      </a:r>
                      <a:endParaRPr lang="zh-CN" altLang="en-US" sz="1000" b="0">
                        <a:solidFill>
                          <a:schemeClr val="tx1"/>
                        </a:solidFill>
                      </a:endParaRPr>
                    </a:p>
                    <a:p>
                      <a:pPr>
                        <a:buNone/>
                      </a:pPr>
                      <a:r>
                        <a:rPr lang="zh-CN" altLang="en-US" sz="1000" b="0">
                          <a:solidFill>
                            <a:schemeClr val="tx1"/>
                          </a:solidFill>
                        </a:rPr>
                        <a:t>    contentBase: "./public",//本地服务器所加载的页面所在的目录</a:t>
                      </a:r>
                      <a:endParaRPr lang="zh-CN" altLang="en-US" sz="1000" b="0">
                        <a:solidFill>
                          <a:schemeClr val="tx1"/>
                        </a:solidFill>
                      </a:endParaRPr>
                    </a:p>
                    <a:p>
                      <a:pPr>
                        <a:buNone/>
                      </a:pPr>
                      <a:r>
                        <a:rPr lang="zh-CN" altLang="en-US" sz="1000" b="0">
                          <a:solidFill>
                            <a:schemeClr val="tx1"/>
                          </a:solidFill>
                        </a:rPr>
                        <a:t>    colors: true,//终端中输出结果为彩色</a:t>
                      </a:r>
                      <a:endParaRPr lang="zh-CN" altLang="en-US" sz="1000" b="0">
                        <a:solidFill>
                          <a:schemeClr val="tx1"/>
                        </a:solidFill>
                      </a:endParaRPr>
                    </a:p>
                    <a:p>
                      <a:pPr>
                        <a:buNone/>
                      </a:pPr>
                      <a:r>
                        <a:rPr lang="zh-CN" altLang="en-US" sz="1000" b="0">
                          <a:solidFill>
                            <a:schemeClr val="tx1"/>
                          </a:solidFill>
                        </a:rPr>
                        <a:t>    historyApiFallback: true,//不跳转</a:t>
                      </a:r>
                      <a:endParaRPr lang="zh-CN" altLang="en-US" sz="1000" b="0">
                        <a:solidFill>
                          <a:schemeClr val="tx1"/>
                        </a:solidFill>
                      </a:endParaRPr>
                    </a:p>
                    <a:p>
                      <a:pPr>
                        <a:buNone/>
                      </a:pPr>
                      <a:r>
                        <a:rPr lang="zh-CN" altLang="en-US" sz="1000" b="0">
                          <a:solidFill>
                            <a:schemeClr val="tx1"/>
                          </a:solidFill>
                        </a:rPr>
                        <a:t>    inline: true//实时刷新</a:t>
                      </a:r>
                      <a:endParaRPr lang="zh-CN" altLang="en-US" sz="1000" b="0">
                        <a:solidFill>
                          <a:schemeClr val="tx1"/>
                        </a:solidFill>
                      </a:endParaRPr>
                    </a:p>
                    <a:p>
                      <a:pPr>
                        <a:buNone/>
                      </a:pPr>
                      <a:r>
                        <a:rPr lang="zh-CN" altLang="en-US" sz="1000" b="0">
                          <a:solidFill>
                            <a:schemeClr val="tx1"/>
                          </a:solidFill>
                        </a:rPr>
                        <a:t>  } </a:t>
                      </a:r>
                      <a:endParaRPr lang="zh-CN" altLang="en-US" sz="1000" b="0">
                        <a:solidFill>
                          <a:schemeClr val="tx1"/>
                        </a:solidFill>
                      </a:endParaRPr>
                    </a:p>
                    <a:p>
                      <a:pPr>
                        <a:buNone/>
                      </a:pPr>
                      <a:r>
                        <a:rPr lang="zh-CN" altLang="en-US" sz="1000" b="0">
                          <a:solidFill>
                            <a:schemeClr val="tx1"/>
                          </a:solidFill>
                        </a:rPr>
                        <a:t>}</a:t>
                      </a:r>
                      <a:endParaRPr lang="zh-CN" altLang="en-US" sz="10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6.2.5</a:t>
            </a:r>
            <a:r>
              <a:rPr kumimoji="1" lang="en-US" dirty="0" smtClean="0"/>
              <a:t> </a:t>
            </a:r>
            <a:r>
              <a:rPr kumimoji="1" dirty="0" smtClean="0"/>
              <a:t>Loaders</a:t>
            </a:r>
            <a:endParaRPr kumimoji="1"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zh-CN" altLang="en-US" sz="1240" dirty="0" smtClean="0"/>
              <a:t>Loaders是webpack中最让人激动人心的功能之一了。通过使用不同的loader，webpack通过调用外部的脚本或工具可以对各种各样的格式的文件进行处理，比如说分析JSON文件并把它转换为JavaScript文件，或者说把下一代的JS文件（ES6，ES7)转换为现代浏览器可以识别的JS文件。或者说对React的开发而言，合适的Loaders可以把React的JSX文件转换为JS文件。</a:t>
            </a:r>
            <a:endParaRPr lang="zh-CN" altLang="en-US" sz="1240" dirty="0" smtClean="0"/>
          </a:p>
          <a:p>
            <a:pPr eaLnBrk="1" hangingPunct="1"/>
            <a:r>
              <a:rPr lang="zh-CN" altLang="en-US" sz="1240" dirty="0" smtClean="0"/>
              <a:t>Loaders需要单独安装并且需要在webpack.config.js下的modules关键字下进行配置，Loaders的配置选项包括以下几方面：</a:t>
            </a:r>
            <a:endParaRPr lang="zh-CN" altLang="en-US" sz="1240" dirty="0" smtClean="0"/>
          </a:p>
          <a:p>
            <a:pPr lvl="1" eaLnBrk="1" hangingPunct="1"/>
            <a:r>
              <a:rPr lang="zh-CN" altLang="en-US" sz="1100" dirty="0" smtClean="0"/>
              <a:t>test：一个匹配loaders所处理的文件的拓展名的正则表达式（必须）</a:t>
            </a:r>
            <a:endParaRPr lang="zh-CN" altLang="en-US" sz="1100" dirty="0" smtClean="0"/>
          </a:p>
          <a:p>
            <a:pPr lvl="1" eaLnBrk="1" hangingPunct="1"/>
            <a:r>
              <a:rPr lang="zh-CN" altLang="en-US" sz="1100" dirty="0" smtClean="0"/>
              <a:t>loader：loader的名称（必须）</a:t>
            </a:r>
            <a:endParaRPr lang="zh-CN" altLang="en-US" sz="1100" dirty="0" smtClean="0"/>
          </a:p>
          <a:p>
            <a:pPr lvl="1" eaLnBrk="1" hangingPunct="1"/>
            <a:r>
              <a:rPr lang="zh-CN" altLang="en-US" sz="1100" dirty="0" smtClean="0"/>
              <a:t>include/exclude:手动添加必须处理的文件（文件夹）或屏蔽不需要处理的文件（文件夹）（可选）；</a:t>
            </a:r>
            <a:endParaRPr lang="zh-CN" altLang="en-US" sz="1100" dirty="0" smtClean="0"/>
          </a:p>
          <a:p>
            <a:pPr lvl="1" eaLnBrk="1" hangingPunct="1"/>
            <a:r>
              <a:rPr lang="zh-CN" altLang="en-US" sz="1100" dirty="0" smtClean="0"/>
              <a:t>query：为loaders提供额外的设置选项（可选）</a:t>
            </a:r>
            <a:endParaRPr lang="zh-CN" altLang="en-US" sz="1100" dirty="0" smtClean="0"/>
          </a:p>
          <a:p>
            <a:pPr eaLnBrk="1" hangingPunct="1"/>
            <a:endParaRPr lang="zh-CN" altLang="en-US" sz="124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6.2.6</a:t>
            </a:r>
            <a:r>
              <a:rPr kumimoji="1" lang="en-US" dirty="0" smtClean="0"/>
              <a:t> </a:t>
            </a:r>
            <a:r>
              <a:rPr kumimoji="1" dirty="0" smtClean="0"/>
              <a:t>Babel</a:t>
            </a:r>
            <a:endParaRPr kumimoji="1"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zh-CN" altLang="en-US" sz="1240" dirty="0" smtClean="0"/>
              <a:t>Babel其实是一个编译JavaScript的平台，它的强大之处表现在可以通过编译帮你达到以下目的：</a:t>
            </a:r>
            <a:endParaRPr lang="zh-CN" altLang="en-US" sz="1240" dirty="0" smtClean="0"/>
          </a:p>
          <a:p>
            <a:pPr lvl="1" eaLnBrk="1" hangingPunct="1"/>
            <a:r>
              <a:rPr lang="zh-CN" altLang="en-US" sz="1100" dirty="0" smtClean="0"/>
              <a:t>下一代的JavaScript标准（ES6，ES7），这些标准目前并未被当前的浏览器完全的支持；</a:t>
            </a:r>
            <a:endParaRPr lang="zh-CN" altLang="en-US" sz="1100" dirty="0" smtClean="0"/>
          </a:p>
          <a:p>
            <a:pPr lvl="1" eaLnBrk="1" hangingPunct="1"/>
            <a:r>
              <a:rPr lang="zh-CN" altLang="en-US" sz="1100" dirty="0" smtClean="0"/>
              <a:t>使用基于JavaScript进行了拓展的语言，比如React的JSX，比如</a:t>
            </a:r>
            <a:r>
              <a:rPr lang="en-US" altLang="zh-CN" sz="1100" dirty="0" smtClean="0"/>
              <a:t>Vue</a:t>
            </a:r>
            <a:r>
              <a:rPr lang="zh-CN" altLang="en-US" sz="1100" dirty="0" smtClean="0"/>
              <a:t>的</a:t>
            </a:r>
            <a:r>
              <a:rPr lang="en-US" altLang="zh-CN" sz="1100" dirty="0" smtClean="0"/>
              <a:t>Vuex</a:t>
            </a:r>
            <a:endParaRPr lang="en-US" altLang="zh-CN" sz="1100" dirty="0" smtClean="0"/>
          </a:p>
          <a:p>
            <a:pPr eaLnBrk="1" hangingPunct="1"/>
            <a:r>
              <a:rPr lang="zh-CN" altLang="en-US" sz="1240" dirty="0" smtClean="0"/>
              <a:t>Babel其实可以完全在webpack.config.js中进行配置，但是考虑到babel具有非常多的配置选项，在单一的webpack.config.js文件中进行配置往往使得这个文件显得太复杂，因此一些开发者支持把babel的配置选项放在一个单独的名为 ".babelrc" 的配置文件中。我们现在的babel的配置并不算复杂，不过之后我们会再加一些东西，因此现在我们就提取出相关部分，分两个配置文件进行配置（webpack会自动调用.babelrc里的babel配置选项）</a:t>
            </a:r>
            <a:endParaRPr lang="zh-CN" altLang="en-US" sz="1240" dirty="0" smtClean="0"/>
          </a:p>
          <a:p>
            <a:pPr eaLnBrk="1" hangingPunct="1"/>
            <a:endParaRPr lang="zh-CN" altLang="en-US" sz="1240" dirty="0" smtClean="0"/>
          </a:p>
        </p:txBody>
      </p:sp>
      <p:pic>
        <p:nvPicPr>
          <p:cNvPr id="3" name="图片 2"/>
          <p:cNvPicPr>
            <a:picLocks noChangeAspect="1"/>
          </p:cNvPicPr>
          <p:nvPr/>
        </p:nvPicPr>
        <p:blipFill>
          <a:blip r:embed="rId1"/>
          <a:stretch>
            <a:fillRect/>
          </a:stretch>
        </p:blipFill>
        <p:spPr>
          <a:xfrm>
            <a:off x="919480" y="3014345"/>
            <a:ext cx="6104890" cy="1133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6.2.</a:t>
            </a:r>
            <a:r>
              <a:rPr kumimoji="1" lang="en-US" dirty="0" smtClean="0"/>
              <a:t>7 一切皆模块</a:t>
            </a:r>
            <a:endParaRPr kumimoji="1" 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zh-CN" altLang="en-US" sz="1240" dirty="0" smtClean="0"/>
              <a:t>Webpack有一个不可不说的优点，它把所有的文件都可以当做模块处理，包括你的JavaScript代码，也包括CSS和fonts以及图片等等等，只有通过合适的loaders，它们都可以被当做模块被处理。</a:t>
            </a:r>
            <a:endParaRPr lang="zh-CN" altLang="en-US" sz="1240" dirty="0" smtClean="0"/>
          </a:p>
          <a:p>
            <a:pPr eaLnBrk="1" hangingPunct="1"/>
            <a:r>
              <a:rPr lang="zh-CN" altLang="en-US" sz="1240" dirty="0" smtClean="0"/>
              <a:t>CSS</a:t>
            </a:r>
            <a:endParaRPr lang="zh-CN" altLang="en-US" sz="1240" dirty="0" smtClean="0"/>
          </a:p>
          <a:p>
            <a:pPr lvl="1" eaLnBrk="1" hangingPunct="1"/>
            <a:r>
              <a:rPr lang="zh-CN" altLang="en-US" sz="1100" dirty="0" smtClean="0"/>
              <a:t>webpack提供两个工具处理样式表，css-loader 和 style-loader，二者处理的任务不同，css-loader使你能够使用类似@import 和 url(...)的方法实现 require()的功能,style-loader将所有的计算后的样式加入页面中，二者组合在一起使你能够把样式表嵌入webpack打包后的JS文件中。</a:t>
            </a:r>
            <a:endParaRPr lang="zh-CN" altLang="en-US" sz="1100" dirty="0" smtClean="0"/>
          </a:p>
          <a:p>
            <a:pPr lvl="0" eaLnBrk="1" hangingPunct="1"/>
            <a:r>
              <a:rPr lang="zh-CN" altLang="en-US" sz="1235" dirty="0" smtClean="0"/>
              <a:t>CSS预处理器</a:t>
            </a:r>
            <a:endParaRPr lang="zh-CN" altLang="en-US" sz="1235" dirty="0" smtClean="0"/>
          </a:p>
          <a:p>
            <a:pPr lvl="1" eaLnBrk="1" hangingPunct="1"/>
            <a:r>
              <a:rPr lang="zh-CN" altLang="en-US" sz="1100" dirty="0" smtClean="0"/>
              <a:t>Sass 和 Less之类的预处理器是对原生CSS的拓展，它们允许你使用类似于variables, nesting, mixins, inheritance等不存在于CSS中的特性来写CSS，CSS预处理器可以这些特殊类型的语句转化为浏览器可识别的CSS语句，</a:t>
            </a:r>
            <a:endParaRPr lang="zh-CN" altLang="en-US" sz="1100" dirty="0" smtClean="0"/>
          </a:p>
          <a:p>
            <a:pPr lvl="1" eaLnBrk="1" hangingPunct="1"/>
            <a:r>
              <a:rPr lang="zh-CN" altLang="en-US" sz="1100" dirty="0" smtClean="0"/>
              <a:t>你现在可能都已经熟悉了，在webpack里使用相关loaders进行配置就可以使用了，以下是常用的CSS 处理loaders</a:t>
            </a:r>
            <a:endParaRPr lang="zh-CN" altLang="en-US" sz="1100" dirty="0" smtClean="0"/>
          </a:p>
          <a:p>
            <a:pPr lvl="0" eaLnBrk="1" hangingPunct="1"/>
            <a:r>
              <a:rPr lang="zh-CN" altLang="en-US" sz="1235" dirty="0" smtClean="0"/>
              <a:t>插件（Plugins）</a:t>
            </a:r>
            <a:endParaRPr lang="zh-CN" altLang="en-US" sz="1235" dirty="0" smtClean="0"/>
          </a:p>
          <a:p>
            <a:pPr lvl="1" eaLnBrk="1" hangingPunct="1"/>
            <a:r>
              <a:rPr lang="zh-CN" altLang="en-US" sz="1100" dirty="0" smtClean="0"/>
              <a:t>插件（Plugins）是用来拓展Webpack功能的，它们会在整个构建过程中生效，执行相关的任务。</a:t>
            </a:r>
            <a:endParaRPr lang="zh-CN" altLang="en-US" sz="1100" dirty="0" smtClean="0"/>
          </a:p>
          <a:p>
            <a:pPr lvl="1" eaLnBrk="1" hangingPunct="1"/>
            <a:r>
              <a:rPr lang="zh-CN" altLang="en-US" sz="1100" dirty="0" smtClean="0"/>
              <a:t>Loaders和Plugins常常被弄混，但是他们其实是完全不同的东西，可以这么来说，loaders是在打包构建过程中用来处理源文件的（JSX，Scss，Less..），一次处理一个，插件并不直接操作单个文件，它直接对整个构建过程其作用。</a:t>
            </a:r>
            <a:endParaRPr lang="zh-CN" altLang="en-US" sz="11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7. </a:t>
            </a:r>
            <a:r>
              <a:rPr kumimoji="1" lang="zh-CN" altLang="en-US" sz="3600" dirty="0" smtClean="0"/>
              <a:t>单文件组件</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1.3</a:t>
            </a:r>
            <a:r>
              <a:rPr lang="zh-CN" altLang="en-US" dirty="0" smtClean="0"/>
              <a:t> 异步更新队列</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pPr eaLnBrk="1" hangingPunct="1"/>
            <a:r>
              <a:rPr lang="en-US" altLang="zh-CN" dirty="0" err="1" smtClean="0"/>
              <a:t>Vue</a:t>
            </a:r>
            <a:r>
              <a:rPr lang="zh-CN" altLang="en-US" dirty="0" smtClean="0"/>
              <a:t>执行</a:t>
            </a:r>
            <a:r>
              <a:rPr lang="en-US" altLang="zh-CN" dirty="0" smtClean="0"/>
              <a:t>DOM</a:t>
            </a:r>
            <a:r>
              <a:rPr lang="zh-CN" altLang="en-US" dirty="0" smtClean="0"/>
              <a:t>更新是异步的</a:t>
            </a:r>
            <a:endParaRPr lang="zh-CN" altLang="en-US" dirty="0" smtClean="0"/>
          </a:p>
          <a:p>
            <a:pPr eaLnBrk="1" hangingPunct="1"/>
            <a:r>
              <a:rPr lang="en-US" altLang="zh-CN" dirty="0" err="1" smtClean="0"/>
              <a:t>Vue.nextTick</a:t>
            </a:r>
            <a:r>
              <a:rPr lang="en-US" altLang="zh-CN" dirty="0" smtClean="0"/>
              <a:t>(callback)</a:t>
            </a:r>
            <a:endParaRPr lang="zh-CN" altLang="en-US" dirty="0" smtClean="0"/>
          </a:p>
          <a:p>
            <a:pPr eaLnBrk="1" hangingPunct="1"/>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7.1 </a:t>
            </a:r>
            <a:r>
              <a:rPr kumimoji="1" lang="zh-CN" altLang="en-US" dirty="0" smtClean="0"/>
              <a:t>单文件组件介绍</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147685" cy="3662045"/>
          </a:xfrm>
        </p:spPr>
        <p:txBody>
          <a:bodyPr/>
          <a:lstStyle/>
          <a:p>
            <a:pPr marL="0" indent="0">
              <a:buNone/>
            </a:pPr>
            <a:r>
              <a:rPr sz="1600"/>
              <a:t>在很多Vue项目中，我们使用 Vue.component 来定义全局组件，紧接着用 new Vue({ el: '#container '}) 在每个页面内指定一个容器元素</a:t>
            </a:r>
            <a:r>
              <a:rPr lang="zh-CN" sz="1600"/>
              <a:t>，这种方式有以下的缺点：</a:t>
            </a:r>
            <a:endParaRPr lang="zh-CN" sz="1600"/>
          </a:p>
          <a:p>
            <a:pPr lvl="1"/>
            <a:r>
              <a:rPr sz="1420"/>
              <a:t>全局定义(Global definitions) 强制要求每个 component 中的命名不得重复</a:t>
            </a:r>
            <a:endParaRPr sz="1420"/>
          </a:p>
          <a:p>
            <a:pPr lvl="1"/>
            <a:r>
              <a:rPr sz="1420"/>
              <a:t>字符串模板(String templates) 缺乏语法高亮，在 HTML 有多行的时候，需要用到丑陋的 \</a:t>
            </a:r>
            <a:endParaRPr sz="1420"/>
          </a:p>
          <a:p>
            <a:pPr lvl="1"/>
            <a:r>
              <a:rPr sz="1420"/>
              <a:t>不支持CSS(No CSS support) 意味着当 HTML 和 JavaScript 组件化时，CSS 明显被遗漏</a:t>
            </a:r>
            <a:endParaRPr sz="1420"/>
          </a:p>
          <a:p>
            <a:pPr lvl="1"/>
            <a:r>
              <a:rPr sz="1420"/>
              <a:t>没有构建步骤(No build step) 限制只能使用 HTML 和 ES5 JavaScript, 而不能使用预处理器，如 Pug (formerly Jade) 和 Babel</a:t>
            </a:r>
            <a:endParaRPr sz="1420"/>
          </a:p>
          <a:p>
            <a:pPr marL="0" indent="0">
              <a:buNone/>
            </a:pPr>
            <a:r>
              <a:rPr sz="1600"/>
              <a:t>文件扩展名为 .vue 的 single-file components(单文件组件) 为以上所有问题提供了解决方法，并且还可以使用 Webpack 或 Browserify 等构建工具。</a:t>
            </a:r>
            <a:endParaRPr sz="1600"/>
          </a:p>
          <a:p>
            <a:pPr marL="0" indent="0">
              <a:buNone/>
            </a:pP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en-US" altLang="zh-CN" dirty="0" smtClean="0">
                <a:sym typeface="+mn-ea"/>
              </a:rPr>
              <a:t>7.1 </a:t>
            </a:r>
            <a:r>
              <a:rPr kumimoji="1" lang="zh-CN" altLang="en-US" dirty="0" smtClean="0">
                <a:sym typeface="+mn-ea"/>
              </a:rPr>
              <a:t>单文件组件介绍</a:t>
            </a:r>
            <a:endParaRPr kumimoji="1" lang="zh-CN" altLang="en-US" dirty="0" smtClean="0">
              <a:sym typeface="+mn-ea"/>
            </a:endParaRPr>
          </a:p>
        </p:txBody>
      </p:sp>
      <p:sp>
        <p:nvSpPr>
          <p:cNvPr id="3" name="内容占位符 2"/>
          <p:cNvSpPr>
            <a:spLocks noGrp="1"/>
          </p:cNvSpPr>
          <p:nvPr>
            <p:ph idx="1"/>
          </p:nvPr>
        </p:nvSpPr>
        <p:spPr>
          <a:xfrm>
            <a:off x="624205" y="1051560"/>
            <a:ext cx="7836535" cy="3716020"/>
          </a:xfrm>
        </p:spPr>
        <p:txBody>
          <a:bodyPr/>
          <a:p>
            <a:r>
              <a:rPr sz="1600" b="0">
                <a:solidFill>
                  <a:srgbClr val="404040"/>
                </a:solidFill>
                <a:latin typeface="微软雅黑" panose="020B0503020204020204" charset="-122"/>
                <a:ea typeface="微软雅黑" panose="020B0503020204020204" charset="-122"/>
                <a:cs typeface="微软雅黑" panose="020B0503020204020204" charset="-122"/>
              </a:rPr>
              <a:t>vuejs 自定义了一种.vue文件，把html, css, js 写到这一个文件中，实现了对一个组件的封装， 一个.vue 文件就是一个单独的组件。由于.vue文件是自定义的，浏览器不认识，所以需要对该文件进行解析。 在webpack构建中，需要安装vue-loader 对.vue文件进行解析。在 sumlime 编辑器中，我们 书写.vue 文件，可以安装vue syntax highlight 插件，增加对文件的支持。</a:t>
            </a:r>
            <a:endParaRPr sz="1600" b="0">
              <a:solidFill>
                <a:srgbClr val="404040"/>
              </a:solidFill>
              <a:latin typeface="微软雅黑" panose="020B0503020204020204" charset="-122"/>
              <a:ea typeface="微软雅黑" panose="020B0503020204020204" charset="-122"/>
              <a:cs typeface="微软雅黑" panose="020B0503020204020204" charset="-122"/>
            </a:endParaRPr>
          </a:p>
          <a:p>
            <a:r>
              <a:rPr sz="1600" b="0">
                <a:solidFill>
                  <a:srgbClr val="404040"/>
                </a:solidFill>
                <a:latin typeface="微软雅黑" panose="020B0503020204020204" charset="-122"/>
                <a:ea typeface="微软雅黑" panose="020B0503020204020204" charset="-122"/>
                <a:cs typeface="微软雅黑" panose="020B0503020204020204" charset="-122"/>
              </a:rPr>
              <a:t>使用</a:t>
            </a:r>
            <a:r>
              <a:rPr lang="en-US" altLang="zh-CN" sz="1600" b="0">
                <a:solidFill>
                  <a:srgbClr val="404040"/>
                </a:solidFill>
                <a:latin typeface="微软雅黑" panose="020B0503020204020204" charset="-122"/>
                <a:ea typeface="微软雅黑" panose="020B0503020204020204" charset="-122"/>
                <a:cs typeface="微软雅黑" panose="020B0503020204020204" charset="-122"/>
              </a:rPr>
              <a:t>vue-cli</a:t>
            </a:r>
            <a:r>
              <a:rPr sz="1600" b="0">
                <a:solidFill>
                  <a:srgbClr val="404040"/>
                </a:solidFill>
                <a:latin typeface="微软雅黑" panose="020B0503020204020204" charset="-122"/>
                <a:ea typeface="微软雅黑" panose="020B0503020204020204" charset="-122"/>
                <a:cs typeface="微软雅黑" panose="020B0503020204020204" charset="-122"/>
              </a:rPr>
              <a:t>脚手架工具生成项目的话，</a:t>
            </a:r>
            <a:r>
              <a:rPr lang="en-US" altLang="zh-CN" sz="1600" b="0">
                <a:solidFill>
                  <a:srgbClr val="404040"/>
                </a:solidFill>
                <a:latin typeface="微软雅黑" panose="020B0503020204020204" charset="-122"/>
                <a:ea typeface="微软雅黑" panose="020B0503020204020204" charset="-122"/>
                <a:cs typeface="微软雅黑" panose="020B0503020204020204" charset="-122"/>
              </a:rPr>
              <a:t>webpack</a:t>
            </a:r>
            <a:r>
              <a:rPr sz="1600" b="0">
                <a:solidFill>
                  <a:srgbClr val="404040"/>
                </a:solidFill>
                <a:latin typeface="微软雅黑" panose="020B0503020204020204" charset="-122"/>
                <a:ea typeface="微软雅黑" panose="020B0503020204020204" charset="-122"/>
                <a:cs typeface="微软雅黑" panose="020B0503020204020204" charset="-122"/>
              </a:rPr>
              <a:t>的基本配置已经被设置好了，无需我们在单独设置安装</a:t>
            </a:r>
            <a:endParaRPr sz="1600" b="0">
              <a:solidFill>
                <a:srgbClr val="404040"/>
              </a:solidFill>
              <a:latin typeface="微软雅黑" panose="020B0503020204020204" charset="-122"/>
              <a:ea typeface="微软雅黑" panose="020B0503020204020204" charset="-122"/>
              <a:cs typeface="微软雅黑" panose="020B0503020204020204" charset="-122"/>
            </a:endParaRPr>
          </a:p>
          <a:p>
            <a:r>
              <a:rPr sz="1600" b="0">
                <a:solidFill>
                  <a:srgbClr val="404040"/>
                </a:solidFill>
                <a:latin typeface="微软雅黑" panose="020B0503020204020204" charset="-122"/>
                <a:ea typeface="微软雅黑" panose="020B0503020204020204" charset="-122"/>
                <a:cs typeface="微软雅黑" panose="020B0503020204020204" charset="-122"/>
                <a:sym typeface="+mn-ea"/>
              </a:rPr>
              <a:t>在 .vue 文件中， template 中写html 代码，其实就是定义模板；script中写js 代码，它定义这个组件中所需要的数据和及其操作， style 里面写css 样式，定义这个组件的样式</a:t>
            </a:r>
            <a:endParaRPr sz="1600" b="0">
              <a:solidFill>
                <a:srgbClr val="404040"/>
              </a:solidFill>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7.2 </a:t>
            </a:r>
            <a:r>
              <a:rPr kumimoji="1" lang="zh-CN" altLang="en-US" dirty="0" smtClean="0"/>
              <a:t>单文件组件</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4248472" cy="3662113"/>
          </a:xfrm>
        </p:spPr>
        <p:txBody>
          <a:bodyPr/>
          <a:lstStyle/>
          <a:p>
            <a:r>
              <a:rPr lang="zh-CN" altLang="en-US" sz="1600" dirty="0"/>
              <a:t>文件扩展名为 </a:t>
            </a:r>
            <a:r>
              <a:rPr lang="en-US" altLang="zh-CN" sz="1600" dirty="0"/>
              <a:t>.</a:t>
            </a:r>
            <a:r>
              <a:rPr lang="en-US" altLang="zh-CN" sz="1600" dirty="0" err="1"/>
              <a:t>vue</a:t>
            </a:r>
            <a:r>
              <a:rPr lang="zh-CN" altLang="en-US" sz="1600" dirty="0"/>
              <a:t> 的 </a:t>
            </a:r>
            <a:endParaRPr lang="zh-CN" altLang="en-US" sz="1600" dirty="0" smtClean="0"/>
          </a:p>
          <a:p>
            <a:pPr marL="0" indent="0">
              <a:buNone/>
            </a:pPr>
            <a:r>
              <a:rPr lang="en-US" altLang="zh-CN" sz="1600" dirty="0" smtClean="0"/>
              <a:t>single-file </a:t>
            </a:r>
            <a:r>
              <a:rPr lang="en-US" altLang="zh-CN" sz="1600" dirty="0"/>
              <a:t>components(</a:t>
            </a:r>
            <a:r>
              <a:rPr lang="zh-CN" altLang="en-US" sz="1600" dirty="0"/>
              <a:t>单文件组件</a:t>
            </a:r>
            <a:r>
              <a:rPr lang="en-US" altLang="zh-CN" sz="1600" dirty="0" smtClean="0"/>
              <a:t>)</a:t>
            </a:r>
            <a:r>
              <a:rPr lang="zh-CN" altLang="en-US" sz="1600" dirty="0" smtClean="0"/>
              <a:t>例如：见左边：</a:t>
            </a:r>
            <a:endParaRPr lang="zh-CN" altLang="en-US" sz="1600" dirty="0" smtClean="0"/>
          </a:p>
          <a:p>
            <a:pPr marL="0" indent="0">
              <a:buNone/>
            </a:pPr>
            <a:endParaRPr lang="zh-CN" altLang="en-US" sz="1600" dirty="0" smtClean="0"/>
          </a:p>
          <a:p>
            <a:pPr algn="l"/>
            <a:r>
              <a:rPr lang="zh-CN" altLang="en-US" sz="1600" dirty="0"/>
              <a:t>现在我们获得：</a:t>
            </a:r>
            <a:endParaRPr lang="zh-CN" altLang="en-US" sz="1600" dirty="0"/>
          </a:p>
          <a:p>
            <a:pPr lvl="1" algn="l"/>
            <a:r>
              <a:rPr lang="zh-CN" altLang="en-US" sz="1420" dirty="0"/>
              <a:t>完整语法高亮</a:t>
            </a:r>
            <a:endParaRPr lang="zh-CN" altLang="en-US" sz="1420" dirty="0"/>
          </a:p>
          <a:p>
            <a:pPr lvl="1" algn="l"/>
            <a:r>
              <a:rPr lang="zh-CN" altLang="en-US" sz="1420" dirty="0"/>
              <a:t>CommonJS 模块</a:t>
            </a:r>
            <a:endParaRPr lang="zh-CN" altLang="en-US" sz="1420" dirty="0"/>
          </a:p>
          <a:p>
            <a:pPr lvl="1" algn="l"/>
            <a:r>
              <a:rPr lang="zh-CN" altLang="en-US" sz="1420" dirty="0"/>
              <a:t>组件化的 CSS</a:t>
            </a:r>
            <a:endParaRPr lang="zh-CN" altLang="en-US" sz="1420" dirty="0"/>
          </a:p>
        </p:txBody>
      </p:sp>
      <p:pic>
        <p:nvPicPr>
          <p:cNvPr id="3" name="图片 2"/>
          <p:cNvPicPr>
            <a:picLocks noChangeAspect="1"/>
          </p:cNvPicPr>
          <p:nvPr/>
        </p:nvPicPr>
        <p:blipFill>
          <a:blip r:embed="rId1"/>
          <a:stretch>
            <a:fillRect/>
          </a:stretch>
        </p:blipFill>
        <p:spPr>
          <a:xfrm>
            <a:off x="5004048" y="47741"/>
            <a:ext cx="3779912" cy="499336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en-US" altLang="zh-CN" dirty="0" smtClean="0">
                <a:sym typeface="+mn-ea"/>
              </a:rPr>
              <a:t>7.3 </a:t>
            </a:r>
            <a:r>
              <a:rPr kumimoji="1" lang="zh-CN" altLang="en-US" dirty="0" smtClean="0">
                <a:sym typeface="+mn-ea"/>
              </a:rPr>
              <a:t>使用</a:t>
            </a:r>
            <a:r>
              <a:rPr kumimoji="1" lang="en-US" altLang="zh-CN" dirty="0" smtClean="0">
                <a:sym typeface="+mn-ea"/>
              </a:rPr>
              <a:t>vue-cli</a:t>
            </a:r>
            <a:r>
              <a:rPr kumimoji="1" lang="zh-CN" altLang="en-US" dirty="0" smtClean="0">
                <a:sym typeface="+mn-ea"/>
              </a:rPr>
              <a:t>构建单文件组件应用</a:t>
            </a:r>
            <a:endParaRPr kumimoji="1" lang="zh-CN" dirty="0" smtClean="0">
              <a:sym typeface="+mn-ea"/>
            </a:endParaRPr>
          </a:p>
        </p:txBody>
      </p:sp>
      <p:sp>
        <p:nvSpPr>
          <p:cNvPr id="3" name="内容占位符 2"/>
          <p:cNvSpPr>
            <a:spLocks noGrp="1"/>
          </p:cNvSpPr>
          <p:nvPr>
            <p:ph idx="1"/>
          </p:nvPr>
        </p:nvSpPr>
        <p:spPr/>
        <p:txBody>
          <a:bodyPr/>
          <a:p>
            <a:r>
              <a:rPr sz="1600">
                <a:solidFill>
                  <a:srgbClr val="404040"/>
                </a:solidFill>
              </a:rPr>
              <a:t>由于单文件组件格式为</a:t>
            </a:r>
            <a:r>
              <a:rPr lang="en-US" altLang="zh-CN" sz="1600">
                <a:solidFill>
                  <a:srgbClr val="404040"/>
                </a:solidFill>
              </a:rPr>
              <a:t>*.vue</a:t>
            </a:r>
            <a:r>
              <a:rPr sz="1600">
                <a:solidFill>
                  <a:srgbClr val="404040"/>
                </a:solidFill>
              </a:rPr>
              <a:t>，这个单文件组件是由</a:t>
            </a:r>
            <a:r>
              <a:rPr lang="en-US" altLang="zh-CN" sz="1600">
                <a:solidFill>
                  <a:srgbClr val="404040"/>
                </a:solidFill>
              </a:rPr>
              <a:t>vue</a:t>
            </a:r>
            <a:r>
              <a:rPr sz="1600">
                <a:solidFill>
                  <a:srgbClr val="404040"/>
                </a:solidFill>
              </a:rPr>
              <a:t>自己定义的，所以</a:t>
            </a:r>
            <a:r>
              <a:rPr sz="1600">
                <a:solidFill>
                  <a:srgbClr val="404040"/>
                </a:solidFill>
              </a:rPr>
              <a:t>需要结合</a:t>
            </a:r>
            <a:r>
              <a:rPr lang="en-US" altLang="zh-CN" sz="1600">
                <a:solidFill>
                  <a:srgbClr val="404040"/>
                </a:solidFill>
              </a:rPr>
              <a:t>Vue</a:t>
            </a:r>
            <a:r>
              <a:rPr sz="1600">
                <a:solidFill>
                  <a:srgbClr val="404040"/>
                </a:solidFill>
              </a:rPr>
              <a:t>提供的脚手架来使用</a:t>
            </a:r>
            <a:endParaRPr sz="1600">
              <a:solidFill>
                <a:srgbClr val="404040"/>
              </a:solidFill>
            </a:endParaRPr>
          </a:p>
          <a:p>
            <a:r>
              <a:rPr sz="1600" b="0">
                <a:solidFill>
                  <a:srgbClr val="404040"/>
                </a:solidFill>
                <a:latin typeface="微软雅黑" panose="020B0503020204020204" charset="-122"/>
                <a:ea typeface="微软雅黑" panose="020B0503020204020204" charset="-122"/>
                <a:cs typeface="微软雅黑" panose="020B0503020204020204" charset="-122"/>
                <a:sym typeface="+mn-ea"/>
              </a:rPr>
              <a:t>Vue提供了构建工具，vue-cli</a:t>
            </a:r>
            <a:endParaRPr sz="1600" b="0">
              <a:solidFill>
                <a:srgbClr val="404040"/>
              </a:solidFill>
              <a:latin typeface="微软雅黑" panose="020B0503020204020204" charset="-122"/>
              <a:ea typeface="微软雅黑" panose="020B0503020204020204" charset="-122"/>
              <a:cs typeface="微软雅黑" panose="020B0503020204020204" charset="-122"/>
            </a:endParaRPr>
          </a:p>
          <a:p>
            <a:pPr marL="182880" lvl="1" indent="0">
              <a:buNone/>
            </a:pPr>
            <a:r>
              <a:rPr sz="1600">
                <a:solidFill>
                  <a:srgbClr val="404040"/>
                </a:solidFill>
                <a:sym typeface="+mn-ea"/>
              </a:rPr>
              <a:t>npm install -g vue-cli</a:t>
            </a:r>
            <a:endParaRPr sz="1600">
              <a:solidFill>
                <a:srgbClr val="404040"/>
              </a:solidFill>
            </a:endParaRPr>
          </a:p>
          <a:p>
            <a:pPr marL="182880" lvl="1" indent="0">
              <a:buNone/>
            </a:pPr>
            <a:r>
              <a:rPr sz="1600">
                <a:solidFill>
                  <a:srgbClr val="404040"/>
                </a:solidFill>
                <a:sym typeface="+mn-ea"/>
              </a:rPr>
              <a:t>vue init webpack my-project</a:t>
            </a:r>
            <a:endParaRPr sz="1600">
              <a:solidFill>
                <a:srgbClr val="404040"/>
              </a:solidFill>
            </a:endParaRPr>
          </a:p>
          <a:p>
            <a:pPr marL="182880" lvl="1" indent="0">
              <a:buNone/>
            </a:pPr>
            <a:r>
              <a:rPr sz="1600">
                <a:solidFill>
                  <a:srgbClr val="404040"/>
                </a:solidFill>
                <a:sym typeface="+mn-ea"/>
              </a:rPr>
              <a:t>cd my-project</a:t>
            </a:r>
            <a:endParaRPr sz="1600">
              <a:solidFill>
                <a:srgbClr val="404040"/>
              </a:solidFill>
            </a:endParaRPr>
          </a:p>
          <a:p>
            <a:pPr marL="182880" lvl="1" indent="0">
              <a:buNone/>
            </a:pPr>
            <a:r>
              <a:rPr sz="1600">
                <a:solidFill>
                  <a:srgbClr val="404040"/>
                </a:solidFill>
                <a:sym typeface="+mn-ea"/>
              </a:rPr>
              <a:t>npm install</a:t>
            </a:r>
            <a:endParaRPr sz="1600">
              <a:solidFill>
                <a:srgbClr val="404040"/>
              </a:solidFill>
            </a:endParaRPr>
          </a:p>
          <a:p>
            <a:pPr marL="182880" lvl="1" indent="0">
              <a:buNone/>
            </a:pPr>
            <a:r>
              <a:rPr sz="1600">
                <a:solidFill>
                  <a:srgbClr val="404040"/>
                </a:solidFill>
                <a:sym typeface="+mn-ea"/>
              </a:rPr>
              <a:t>npm run dev</a:t>
            </a:r>
            <a:endParaRPr sz="1600">
              <a:solidFill>
                <a:srgbClr val="404040"/>
              </a:solidFill>
            </a:endParaRPr>
          </a:p>
          <a:p>
            <a:endParaRPr sz="1600">
              <a:solidFill>
                <a:srgbClr val="404040"/>
              </a:solidFill>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en-US" altLang="zh-CN" dirty="0" smtClean="0">
                <a:sym typeface="+mn-ea"/>
              </a:rPr>
              <a:t>7.3 </a:t>
            </a:r>
            <a:r>
              <a:rPr kumimoji="1" lang="zh-CN" dirty="0" smtClean="0">
                <a:sym typeface="+mn-ea"/>
              </a:rPr>
              <a:t>使用</a:t>
            </a:r>
            <a:r>
              <a:rPr kumimoji="1" lang="en-US" altLang="zh-CN" dirty="0" smtClean="0">
                <a:sym typeface="+mn-ea"/>
              </a:rPr>
              <a:t>Vue</a:t>
            </a:r>
            <a:r>
              <a:rPr kumimoji="1" lang="zh-CN" altLang="en-US" dirty="0" smtClean="0">
                <a:sym typeface="+mn-ea"/>
              </a:rPr>
              <a:t>单文件组件</a:t>
            </a:r>
            <a:endParaRPr kumimoji="1" lang="zh-CN" altLang="en-US" dirty="0" smtClean="0">
              <a:sym typeface="+mn-ea"/>
            </a:endParaRPr>
          </a:p>
        </p:txBody>
      </p:sp>
      <p:sp>
        <p:nvSpPr>
          <p:cNvPr id="3" name="内容占位符 2"/>
          <p:cNvSpPr>
            <a:spLocks noGrp="1"/>
          </p:cNvSpPr>
          <p:nvPr>
            <p:ph idx="1"/>
          </p:nvPr>
        </p:nvSpPr>
        <p:spPr/>
        <p:txBody>
          <a:bodyPr/>
          <a:p>
            <a:r>
              <a:rPr sz="1600">
                <a:solidFill>
                  <a:srgbClr val="404040"/>
                </a:solidFill>
              </a:rPr>
              <a:t>首先需要通过</a:t>
            </a:r>
            <a:r>
              <a:rPr lang="en-US" altLang="zh-CN" sz="1600">
                <a:solidFill>
                  <a:srgbClr val="404040"/>
                </a:solidFill>
              </a:rPr>
              <a:t>import</a:t>
            </a:r>
            <a:r>
              <a:rPr sz="1600">
                <a:solidFill>
                  <a:srgbClr val="404040"/>
                </a:solidFill>
              </a:rPr>
              <a:t>引入组件：</a:t>
            </a:r>
            <a:endParaRPr sz="1600">
              <a:solidFill>
                <a:srgbClr val="404040"/>
              </a:solidFill>
            </a:endParaRPr>
          </a:p>
          <a:p>
            <a:endParaRPr sz="1600">
              <a:solidFill>
                <a:srgbClr val="404040"/>
              </a:solidFill>
            </a:endParaRPr>
          </a:p>
          <a:p>
            <a:endParaRPr sz="1600">
              <a:solidFill>
                <a:srgbClr val="404040"/>
              </a:solidFill>
            </a:endParaRPr>
          </a:p>
          <a:p>
            <a:r>
              <a:rPr sz="1600">
                <a:solidFill>
                  <a:srgbClr val="404040"/>
                </a:solidFill>
              </a:rPr>
              <a:t>然后在页面中，即可以使用标签的方式引入了：</a:t>
            </a:r>
            <a:endParaRPr sz="1600">
              <a:solidFill>
                <a:srgbClr val="404040"/>
              </a:solidFill>
            </a:endParaRPr>
          </a:p>
          <a:p>
            <a:endParaRPr sz="1600">
              <a:solidFill>
                <a:srgbClr val="404040"/>
              </a:solidFill>
            </a:endParaRPr>
          </a:p>
          <a:p>
            <a:endParaRPr sz="1600">
              <a:solidFill>
                <a:srgbClr val="404040"/>
              </a:solidFill>
            </a:endParaRPr>
          </a:p>
          <a:p>
            <a:r>
              <a:rPr sz="1600">
                <a:solidFill>
                  <a:srgbClr val="404040"/>
                </a:solidFill>
              </a:rPr>
              <a:t>下面是完整的示例代码：</a:t>
            </a:r>
            <a:endParaRPr sz="1600">
              <a:solidFill>
                <a:srgbClr val="404040"/>
              </a:solidFill>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graphicFrame>
        <p:nvGraphicFramePr>
          <p:cNvPr id="5" name="表格 4"/>
          <p:cNvGraphicFramePr/>
          <p:nvPr/>
        </p:nvGraphicFramePr>
        <p:xfrm>
          <a:off x="922020" y="1539875"/>
          <a:ext cx="6400165" cy="579120"/>
        </p:xfrm>
        <a:graphic>
          <a:graphicData uri="http://schemas.openxmlformats.org/drawingml/2006/table">
            <a:tbl>
              <a:tblPr firstRow="1" bandRow="1">
                <a:tableStyleId>{5C22544A-7EE6-4342-B048-85BDC9FD1C3A}</a:tableStyleId>
              </a:tblPr>
              <a:tblGrid>
                <a:gridCol w="6400165"/>
              </a:tblGrid>
              <a:tr h="381000">
                <a:tc>
                  <a:txBody>
                    <a:bodyPr/>
                    <a:p>
                      <a:pPr>
                        <a:buNone/>
                      </a:pPr>
                      <a:r>
                        <a:rPr sz="800" b="0">
                          <a:solidFill>
                            <a:srgbClr val="404040"/>
                          </a:solidFill>
                          <a:sym typeface="+mn-ea"/>
                        </a:rPr>
                        <a:t>import Sidebar from './components/Sidebar'</a:t>
                      </a:r>
                      <a:endParaRPr sz="800" b="0">
                        <a:solidFill>
                          <a:srgbClr val="404040"/>
                        </a:solidFill>
                        <a:sym typeface="+mn-ea"/>
                      </a:endParaRPr>
                    </a:p>
                    <a:p>
                      <a:pPr>
                        <a:buNone/>
                      </a:pPr>
                      <a:r>
                        <a:rPr sz="800" b="0">
                          <a:solidFill>
                            <a:srgbClr val="404040"/>
                          </a:solidFill>
                          <a:sym typeface="+mn-ea"/>
                        </a:rPr>
                        <a:t>  export default {</a:t>
                      </a:r>
                      <a:endParaRPr sz="800" b="0">
                        <a:solidFill>
                          <a:srgbClr val="404040"/>
                        </a:solidFill>
                        <a:sym typeface="+mn-ea"/>
                      </a:endParaRPr>
                    </a:p>
                    <a:p>
                      <a:pPr>
                        <a:buNone/>
                      </a:pPr>
                      <a:r>
                        <a:rPr sz="800" b="0">
                          <a:solidFill>
                            <a:srgbClr val="404040"/>
                          </a:solidFill>
                          <a:sym typeface="+mn-ea"/>
                        </a:rPr>
                        <a:t>    components: { 'sidebar': Sidebar }</a:t>
                      </a:r>
                      <a:endParaRPr sz="800" b="0">
                        <a:solidFill>
                          <a:srgbClr val="404040"/>
                        </a:solidFill>
                        <a:sym typeface="+mn-ea"/>
                      </a:endParaRPr>
                    </a:p>
                    <a:p>
                      <a:pPr>
                        <a:buNone/>
                      </a:pPr>
                      <a:r>
                        <a:rPr sz="800" b="0">
                          <a:solidFill>
                            <a:srgbClr val="404040"/>
                          </a:solidFill>
                          <a:sym typeface="+mn-ea"/>
                        </a:rPr>
                        <a:t>  }</a:t>
                      </a:r>
                      <a:endParaRPr lang="zh-CN" altLang="en-US" sz="800" b="0">
                        <a:solidFill>
                          <a:srgbClr val="404040"/>
                        </a:solidFill>
                        <a:sym typeface="+mn-ea"/>
                      </a:endParaRPr>
                    </a:p>
                  </a:txBody>
                  <a:tcPr>
                    <a:solidFill>
                      <a:schemeClr val="bg2"/>
                    </a:solidFill>
                  </a:tcPr>
                </a:tc>
              </a:tr>
            </a:tbl>
          </a:graphicData>
        </a:graphic>
      </p:graphicFrame>
      <p:graphicFrame>
        <p:nvGraphicFramePr>
          <p:cNvPr id="6" name="表格 5"/>
          <p:cNvGraphicFramePr/>
          <p:nvPr/>
        </p:nvGraphicFramePr>
        <p:xfrm>
          <a:off x="922020" y="2667635"/>
          <a:ext cx="6400165" cy="579120"/>
        </p:xfrm>
        <a:graphic>
          <a:graphicData uri="http://schemas.openxmlformats.org/drawingml/2006/table">
            <a:tbl>
              <a:tblPr firstRow="1" bandRow="1">
                <a:tableStyleId>{5C22544A-7EE6-4342-B048-85BDC9FD1C3A}</a:tableStyleId>
              </a:tblPr>
              <a:tblGrid>
                <a:gridCol w="6400165"/>
              </a:tblGrid>
              <a:tr h="381000">
                <a:tc>
                  <a:txBody>
                    <a:bodyPr/>
                    <a:p>
                      <a:pPr>
                        <a:buNone/>
                      </a:pPr>
                      <a:r>
                        <a:rPr lang="zh-CN" altLang="en-US" sz="800" b="0">
                          <a:solidFill>
                            <a:srgbClr val="404040"/>
                          </a:solidFill>
                          <a:sym typeface="+mn-ea"/>
                        </a:rPr>
                        <a:t>&lt;div class="col-sm-3"&gt;</a:t>
                      </a:r>
                      <a:endParaRPr lang="zh-CN" altLang="en-US" sz="800" b="0">
                        <a:solidFill>
                          <a:srgbClr val="404040"/>
                        </a:solidFill>
                        <a:sym typeface="+mn-ea"/>
                      </a:endParaRPr>
                    </a:p>
                    <a:p>
                      <a:pPr>
                        <a:buNone/>
                      </a:pPr>
                      <a:r>
                        <a:rPr lang="zh-CN" altLang="en-US" sz="800" b="0">
                          <a:solidFill>
                            <a:srgbClr val="404040"/>
                          </a:solidFill>
                          <a:sym typeface="+mn-ea"/>
                        </a:rPr>
                        <a:t>        &lt;sidebar&gt;&lt;/sidebar&gt;</a:t>
                      </a:r>
                      <a:endParaRPr lang="zh-CN" altLang="en-US" sz="800" b="0">
                        <a:solidFill>
                          <a:srgbClr val="404040"/>
                        </a:solidFill>
                        <a:sym typeface="+mn-ea"/>
                      </a:endParaRPr>
                    </a:p>
                    <a:p>
                      <a:pPr>
                        <a:buNone/>
                      </a:pPr>
                      <a:r>
                        <a:rPr lang="zh-CN" altLang="en-US" sz="800" b="0">
                          <a:solidFill>
                            <a:srgbClr val="404040"/>
                          </a:solidFill>
                          <a:sym typeface="+mn-ea"/>
                        </a:rPr>
                        <a:t>&lt;/div&gt;</a:t>
                      </a:r>
                      <a:endParaRPr lang="zh-CN" altLang="en-US" sz="800" b="0">
                        <a:solidFill>
                          <a:srgbClr val="404040"/>
                        </a:solidFill>
                        <a:sym typeface="+mn-ea"/>
                      </a:endParaRPr>
                    </a:p>
                  </a:txBody>
                  <a:tcPr>
                    <a:solidFill>
                      <a:schemeClr val="bg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en-US" altLang="zh-CN" dirty="0" smtClean="0">
                <a:sym typeface="+mn-ea"/>
              </a:rPr>
              <a:t>7.4 Vue</a:t>
            </a:r>
            <a:r>
              <a:rPr kumimoji="1" lang="zh-CN" altLang="en-US" dirty="0" smtClean="0">
                <a:sym typeface="+mn-ea"/>
              </a:rPr>
              <a:t>单文件组件示例代码</a:t>
            </a:r>
            <a:endParaRPr kumimoji="1" lang="zh-CN" altLang="en-US" dirty="0" smtClean="0">
              <a:sym typeface="+mn-ea"/>
            </a:endParaRPr>
          </a:p>
        </p:txBody>
      </p:sp>
      <p:sp>
        <p:nvSpPr>
          <p:cNvPr id="3" name="内容占位符 2"/>
          <p:cNvSpPr>
            <a:spLocks noGrp="1"/>
          </p:cNvSpPr>
          <p:nvPr>
            <p:ph idx="1"/>
          </p:nvPr>
        </p:nvSpPr>
        <p:spPr/>
        <p:txBody>
          <a:bodyPr/>
          <a:p>
            <a:pPr marL="0" indent="0">
              <a:buNone/>
            </a:pPr>
            <a:r>
              <a:rPr sz="1600">
                <a:solidFill>
                  <a:srgbClr val="404040"/>
                </a:solidFill>
              </a:rPr>
              <a:t>完整的示例代码：</a:t>
            </a:r>
            <a:r>
              <a:rPr lang="en-US" altLang="zh-CN" sz="1600">
                <a:solidFill>
                  <a:srgbClr val="404040"/>
                </a:solidFill>
              </a:rPr>
              <a:t>App.vue</a:t>
            </a:r>
            <a:r>
              <a:rPr sz="1600">
                <a:solidFill>
                  <a:srgbClr val="404040"/>
                </a:solidFill>
              </a:rPr>
              <a:t>引入了</a:t>
            </a:r>
            <a:r>
              <a:rPr lang="en-US" altLang="zh-CN" sz="1600">
                <a:solidFill>
                  <a:srgbClr val="404040"/>
                </a:solidFill>
              </a:rPr>
              <a:t>SiderBar.vue</a:t>
            </a:r>
            <a:endParaRPr lang="en-US" altLang="zh-CN" sz="1600">
              <a:solidFill>
                <a:srgbClr val="404040"/>
              </a:solidFill>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graphicFrame>
        <p:nvGraphicFramePr>
          <p:cNvPr id="5" name="表格 4"/>
          <p:cNvGraphicFramePr/>
          <p:nvPr/>
        </p:nvGraphicFramePr>
        <p:xfrm>
          <a:off x="922020" y="1539875"/>
          <a:ext cx="6400165" cy="579120"/>
        </p:xfrm>
        <a:graphic>
          <a:graphicData uri="http://schemas.openxmlformats.org/drawingml/2006/table">
            <a:tbl>
              <a:tblPr firstRow="1" bandRow="1">
                <a:tableStyleId>{5C22544A-7EE6-4342-B048-85BDC9FD1C3A}</a:tableStyleId>
              </a:tblPr>
              <a:tblGrid>
                <a:gridCol w="6400165"/>
              </a:tblGrid>
              <a:tr h="381000">
                <a:tc>
                  <a:txBody>
                    <a:bodyPr/>
                    <a:p>
                      <a:pPr>
                        <a:buNone/>
                      </a:pPr>
                      <a:r>
                        <a:rPr lang="zh-CN" altLang="en-US" sz="700" b="0">
                          <a:solidFill>
                            <a:srgbClr val="404040"/>
                          </a:solidFill>
                          <a:sym typeface="+mn-ea"/>
                        </a:rPr>
                        <a:t>&lt;template&gt;</a:t>
                      </a:r>
                      <a:endParaRPr lang="zh-CN" altLang="en-US" sz="700" b="0">
                        <a:solidFill>
                          <a:srgbClr val="404040"/>
                        </a:solidFill>
                        <a:sym typeface="+mn-ea"/>
                      </a:endParaRPr>
                    </a:p>
                    <a:p>
                      <a:pPr>
                        <a:buNone/>
                      </a:pPr>
                      <a:r>
                        <a:rPr lang="zh-CN" altLang="en-US" sz="700" b="0">
                          <a:solidFill>
                            <a:srgbClr val="404040"/>
                          </a:solidFill>
                          <a:sym typeface="+mn-ea"/>
                        </a:rPr>
                        <a:t>  &lt;div id="wrapper"&gt;</a:t>
                      </a:r>
                      <a:endParaRPr lang="zh-CN" altLang="en-US" sz="700" b="0">
                        <a:solidFill>
                          <a:srgbClr val="404040"/>
                        </a:solidFill>
                        <a:sym typeface="+mn-ea"/>
                      </a:endParaRPr>
                    </a:p>
                    <a:p>
                      <a:pPr>
                        <a:buNone/>
                      </a:pPr>
                      <a:r>
                        <a:rPr lang="zh-CN" altLang="en-US" sz="700" b="0">
                          <a:solidFill>
                            <a:srgbClr val="404040"/>
                          </a:solidFill>
                          <a:sym typeface="+mn-ea"/>
                        </a:rPr>
                        <a:t>    &lt;nav class="navbar navbar-default"&gt;</a:t>
                      </a:r>
                      <a:endParaRPr lang="zh-CN" altLang="en-US" sz="700" b="0">
                        <a:solidFill>
                          <a:srgbClr val="404040"/>
                        </a:solidFill>
                        <a:sym typeface="+mn-ea"/>
                      </a:endParaRPr>
                    </a:p>
                    <a:p>
                      <a:pPr>
                        <a:buNone/>
                      </a:pPr>
                      <a:r>
                        <a:rPr lang="zh-CN" altLang="en-US" sz="700" b="0">
                          <a:solidFill>
                            <a:srgbClr val="404040"/>
                          </a:solidFill>
                          <a:sym typeface="+mn-ea"/>
                        </a:rPr>
                        <a:t>      &lt;div class="container"&gt;</a:t>
                      </a:r>
                      <a:endParaRPr lang="zh-CN" altLang="en-US" sz="700" b="0">
                        <a:solidFill>
                          <a:srgbClr val="404040"/>
                        </a:solidFill>
                        <a:sym typeface="+mn-ea"/>
                      </a:endParaRPr>
                    </a:p>
                    <a:p>
                      <a:pPr>
                        <a:buNone/>
                      </a:pPr>
                      <a:r>
                        <a:rPr lang="zh-CN" altLang="en-US" sz="700" b="0">
                          <a:solidFill>
                            <a:srgbClr val="404040"/>
                          </a:solidFill>
                          <a:sym typeface="+mn-ea"/>
                        </a:rPr>
                        <a:t>        &lt;a class="navbar-brand" href="#"&gt;</a:t>
                      </a:r>
                      <a:endParaRPr lang="zh-CN" altLang="en-US" sz="700" b="0">
                        <a:solidFill>
                          <a:srgbClr val="404040"/>
                        </a:solidFill>
                        <a:sym typeface="+mn-ea"/>
                      </a:endParaRPr>
                    </a:p>
                    <a:p>
                      <a:pPr>
                        <a:buNone/>
                      </a:pPr>
                      <a:r>
                        <a:rPr lang="zh-CN" altLang="en-US" sz="700" b="0">
                          <a:solidFill>
                            <a:srgbClr val="404040"/>
                          </a:solidFill>
                          <a:sym typeface="+mn-ea"/>
                        </a:rPr>
                        <a:t>          &lt;i class="glyphicon glyphicon-time"&gt;&lt;/i&gt;</a:t>
                      </a:r>
                      <a:endParaRPr lang="zh-CN" altLang="en-US" sz="700" b="0">
                        <a:solidFill>
                          <a:srgbClr val="404040"/>
                        </a:solidFill>
                        <a:sym typeface="+mn-ea"/>
                      </a:endParaRPr>
                    </a:p>
                    <a:p>
                      <a:pPr>
                        <a:buNone/>
                      </a:pPr>
                      <a:r>
                        <a:rPr lang="zh-CN" altLang="en-US" sz="700" b="0">
                          <a:solidFill>
                            <a:srgbClr val="404040"/>
                          </a:solidFill>
                          <a:sym typeface="+mn-ea"/>
                        </a:rPr>
                        <a:t>          计划板</a:t>
                      </a:r>
                      <a:endParaRPr lang="zh-CN" altLang="en-US" sz="700" b="0">
                        <a:solidFill>
                          <a:srgbClr val="404040"/>
                        </a:solidFill>
                        <a:sym typeface="+mn-ea"/>
                      </a:endParaRPr>
                    </a:p>
                    <a:p>
                      <a:pPr>
                        <a:buNone/>
                      </a:pPr>
                      <a:r>
                        <a:rPr lang="zh-CN" altLang="en-US" sz="700" b="0">
                          <a:solidFill>
                            <a:srgbClr val="404040"/>
                          </a:solidFill>
                          <a:sym typeface="+mn-ea"/>
                        </a:rPr>
                        <a:t>        &lt;/a&gt;</a:t>
                      </a:r>
                      <a:endParaRPr lang="zh-CN" altLang="en-US" sz="700" b="0">
                        <a:solidFill>
                          <a:srgbClr val="404040"/>
                        </a:solidFill>
                        <a:sym typeface="+mn-ea"/>
                      </a:endParaRPr>
                    </a:p>
                    <a:p>
                      <a:pPr>
                        <a:buNone/>
                      </a:pPr>
                      <a:r>
                        <a:rPr lang="zh-CN" altLang="en-US" sz="700" b="0">
                          <a:solidFill>
                            <a:srgbClr val="404040"/>
                          </a:solidFill>
                          <a:sym typeface="+mn-ea"/>
                        </a:rPr>
                        <a:t>        &lt;ul class="nav navbar-nav"&gt;</a:t>
                      </a:r>
                      <a:endParaRPr lang="zh-CN" altLang="en-US" sz="700" b="0">
                        <a:solidFill>
                          <a:srgbClr val="404040"/>
                        </a:solidFill>
                        <a:sym typeface="+mn-ea"/>
                      </a:endParaRPr>
                    </a:p>
                    <a:p>
                      <a:pPr>
                        <a:buNone/>
                      </a:pPr>
                      <a:r>
                        <a:rPr lang="zh-CN" altLang="en-US" sz="700" b="0">
                          <a:solidFill>
                            <a:srgbClr val="404040"/>
                          </a:solidFill>
                          <a:sym typeface="+mn-ea"/>
                        </a:rPr>
                        <a:t>          &lt;li&gt;&lt;router-link to="/home"&gt;首页&lt;/router-link&gt;&lt;/li&gt;</a:t>
                      </a:r>
                      <a:endParaRPr lang="zh-CN" altLang="en-US" sz="700" b="0">
                        <a:solidFill>
                          <a:srgbClr val="404040"/>
                        </a:solidFill>
                        <a:sym typeface="+mn-ea"/>
                      </a:endParaRPr>
                    </a:p>
                    <a:p>
                      <a:pPr>
                        <a:buNone/>
                      </a:pPr>
                      <a:r>
                        <a:rPr lang="zh-CN" altLang="en-US" sz="700" b="0">
                          <a:solidFill>
                            <a:srgbClr val="404040"/>
                          </a:solidFill>
                          <a:sym typeface="+mn-ea"/>
                        </a:rPr>
                        <a:t>          &lt;li&gt;&lt;router-link to="/time-entries"&gt;计划列表&lt;/router-link&gt;&lt;/li&gt;</a:t>
                      </a:r>
                      <a:endParaRPr lang="zh-CN" altLang="en-US" sz="700" b="0">
                        <a:solidFill>
                          <a:srgbClr val="404040"/>
                        </a:solidFill>
                        <a:sym typeface="+mn-ea"/>
                      </a:endParaRPr>
                    </a:p>
                    <a:p>
                      <a:pPr>
                        <a:buNone/>
                      </a:pPr>
                      <a:r>
                        <a:rPr lang="zh-CN" altLang="en-US" sz="700" b="0">
                          <a:solidFill>
                            <a:srgbClr val="404040"/>
                          </a:solidFill>
                          <a:sym typeface="+mn-ea"/>
                        </a:rPr>
                        <a:t>        &lt;/ul&gt;</a:t>
                      </a:r>
                      <a:endParaRPr lang="zh-CN" altLang="en-US" sz="700" b="0">
                        <a:solidFill>
                          <a:srgbClr val="404040"/>
                        </a:solidFill>
                        <a:sym typeface="+mn-ea"/>
                      </a:endParaRPr>
                    </a:p>
                    <a:p>
                      <a:pPr>
                        <a:buNone/>
                      </a:pPr>
                      <a:r>
                        <a:rPr lang="zh-CN" altLang="en-US" sz="700" b="0">
                          <a:solidFill>
                            <a:srgbClr val="404040"/>
                          </a:solidFill>
                          <a:sym typeface="+mn-ea"/>
                        </a:rPr>
                        <a:t>      &lt;/div&gt;</a:t>
                      </a:r>
                      <a:endParaRPr lang="zh-CN" altLang="en-US" sz="700" b="0">
                        <a:solidFill>
                          <a:srgbClr val="404040"/>
                        </a:solidFill>
                        <a:sym typeface="+mn-ea"/>
                      </a:endParaRPr>
                    </a:p>
                    <a:p>
                      <a:pPr>
                        <a:buNone/>
                      </a:pPr>
                      <a:r>
                        <a:rPr lang="zh-CN" altLang="en-US" sz="700" b="0">
                          <a:solidFill>
                            <a:srgbClr val="404040"/>
                          </a:solidFill>
                          <a:sym typeface="+mn-ea"/>
                        </a:rPr>
                        <a:t>    &lt;/nav&gt;</a:t>
                      </a:r>
                      <a:endParaRPr lang="zh-CN" altLang="en-US" sz="700" b="0">
                        <a:solidFill>
                          <a:srgbClr val="404040"/>
                        </a:solidFill>
                        <a:sym typeface="+mn-ea"/>
                      </a:endParaRPr>
                    </a:p>
                    <a:p>
                      <a:pPr>
                        <a:buNone/>
                      </a:pPr>
                      <a:r>
                        <a:rPr lang="zh-CN" altLang="en-US" sz="700" b="0">
                          <a:solidFill>
                            <a:srgbClr val="404040"/>
                          </a:solidFill>
                          <a:sym typeface="+mn-ea"/>
                        </a:rPr>
                        <a:t>    &lt;div class="container"&gt;</a:t>
                      </a:r>
                      <a:endParaRPr lang="zh-CN" altLang="en-US" sz="700" b="0">
                        <a:solidFill>
                          <a:srgbClr val="404040"/>
                        </a:solidFill>
                        <a:sym typeface="+mn-ea"/>
                      </a:endParaRPr>
                    </a:p>
                    <a:p>
                      <a:pPr>
                        <a:buNone/>
                      </a:pPr>
                      <a:r>
                        <a:rPr lang="zh-CN" altLang="en-US" sz="700" b="0">
                          <a:solidFill>
                            <a:srgbClr val="404040"/>
                          </a:solidFill>
                          <a:sym typeface="+mn-ea"/>
                        </a:rPr>
                        <a:t>      &lt;div class="col-sm-3"&gt;</a:t>
                      </a:r>
                      <a:endParaRPr lang="zh-CN" altLang="en-US" sz="700" b="0">
                        <a:solidFill>
                          <a:srgbClr val="404040"/>
                        </a:solidFill>
                        <a:sym typeface="+mn-ea"/>
                      </a:endParaRPr>
                    </a:p>
                    <a:p>
                      <a:pPr>
                        <a:buNone/>
                      </a:pPr>
                      <a:r>
                        <a:rPr lang="zh-CN" altLang="en-US" sz="700" b="0">
                          <a:solidFill>
                            <a:srgbClr val="404040"/>
                          </a:solidFill>
                          <a:sym typeface="+mn-ea"/>
                        </a:rPr>
                        <a:t>        &lt;sidebar&gt;&lt;/sidebar&gt;</a:t>
                      </a:r>
                      <a:endParaRPr lang="zh-CN" altLang="en-US" sz="700" b="0">
                        <a:solidFill>
                          <a:srgbClr val="404040"/>
                        </a:solidFill>
                        <a:sym typeface="+mn-ea"/>
                      </a:endParaRPr>
                    </a:p>
                    <a:p>
                      <a:pPr>
                        <a:buNone/>
                      </a:pPr>
                      <a:r>
                        <a:rPr lang="zh-CN" altLang="en-US" sz="700" b="0">
                          <a:solidFill>
                            <a:srgbClr val="404040"/>
                          </a:solidFill>
                          <a:sym typeface="+mn-ea"/>
                        </a:rPr>
                        <a:t>      &lt;/div&gt;</a:t>
                      </a:r>
                      <a:endParaRPr lang="zh-CN" altLang="en-US" sz="700" b="0">
                        <a:solidFill>
                          <a:srgbClr val="404040"/>
                        </a:solidFill>
                        <a:sym typeface="+mn-ea"/>
                      </a:endParaRPr>
                    </a:p>
                    <a:p>
                      <a:pPr>
                        <a:buNone/>
                      </a:pPr>
                      <a:r>
                        <a:rPr lang="zh-CN" altLang="en-US" sz="700" b="0">
                          <a:solidFill>
                            <a:srgbClr val="404040"/>
                          </a:solidFill>
                          <a:sym typeface="+mn-ea"/>
                        </a:rPr>
                        <a:t>      &lt;div class="col-sm-9"&gt;</a:t>
                      </a:r>
                      <a:endParaRPr lang="zh-CN" altLang="en-US" sz="700" b="0">
                        <a:solidFill>
                          <a:srgbClr val="404040"/>
                        </a:solidFill>
                        <a:sym typeface="+mn-ea"/>
                      </a:endParaRPr>
                    </a:p>
                    <a:p>
                      <a:pPr>
                        <a:buNone/>
                      </a:pPr>
                      <a:r>
                        <a:rPr lang="zh-CN" altLang="en-US" sz="700" b="0">
                          <a:solidFill>
                            <a:srgbClr val="404040"/>
                          </a:solidFill>
                          <a:sym typeface="+mn-ea"/>
                        </a:rPr>
                        <a:t>        &lt;router-view&gt;&lt;/router-view&gt;</a:t>
                      </a:r>
                      <a:endParaRPr lang="zh-CN" altLang="en-US" sz="700" b="0">
                        <a:solidFill>
                          <a:srgbClr val="404040"/>
                        </a:solidFill>
                        <a:sym typeface="+mn-ea"/>
                      </a:endParaRPr>
                    </a:p>
                    <a:p>
                      <a:pPr>
                        <a:buNone/>
                      </a:pPr>
                      <a:r>
                        <a:rPr lang="zh-CN" altLang="en-US" sz="700" b="0">
                          <a:solidFill>
                            <a:srgbClr val="404040"/>
                          </a:solidFill>
                          <a:sym typeface="+mn-ea"/>
                        </a:rPr>
                        <a:t>      &lt;/div&gt;</a:t>
                      </a:r>
                      <a:endParaRPr lang="zh-CN" altLang="en-US" sz="700" b="0">
                        <a:solidFill>
                          <a:srgbClr val="404040"/>
                        </a:solidFill>
                        <a:sym typeface="+mn-ea"/>
                      </a:endParaRPr>
                    </a:p>
                    <a:p>
                      <a:pPr>
                        <a:buNone/>
                      </a:pPr>
                      <a:r>
                        <a:rPr lang="zh-CN" altLang="en-US" sz="700" b="0">
                          <a:solidFill>
                            <a:srgbClr val="404040"/>
                          </a:solidFill>
                          <a:sym typeface="+mn-ea"/>
                        </a:rPr>
                        <a:t>    &lt;/div&gt;</a:t>
                      </a:r>
                      <a:endParaRPr lang="zh-CN" altLang="en-US" sz="700" b="0">
                        <a:solidFill>
                          <a:srgbClr val="404040"/>
                        </a:solidFill>
                        <a:sym typeface="+mn-ea"/>
                      </a:endParaRPr>
                    </a:p>
                    <a:p>
                      <a:pPr>
                        <a:buNone/>
                      </a:pPr>
                      <a:r>
                        <a:rPr lang="zh-CN" altLang="en-US" sz="700" b="0">
                          <a:solidFill>
                            <a:srgbClr val="404040"/>
                          </a:solidFill>
                          <a:sym typeface="+mn-ea"/>
                        </a:rPr>
                        <a:t>  &lt;/div&gt;</a:t>
                      </a:r>
                      <a:endParaRPr lang="zh-CN" altLang="en-US" sz="700" b="0">
                        <a:solidFill>
                          <a:srgbClr val="404040"/>
                        </a:solidFill>
                        <a:sym typeface="+mn-ea"/>
                      </a:endParaRPr>
                    </a:p>
                    <a:p>
                      <a:pPr>
                        <a:buNone/>
                      </a:pPr>
                      <a:r>
                        <a:rPr lang="zh-CN" altLang="en-US" sz="700" b="0">
                          <a:solidFill>
                            <a:srgbClr val="404040"/>
                          </a:solidFill>
                          <a:sym typeface="+mn-ea"/>
                        </a:rPr>
                        <a:t>&lt;/template&gt;</a:t>
                      </a:r>
                      <a:endParaRPr lang="zh-CN" altLang="en-US" sz="700" b="0">
                        <a:solidFill>
                          <a:srgbClr val="404040"/>
                        </a:solidFill>
                        <a:sym typeface="+mn-ea"/>
                      </a:endParaRPr>
                    </a:p>
                    <a:p>
                      <a:pPr>
                        <a:buNone/>
                      </a:pPr>
                      <a:r>
                        <a:rPr lang="zh-CN" altLang="en-US" sz="700" b="0">
                          <a:solidFill>
                            <a:srgbClr val="404040"/>
                          </a:solidFill>
                          <a:sym typeface="+mn-ea"/>
                        </a:rPr>
                        <a:t>&lt;script&gt;</a:t>
                      </a:r>
                      <a:endParaRPr lang="zh-CN" altLang="en-US" sz="700" b="0">
                        <a:solidFill>
                          <a:srgbClr val="404040"/>
                        </a:solidFill>
                        <a:sym typeface="+mn-ea"/>
                      </a:endParaRPr>
                    </a:p>
                    <a:p>
                      <a:pPr>
                        <a:buNone/>
                      </a:pPr>
                      <a:r>
                        <a:rPr lang="zh-CN" altLang="en-US" sz="700" b="0">
                          <a:solidFill>
                            <a:srgbClr val="404040"/>
                          </a:solidFill>
                          <a:sym typeface="+mn-ea"/>
                        </a:rPr>
                        <a:t>  import Sidebar from './components/Sidebar'</a:t>
                      </a:r>
                      <a:endParaRPr lang="zh-CN" altLang="en-US" sz="700" b="0">
                        <a:solidFill>
                          <a:srgbClr val="404040"/>
                        </a:solidFill>
                        <a:sym typeface="+mn-ea"/>
                      </a:endParaRPr>
                    </a:p>
                    <a:p>
                      <a:pPr>
                        <a:buNone/>
                      </a:pPr>
                      <a:r>
                        <a:rPr lang="zh-CN" altLang="en-US" sz="700" b="0">
                          <a:solidFill>
                            <a:srgbClr val="404040"/>
                          </a:solidFill>
                          <a:sym typeface="+mn-ea"/>
                        </a:rPr>
                        <a:t>  export default {</a:t>
                      </a:r>
                      <a:endParaRPr lang="zh-CN" altLang="en-US" sz="700" b="0">
                        <a:solidFill>
                          <a:srgbClr val="404040"/>
                        </a:solidFill>
                        <a:sym typeface="+mn-ea"/>
                      </a:endParaRPr>
                    </a:p>
                    <a:p>
                      <a:pPr>
                        <a:buNone/>
                      </a:pPr>
                      <a:r>
                        <a:rPr lang="zh-CN" altLang="en-US" sz="700" b="0">
                          <a:solidFill>
                            <a:srgbClr val="404040"/>
                          </a:solidFill>
                          <a:sym typeface="+mn-ea"/>
                        </a:rPr>
                        <a:t>    components: { 'sidebar': Sidebar }</a:t>
                      </a:r>
                      <a:endParaRPr lang="zh-CN" altLang="en-US" sz="700" b="0">
                        <a:solidFill>
                          <a:srgbClr val="404040"/>
                        </a:solidFill>
                        <a:sym typeface="+mn-ea"/>
                      </a:endParaRPr>
                    </a:p>
                    <a:p>
                      <a:pPr>
                        <a:buNone/>
                      </a:pPr>
                      <a:r>
                        <a:rPr lang="zh-CN" altLang="en-US" sz="700" b="0">
                          <a:solidFill>
                            <a:srgbClr val="404040"/>
                          </a:solidFill>
                          <a:sym typeface="+mn-ea"/>
                        </a:rPr>
                        <a:t>  }</a:t>
                      </a:r>
                      <a:endParaRPr lang="zh-CN" altLang="en-US" sz="700" b="0">
                        <a:solidFill>
                          <a:srgbClr val="404040"/>
                        </a:solidFill>
                        <a:sym typeface="+mn-ea"/>
                      </a:endParaRPr>
                    </a:p>
                    <a:p>
                      <a:pPr>
                        <a:buNone/>
                      </a:pPr>
                      <a:r>
                        <a:rPr lang="zh-CN" altLang="en-US" sz="700" b="0">
                          <a:solidFill>
                            <a:srgbClr val="404040"/>
                          </a:solidFill>
                          <a:sym typeface="+mn-ea"/>
                        </a:rPr>
                        <a:t>&lt;/script&gt;</a:t>
                      </a:r>
                      <a:endParaRPr lang="zh-CN" altLang="en-US" sz="700" b="0">
                        <a:solidFill>
                          <a:srgbClr val="404040"/>
                        </a:solidFill>
                        <a:sym typeface="+mn-ea"/>
                      </a:endParaRPr>
                    </a:p>
                  </a:txBody>
                  <a:tcPr>
                    <a:solidFill>
                      <a:schemeClr val="bg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8.</a:t>
            </a:r>
            <a:r>
              <a:rPr kumimoji="1" lang="zh-CN" altLang="en-US" sz="3600" dirty="0" smtClean="0"/>
              <a:t>路由</a:t>
            </a:r>
            <a:endParaRPr kumimoji="1" lang="zh-CN" altLang="en-US" sz="3600" dirty="0" smtClean="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8.1 </a:t>
            </a:r>
            <a:r>
              <a:rPr kumimoji="1" lang="zh-CN" altLang="en-US" dirty="0" smtClean="0"/>
              <a:t>官方路由</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altLang="en-US" sz="1600" dirty="0" smtClean="0"/>
              <a:t>	由于</a:t>
            </a:r>
            <a:r>
              <a:rPr lang="zh-CN" altLang="en-US" sz="1600" dirty="0"/>
              <a:t>多个状态分散的跨越在许多组件和交互间各个角落，大型应用复杂度也经常逐渐增长。为了解决这个问题，</a:t>
            </a:r>
            <a:r>
              <a:rPr lang="en-US" altLang="zh-CN" sz="1600" dirty="0" err="1"/>
              <a:t>Vue</a:t>
            </a:r>
            <a:r>
              <a:rPr lang="en-US" altLang="zh-CN" sz="1600" dirty="0"/>
              <a:t> </a:t>
            </a:r>
            <a:r>
              <a:rPr lang="zh-CN" altLang="en-US" sz="1600" dirty="0"/>
              <a:t>提供 </a:t>
            </a:r>
            <a:r>
              <a:rPr lang="en-US" altLang="zh-CN" sz="1600" dirty="0">
                <a:hlinkClick r:id="rId1"/>
              </a:rPr>
              <a:t>vuex</a:t>
            </a:r>
            <a:r>
              <a:rPr lang="zh-CN" altLang="en-US" sz="1600" dirty="0"/>
              <a:t>： 我们有受到 </a:t>
            </a:r>
            <a:r>
              <a:rPr lang="en-US" altLang="zh-CN" sz="1600" dirty="0"/>
              <a:t>Elm </a:t>
            </a:r>
            <a:r>
              <a:rPr lang="zh-CN" altLang="en-US" sz="1600" dirty="0"/>
              <a:t>启发的状态管理库。</a:t>
            </a:r>
            <a:r>
              <a:rPr lang="en-US" altLang="zh-CN" sz="1600" dirty="0" err="1"/>
              <a:t>vuex</a:t>
            </a:r>
            <a:r>
              <a:rPr lang="en-US" altLang="zh-CN" sz="1600" dirty="0"/>
              <a:t> </a:t>
            </a:r>
            <a:r>
              <a:rPr lang="zh-CN" altLang="en-US" sz="1600" dirty="0"/>
              <a:t>甚至集成到 </a:t>
            </a:r>
            <a:r>
              <a:rPr lang="en-US" altLang="zh-CN" sz="1600" dirty="0">
                <a:hlinkClick r:id="rId2"/>
              </a:rPr>
              <a:t>vue-devtools</a:t>
            </a:r>
            <a:r>
              <a:rPr lang="zh-CN" altLang="en-US" sz="1600" dirty="0"/>
              <a:t>，无需配置即可访问时光旅行。</a:t>
            </a:r>
            <a:endParaRPr lang="zh-CN" altLang="en-US" sz="1600"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1635424"/>
            <a:ext cx="3131840" cy="3131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en-US" altLang="zh-CN" dirty="0" smtClean="0">
                <a:sym typeface="+mn-ea"/>
              </a:rPr>
              <a:t>8.2 </a:t>
            </a:r>
            <a:r>
              <a:rPr kumimoji="1" lang="zh-CN" dirty="0" smtClean="0">
                <a:sym typeface="+mn-ea"/>
              </a:rPr>
              <a:t>安装</a:t>
            </a:r>
            <a:endParaRPr kumimoji="1" lang="zh-CN" dirty="0" smtClean="0">
              <a:sym typeface="+mn-ea"/>
            </a:endParaRPr>
          </a:p>
        </p:txBody>
      </p:sp>
      <p:sp>
        <p:nvSpPr>
          <p:cNvPr id="3" name="内容占位符 2"/>
          <p:cNvSpPr>
            <a:spLocks noGrp="1"/>
          </p:cNvSpPr>
          <p:nvPr>
            <p:ph idx="1"/>
          </p:nvPr>
        </p:nvSpPr>
        <p:spPr/>
        <p:txBody>
          <a:bodyPr/>
          <a:p>
            <a:pPr marL="0" indent="0">
              <a:buNone/>
            </a:pPr>
            <a:r>
              <a:rPr sz="1600">
                <a:solidFill>
                  <a:srgbClr val="404040"/>
                </a:solidFill>
              </a:rPr>
              <a:t>通过</a:t>
            </a:r>
            <a:r>
              <a:rPr lang="en-US" altLang="zh-CN" sz="1600">
                <a:solidFill>
                  <a:srgbClr val="404040"/>
                </a:solidFill>
              </a:rPr>
              <a:t>npm</a:t>
            </a:r>
            <a:r>
              <a:rPr sz="1600">
                <a:solidFill>
                  <a:srgbClr val="404040"/>
                </a:solidFill>
              </a:rPr>
              <a:t>命令安装</a:t>
            </a:r>
            <a:endParaRPr sz="1600">
              <a:solidFill>
                <a:srgbClr val="404040"/>
              </a:solidFill>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graphicFrame>
        <p:nvGraphicFramePr>
          <p:cNvPr id="5" name="表格 4"/>
          <p:cNvGraphicFramePr/>
          <p:nvPr/>
        </p:nvGraphicFramePr>
        <p:xfrm>
          <a:off x="922020" y="1539875"/>
          <a:ext cx="6400165" cy="579120"/>
        </p:xfrm>
        <a:graphic>
          <a:graphicData uri="http://schemas.openxmlformats.org/drawingml/2006/table">
            <a:tbl>
              <a:tblPr firstRow="1" bandRow="1">
                <a:tableStyleId>{5C22544A-7EE6-4342-B048-85BDC9FD1C3A}</a:tableStyleId>
              </a:tblPr>
              <a:tblGrid>
                <a:gridCol w="6400165"/>
              </a:tblGrid>
              <a:tr h="381000">
                <a:tc>
                  <a:txBody>
                    <a:bodyPr/>
                    <a:p>
                      <a:pPr>
                        <a:lnSpc>
                          <a:spcPct val="80000"/>
                        </a:lnSpc>
                        <a:buNone/>
                      </a:pPr>
                      <a:r>
                        <a:rPr lang="zh-CN" altLang="en-US" sz="1200" b="0">
                          <a:solidFill>
                            <a:srgbClr val="404040"/>
                          </a:solidFill>
                          <a:sym typeface="+mn-ea"/>
                        </a:rPr>
                        <a:t>npm install vue-router</a:t>
                      </a:r>
                      <a:endParaRPr lang="zh-CN" altLang="en-US" sz="1200" b="0">
                        <a:solidFill>
                          <a:srgbClr val="404040"/>
                        </a:solidFill>
                        <a:sym typeface="+mn-ea"/>
                      </a:endParaRPr>
                    </a:p>
                  </a:txBody>
                  <a:tcPr anchor="ctr" anchorCtr="0">
                    <a:solidFill>
                      <a:schemeClr val="bg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en-US" altLang="zh-CN" dirty="0" smtClean="0">
                <a:sym typeface="+mn-ea"/>
              </a:rPr>
              <a:t>8.3 </a:t>
            </a:r>
            <a:r>
              <a:rPr kumimoji="1" lang="zh-CN" dirty="0" smtClean="0">
                <a:sym typeface="+mn-ea"/>
              </a:rPr>
              <a:t>基本使用</a:t>
            </a:r>
            <a:endParaRPr kumimoji="1" lang="zh-CN" dirty="0" smtClean="0">
              <a:sym typeface="+mn-ea"/>
            </a:endParaRPr>
          </a:p>
        </p:txBody>
      </p:sp>
      <p:sp>
        <p:nvSpPr>
          <p:cNvPr id="3" name="内容占位符 2"/>
          <p:cNvSpPr>
            <a:spLocks noGrp="1"/>
          </p:cNvSpPr>
          <p:nvPr>
            <p:ph idx="1"/>
          </p:nvPr>
        </p:nvSpPr>
        <p:spPr>
          <a:xfrm>
            <a:off x="623892" y="834155"/>
            <a:ext cx="7836540" cy="3188493"/>
          </a:xfrm>
        </p:spPr>
        <p:txBody>
          <a:bodyPr/>
          <a:p>
            <a:pPr marL="0" indent="0">
              <a:buNone/>
            </a:pPr>
            <a:r>
              <a:rPr lang="en-US" altLang="zh-CN" sz="1600">
                <a:solidFill>
                  <a:srgbClr val="404040"/>
                </a:solidFill>
              </a:rPr>
              <a:t>1</a:t>
            </a:r>
            <a:r>
              <a:rPr sz="1600">
                <a:solidFill>
                  <a:srgbClr val="404040"/>
                </a:solidFill>
              </a:rPr>
              <a:t>、</a:t>
            </a:r>
            <a:r>
              <a:rPr sz="1600">
                <a:solidFill>
                  <a:srgbClr val="404040"/>
                </a:solidFill>
              </a:rPr>
              <a:t>使用路由：在main.js中，需要明确安装路由功能</a:t>
            </a:r>
            <a:endParaRPr sz="1600">
              <a:solidFill>
                <a:srgbClr val="404040"/>
              </a:solidFill>
            </a:endParaRPr>
          </a:p>
          <a:p>
            <a:pPr marL="0" indent="0">
              <a:buNone/>
            </a:pPr>
            <a:endParaRPr sz="1600">
              <a:solidFill>
                <a:srgbClr val="404040"/>
              </a:solidFill>
            </a:endParaRPr>
          </a:p>
          <a:p>
            <a:pPr marL="0" indent="0">
              <a:buNone/>
            </a:pPr>
            <a:endParaRPr sz="1600">
              <a:solidFill>
                <a:srgbClr val="404040"/>
              </a:solidFill>
            </a:endParaRPr>
          </a:p>
          <a:p>
            <a:pPr marL="0" indent="0">
              <a:buNone/>
            </a:pPr>
            <a:endParaRPr sz="1600">
              <a:solidFill>
                <a:srgbClr val="404040"/>
              </a:solidFill>
            </a:endParaRPr>
          </a:p>
          <a:p>
            <a:pPr marL="0" indent="0">
              <a:buNone/>
            </a:pPr>
            <a:endParaRPr lang="en-US" altLang="zh-CN" sz="1600">
              <a:solidFill>
                <a:srgbClr val="404040"/>
              </a:solidFill>
            </a:endParaRPr>
          </a:p>
          <a:p>
            <a:pPr marL="0" indent="0">
              <a:buNone/>
            </a:pPr>
            <a:r>
              <a:rPr lang="en-US" altLang="zh-CN" sz="1600">
                <a:solidFill>
                  <a:srgbClr val="404040"/>
                </a:solidFill>
              </a:rPr>
              <a:t>2</a:t>
            </a:r>
            <a:r>
              <a:rPr sz="1600">
                <a:solidFill>
                  <a:srgbClr val="404040"/>
                </a:solidFill>
              </a:rPr>
              <a:t>、</a:t>
            </a:r>
            <a:r>
              <a:rPr sz="1600">
                <a:solidFill>
                  <a:srgbClr val="404040"/>
                </a:solidFill>
              </a:rPr>
              <a:t>定义组件，这里使用从其他文件import进来</a:t>
            </a:r>
            <a:endParaRPr sz="1600">
              <a:solidFill>
                <a:srgbClr val="404040"/>
              </a:solidFill>
            </a:endParaRPr>
          </a:p>
          <a:p>
            <a:pPr marL="0" indent="0">
              <a:buNone/>
            </a:pPr>
            <a:endParaRPr sz="1600">
              <a:solidFill>
                <a:srgbClr val="404040"/>
              </a:solidFill>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graphicFrame>
        <p:nvGraphicFramePr>
          <p:cNvPr id="5" name="表格 4"/>
          <p:cNvGraphicFramePr/>
          <p:nvPr/>
        </p:nvGraphicFramePr>
        <p:xfrm>
          <a:off x="922020" y="1293495"/>
          <a:ext cx="6400165" cy="1252220"/>
        </p:xfrm>
        <a:graphic>
          <a:graphicData uri="http://schemas.openxmlformats.org/drawingml/2006/table">
            <a:tbl>
              <a:tblPr firstRow="1" bandRow="1">
                <a:tableStyleId>{5C22544A-7EE6-4342-B048-85BDC9FD1C3A}</a:tableStyleId>
              </a:tblPr>
              <a:tblGrid>
                <a:gridCol w="6400165"/>
              </a:tblGrid>
              <a:tr h="1252220">
                <a:tc>
                  <a:txBody>
                    <a:bodyPr/>
                    <a:p>
                      <a:pPr fontAlgn="auto">
                        <a:lnSpc>
                          <a:spcPct val="150000"/>
                        </a:lnSpc>
                        <a:buNone/>
                      </a:pPr>
                      <a:r>
                        <a:rPr lang="zh-CN" altLang="en-US" sz="1000" b="0">
                          <a:solidFill>
                            <a:srgbClr val="404040"/>
                          </a:solidFill>
                          <a:sym typeface="+mn-ea"/>
                        </a:rPr>
                        <a:t>import Vue from 'vue'</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import VueRouter from 'vue-router'</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import App from './App.vue'</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Vue.use(VueRouter)</a:t>
                      </a:r>
                      <a:endParaRPr lang="zh-CN" altLang="en-US" sz="1000" b="0">
                        <a:solidFill>
                          <a:srgbClr val="404040"/>
                        </a:solidFill>
                        <a:sym typeface="+mn-ea"/>
                      </a:endParaRPr>
                    </a:p>
                  </a:txBody>
                  <a:tcPr anchor="ctr" anchorCtr="0">
                    <a:solidFill>
                      <a:schemeClr val="bg2"/>
                    </a:solidFill>
                  </a:tcPr>
                </a:tc>
              </a:tr>
            </a:tbl>
          </a:graphicData>
        </a:graphic>
      </p:graphicFrame>
      <p:graphicFrame>
        <p:nvGraphicFramePr>
          <p:cNvPr id="6" name="表格 5"/>
          <p:cNvGraphicFramePr/>
          <p:nvPr/>
        </p:nvGraphicFramePr>
        <p:xfrm>
          <a:off x="975995" y="3131820"/>
          <a:ext cx="6400165" cy="651510"/>
        </p:xfrm>
        <a:graphic>
          <a:graphicData uri="http://schemas.openxmlformats.org/drawingml/2006/table">
            <a:tbl>
              <a:tblPr firstRow="1" bandRow="1">
                <a:tableStyleId>{5C22544A-7EE6-4342-B048-85BDC9FD1C3A}</a:tableStyleId>
              </a:tblPr>
              <a:tblGrid>
                <a:gridCol w="6400165"/>
              </a:tblGrid>
              <a:tr h="651510">
                <a:tc>
                  <a:txBody>
                    <a:bodyPr/>
                    <a:p>
                      <a:pPr fontAlgn="auto">
                        <a:lnSpc>
                          <a:spcPct val="150000"/>
                        </a:lnSpc>
                        <a:buNone/>
                      </a:pPr>
                      <a:r>
                        <a:rPr lang="zh-CN" altLang="en-US" sz="1000" b="0">
                          <a:solidFill>
                            <a:srgbClr val="404040"/>
                          </a:solidFill>
                          <a:sym typeface="+mn-ea"/>
                        </a:rPr>
                        <a:t>import index from './components/index.vue'</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import hello from './components/hello.vue'</a:t>
                      </a:r>
                      <a:endParaRPr lang="zh-CN" altLang="en-US" sz="1000" b="0">
                        <a:solidFill>
                          <a:srgbClr val="404040"/>
                        </a:solidFill>
                        <a:sym typeface="+mn-ea"/>
                      </a:endParaRPr>
                    </a:p>
                  </a:txBody>
                  <a:tcPr anchor="ctr" anchorCtr="0">
                    <a:solidFill>
                      <a:schemeClr val="bg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1.4 </a:t>
            </a:r>
            <a:r>
              <a:rPr lang="zh-CN" altLang="en-US"/>
              <a:t>响应式原理的示例</a:t>
            </a:r>
            <a:endParaRPr lang="zh-CN" altLang="en-US"/>
          </a:p>
        </p:txBody>
      </p:sp>
      <p:sp>
        <p:nvSpPr>
          <p:cNvPr id="3" name="内容占位符 2"/>
          <p:cNvSpPr>
            <a:spLocks noGrp="1"/>
          </p:cNvSpPr>
          <p:nvPr>
            <p:ph idx="1"/>
          </p:nvPr>
        </p:nvSpPr>
        <p:spPr>
          <a:xfrm>
            <a:off x="624205" y="1051560"/>
            <a:ext cx="7836535" cy="3990340"/>
          </a:xfrm>
        </p:spPr>
        <p:txBody>
          <a:bodyPr/>
          <a:p>
            <a:pPr marL="0" indent="0">
              <a:buNone/>
            </a:pPr>
            <a:r>
              <a:rPr lang="zh-CN" altLang="en-US" sz="500"/>
              <a:t>&lt;!DOCTYPE html&gt;</a:t>
            </a:r>
            <a:endParaRPr lang="zh-CN" altLang="en-US" sz="500"/>
          </a:p>
          <a:p>
            <a:pPr marL="0" indent="0">
              <a:buNone/>
            </a:pPr>
            <a:r>
              <a:rPr lang="zh-CN" altLang="en-US" sz="500"/>
              <a:t>&lt;html&gt;</a:t>
            </a:r>
            <a:endParaRPr lang="zh-CN" altLang="en-US" sz="500"/>
          </a:p>
          <a:p>
            <a:pPr marL="0" indent="0">
              <a:buNone/>
            </a:pPr>
            <a:r>
              <a:rPr lang="zh-CN" altLang="en-US" sz="500"/>
              <a:t>	&lt;head&gt;</a:t>
            </a:r>
            <a:endParaRPr lang="zh-CN" altLang="en-US" sz="500"/>
          </a:p>
          <a:p>
            <a:pPr marL="0" indent="0">
              <a:buNone/>
            </a:pPr>
            <a:r>
              <a:rPr lang="zh-CN" altLang="en-US" sz="500"/>
              <a:t>		&lt;meta charset="UTF-8"&gt;</a:t>
            </a:r>
            <a:endParaRPr lang="zh-CN" altLang="en-US" sz="500"/>
          </a:p>
          <a:p>
            <a:pPr marL="0" indent="0">
              <a:buNone/>
            </a:pPr>
            <a:r>
              <a:rPr lang="zh-CN" altLang="en-US" sz="500"/>
              <a:t>		&lt;title&gt;&lt;/title&gt;</a:t>
            </a:r>
            <a:endParaRPr lang="zh-CN" altLang="en-US" sz="500"/>
          </a:p>
          <a:p>
            <a:pPr marL="0" indent="0">
              <a:buNone/>
            </a:pPr>
            <a:r>
              <a:rPr lang="zh-CN" altLang="en-US" sz="500"/>
              <a:t>	&lt;/head&gt;</a:t>
            </a:r>
            <a:endParaRPr lang="zh-CN" altLang="en-US" sz="500"/>
          </a:p>
          <a:p>
            <a:pPr marL="0" indent="0">
              <a:buNone/>
            </a:pPr>
            <a:r>
              <a:rPr lang="zh-CN" altLang="en-US" sz="500"/>
              <a:t>	&lt;body&gt;</a:t>
            </a:r>
            <a:endParaRPr lang="zh-CN" altLang="en-US" sz="500"/>
          </a:p>
          <a:p>
            <a:pPr marL="0" indent="0">
              <a:buNone/>
            </a:pPr>
            <a:r>
              <a:rPr lang="zh-CN" altLang="en-US" sz="500"/>
              <a:t>		&lt;div id="demo"&gt;</a:t>
            </a:r>
            <a:endParaRPr lang="zh-CN" altLang="en-US" sz="500"/>
          </a:p>
          <a:p>
            <a:pPr marL="0" indent="0">
              <a:buNone/>
            </a:pPr>
            <a:r>
              <a:rPr lang="zh-CN" altLang="en-US" sz="500"/>
              <a:t>			&lt;h5&gt;a是data内部的,是响应的:{{a}}&lt;/h5&gt;</a:t>
            </a:r>
            <a:endParaRPr lang="zh-CN" altLang="en-US" sz="500"/>
          </a:p>
          <a:p>
            <a:pPr marL="0" indent="0">
              <a:buNone/>
            </a:pPr>
            <a:r>
              <a:rPr lang="zh-CN" altLang="en-US" sz="500"/>
              <a:t>			&lt;h5&gt;b是vm.b设置的,是非响应的:{{b}}&lt;/h5&gt;</a:t>
            </a:r>
            <a:endParaRPr lang="zh-CN" altLang="en-US" sz="500"/>
          </a:p>
          <a:p>
            <a:pPr marL="0" indent="0">
              <a:buNone/>
            </a:pPr>
            <a:r>
              <a:rPr lang="zh-CN" altLang="en-US" sz="500"/>
              <a:t>			&lt;h5&gt;c是通过Vue.set响应的:{{extendData.c}}&lt;/h5&gt;</a:t>
            </a:r>
            <a:endParaRPr lang="zh-CN" altLang="en-US" sz="500"/>
          </a:p>
          <a:p>
            <a:pPr marL="0" indent="0">
              <a:buNone/>
            </a:pPr>
            <a:r>
              <a:rPr lang="zh-CN" altLang="en-US" sz="500"/>
              <a:t>			&lt;h5&gt; Vue 不允许动态添加根级响应式属性，所以你必须在初始化实例前声明根级响应式属性，哪怕只是一个空值: {{message}}&lt;/h5&gt;</a:t>
            </a:r>
            <a:endParaRPr lang="zh-CN" altLang="en-US" sz="500"/>
          </a:p>
          <a:p>
            <a:pPr marL="0" indent="0">
              <a:buNone/>
            </a:pPr>
            <a:r>
              <a:rPr lang="zh-CN" altLang="en-US" sz="500"/>
              <a:t>		&lt;/div&gt;</a:t>
            </a:r>
            <a:endParaRPr lang="zh-CN" altLang="en-US" sz="500"/>
          </a:p>
          <a:p>
            <a:pPr marL="0" indent="0">
              <a:buNone/>
            </a:pPr>
            <a:r>
              <a:rPr lang="zh-CN" altLang="en-US" sz="500"/>
              <a:t>		&lt;script src="vue.js" type="text/javascript" charset="utf-8"&gt;&lt;/script&gt;</a:t>
            </a:r>
            <a:endParaRPr lang="zh-CN" altLang="en-US" sz="500"/>
          </a:p>
          <a:p>
            <a:pPr marL="0" indent="0">
              <a:buNone/>
            </a:pPr>
            <a:r>
              <a:rPr lang="zh-CN" altLang="en-US" sz="500"/>
              <a:t>		&lt;script type="text/javascript"&gt;</a:t>
            </a:r>
            <a:endParaRPr lang="zh-CN" altLang="en-US" sz="500"/>
          </a:p>
          <a:p>
            <a:pPr marL="0" indent="0">
              <a:buNone/>
            </a:pPr>
            <a:r>
              <a:rPr lang="zh-CN" altLang="en-US" sz="500"/>
              <a:t>			var vm = new Vue({</a:t>
            </a:r>
            <a:endParaRPr lang="zh-CN" altLang="en-US" sz="500"/>
          </a:p>
          <a:p>
            <a:pPr marL="0" indent="0">
              <a:buNone/>
            </a:pPr>
            <a:r>
              <a:rPr lang="zh-CN" altLang="en-US" sz="500"/>
              <a:t>				el:'#demo',</a:t>
            </a:r>
            <a:endParaRPr lang="zh-CN" altLang="en-US" sz="500"/>
          </a:p>
          <a:p>
            <a:pPr marL="0" indent="0">
              <a:buNone/>
            </a:pPr>
            <a:r>
              <a:rPr lang="zh-CN" altLang="en-US" sz="500"/>
              <a:t>				data:{</a:t>
            </a:r>
            <a:endParaRPr lang="zh-CN" altLang="en-US" sz="500"/>
          </a:p>
          <a:p>
            <a:pPr marL="0" indent="0">
              <a:buNone/>
            </a:pPr>
            <a:r>
              <a:rPr lang="zh-CN" altLang="en-US" sz="500"/>
              <a:t>					a:'a',</a:t>
            </a:r>
            <a:endParaRPr lang="zh-CN" altLang="en-US" sz="500"/>
          </a:p>
          <a:p>
            <a:pPr marL="0" indent="0">
              <a:buNone/>
            </a:pPr>
            <a:r>
              <a:rPr lang="zh-CN" altLang="en-US" sz="500"/>
              <a:t>					extendData:{},</a:t>
            </a:r>
            <a:endParaRPr lang="zh-CN" altLang="en-US" sz="500"/>
          </a:p>
          <a:p>
            <a:pPr marL="0" indent="0">
              <a:buNone/>
            </a:pPr>
            <a:r>
              <a:rPr lang="zh-CN" altLang="en-US" sz="500"/>
              <a:t>					// 声明 message 为一个空值字符串</a:t>
            </a:r>
            <a:endParaRPr lang="zh-CN" altLang="en-US" sz="500"/>
          </a:p>
          <a:p>
            <a:pPr marL="0" indent="0">
              <a:buNone/>
            </a:pPr>
            <a:r>
              <a:rPr lang="zh-CN" altLang="en-US" sz="500"/>
              <a:t>    				message: 'hello'</a:t>
            </a:r>
            <a:endParaRPr lang="zh-CN" altLang="en-US" sz="500"/>
          </a:p>
          <a:p>
            <a:pPr marL="0" indent="0">
              <a:buNone/>
            </a:pPr>
            <a:r>
              <a:rPr lang="zh-CN" altLang="en-US" sz="500"/>
              <a:t>				}</a:t>
            </a:r>
            <a:endParaRPr lang="zh-CN" altLang="en-US" sz="500"/>
          </a:p>
          <a:p>
            <a:pPr marL="0" indent="0">
              <a:buNone/>
            </a:pPr>
            <a:r>
              <a:rPr lang="zh-CN" altLang="en-US" sz="500"/>
              <a:t>			});</a:t>
            </a:r>
            <a:endParaRPr lang="zh-CN" altLang="en-US" sz="500"/>
          </a:p>
          <a:p>
            <a:pPr marL="0" indent="0">
              <a:buNone/>
            </a:pPr>
            <a:r>
              <a:rPr lang="zh-CN" altLang="en-US" sz="500"/>
              <a:t>			vm.b = 'b';</a:t>
            </a:r>
            <a:endParaRPr lang="zh-CN" altLang="en-US" sz="500"/>
          </a:p>
          <a:p>
            <a:pPr marL="0" indent="0">
              <a:buNone/>
            </a:pPr>
            <a:r>
              <a:rPr lang="zh-CN" altLang="en-US" sz="500"/>
              <a:t>			Vue.set(vm.extendData,'c','c');</a:t>
            </a:r>
            <a:endParaRPr lang="zh-CN" altLang="en-US" sz="500"/>
          </a:p>
          <a:p>
            <a:pPr marL="0" indent="0">
              <a:buNone/>
            </a:pPr>
            <a:r>
              <a:rPr lang="zh-CN" altLang="en-US" sz="500"/>
              <a:t>			// 之后设置 `message` </a:t>
            </a:r>
            <a:endParaRPr lang="zh-CN" altLang="en-US" sz="500"/>
          </a:p>
          <a:p>
            <a:pPr marL="0" indent="0">
              <a:buNone/>
            </a:pPr>
            <a:r>
              <a:rPr lang="zh-CN" altLang="en-US" sz="500"/>
              <a:t>			vm.message = 'new hello'</a:t>
            </a:r>
            <a:endParaRPr lang="zh-CN" altLang="en-US" sz="500"/>
          </a:p>
          <a:p>
            <a:pPr marL="0" indent="0">
              <a:buNone/>
            </a:pPr>
            <a:r>
              <a:rPr lang="zh-CN" altLang="en-US" sz="500"/>
              <a:t>			vm.$el.textContent === 'new hello' // false</a:t>
            </a:r>
            <a:endParaRPr lang="zh-CN" altLang="en-US" sz="500"/>
          </a:p>
          <a:p>
            <a:pPr marL="0" indent="0">
              <a:buNone/>
            </a:pPr>
            <a:r>
              <a:rPr lang="zh-CN" altLang="en-US" sz="500"/>
              <a:t>			Vue.nextTick(function () {</a:t>
            </a:r>
            <a:endParaRPr lang="zh-CN" altLang="en-US" sz="500"/>
          </a:p>
          <a:p>
            <a:pPr marL="0" indent="0">
              <a:buNone/>
            </a:pPr>
            <a:r>
              <a:rPr lang="zh-CN" altLang="en-US" sz="500"/>
              <a:t>			  vm.$el.textContent === 'new hello' // true</a:t>
            </a:r>
            <a:endParaRPr lang="zh-CN" altLang="en-US" sz="500"/>
          </a:p>
          <a:p>
            <a:pPr marL="0" indent="0">
              <a:buNone/>
            </a:pPr>
            <a:r>
              <a:rPr lang="zh-CN" altLang="en-US" sz="500"/>
              <a:t>			})</a:t>
            </a:r>
            <a:endParaRPr lang="zh-CN" altLang="en-US" sz="500"/>
          </a:p>
          <a:p>
            <a:pPr marL="0" indent="0">
              <a:buNone/>
            </a:pPr>
            <a:r>
              <a:rPr lang="zh-CN" altLang="en-US" sz="500"/>
              <a:t>		&lt;/script&gt;</a:t>
            </a:r>
            <a:endParaRPr lang="zh-CN" altLang="en-US" sz="500"/>
          </a:p>
          <a:p>
            <a:pPr marL="0" indent="0">
              <a:buNone/>
            </a:pPr>
            <a:r>
              <a:rPr lang="zh-CN" altLang="en-US" sz="500"/>
              <a:t>	&lt;/body&gt;</a:t>
            </a:r>
            <a:endParaRPr lang="zh-CN" altLang="en-US" sz="500"/>
          </a:p>
          <a:p>
            <a:pPr marL="0" indent="0">
              <a:buNone/>
            </a:pPr>
            <a:r>
              <a:rPr lang="zh-CN" altLang="en-US" sz="500"/>
              <a:t>&lt;/html&gt;</a:t>
            </a:r>
            <a:endParaRPr lang="zh-CN" altLang="en-US" sz="500"/>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en-US" altLang="zh-CN" dirty="0" smtClean="0">
                <a:sym typeface="+mn-ea"/>
              </a:rPr>
              <a:t>8.3 </a:t>
            </a:r>
            <a:r>
              <a:rPr kumimoji="1" lang="zh-CN" dirty="0" smtClean="0">
                <a:sym typeface="+mn-ea"/>
              </a:rPr>
              <a:t>基本使用</a:t>
            </a:r>
            <a:endParaRPr kumimoji="1" lang="zh-CN" altLang="en-US" dirty="0" smtClean="0">
              <a:sym typeface="+mn-ea"/>
            </a:endParaRPr>
          </a:p>
        </p:txBody>
      </p:sp>
      <p:sp>
        <p:nvSpPr>
          <p:cNvPr id="3" name="内容占位符 2"/>
          <p:cNvSpPr>
            <a:spLocks noGrp="1"/>
          </p:cNvSpPr>
          <p:nvPr>
            <p:ph idx="1"/>
          </p:nvPr>
        </p:nvSpPr>
        <p:spPr>
          <a:xfrm>
            <a:off x="623892" y="834155"/>
            <a:ext cx="7836540" cy="3188493"/>
          </a:xfrm>
        </p:spPr>
        <p:txBody>
          <a:bodyPr/>
          <a:p>
            <a:pPr marL="0" indent="0">
              <a:buNone/>
            </a:pPr>
            <a:r>
              <a:rPr lang="en-US" altLang="zh-CN" sz="1600">
                <a:solidFill>
                  <a:srgbClr val="404040"/>
                </a:solidFill>
              </a:rPr>
              <a:t>3</a:t>
            </a:r>
            <a:r>
              <a:rPr sz="1600">
                <a:solidFill>
                  <a:srgbClr val="404040"/>
                </a:solidFill>
              </a:rPr>
              <a:t>、定义路由</a:t>
            </a:r>
            <a:endParaRPr sz="1600">
              <a:solidFill>
                <a:srgbClr val="404040"/>
              </a:solidFill>
            </a:endParaRPr>
          </a:p>
          <a:p>
            <a:pPr marL="0" indent="0">
              <a:buNone/>
            </a:pPr>
            <a:endParaRPr sz="1600">
              <a:solidFill>
                <a:srgbClr val="404040"/>
              </a:solidFill>
            </a:endParaRPr>
          </a:p>
          <a:p>
            <a:pPr marL="0" indent="0">
              <a:buNone/>
            </a:pPr>
            <a:endParaRPr sz="1600">
              <a:solidFill>
                <a:srgbClr val="404040"/>
              </a:solidFill>
            </a:endParaRPr>
          </a:p>
          <a:p>
            <a:pPr marL="0" indent="0">
              <a:buNone/>
            </a:pPr>
            <a:endParaRPr sz="1600">
              <a:solidFill>
                <a:srgbClr val="404040"/>
              </a:solidFill>
            </a:endParaRPr>
          </a:p>
          <a:p>
            <a:pPr marL="0" indent="0">
              <a:buNone/>
            </a:pPr>
            <a:r>
              <a:rPr lang="en-US" altLang="zh-CN" sz="1600">
                <a:solidFill>
                  <a:srgbClr val="404040"/>
                </a:solidFill>
              </a:rPr>
              <a:t>4</a:t>
            </a:r>
            <a:r>
              <a:rPr sz="1600">
                <a:solidFill>
                  <a:srgbClr val="404040"/>
                </a:solidFill>
              </a:rPr>
              <a:t>、创建 router 实例，然后传 routes 配置</a:t>
            </a:r>
            <a:endParaRPr sz="1600">
              <a:solidFill>
                <a:srgbClr val="404040"/>
              </a:solidFill>
            </a:endParaRPr>
          </a:p>
          <a:p>
            <a:pPr marL="0" indent="0">
              <a:buNone/>
            </a:pPr>
            <a:endParaRPr sz="1600">
              <a:solidFill>
                <a:srgbClr val="404040"/>
              </a:solidFill>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graphicFrame>
        <p:nvGraphicFramePr>
          <p:cNvPr id="5" name="表格 4"/>
          <p:cNvGraphicFramePr/>
          <p:nvPr/>
        </p:nvGraphicFramePr>
        <p:xfrm>
          <a:off x="922020" y="1293495"/>
          <a:ext cx="6400165" cy="1005840"/>
        </p:xfrm>
        <a:graphic>
          <a:graphicData uri="http://schemas.openxmlformats.org/drawingml/2006/table">
            <a:tbl>
              <a:tblPr firstRow="1" bandRow="1">
                <a:tableStyleId>{5C22544A-7EE6-4342-B048-85BDC9FD1C3A}</a:tableStyleId>
              </a:tblPr>
              <a:tblGrid>
                <a:gridCol w="6400165"/>
              </a:tblGrid>
              <a:tr h="1005840">
                <a:tc>
                  <a:txBody>
                    <a:bodyPr/>
                    <a:p>
                      <a:pPr fontAlgn="auto">
                        <a:lnSpc>
                          <a:spcPct val="150000"/>
                        </a:lnSpc>
                        <a:buNone/>
                      </a:pPr>
                      <a:r>
                        <a:rPr lang="zh-CN" altLang="en-US" sz="1000" b="0">
                          <a:solidFill>
                            <a:srgbClr val="404040"/>
                          </a:solidFill>
                          <a:sym typeface="+mn-ea"/>
                        </a:rPr>
                        <a:t>const routes = [</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    { path: '/index', component: index },</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    { path: '/hello', component: hello },</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a:t>
                      </a:r>
                      <a:endParaRPr lang="zh-CN" altLang="en-US" sz="1000" b="0">
                        <a:solidFill>
                          <a:srgbClr val="404040"/>
                        </a:solidFill>
                        <a:sym typeface="+mn-ea"/>
                      </a:endParaRPr>
                    </a:p>
                  </a:txBody>
                  <a:tcPr anchor="ctr" anchorCtr="0">
                    <a:solidFill>
                      <a:schemeClr val="bg2"/>
                    </a:solidFill>
                  </a:tcPr>
                </a:tc>
              </a:tr>
            </a:tbl>
          </a:graphicData>
        </a:graphic>
      </p:graphicFrame>
      <p:graphicFrame>
        <p:nvGraphicFramePr>
          <p:cNvPr id="6" name="表格 5"/>
          <p:cNvGraphicFramePr/>
          <p:nvPr/>
        </p:nvGraphicFramePr>
        <p:xfrm>
          <a:off x="922020" y="2776855"/>
          <a:ext cx="6400165" cy="651510"/>
        </p:xfrm>
        <a:graphic>
          <a:graphicData uri="http://schemas.openxmlformats.org/drawingml/2006/table">
            <a:tbl>
              <a:tblPr firstRow="1" bandRow="1">
                <a:tableStyleId>{5C22544A-7EE6-4342-B048-85BDC9FD1C3A}</a:tableStyleId>
              </a:tblPr>
              <a:tblGrid>
                <a:gridCol w="6400165"/>
              </a:tblGrid>
              <a:tr h="651510">
                <a:tc>
                  <a:txBody>
                    <a:bodyPr/>
                    <a:p>
                      <a:pPr fontAlgn="auto">
                        <a:lnSpc>
                          <a:spcPct val="150000"/>
                        </a:lnSpc>
                        <a:buNone/>
                      </a:pPr>
                      <a:r>
                        <a:rPr lang="zh-CN" altLang="en-US" sz="1000" b="0">
                          <a:solidFill>
                            <a:srgbClr val="404040"/>
                          </a:solidFill>
                          <a:sym typeface="+mn-ea"/>
                        </a:rPr>
                        <a:t>const router = new VueRouter({</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  routes</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a:t>
                      </a:r>
                      <a:endParaRPr lang="zh-CN" altLang="en-US" sz="1000" b="0">
                        <a:solidFill>
                          <a:srgbClr val="404040"/>
                        </a:solidFill>
                        <a:sym typeface="+mn-ea"/>
                      </a:endParaRPr>
                    </a:p>
                  </a:txBody>
                  <a:tcPr anchor="ctr" anchorCtr="0">
                    <a:solidFill>
                      <a:schemeClr val="bg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en-US" altLang="zh-CN" dirty="0" smtClean="0">
                <a:sym typeface="+mn-ea"/>
              </a:rPr>
              <a:t>8.3 </a:t>
            </a:r>
            <a:r>
              <a:rPr kumimoji="1" lang="zh-CN" dirty="0" smtClean="0">
                <a:sym typeface="+mn-ea"/>
              </a:rPr>
              <a:t>基本使用</a:t>
            </a:r>
            <a:endParaRPr kumimoji="1" lang="zh-CN" altLang="en-US" dirty="0" smtClean="0">
              <a:sym typeface="+mn-ea"/>
            </a:endParaRPr>
          </a:p>
        </p:txBody>
      </p:sp>
      <p:sp>
        <p:nvSpPr>
          <p:cNvPr id="3" name="内容占位符 2"/>
          <p:cNvSpPr>
            <a:spLocks noGrp="1"/>
          </p:cNvSpPr>
          <p:nvPr>
            <p:ph idx="1"/>
          </p:nvPr>
        </p:nvSpPr>
        <p:spPr>
          <a:xfrm>
            <a:off x="623892" y="834155"/>
            <a:ext cx="7836540" cy="3188493"/>
          </a:xfrm>
        </p:spPr>
        <p:txBody>
          <a:bodyPr/>
          <a:p>
            <a:pPr marL="0" indent="0">
              <a:buNone/>
            </a:pPr>
            <a:r>
              <a:rPr lang="en-US" altLang="zh-CN" sz="1600">
                <a:solidFill>
                  <a:srgbClr val="404040"/>
                </a:solidFill>
              </a:rPr>
              <a:t>5</a:t>
            </a:r>
            <a:r>
              <a:rPr sz="1600">
                <a:solidFill>
                  <a:srgbClr val="404040"/>
                </a:solidFill>
              </a:rPr>
              <a:t>、创建和挂载根实例。通过 router 配置参数注入路由，从而让整个应用都有路由功能</a:t>
            </a:r>
            <a:endParaRPr sz="1600">
              <a:solidFill>
                <a:srgbClr val="404040"/>
              </a:solidFill>
            </a:endParaRPr>
          </a:p>
          <a:p>
            <a:pPr marL="0" indent="0">
              <a:buNone/>
            </a:pPr>
            <a:endParaRPr sz="1600">
              <a:solidFill>
                <a:srgbClr val="404040"/>
              </a:solidFill>
            </a:endParaRPr>
          </a:p>
          <a:p>
            <a:pPr marL="0" indent="0">
              <a:buNone/>
            </a:pPr>
            <a:endParaRPr sz="1600">
              <a:solidFill>
                <a:srgbClr val="404040"/>
              </a:solidFill>
            </a:endParaRPr>
          </a:p>
          <a:p>
            <a:pPr marL="0" indent="0">
              <a:buNone/>
            </a:pPr>
            <a:endParaRPr sz="1600">
              <a:solidFill>
                <a:srgbClr val="404040"/>
              </a:solidFill>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graphicFrame>
        <p:nvGraphicFramePr>
          <p:cNvPr id="5" name="表格 4"/>
          <p:cNvGraphicFramePr/>
          <p:nvPr/>
        </p:nvGraphicFramePr>
        <p:xfrm>
          <a:off x="936625" y="1800860"/>
          <a:ext cx="6400165" cy="1005840"/>
        </p:xfrm>
        <a:graphic>
          <a:graphicData uri="http://schemas.openxmlformats.org/drawingml/2006/table">
            <a:tbl>
              <a:tblPr firstRow="1" bandRow="1">
                <a:tableStyleId>{5C22544A-7EE6-4342-B048-85BDC9FD1C3A}</a:tableStyleId>
              </a:tblPr>
              <a:tblGrid>
                <a:gridCol w="6400165"/>
              </a:tblGrid>
              <a:tr h="998855">
                <a:tc>
                  <a:txBody>
                    <a:bodyPr/>
                    <a:p>
                      <a:pPr fontAlgn="auto">
                        <a:lnSpc>
                          <a:spcPct val="150000"/>
                        </a:lnSpc>
                        <a:buNone/>
                      </a:pPr>
                      <a:r>
                        <a:rPr lang="zh-CN" altLang="en-US" sz="1000" b="0">
                          <a:solidFill>
                            <a:srgbClr val="404040"/>
                          </a:solidFill>
                          <a:sym typeface="+mn-ea"/>
                        </a:rPr>
                        <a:t>const app = new Vue({</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  el: '#app',</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  router</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  ...App</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a:t>
                      </a:r>
                      <a:endParaRPr lang="zh-CN" altLang="en-US" sz="1000" b="0">
                        <a:solidFill>
                          <a:srgbClr val="404040"/>
                        </a:solidFill>
                        <a:sym typeface="+mn-ea"/>
                      </a:endParaRPr>
                    </a:p>
                  </a:txBody>
                  <a:tcPr anchor="ctr" anchorCtr="0">
                    <a:solidFill>
                      <a:schemeClr val="bg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en-US" altLang="zh-CN" dirty="0" smtClean="0">
                <a:sym typeface="+mn-ea"/>
              </a:rPr>
              <a:t>8.4 </a:t>
            </a:r>
            <a:r>
              <a:rPr kumimoji="1" dirty="0" smtClean="0">
                <a:sym typeface="+mn-ea"/>
              </a:rPr>
              <a:t>重定向 redirect</a:t>
            </a:r>
            <a:endParaRPr kumimoji="1" dirty="0" smtClean="0">
              <a:sym typeface="+mn-ea"/>
            </a:endParaRPr>
          </a:p>
        </p:txBody>
      </p:sp>
      <p:sp>
        <p:nvSpPr>
          <p:cNvPr id="3" name="内容占位符 2"/>
          <p:cNvSpPr>
            <a:spLocks noGrp="1"/>
          </p:cNvSpPr>
          <p:nvPr>
            <p:ph idx="1"/>
          </p:nvPr>
        </p:nvSpPr>
        <p:spPr>
          <a:xfrm>
            <a:off x="623892" y="834155"/>
            <a:ext cx="7836540" cy="3188493"/>
          </a:xfrm>
        </p:spPr>
        <p:txBody>
          <a:bodyPr/>
          <a:p>
            <a:pPr marL="0" indent="0">
              <a:buNone/>
            </a:pPr>
            <a:r>
              <a:rPr sz="1600">
                <a:solidFill>
                  <a:srgbClr val="404040"/>
                </a:solidFill>
              </a:rPr>
              <a:t>路由不仅仅能够关联</a:t>
            </a:r>
            <a:r>
              <a:rPr lang="en-US" altLang="zh-CN" sz="1600">
                <a:solidFill>
                  <a:srgbClr val="404040"/>
                </a:solidFill>
              </a:rPr>
              <a:t>Vue</a:t>
            </a:r>
            <a:r>
              <a:rPr sz="1600">
                <a:solidFill>
                  <a:srgbClr val="404040"/>
                </a:solidFill>
              </a:rPr>
              <a:t>组件，也可以进行页面的重定向</a:t>
            </a:r>
            <a:endParaRPr sz="1600">
              <a:solidFill>
                <a:srgbClr val="404040"/>
              </a:solidFill>
            </a:endParaRPr>
          </a:p>
          <a:p>
            <a:pPr marL="0" indent="0">
              <a:buNone/>
            </a:pPr>
            <a:endParaRPr sz="1600">
              <a:solidFill>
                <a:srgbClr val="404040"/>
              </a:solidFill>
            </a:endParaRPr>
          </a:p>
          <a:p>
            <a:pPr marL="0" indent="0">
              <a:buNone/>
            </a:pPr>
            <a:endParaRPr sz="1600">
              <a:solidFill>
                <a:srgbClr val="404040"/>
              </a:solidFill>
            </a:endParaRPr>
          </a:p>
          <a:p>
            <a:pPr marL="0" indent="0">
              <a:buNone/>
            </a:pPr>
            <a:endParaRPr sz="1600">
              <a:solidFill>
                <a:srgbClr val="404040"/>
              </a:solidFill>
            </a:endParaRPr>
          </a:p>
          <a:p>
            <a:pPr marL="0" indent="0">
              <a:buNone/>
            </a:pPr>
            <a:endParaRPr sz="1600">
              <a:solidFill>
                <a:srgbClr val="404040"/>
              </a:solidFill>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graphicFrame>
        <p:nvGraphicFramePr>
          <p:cNvPr id="5" name="表格 4"/>
          <p:cNvGraphicFramePr/>
          <p:nvPr/>
        </p:nvGraphicFramePr>
        <p:xfrm>
          <a:off x="922020" y="1293495"/>
          <a:ext cx="6400165" cy="1005840"/>
        </p:xfrm>
        <a:graphic>
          <a:graphicData uri="http://schemas.openxmlformats.org/drawingml/2006/table">
            <a:tbl>
              <a:tblPr firstRow="1" bandRow="1">
                <a:tableStyleId>{5C22544A-7EE6-4342-B048-85BDC9FD1C3A}</a:tableStyleId>
              </a:tblPr>
              <a:tblGrid>
                <a:gridCol w="6400165"/>
              </a:tblGrid>
              <a:tr h="1005840">
                <a:tc>
                  <a:txBody>
                    <a:bodyPr/>
                    <a:p>
                      <a:pPr fontAlgn="auto">
                        <a:lnSpc>
                          <a:spcPct val="150000"/>
                        </a:lnSpc>
                        <a:buNone/>
                      </a:pPr>
                      <a:r>
                        <a:rPr lang="zh-CN" altLang="en-US" sz="1000" b="0">
                          <a:solidFill>
                            <a:srgbClr val="404040"/>
                          </a:solidFill>
                          <a:sym typeface="+mn-ea"/>
                        </a:rPr>
                        <a:t>const routes = [</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    { path: '/', redirect: '/index'},     // 这样进/ 就会跳转到/index</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    { path: '/index', component: index }</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a:t>
                      </a:r>
                      <a:endParaRPr lang="zh-CN" altLang="en-US" sz="1000" b="0">
                        <a:solidFill>
                          <a:srgbClr val="404040"/>
                        </a:solidFill>
                        <a:sym typeface="+mn-ea"/>
                      </a:endParaRPr>
                    </a:p>
                  </a:txBody>
                  <a:tcPr anchor="ctr" anchorCtr="0">
                    <a:solidFill>
                      <a:schemeClr val="bg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en-US" altLang="zh-CN" dirty="0" smtClean="0">
                <a:sym typeface="+mn-ea"/>
              </a:rPr>
              <a:t>8.4 </a:t>
            </a:r>
            <a:r>
              <a:rPr kumimoji="1" dirty="0" smtClean="0">
                <a:sym typeface="+mn-ea"/>
              </a:rPr>
              <a:t>嵌套路由</a:t>
            </a:r>
            <a:endParaRPr kumimoji="1" dirty="0" smtClean="0">
              <a:sym typeface="+mn-ea"/>
            </a:endParaRPr>
          </a:p>
        </p:txBody>
      </p:sp>
      <p:sp>
        <p:nvSpPr>
          <p:cNvPr id="3" name="内容占位符 2"/>
          <p:cNvSpPr>
            <a:spLocks noGrp="1"/>
          </p:cNvSpPr>
          <p:nvPr>
            <p:ph idx="1"/>
          </p:nvPr>
        </p:nvSpPr>
        <p:spPr>
          <a:xfrm>
            <a:off x="623892" y="834155"/>
            <a:ext cx="7836540" cy="3188493"/>
          </a:xfrm>
        </p:spPr>
        <p:txBody>
          <a:bodyPr/>
          <a:p>
            <a:pPr marL="0" indent="0">
              <a:buNone/>
            </a:pPr>
            <a:r>
              <a:rPr sz="1600">
                <a:solidFill>
                  <a:srgbClr val="404040"/>
                </a:solidFill>
              </a:rPr>
              <a:t>实际应用界面，通常由多层嵌套的组件组合而成。 </a:t>
            </a:r>
            <a:endParaRPr sz="1600">
              <a:solidFill>
                <a:srgbClr val="404040"/>
              </a:solidFill>
            </a:endParaRPr>
          </a:p>
          <a:p>
            <a:pPr marL="0" indent="0">
              <a:buNone/>
            </a:pPr>
            <a:r>
              <a:rPr sz="1600">
                <a:solidFill>
                  <a:srgbClr val="404040"/>
                </a:solidFill>
              </a:rPr>
              <a:t>比如，我们 “首页”组件中，还嵌套着 “登录”和 “注册”组件，那么URL对应就是/home/login和/home/reg</a:t>
            </a:r>
            <a:endParaRPr sz="1600">
              <a:solidFill>
                <a:srgbClr val="404040"/>
              </a:solidFill>
            </a:endParaRPr>
          </a:p>
          <a:p>
            <a:pPr marL="0" indent="0">
              <a:buNone/>
            </a:pPr>
            <a:endParaRPr sz="1600">
              <a:solidFill>
                <a:srgbClr val="404040"/>
              </a:solidFill>
            </a:endParaRPr>
          </a:p>
          <a:p>
            <a:pPr marL="0" indent="0">
              <a:buNone/>
            </a:pPr>
            <a:endParaRPr sz="1600">
              <a:solidFill>
                <a:srgbClr val="404040"/>
              </a:solidFill>
            </a:endParaRPr>
          </a:p>
          <a:p>
            <a:pPr marL="0" indent="0">
              <a:buNone/>
            </a:pPr>
            <a:endParaRPr sz="1600">
              <a:solidFill>
                <a:srgbClr val="404040"/>
              </a:solidFill>
            </a:endParaRPr>
          </a:p>
          <a:p>
            <a:pPr marL="0" indent="0">
              <a:buNone/>
            </a:pPr>
            <a:endParaRPr sz="1600">
              <a:solidFill>
                <a:srgbClr val="404040"/>
              </a:solidFill>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graphicFrame>
        <p:nvGraphicFramePr>
          <p:cNvPr id="5" name="表格 4"/>
          <p:cNvGraphicFramePr/>
          <p:nvPr/>
        </p:nvGraphicFramePr>
        <p:xfrm>
          <a:off x="878840" y="2069465"/>
          <a:ext cx="6400165" cy="1005840"/>
        </p:xfrm>
        <a:graphic>
          <a:graphicData uri="http://schemas.openxmlformats.org/drawingml/2006/table">
            <a:tbl>
              <a:tblPr firstRow="1" bandRow="1">
                <a:tableStyleId>{5C22544A-7EE6-4342-B048-85BDC9FD1C3A}</a:tableStyleId>
              </a:tblPr>
              <a:tblGrid>
                <a:gridCol w="6400165"/>
              </a:tblGrid>
              <a:tr h="1005840">
                <a:tc>
                  <a:txBody>
                    <a:bodyPr/>
                    <a:p>
                      <a:pPr fontAlgn="auto">
                        <a:lnSpc>
                          <a:spcPct val="150000"/>
                        </a:lnSpc>
                        <a:buNone/>
                      </a:pPr>
                      <a:r>
                        <a:rPr lang="zh-CN" altLang="en-US" sz="1000" b="0">
                          <a:solidFill>
                            <a:srgbClr val="404040"/>
                          </a:solidFill>
                          <a:sym typeface="+mn-ea"/>
                        </a:rPr>
                        <a:t>const routes = [</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             { path: '/', redirect: '/home' },</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            { </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                path: '/home', </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                component: Home, </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                children:[</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                    { path: '/home/login', component: Login},</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                    { path: '/home/reg', component: Reg}</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                ]</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            },</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            { path: '/news', component: News}</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        ]</a:t>
                      </a:r>
                      <a:endParaRPr lang="zh-CN" altLang="en-US" sz="1000" b="0">
                        <a:solidFill>
                          <a:srgbClr val="404040"/>
                        </a:solidFill>
                        <a:sym typeface="+mn-ea"/>
                      </a:endParaRPr>
                    </a:p>
                  </a:txBody>
                  <a:tcPr anchor="ctr" anchorCtr="0">
                    <a:solidFill>
                      <a:schemeClr val="bg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en-US" altLang="zh-CN" dirty="0" smtClean="0">
                <a:sym typeface="+mn-ea"/>
              </a:rPr>
              <a:t>8.5 </a:t>
            </a:r>
            <a:r>
              <a:rPr kumimoji="1" dirty="0" smtClean="0">
                <a:sym typeface="+mn-ea"/>
              </a:rPr>
              <a:t>懒加载</a:t>
            </a:r>
            <a:endParaRPr kumimoji="1" dirty="0" smtClean="0">
              <a:sym typeface="+mn-ea"/>
            </a:endParaRPr>
          </a:p>
        </p:txBody>
      </p:sp>
      <p:sp>
        <p:nvSpPr>
          <p:cNvPr id="3" name="内容占位符 2"/>
          <p:cNvSpPr>
            <a:spLocks noGrp="1"/>
          </p:cNvSpPr>
          <p:nvPr>
            <p:ph idx="1"/>
          </p:nvPr>
        </p:nvSpPr>
        <p:spPr>
          <a:xfrm>
            <a:off x="623892" y="834155"/>
            <a:ext cx="7836540" cy="3188493"/>
          </a:xfrm>
        </p:spPr>
        <p:txBody>
          <a:bodyPr/>
          <a:p>
            <a:pPr marL="0" indent="0">
              <a:buNone/>
            </a:pPr>
            <a:r>
              <a:rPr sz="1600">
                <a:solidFill>
                  <a:srgbClr val="404040"/>
                </a:solidFill>
              </a:rPr>
              <a:t>针对大型的复杂应用，我们会有一个疑问，这么多组件，加载不会造成页面响应速度变慢么，其实是有解决办法的，就是懒加载，即用到的时候，才加载或者延时加载，已达到友好的体验。</a:t>
            </a:r>
            <a:endParaRPr sz="1600">
              <a:solidFill>
                <a:srgbClr val="404040"/>
              </a:solidFill>
            </a:endParaRPr>
          </a:p>
          <a:p>
            <a:pPr marL="0" indent="0">
              <a:buNone/>
            </a:pPr>
            <a:endParaRPr sz="1600">
              <a:solidFill>
                <a:srgbClr val="404040"/>
              </a:solidFill>
            </a:endParaRPr>
          </a:p>
          <a:p>
            <a:pPr marL="0" indent="0">
              <a:buNone/>
            </a:pPr>
            <a:endParaRPr sz="1600">
              <a:solidFill>
                <a:srgbClr val="404040"/>
              </a:solidFill>
            </a:endParaRPr>
          </a:p>
          <a:p>
            <a:pPr marL="0" indent="0">
              <a:buNone/>
            </a:pPr>
            <a:endParaRPr sz="1600">
              <a:solidFill>
                <a:srgbClr val="404040"/>
              </a:solidFill>
            </a:endParaRPr>
          </a:p>
          <a:p>
            <a:pPr marL="0" indent="0">
              <a:buNone/>
            </a:pPr>
            <a:endParaRPr sz="1600">
              <a:solidFill>
                <a:srgbClr val="404040"/>
              </a:solidFill>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graphicFrame>
        <p:nvGraphicFramePr>
          <p:cNvPr id="5" name="表格 4"/>
          <p:cNvGraphicFramePr/>
          <p:nvPr/>
        </p:nvGraphicFramePr>
        <p:xfrm>
          <a:off x="878840" y="2069465"/>
          <a:ext cx="6400165" cy="1005840"/>
        </p:xfrm>
        <a:graphic>
          <a:graphicData uri="http://schemas.openxmlformats.org/drawingml/2006/table">
            <a:tbl>
              <a:tblPr firstRow="1" bandRow="1">
                <a:tableStyleId>{5C22544A-7EE6-4342-B048-85BDC9FD1C3A}</a:tableStyleId>
              </a:tblPr>
              <a:tblGrid>
                <a:gridCol w="6400165"/>
              </a:tblGrid>
              <a:tr h="1005840">
                <a:tc>
                  <a:txBody>
                    <a:bodyPr/>
                    <a:p>
                      <a:pPr fontAlgn="auto">
                        <a:lnSpc>
                          <a:spcPct val="150000"/>
                        </a:lnSpc>
                        <a:buNone/>
                      </a:pPr>
                      <a:r>
                        <a:rPr lang="zh-CN" altLang="en-US" sz="1000" b="0">
                          <a:solidFill>
                            <a:srgbClr val="404040"/>
                          </a:solidFill>
                          <a:sym typeface="+mn-ea"/>
                        </a:rPr>
                        <a:t>const routes = [</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    { path: '/index', component: resolve =&gt; require(['./index.vue'], resolve) },</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    { path: '/hello', component: resolve =&gt; require(['./hello.vue'], resolve) },</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a:t>
                      </a:r>
                      <a:endParaRPr lang="zh-CN" altLang="en-US" sz="1000" b="0">
                        <a:solidFill>
                          <a:srgbClr val="404040"/>
                        </a:solidFill>
                        <a:sym typeface="+mn-ea"/>
                      </a:endParaRPr>
                    </a:p>
                  </a:txBody>
                  <a:tcPr anchor="ctr" anchorCtr="0">
                    <a:solidFill>
                      <a:schemeClr val="bg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en-US" altLang="zh-CN" dirty="0" smtClean="0">
                <a:sym typeface="+mn-ea"/>
              </a:rPr>
              <a:t>8.6 </a:t>
            </a:r>
            <a:r>
              <a:rPr kumimoji="1" dirty="0" smtClean="0">
                <a:sym typeface="+mn-ea"/>
              </a:rPr>
              <a:t>&lt;router-link&gt;</a:t>
            </a:r>
            <a:endParaRPr kumimoji="1" dirty="0" smtClean="0">
              <a:sym typeface="+mn-ea"/>
            </a:endParaRPr>
          </a:p>
        </p:txBody>
      </p:sp>
      <p:sp>
        <p:nvSpPr>
          <p:cNvPr id="3" name="内容占位符 2"/>
          <p:cNvSpPr>
            <a:spLocks noGrp="1"/>
          </p:cNvSpPr>
          <p:nvPr>
            <p:ph idx="1"/>
          </p:nvPr>
        </p:nvSpPr>
        <p:spPr>
          <a:xfrm>
            <a:off x="623892" y="681755"/>
            <a:ext cx="7836540" cy="3188493"/>
          </a:xfrm>
        </p:spPr>
        <p:txBody>
          <a:bodyPr/>
          <a:p>
            <a:pPr marL="0" indent="0">
              <a:buNone/>
            </a:pPr>
            <a:r>
              <a:rPr sz="1600">
                <a:solidFill>
                  <a:srgbClr val="404040"/>
                </a:solidFill>
              </a:rPr>
              <a:t>上面讲的都是路由怎么配置，那么有一个问题就是，路由配置好了，如果在页面上写路由地址呢，直接用</a:t>
            </a:r>
            <a:r>
              <a:rPr lang="en-US" altLang="zh-CN" sz="1600">
                <a:solidFill>
                  <a:srgbClr val="404040"/>
                </a:solidFill>
              </a:rPr>
              <a:t>a</a:t>
            </a:r>
            <a:r>
              <a:rPr sz="1600">
                <a:solidFill>
                  <a:srgbClr val="404040"/>
                </a:solidFill>
              </a:rPr>
              <a:t>标签来写是不行的，这时候就需要用到</a:t>
            </a:r>
            <a:r>
              <a:rPr kumimoji="1" sz="1600">
                <a:sym typeface="+mn-ea"/>
              </a:rPr>
              <a:t>router-link</a:t>
            </a:r>
            <a:r>
              <a:rPr sz="1600">
                <a:solidFill>
                  <a:srgbClr val="404040"/>
                </a:solidFill>
              </a:rPr>
              <a:t>。</a:t>
            </a:r>
            <a:endParaRPr sz="1600">
              <a:solidFill>
                <a:srgbClr val="404040"/>
              </a:solidFill>
            </a:endParaRPr>
          </a:p>
          <a:p>
            <a:pPr marL="0" indent="0">
              <a:buNone/>
            </a:pPr>
            <a:endParaRPr sz="1600">
              <a:solidFill>
                <a:srgbClr val="404040"/>
              </a:solidFill>
            </a:endParaRPr>
          </a:p>
          <a:p>
            <a:pPr marL="0" indent="0">
              <a:buNone/>
            </a:pPr>
            <a:endParaRPr sz="1600">
              <a:solidFill>
                <a:srgbClr val="404040"/>
              </a:solidFill>
            </a:endParaRPr>
          </a:p>
          <a:p>
            <a:pPr marL="0" indent="0">
              <a:buNone/>
            </a:pPr>
            <a:endParaRPr sz="1600">
              <a:solidFill>
                <a:srgbClr val="404040"/>
              </a:solidFill>
            </a:endParaRPr>
          </a:p>
          <a:p>
            <a:pPr marL="0" indent="0">
              <a:buNone/>
            </a:pPr>
            <a:endParaRPr sz="1600">
              <a:solidFill>
                <a:srgbClr val="404040"/>
              </a:solidFill>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graphicFrame>
        <p:nvGraphicFramePr>
          <p:cNvPr id="5" name="表格 4"/>
          <p:cNvGraphicFramePr/>
          <p:nvPr/>
        </p:nvGraphicFramePr>
        <p:xfrm>
          <a:off x="965835" y="1475740"/>
          <a:ext cx="6400165" cy="1005840"/>
        </p:xfrm>
        <a:graphic>
          <a:graphicData uri="http://schemas.openxmlformats.org/drawingml/2006/table">
            <a:tbl>
              <a:tblPr firstRow="1" bandRow="1">
                <a:tableStyleId>{5C22544A-7EE6-4342-B048-85BDC9FD1C3A}</a:tableStyleId>
              </a:tblPr>
              <a:tblGrid>
                <a:gridCol w="6400165"/>
              </a:tblGrid>
              <a:tr h="1005840">
                <a:tc>
                  <a:txBody>
                    <a:bodyPr/>
                    <a:p>
                      <a:pPr fontAlgn="auto">
                        <a:lnSpc>
                          <a:spcPct val="150000"/>
                        </a:lnSpc>
                        <a:buNone/>
                      </a:pPr>
                      <a:r>
                        <a:rPr lang="zh-CN" altLang="en-US" sz="1000" b="0">
                          <a:solidFill>
                            <a:srgbClr val="404040"/>
                          </a:solidFill>
                          <a:sym typeface="+mn-ea"/>
                        </a:rPr>
                        <a:t>&lt;!-- 字符串 --&gt;</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&lt;router-link to="home"&gt;Home&lt;/router-link&gt;</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&lt;!-- 渲染结果 --&gt;</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&lt;a href="home"&gt;Home&lt;/a&gt;</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&lt;!-- 使用 v-bind 的 JS 表达式 --&gt;</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&lt;router-link v-bind:to="'home'"&gt;Home&lt;/router-link&gt;</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&lt;!-- 不写 v-bind 也可以，就像绑定别的属性一样 --&gt;</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&lt;router-link :to="'home'"&gt;Home&lt;/router-link&gt;</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&lt;!-- 同上 --&gt;</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&lt;router-link :to="{ path: 'home' }"&gt;Home&lt;/router-link&gt;</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&lt;!-- 命名的路由 --&gt;</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&lt;router-link :to="{ name: 'user', params: { userId: 123 }}"&gt;User&lt;/router-link&gt;</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&lt;!-- 带查询参数，下面的结果为 /register?plan=private --&gt;</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&lt;router-link :to="{ path: 'register', query: { plan: 'private' }}"&gt;Register&lt;/router-link&gt;</a:t>
                      </a:r>
                      <a:endParaRPr lang="zh-CN" altLang="en-US" sz="1000" b="0">
                        <a:solidFill>
                          <a:srgbClr val="404040"/>
                        </a:solidFill>
                        <a:sym typeface="+mn-ea"/>
                      </a:endParaRPr>
                    </a:p>
                  </a:txBody>
                  <a:tcPr anchor="ctr" anchorCtr="0">
                    <a:solidFill>
                      <a:schemeClr val="bg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en-US" altLang="zh-CN" dirty="0" smtClean="0">
                <a:sym typeface="+mn-ea"/>
              </a:rPr>
              <a:t>8.7 </a:t>
            </a:r>
            <a:r>
              <a:rPr kumimoji="1" dirty="0" smtClean="0">
                <a:sym typeface="+mn-ea"/>
              </a:rPr>
              <a:t>路由信息对象</a:t>
            </a:r>
            <a:endParaRPr kumimoji="1" dirty="0" smtClean="0">
              <a:sym typeface="+mn-ea"/>
            </a:endParaRPr>
          </a:p>
        </p:txBody>
      </p:sp>
      <p:sp>
        <p:nvSpPr>
          <p:cNvPr id="3" name="内容占位符 2"/>
          <p:cNvSpPr>
            <a:spLocks noGrp="1"/>
          </p:cNvSpPr>
          <p:nvPr>
            <p:ph idx="1"/>
          </p:nvPr>
        </p:nvSpPr>
        <p:spPr>
          <a:xfrm>
            <a:off x="623892" y="834155"/>
            <a:ext cx="7836540" cy="3188493"/>
          </a:xfrm>
        </p:spPr>
        <p:txBody>
          <a:bodyPr/>
          <a:p>
            <a:pPr marL="0" indent="0">
              <a:buNone/>
            </a:pPr>
            <a:r>
              <a:rPr sz="1600">
                <a:solidFill>
                  <a:srgbClr val="404040"/>
                </a:solidFill>
              </a:rPr>
              <a:t>一个路由</a:t>
            </a:r>
            <a:r>
              <a:rPr lang="en-US" altLang="zh-CN" sz="1600">
                <a:solidFill>
                  <a:srgbClr val="404040"/>
                </a:solidFill>
              </a:rPr>
              <a:t>route</a:t>
            </a:r>
            <a:r>
              <a:rPr sz="1600">
                <a:solidFill>
                  <a:srgbClr val="404040"/>
                </a:solidFill>
              </a:rPr>
              <a:t>对象，内部所含的对象和属性如下：</a:t>
            </a:r>
            <a:endParaRPr sz="1600">
              <a:solidFill>
                <a:srgbClr val="404040"/>
              </a:solidFill>
            </a:endParaRPr>
          </a:p>
          <a:p>
            <a:pPr marL="0" indent="0">
              <a:buNone/>
            </a:pPr>
            <a:endParaRPr sz="1600">
              <a:solidFill>
                <a:srgbClr val="404040"/>
              </a:solidFill>
            </a:endParaRPr>
          </a:p>
          <a:p>
            <a:pPr marL="0" indent="0">
              <a:buNone/>
            </a:pPr>
            <a:endParaRPr sz="1600">
              <a:solidFill>
                <a:srgbClr val="404040"/>
              </a:solidFill>
            </a:endParaRPr>
          </a:p>
          <a:p>
            <a:pPr marL="0" indent="0">
              <a:buNone/>
            </a:pPr>
            <a:endParaRPr sz="1600">
              <a:solidFill>
                <a:srgbClr val="404040"/>
              </a:solidFill>
            </a:endParaRPr>
          </a:p>
          <a:p>
            <a:pPr marL="0" indent="0">
              <a:buNone/>
            </a:pPr>
            <a:endParaRPr sz="1600">
              <a:solidFill>
                <a:srgbClr val="404040"/>
              </a:solidFill>
            </a:endParaRPr>
          </a:p>
        </p:txBody>
      </p:sp>
      <p:sp>
        <p:nvSpPr>
          <p:cNvPr id="4" name="灯片编号占位符 3"/>
          <p:cNvSpPr>
            <a:spLocks noGrp="1"/>
          </p:cNvSpPr>
          <p:nvPr>
            <p:ph type="sldNum" sz="quarter" idx="12"/>
          </p:nvPr>
        </p:nvSpPr>
        <p:spPr/>
        <p:txBody>
          <a:bodyPr/>
          <a:p>
            <a:fld id="{66BA2CA0-7482-E041-A3A2-16017A68AF1E}" type="slidenum">
              <a:rPr kumimoji="1" lang="zh-CN" altLang="en-US" smtClean="0"/>
            </a:fld>
            <a:endParaRPr kumimoji="1" lang="zh-CN" altLang="en-US"/>
          </a:p>
        </p:txBody>
      </p:sp>
      <p:graphicFrame>
        <p:nvGraphicFramePr>
          <p:cNvPr id="5" name="表格 4"/>
          <p:cNvGraphicFramePr/>
          <p:nvPr/>
        </p:nvGraphicFramePr>
        <p:xfrm>
          <a:off x="944245" y="1308100"/>
          <a:ext cx="6400165" cy="1005840"/>
        </p:xfrm>
        <a:graphic>
          <a:graphicData uri="http://schemas.openxmlformats.org/drawingml/2006/table">
            <a:tbl>
              <a:tblPr firstRow="1" bandRow="1">
                <a:tableStyleId>{5C22544A-7EE6-4342-B048-85BDC9FD1C3A}</a:tableStyleId>
              </a:tblPr>
              <a:tblGrid>
                <a:gridCol w="6400165"/>
              </a:tblGrid>
              <a:tr h="1005840">
                <a:tc>
                  <a:txBody>
                    <a:bodyPr/>
                    <a:p>
                      <a:pPr fontAlgn="auto">
                        <a:lnSpc>
                          <a:spcPct val="150000"/>
                        </a:lnSpc>
                        <a:buNone/>
                      </a:pPr>
                      <a:r>
                        <a:rPr lang="zh-CN" altLang="en-US" sz="1000" b="0">
                          <a:solidFill>
                            <a:srgbClr val="404040"/>
                          </a:solidFill>
                          <a:sym typeface="+mn-ea"/>
                        </a:rPr>
                        <a:t>1.$route.path</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字符串，对应当前路由的路径，总是解析为绝对路径，如 "/foo/bar"。</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2.$route.params</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一个 key/value 对象，包含了 动态片段 和 全匹配片段，如果没有路由参数，就是一个空对象。</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3.$route.query</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一个 key/value 对象，表示 URL 查询参数。例如，对于路径 /foo?user=1，则有 $route.query.user == 1，如果没有查询参数，则是个空对象。</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4.$route.hash</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当前路由的 hash 值 (不带 #) ，如果没有 hash 值，则为空字符串。</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5.$route.fullPath</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完成解析后的 URL，包含查询参数和 hash 的完整路径。</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6.$route.matched</a:t>
                      </a:r>
                      <a:endParaRPr lang="zh-CN" altLang="en-US" sz="1000" b="0">
                        <a:solidFill>
                          <a:srgbClr val="404040"/>
                        </a:solidFill>
                        <a:sym typeface="+mn-ea"/>
                      </a:endParaRPr>
                    </a:p>
                    <a:p>
                      <a:pPr fontAlgn="auto">
                        <a:lnSpc>
                          <a:spcPct val="150000"/>
                        </a:lnSpc>
                        <a:buNone/>
                      </a:pPr>
                      <a:r>
                        <a:rPr lang="zh-CN" altLang="en-US" sz="1000" b="0">
                          <a:solidFill>
                            <a:srgbClr val="404040"/>
                          </a:solidFill>
                          <a:sym typeface="+mn-ea"/>
                        </a:rPr>
                        <a:t>一个数组，包含当前路由的所有嵌套路径片段的 路由记录 。路由记录就是 routes 配置数组中的对象副本（还有在 children 数组）。</a:t>
                      </a:r>
                      <a:endParaRPr lang="zh-CN" altLang="en-US" sz="1000" b="0">
                        <a:solidFill>
                          <a:srgbClr val="404040"/>
                        </a:solidFill>
                        <a:sym typeface="+mn-ea"/>
                      </a:endParaRPr>
                    </a:p>
                  </a:txBody>
                  <a:tcPr anchor="ctr" anchorCtr="0">
                    <a:solidFill>
                      <a:schemeClr val="bg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9.</a:t>
            </a:r>
            <a:r>
              <a:rPr kumimoji="1" lang="zh-CN" altLang="en-US" sz="3600" dirty="0" smtClean="0"/>
              <a:t>综合实例</a:t>
            </a:r>
            <a:endParaRPr kumimoji="1" lang="zh-CN" altLang="en-US" sz="3600" dirty="0" smtClean="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9.1 </a:t>
            </a:r>
            <a:r>
              <a:rPr kumimoji="1" lang="zh-CN" altLang="en-US" dirty="0" smtClean="0"/>
              <a:t>前言</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sz="1600"/>
              <a:t>我们将会选择使用一些vue周边的库vue-cli, vue-router,vue-resource,vuex</a:t>
            </a:r>
            <a:r>
              <a:rPr lang="zh-CN" sz="1600"/>
              <a:t>，以达到：</a:t>
            </a:r>
            <a:endParaRPr lang="zh-CN" sz="1600"/>
          </a:p>
          <a:p>
            <a:r>
              <a:rPr lang="zh-CN" sz="1600"/>
              <a:t>使用vue-cli创建项目</a:t>
            </a:r>
            <a:endParaRPr lang="zh-CN" sz="1600"/>
          </a:p>
          <a:p>
            <a:r>
              <a:rPr lang="zh-CN" sz="1600"/>
              <a:t>使用vue-router实现单页路由</a:t>
            </a:r>
            <a:endParaRPr lang="zh-CN" sz="1600"/>
          </a:p>
          <a:p>
            <a:r>
              <a:rPr lang="zh-CN" sz="1600"/>
              <a:t>用vuex管理我们的数据流</a:t>
            </a:r>
            <a:endParaRPr lang="zh-CN" sz="1600"/>
          </a:p>
          <a:p>
            <a:r>
              <a:rPr lang="zh-CN" sz="1600"/>
              <a:t>使用vue-resource请求我们的node服务端</a:t>
            </a:r>
            <a:endParaRPr lang="zh-CN" sz="1600"/>
          </a:p>
          <a:p>
            <a:r>
              <a:rPr lang="zh-CN" sz="1600"/>
              <a:t>使用.vue文件进行组件化的开发</a:t>
            </a:r>
            <a:endParaRPr lang="zh-CN" sz="1600"/>
          </a:p>
          <a:p>
            <a:r>
              <a:rPr lang="zh-CN" sz="1600"/>
              <a:t>完成父子组件之间的数据通讯</a:t>
            </a:r>
            <a:endParaRPr lang="zh-CN"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9.2 demo</a:t>
            </a:r>
            <a:r>
              <a:rPr kumimoji="1" lang="zh-CN" altLang="en-US" dirty="0" smtClean="0"/>
              <a:t>预期</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sz="1600"/>
              <a:t>最终，我们会构建出一个小的</a:t>
            </a:r>
            <a:r>
              <a:rPr lang="en-US" altLang="zh-CN" sz="1600"/>
              <a:t>demo</a:t>
            </a:r>
            <a:r>
              <a:rPr lang="zh-CN" altLang="en-US" sz="1600"/>
              <a:t>，如图</a:t>
            </a:r>
            <a:r>
              <a:rPr lang="zh-CN" sz="1600"/>
              <a:t>：</a:t>
            </a:r>
            <a:endParaRPr lang="zh-CN" sz="1600"/>
          </a:p>
          <a:p>
            <a:endParaRPr lang="zh-CN" sz="1600"/>
          </a:p>
        </p:txBody>
      </p:sp>
      <p:pic>
        <p:nvPicPr>
          <p:cNvPr id="3" name="图片 2"/>
          <p:cNvPicPr>
            <a:picLocks noChangeAspect="1"/>
          </p:cNvPicPr>
          <p:nvPr/>
        </p:nvPicPr>
        <p:blipFill>
          <a:blip r:embed="rId1"/>
          <a:stretch>
            <a:fillRect/>
          </a:stretch>
        </p:blipFill>
        <p:spPr>
          <a:xfrm>
            <a:off x="539750" y="1456055"/>
            <a:ext cx="7920000" cy="26446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6050" y="2187708"/>
            <a:ext cx="4301560" cy="466182"/>
          </a:xfrm>
        </p:spPr>
        <p:txBody>
          <a:bodyPr>
            <a:noAutofit/>
          </a:bodyPr>
          <a:lstStyle/>
          <a:p>
            <a:r>
              <a:rPr kumimoji="1" lang="en-US" altLang="zh-CN" sz="3600" dirty="0" smtClean="0"/>
              <a:t>2. </a:t>
            </a:r>
            <a:r>
              <a:rPr kumimoji="1" lang="zh-CN" altLang="en-US" sz="3600" dirty="0" smtClean="0"/>
              <a:t>过渡效果</a:t>
            </a:r>
            <a:endParaRPr kumimoji="1" lang="zh-CN" altLang="en-US" sz="3300" dirty="0"/>
          </a:p>
        </p:txBody>
      </p:sp>
      <p:grpSp>
        <p:nvGrpSpPr>
          <p:cNvPr id="20" name="组 19"/>
          <p:cNvGrpSpPr/>
          <p:nvPr/>
        </p:nvGrpSpPr>
        <p:grpSpPr>
          <a:xfrm>
            <a:off x="2339752" y="1779662"/>
            <a:ext cx="1282146" cy="1286438"/>
            <a:chOff x="1358350" y="2585002"/>
            <a:chExt cx="1709528" cy="1715250"/>
          </a:xfrm>
        </p:grpSpPr>
        <p:cxnSp>
          <p:nvCxnSpPr>
            <p:cNvPr id="10" name="直线连接符 9"/>
            <p:cNvCxnSpPr/>
            <p:nvPr/>
          </p:nvCxnSpPr>
          <p:spPr>
            <a:xfrm>
              <a:off x="1378226" y="2585002"/>
              <a:ext cx="0" cy="170307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1358350" y="2604882"/>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1364974" y="4274820"/>
              <a:ext cx="1702904"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3034750" y="2591187"/>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3041672" y="4089045"/>
              <a:ext cx="6624" cy="211207"/>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副标题 2"/>
          <p:cNvSpPr txBox="1"/>
          <p:nvPr/>
        </p:nvSpPr>
        <p:spPr>
          <a:xfrm>
            <a:off x="5092065" y="3229470"/>
            <a:ext cx="1985545" cy="35976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endParaRPr kumimoji="1" lang="zh-CN" alt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9.3 </a:t>
            </a:r>
            <a:r>
              <a:rPr kumimoji="1" lang="zh-CN" altLang="en-US" dirty="0" smtClean="0"/>
              <a:t>安装</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264660"/>
          </a:xfrm>
        </p:spPr>
        <p:txBody>
          <a:bodyPr/>
          <a:lstStyle/>
          <a:p>
            <a:pPr lvl="0"/>
            <a:r>
              <a:rPr sz="1300"/>
              <a:t>我们将会使用webpack去为我们的模块打包，预处理，热加载。如果你对webpack不熟悉，它就是可以帮助我们把多个js文件打包为1个入口文件，并且可以达到按需加载。这就意味着，我们不用担心由于使用太多的组件，导致了过多的HTTP请求，这是非常有益于产品体验的。但我们并不只是为了这个而使用webpack，我们需要用webpack去编译.vue文件，如果没有使用一个loader去转换我们.vue文件里的style、js和html，那么浏览器就无法识别。</a:t>
            </a:r>
            <a:endParaRPr sz="1300"/>
          </a:p>
          <a:p>
            <a:pPr lvl="0"/>
            <a:r>
              <a:rPr sz="1300"/>
              <a:t>模块热加载是webpack的一个非常碉堡的特性，将会为我们的单页应用带来极大的便利。通常来说，当我们修改了代码刷新页面，那应用里的所有状态就都没有了。这对于开发一个单页应用来说是非常痛苦的，因为需要重新在跑一遍流程。如果有模块热加载，当你修改了代码，你的代码会直接修改，页面并不会刷新，所以状态也会被保留。</a:t>
            </a:r>
            <a:endParaRPr sz="1300"/>
          </a:p>
          <a:p>
            <a:pPr lvl="0"/>
            <a:r>
              <a:rPr sz="1300"/>
              <a:t>Vue也为我们提供了CSS预处理，所以我们可以选择在.vue文件里写LESS或者SASS去代替原生CSS。</a:t>
            </a:r>
            <a:endParaRPr sz="1300"/>
          </a:p>
          <a:p>
            <a:pPr lvl="0"/>
            <a:r>
              <a:rPr sz="1300"/>
              <a:t>我们过去通常需要使用npm下载一堆的依赖，但是现在我们可以选择Vue-cli。这是一个vue生态系统中一个伟大创举。这意味着我们不需要手动构建我们的项目，而它就可以很快地为我们生成。</a:t>
            </a:r>
            <a:endParaRPr sz="13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9.3.1 </a:t>
            </a:r>
            <a:r>
              <a:rPr kumimoji="1" lang="zh-CN" altLang="en-US" dirty="0" smtClean="0"/>
              <a:t>使用</a:t>
            </a:r>
            <a:r>
              <a:rPr kumimoji="1" lang="en-US" altLang="zh-CN" dirty="0" smtClean="0"/>
              <a:t>vue-cli</a:t>
            </a:r>
            <a:r>
              <a:rPr kumimoji="1" lang="zh-CN" altLang="en-US" dirty="0" smtClean="0"/>
              <a:t>构建工程</a:t>
            </a:r>
            <a:r>
              <a:rPr kumimoji="1" lang="en-US" altLang="zh-CN" dirty="0" smtClean="0"/>
              <a:t> </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sz="1600"/>
              <a:t>首先，安装vue-cli。(确保你有node和npm</a:t>
            </a:r>
            <a:r>
              <a:rPr lang="zh-CN" sz="1600"/>
              <a:t>，详细教程见</a:t>
            </a:r>
            <a:r>
              <a:rPr lang="en-US" altLang="zh-CN" sz="1600"/>
              <a:t>6.1</a:t>
            </a:r>
            <a:r>
              <a:rPr sz="1600"/>
              <a:t>)</a:t>
            </a:r>
            <a:endParaRPr sz="1600"/>
          </a:p>
          <a:p>
            <a:pPr marL="0" indent="0">
              <a:buNone/>
            </a:pPr>
            <a:r>
              <a:rPr sz="1600"/>
              <a:t>npm i -g vue-cli</a:t>
            </a:r>
            <a:endParaRPr sz="1600"/>
          </a:p>
          <a:p>
            <a:pPr marL="0" indent="0">
              <a:buNone/>
            </a:pPr>
            <a:r>
              <a:rPr sz="1600"/>
              <a:t>然后创建一个webpack项目并且下载依赖</a:t>
            </a:r>
            <a:endParaRPr sz="1600"/>
          </a:p>
          <a:p>
            <a:pPr marL="0" indent="0">
              <a:buNone/>
            </a:pPr>
            <a:r>
              <a:rPr sz="1600"/>
              <a:t>vue init webpack vue-tutorial</a:t>
            </a:r>
            <a:endParaRPr sz="1600"/>
          </a:p>
          <a:p>
            <a:pPr marL="0" indent="0">
              <a:buNone/>
            </a:pPr>
            <a:endParaRPr sz="1600"/>
          </a:p>
        </p:txBody>
      </p:sp>
      <p:pic>
        <p:nvPicPr>
          <p:cNvPr id="3" name="图片 2"/>
          <p:cNvPicPr>
            <a:picLocks noChangeAspect="1"/>
          </p:cNvPicPr>
          <p:nvPr/>
        </p:nvPicPr>
        <p:blipFill>
          <a:blip r:embed="rId1"/>
          <a:stretch>
            <a:fillRect/>
          </a:stretch>
        </p:blipFill>
        <p:spPr>
          <a:xfrm>
            <a:off x="3569335" y="2184400"/>
            <a:ext cx="4912360" cy="2715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9.3.2 </a:t>
            </a:r>
            <a:r>
              <a:rPr kumimoji="1" lang="zh-CN" altLang="en-US" dirty="0" smtClean="0"/>
              <a:t>安装依赖包</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057015"/>
          </a:xfrm>
        </p:spPr>
        <p:txBody>
          <a:bodyPr/>
          <a:lstStyle/>
          <a:p>
            <a:pPr marL="0" indent="0">
              <a:buNone/>
            </a:pPr>
            <a:r>
              <a:rPr sz="1500"/>
              <a:t>cd vue-</a:t>
            </a:r>
            <a:r>
              <a:rPr lang="en-US" sz="1500"/>
              <a:t>demo</a:t>
            </a:r>
            <a:endParaRPr lang="en-US" sz="1500"/>
          </a:p>
          <a:p>
            <a:pPr marL="0" indent="0">
              <a:buNone/>
            </a:pPr>
            <a:r>
              <a:rPr sz="1500"/>
              <a:t>npm i</a:t>
            </a:r>
            <a:endParaRPr sz="1500"/>
          </a:p>
          <a:p>
            <a:pPr marL="0" indent="0">
              <a:buNone/>
            </a:pPr>
            <a:r>
              <a:rPr sz="1500"/>
              <a:t>接着使用 npm run dev 在热加载中运行我们的应用</a:t>
            </a:r>
            <a:endParaRPr sz="1500"/>
          </a:p>
          <a:p>
            <a:pPr marL="0" indent="0">
              <a:buNone/>
            </a:pPr>
            <a:r>
              <a:rPr sz="1500"/>
              <a:t>这一行命令代表着它会去找到package.json的scripts对象，执行node bulid/dev-server.js。在这文件里，配置了Webpack，会让它去编译项目文件，并且运行服务器，我们在localhost:8080即可查看我们的应用。</a:t>
            </a:r>
            <a:endParaRPr sz="1500"/>
          </a:p>
          <a:p>
            <a:pPr marL="0" indent="0">
              <a:buNone/>
            </a:pPr>
            <a:r>
              <a:rPr sz="1500"/>
              <a:t>这些都准备好后，我们需要为我们的路由、XHR请求、数据管理下载三个库，我们可以从vue的官网中找到他们。另外我们使用bootstrap作为我的UI库</a:t>
            </a:r>
            <a:endParaRPr sz="1500"/>
          </a:p>
          <a:p>
            <a:pPr marL="0" indent="0">
              <a:buNone/>
            </a:pPr>
            <a:r>
              <a:rPr sz="1500"/>
              <a:t>npm i vue-resource vue-router vuex bootstrap --save</a:t>
            </a:r>
            <a:endParaRPr sz="15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9.4 </a:t>
            </a:r>
            <a:r>
              <a:rPr kumimoji="1" lang="zh-CN" altLang="en-US" dirty="0" smtClean="0"/>
              <a:t>初始化</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254500"/>
          </a:xfrm>
        </p:spPr>
        <p:txBody>
          <a:bodyPr/>
          <a:lstStyle/>
          <a:p>
            <a:pPr marL="0" indent="0">
              <a:buNone/>
            </a:pPr>
            <a:r>
              <a:rPr sz="1600"/>
              <a:t>查看我们的应用文件，我们可以在src目录下找到App.vue和main.js。main.js将会作为我们应用的入口文件而App.vue会作为我们应用的初始化组件。先让我们来完善下main.js</a:t>
            </a:r>
            <a:endParaRPr sz="1600"/>
          </a:p>
          <a:p>
            <a:pPr marL="0" indent="0">
              <a:buNone/>
            </a:pPr>
            <a:endParaRPr lang="zh-CN" sz="1600"/>
          </a:p>
        </p:txBody>
      </p:sp>
      <p:graphicFrame>
        <p:nvGraphicFramePr>
          <p:cNvPr id="3" name="表格 2"/>
          <p:cNvGraphicFramePr/>
          <p:nvPr/>
        </p:nvGraphicFramePr>
        <p:xfrm>
          <a:off x="908050" y="1600200"/>
          <a:ext cx="5778500" cy="3364230"/>
        </p:xfrm>
        <a:graphic>
          <a:graphicData uri="http://schemas.openxmlformats.org/drawingml/2006/table">
            <a:tbl>
              <a:tblPr firstRow="1" bandRow="1">
                <a:tableStyleId>{5C22544A-7EE6-4342-B048-85BDC9FD1C3A}</a:tableStyleId>
              </a:tblPr>
              <a:tblGrid>
                <a:gridCol w="5778500"/>
              </a:tblGrid>
              <a:tr h="3364230">
                <a:tc>
                  <a:txBody>
                    <a:bodyPr/>
                    <a:p>
                      <a:pPr>
                        <a:buNone/>
                      </a:pPr>
                      <a:r>
                        <a:rPr lang="zh-CN" altLang="en-US" sz="700" b="0">
                          <a:solidFill>
                            <a:schemeClr val="tx1"/>
                          </a:solidFill>
                        </a:rPr>
                        <a:t>import Vue from 'vue'</a:t>
                      </a:r>
                      <a:endParaRPr lang="zh-CN" altLang="en-US" sz="700" b="0">
                        <a:solidFill>
                          <a:schemeClr val="tx1"/>
                        </a:solidFill>
                      </a:endParaRPr>
                    </a:p>
                    <a:p>
                      <a:pPr>
                        <a:buNone/>
                      </a:pPr>
                      <a:r>
                        <a:rPr lang="zh-CN" altLang="en-US" sz="700" b="0">
                          <a:solidFill>
                            <a:schemeClr val="tx1"/>
                          </a:solidFill>
                        </a:rPr>
                        <a:t>import VueRouter from 'vue-router'</a:t>
                      </a:r>
                      <a:endParaRPr lang="zh-CN" altLang="en-US" sz="700" b="0">
                        <a:solidFill>
                          <a:schemeClr val="tx1"/>
                        </a:solidFill>
                      </a:endParaRPr>
                    </a:p>
                    <a:p>
                      <a:pPr>
                        <a:buNone/>
                      </a:pPr>
                      <a:r>
                        <a:rPr lang="zh-CN" altLang="en-US" sz="700" b="0">
                          <a:solidFill>
                            <a:schemeClr val="tx1"/>
                          </a:solidFill>
                        </a:rPr>
                        <a:t>import VueResource from 'vue-resource'</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import App from './App'</a:t>
                      </a:r>
                      <a:endParaRPr lang="zh-CN" altLang="en-US" sz="700" b="0">
                        <a:solidFill>
                          <a:schemeClr val="tx1"/>
                        </a:solidFill>
                      </a:endParaRPr>
                    </a:p>
                    <a:p>
                      <a:pPr>
                        <a:buNone/>
                      </a:pPr>
                      <a:r>
                        <a:rPr lang="zh-CN" altLang="en-US" sz="700" b="0">
                          <a:solidFill>
                            <a:schemeClr val="tx1"/>
                          </a:solidFill>
                        </a:rPr>
                        <a:t>import Home from './components/Home'</a:t>
                      </a:r>
                      <a:endParaRPr lang="zh-CN" altLang="en-US" sz="700" b="0">
                        <a:solidFill>
                          <a:schemeClr val="tx1"/>
                        </a:solidFill>
                      </a:endParaRPr>
                    </a:p>
                    <a:p>
                      <a:pPr>
                        <a:buNone/>
                      </a:pPr>
                      <a:r>
                        <a:rPr lang="zh-CN" altLang="en-US" sz="700" b="0">
                          <a:solidFill>
                            <a:schemeClr val="tx1"/>
                          </a:solidFill>
                        </a:rPr>
                        <a:t>import 'bootstrap/dist/css/bootstrap.css'</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Vue.use(VueRouter)</a:t>
                      </a:r>
                      <a:endParaRPr lang="zh-CN" altLang="en-US" sz="700" b="0">
                        <a:solidFill>
                          <a:schemeClr val="tx1"/>
                        </a:solidFill>
                      </a:endParaRPr>
                    </a:p>
                    <a:p>
                      <a:pPr>
                        <a:buNone/>
                      </a:pPr>
                      <a:r>
                        <a:rPr lang="zh-CN" altLang="en-US" sz="700" b="0">
                          <a:solidFill>
                            <a:schemeClr val="tx1"/>
                          </a:solidFill>
                        </a:rPr>
                        <a:t>Vue.use(VueResource)</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const routes = [{</a:t>
                      </a:r>
                      <a:endParaRPr lang="zh-CN" altLang="en-US" sz="700" b="0">
                        <a:solidFill>
                          <a:schemeClr val="tx1"/>
                        </a:solidFill>
                      </a:endParaRPr>
                    </a:p>
                    <a:p>
                      <a:pPr>
                        <a:buNone/>
                      </a:pPr>
                      <a:r>
                        <a:rPr lang="zh-CN" altLang="en-US" sz="700" b="0">
                          <a:solidFill>
                            <a:schemeClr val="tx1"/>
                          </a:solidFill>
                        </a:rPr>
                        <a:t>  path : '/',</a:t>
                      </a:r>
                      <a:endParaRPr lang="zh-CN" altLang="en-US" sz="700" b="0">
                        <a:solidFill>
                          <a:schemeClr val="tx1"/>
                        </a:solidFill>
                      </a:endParaRPr>
                    </a:p>
                    <a:p>
                      <a:pPr>
                        <a:buNone/>
                      </a:pPr>
                      <a:r>
                        <a:rPr lang="zh-CN" altLang="en-US" sz="700" b="0">
                          <a:solidFill>
                            <a:schemeClr val="tx1"/>
                          </a:solidFill>
                        </a:rPr>
                        <a:t>  component : Home</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p>
                      <a:pPr>
                        <a:buNone/>
                      </a:pPr>
                      <a:r>
                        <a:rPr lang="zh-CN" altLang="en-US" sz="700" b="0">
                          <a:solidFill>
                            <a:schemeClr val="tx1"/>
                          </a:solidFill>
                        </a:rPr>
                        <a:t>  path : '/home',</a:t>
                      </a:r>
                      <a:endParaRPr lang="zh-CN" altLang="en-US" sz="700" b="0">
                        <a:solidFill>
                          <a:schemeClr val="tx1"/>
                        </a:solidFill>
                      </a:endParaRPr>
                    </a:p>
                    <a:p>
                      <a:pPr>
                        <a:buNone/>
                      </a:pPr>
                      <a:r>
                        <a:rPr lang="zh-CN" altLang="en-US" sz="700" b="0">
                          <a:solidFill>
                            <a:schemeClr val="tx1"/>
                          </a:solidFill>
                        </a:rPr>
                        <a:t>  component : Home</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const router = new VueRouter({</a:t>
                      </a:r>
                      <a:endParaRPr lang="zh-CN" altLang="en-US" sz="700" b="0">
                        <a:solidFill>
                          <a:schemeClr val="tx1"/>
                        </a:solidFill>
                      </a:endParaRPr>
                    </a:p>
                    <a:p>
                      <a:pPr>
                        <a:buNone/>
                      </a:pPr>
                      <a:r>
                        <a:rPr lang="zh-CN" altLang="en-US" sz="700" b="0">
                          <a:solidFill>
                            <a:schemeClr val="tx1"/>
                          </a:solidFill>
                        </a:rPr>
                        <a:t>  routes</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 eslint-disable no-new */</a:t>
                      </a:r>
                      <a:endParaRPr lang="zh-CN" altLang="en-US" sz="700" b="0">
                        <a:solidFill>
                          <a:schemeClr val="tx1"/>
                        </a:solidFill>
                      </a:endParaRPr>
                    </a:p>
                    <a:p>
                      <a:pPr>
                        <a:buNone/>
                      </a:pPr>
                      <a:r>
                        <a:rPr lang="zh-CN" altLang="en-US" sz="700" b="0">
                          <a:solidFill>
                            <a:schemeClr val="tx1"/>
                          </a:solidFill>
                        </a:rPr>
                        <a:t>// 实例化我们的Vue</a:t>
                      </a:r>
                      <a:endParaRPr lang="zh-CN" altLang="en-US" sz="700" b="0">
                        <a:solidFill>
                          <a:schemeClr val="tx1"/>
                        </a:solidFill>
                      </a:endParaRPr>
                    </a:p>
                    <a:p>
                      <a:pPr>
                        <a:buNone/>
                      </a:pPr>
                      <a:r>
                        <a:rPr lang="zh-CN" altLang="en-US" sz="700" b="0">
                          <a:solidFill>
                            <a:schemeClr val="tx1"/>
                          </a:solidFill>
                        </a:rPr>
                        <a:t>var app = new Vue({</a:t>
                      </a:r>
                      <a:endParaRPr lang="zh-CN" altLang="en-US" sz="700" b="0">
                        <a:solidFill>
                          <a:schemeClr val="tx1"/>
                        </a:solidFill>
                      </a:endParaRPr>
                    </a:p>
                    <a:p>
                      <a:pPr>
                        <a:buNone/>
                      </a:pPr>
                      <a:r>
                        <a:rPr lang="zh-CN" altLang="en-US" sz="700" b="0">
                          <a:solidFill>
                            <a:schemeClr val="tx1"/>
                          </a:solidFill>
                        </a:rPr>
                        <a:t>  el: '#app',</a:t>
                      </a:r>
                      <a:endParaRPr lang="zh-CN" altLang="en-US" sz="700" b="0">
                        <a:solidFill>
                          <a:schemeClr val="tx1"/>
                        </a:solidFill>
                      </a:endParaRPr>
                    </a:p>
                    <a:p>
                      <a:pPr>
                        <a:buNone/>
                      </a:pPr>
                      <a:r>
                        <a:rPr lang="zh-CN" altLang="en-US" sz="700" b="0">
                          <a:solidFill>
                            <a:schemeClr val="tx1"/>
                          </a:solidFill>
                        </a:rPr>
                        <a:t>  router,</a:t>
                      </a:r>
                      <a:endParaRPr lang="zh-CN" altLang="en-US" sz="700" b="0">
                        <a:solidFill>
                          <a:schemeClr val="tx1"/>
                        </a:solidFill>
                      </a:endParaRPr>
                    </a:p>
                    <a:p>
                      <a:pPr>
                        <a:buNone/>
                      </a:pPr>
                      <a:r>
                        <a:rPr lang="zh-CN" altLang="en-US" sz="700" b="0">
                          <a:solidFill>
                            <a:schemeClr val="tx1"/>
                          </a:solidFill>
                        </a:rPr>
                        <a:t>  ...App,</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9.4 </a:t>
            </a:r>
            <a:r>
              <a:rPr kumimoji="1" lang="zh-CN" altLang="en-US" dirty="0" smtClean="0"/>
              <a:t>初始化</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sz="1600"/>
              <a:t>可以发现我们在main.js里使用了两个组件App.vue和Home.vue，稍后让我们具体实现它们的内容。</a:t>
            </a:r>
            <a:endParaRPr sz="1600"/>
          </a:p>
          <a:p>
            <a:pPr marL="0" indent="0">
              <a:buNone/>
            </a:pPr>
            <a:r>
              <a:rPr sz="1600"/>
              <a:t>而我们的index.html只需要保留&lt;div id="app"&gt;&lt;/div&gt;即可，我们的Vue在实例化时设置了el : '#app' 所以会替换这标签，为我们App组件的内容</a:t>
            </a:r>
            <a:endParaRPr sz="1600"/>
          </a:p>
          <a:p>
            <a:pPr marL="0" indent="0">
              <a:buNone/>
            </a:pPr>
            <a:r>
              <a:rPr sz="1600"/>
              <a:t>//index.html</a:t>
            </a:r>
            <a:endParaRPr sz="1600"/>
          </a:p>
          <a:p>
            <a:pPr marL="0" indent="0">
              <a:buNone/>
            </a:pPr>
            <a:r>
              <a:rPr sz="1600"/>
              <a:t>&lt;div id="app"&gt;&lt;/div&gt;</a:t>
            </a:r>
            <a:endParaRPr sz="1600"/>
          </a:p>
          <a:p>
            <a:pPr marL="0" indent="0">
              <a:buNone/>
            </a:pPr>
            <a:r>
              <a:rPr sz="1600"/>
              <a:t>我们的初始化就到这结束了，接下来让我们开始创建组件。</a:t>
            </a:r>
            <a:endParaRPr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9.5.1 </a:t>
            </a:r>
            <a:r>
              <a:rPr kumimoji="1" lang="zh-CN" altLang="en-US" dirty="0" smtClean="0"/>
              <a:t>创建组件</a:t>
            </a:r>
            <a:r>
              <a:rPr kumimoji="1" lang="en-US" altLang="zh-CN" dirty="0" smtClean="0"/>
              <a:t>-app</a:t>
            </a:r>
            <a:r>
              <a:rPr kumimoji="1" lang="zh-CN" altLang="en-US" dirty="0" smtClean="0"/>
              <a:t>结构</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sz="1600"/>
              <a:t>首先我们在App.vue里为我们的应用写个顶部导航。</a:t>
            </a:r>
            <a:endParaRPr sz="1600"/>
          </a:p>
          <a:p>
            <a:pPr marL="0" indent="0">
              <a:buNone/>
            </a:pPr>
            <a:endParaRPr lang="zh-CN" sz="1600"/>
          </a:p>
        </p:txBody>
      </p:sp>
      <p:graphicFrame>
        <p:nvGraphicFramePr>
          <p:cNvPr id="3" name="表格 2"/>
          <p:cNvGraphicFramePr/>
          <p:nvPr/>
        </p:nvGraphicFramePr>
        <p:xfrm>
          <a:off x="692150" y="1214755"/>
          <a:ext cx="5778500" cy="2940685"/>
        </p:xfrm>
        <a:graphic>
          <a:graphicData uri="http://schemas.openxmlformats.org/drawingml/2006/table">
            <a:tbl>
              <a:tblPr firstRow="1" bandRow="1">
                <a:tableStyleId>{5C22544A-7EE6-4342-B048-85BDC9FD1C3A}</a:tableStyleId>
              </a:tblPr>
              <a:tblGrid>
                <a:gridCol w="5778500"/>
              </a:tblGrid>
              <a:tr h="2940685">
                <a:tc>
                  <a:txBody>
                    <a:bodyPr/>
                    <a:p>
                      <a:pPr>
                        <a:buNone/>
                      </a:pPr>
                      <a:r>
                        <a:rPr lang="zh-CN" altLang="en-US" sz="700" b="0">
                          <a:solidFill>
                            <a:schemeClr val="tx1"/>
                          </a:solidFill>
                        </a:rPr>
                        <a:t>&lt;template&gt;</a:t>
                      </a:r>
                      <a:endParaRPr lang="zh-CN" altLang="en-US" sz="700" b="0">
                        <a:solidFill>
                          <a:schemeClr val="tx1"/>
                        </a:solidFill>
                      </a:endParaRPr>
                    </a:p>
                    <a:p>
                      <a:pPr>
                        <a:buNone/>
                      </a:pPr>
                      <a:r>
                        <a:rPr lang="zh-CN" altLang="en-US" sz="700" b="0">
                          <a:solidFill>
                            <a:schemeClr val="tx1"/>
                          </a:solidFill>
                        </a:rPr>
                        <a:t>  &lt;div id="wrapper"&gt;</a:t>
                      </a:r>
                      <a:endParaRPr lang="zh-CN" altLang="en-US" sz="700" b="0">
                        <a:solidFill>
                          <a:schemeClr val="tx1"/>
                        </a:solidFill>
                      </a:endParaRPr>
                    </a:p>
                    <a:p>
                      <a:pPr>
                        <a:buNone/>
                      </a:pPr>
                      <a:r>
                        <a:rPr lang="zh-CN" altLang="en-US" sz="700" b="0">
                          <a:solidFill>
                            <a:schemeClr val="tx1"/>
                          </a:solidFill>
                        </a:rPr>
                        <a:t>    &lt;nav class="navbar navbar-default"&gt;</a:t>
                      </a:r>
                      <a:endParaRPr lang="zh-CN" altLang="en-US" sz="700" b="0">
                        <a:solidFill>
                          <a:schemeClr val="tx1"/>
                        </a:solidFill>
                      </a:endParaRPr>
                    </a:p>
                    <a:p>
                      <a:pPr>
                        <a:buNone/>
                      </a:pPr>
                      <a:r>
                        <a:rPr lang="zh-CN" altLang="en-US" sz="700" b="0">
                          <a:solidFill>
                            <a:schemeClr val="tx1"/>
                          </a:solidFill>
                        </a:rPr>
                        <a:t>      &lt;div class="container"&gt;</a:t>
                      </a:r>
                      <a:endParaRPr lang="zh-CN" altLang="en-US" sz="700" b="0">
                        <a:solidFill>
                          <a:schemeClr val="tx1"/>
                        </a:solidFill>
                      </a:endParaRPr>
                    </a:p>
                    <a:p>
                      <a:pPr>
                        <a:buNone/>
                      </a:pPr>
                      <a:r>
                        <a:rPr lang="zh-CN" altLang="en-US" sz="700" b="0">
                          <a:solidFill>
                            <a:schemeClr val="tx1"/>
                          </a:solidFill>
                        </a:rPr>
                        <a:t>        &lt;a class="navbar-brand" href="#"&gt;</a:t>
                      </a:r>
                      <a:endParaRPr lang="zh-CN" altLang="en-US" sz="700" b="0">
                        <a:solidFill>
                          <a:schemeClr val="tx1"/>
                        </a:solidFill>
                      </a:endParaRPr>
                    </a:p>
                    <a:p>
                      <a:pPr>
                        <a:buNone/>
                      </a:pPr>
                      <a:r>
                        <a:rPr lang="zh-CN" altLang="en-US" sz="700" b="0">
                          <a:solidFill>
                            <a:schemeClr val="tx1"/>
                          </a:solidFill>
                        </a:rPr>
                        <a:t>          &lt;i class="glyphicon glyphicon-time"&gt;&lt;/i&gt;</a:t>
                      </a:r>
                      <a:endParaRPr lang="zh-CN" altLang="en-US" sz="700" b="0">
                        <a:solidFill>
                          <a:schemeClr val="tx1"/>
                        </a:solidFill>
                      </a:endParaRPr>
                    </a:p>
                    <a:p>
                      <a:pPr>
                        <a:buNone/>
                      </a:pPr>
                      <a:r>
                        <a:rPr lang="zh-CN" altLang="en-US" sz="700" b="0">
                          <a:solidFill>
                            <a:schemeClr val="tx1"/>
                          </a:solidFill>
                        </a:rPr>
                        <a:t>          计划板</a:t>
                      </a:r>
                      <a:endParaRPr lang="zh-CN" altLang="en-US" sz="700" b="0">
                        <a:solidFill>
                          <a:schemeClr val="tx1"/>
                        </a:solidFill>
                      </a:endParaRPr>
                    </a:p>
                    <a:p>
                      <a:pPr>
                        <a:buNone/>
                      </a:pPr>
                      <a:r>
                        <a:rPr lang="zh-CN" altLang="en-US" sz="700" b="0">
                          <a:solidFill>
                            <a:schemeClr val="tx1"/>
                          </a:solidFill>
                        </a:rPr>
                        <a:t>        &lt;/a&gt;</a:t>
                      </a:r>
                      <a:endParaRPr lang="zh-CN" altLang="en-US" sz="700" b="0">
                        <a:solidFill>
                          <a:schemeClr val="tx1"/>
                        </a:solidFill>
                      </a:endParaRPr>
                    </a:p>
                    <a:p>
                      <a:pPr>
                        <a:buNone/>
                      </a:pPr>
                      <a:r>
                        <a:rPr lang="zh-CN" altLang="en-US" sz="700" b="0">
                          <a:solidFill>
                            <a:schemeClr val="tx1"/>
                          </a:solidFill>
                        </a:rPr>
                        <a:t>        &lt;ul class="nav navbar-nav"&gt;</a:t>
                      </a:r>
                      <a:endParaRPr lang="zh-CN" altLang="en-US" sz="700" b="0">
                        <a:solidFill>
                          <a:schemeClr val="tx1"/>
                        </a:solidFill>
                      </a:endParaRPr>
                    </a:p>
                    <a:p>
                      <a:pPr>
                        <a:buNone/>
                      </a:pPr>
                      <a:r>
                        <a:rPr lang="zh-CN" altLang="en-US" sz="700" b="0">
                          <a:solidFill>
                            <a:schemeClr val="tx1"/>
                          </a:solidFill>
                        </a:rPr>
                        <a:t>          &lt;li&gt;</a:t>
                      </a:r>
                      <a:r>
                        <a:rPr lang="zh-CN" altLang="en-US" sz="700" b="0">
                          <a:solidFill>
                            <a:srgbClr val="FF0000"/>
                          </a:solidFill>
                        </a:rPr>
                        <a:t>&lt;router-link to="/home"&gt;首页&lt;/router-link&gt;</a:t>
                      </a:r>
                      <a:r>
                        <a:rPr lang="zh-CN" altLang="en-US" sz="700" b="0">
                          <a:solidFill>
                            <a:schemeClr val="tx1"/>
                          </a:solidFill>
                        </a:rPr>
                        <a:t>&lt;/li&gt;</a:t>
                      </a:r>
                      <a:endParaRPr lang="zh-CN" altLang="en-US" sz="700" b="0">
                        <a:solidFill>
                          <a:schemeClr val="tx1"/>
                        </a:solidFill>
                      </a:endParaRPr>
                    </a:p>
                    <a:p>
                      <a:pPr>
                        <a:buNone/>
                      </a:pPr>
                      <a:r>
                        <a:rPr lang="zh-CN" altLang="en-US" sz="700" b="0">
                          <a:solidFill>
                            <a:schemeClr val="tx1"/>
                          </a:solidFill>
                        </a:rPr>
                        <a:t>          &lt;li&gt;</a:t>
                      </a:r>
                      <a:r>
                        <a:rPr lang="zh-CN" altLang="en-US" sz="700" b="0">
                          <a:solidFill>
                            <a:srgbClr val="FF0000"/>
                          </a:solidFill>
                        </a:rPr>
                        <a:t>&lt;router-link to="/time-entries"&gt;计划列表&lt;/router-link&gt;</a:t>
                      </a:r>
                      <a:r>
                        <a:rPr lang="zh-CN" altLang="en-US" sz="700" b="0">
                          <a:solidFill>
                            <a:schemeClr val="tx1"/>
                          </a:solidFill>
                        </a:rPr>
                        <a:t>&lt;/li&gt;</a:t>
                      </a:r>
                      <a:endParaRPr lang="zh-CN" altLang="en-US" sz="700" b="0">
                        <a:solidFill>
                          <a:schemeClr val="tx1"/>
                        </a:solidFill>
                      </a:endParaRPr>
                    </a:p>
                    <a:p>
                      <a:pPr>
                        <a:buNone/>
                      </a:pPr>
                      <a:r>
                        <a:rPr lang="zh-CN" altLang="en-US" sz="700" b="0">
                          <a:solidFill>
                            <a:schemeClr val="tx1"/>
                          </a:solidFill>
                        </a:rPr>
                        <a:t>        &lt;/ul&gt;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&lt;/nav&gt;</a:t>
                      </a:r>
                      <a:endParaRPr lang="zh-CN" altLang="en-US" sz="700" b="0">
                        <a:solidFill>
                          <a:schemeClr val="tx1"/>
                        </a:solidFill>
                      </a:endParaRPr>
                    </a:p>
                    <a:p>
                      <a:pPr>
                        <a:buNone/>
                      </a:pPr>
                      <a:r>
                        <a:rPr lang="zh-CN" altLang="en-US" sz="700" b="0">
                          <a:solidFill>
                            <a:schemeClr val="tx1"/>
                          </a:solidFill>
                        </a:rPr>
                        <a:t>    &lt;div class="container"&gt;</a:t>
                      </a:r>
                      <a:endParaRPr lang="zh-CN" altLang="en-US" sz="700" b="0">
                        <a:solidFill>
                          <a:schemeClr val="tx1"/>
                        </a:solidFill>
                      </a:endParaRPr>
                    </a:p>
                    <a:p>
                      <a:pPr>
                        <a:buNone/>
                      </a:pPr>
                      <a:r>
                        <a:rPr lang="zh-CN" altLang="en-US" sz="700" b="0">
                          <a:solidFill>
                            <a:schemeClr val="tx1"/>
                          </a:solidFill>
                        </a:rPr>
                        <a:t>      &lt;div class="col-sm-3"&gt;</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 class="col-sm-9"&gt;</a:t>
                      </a:r>
                      <a:endParaRPr lang="zh-CN" altLang="en-US" sz="700" b="0">
                        <a:solidFill>
                          <a:schemeClr val="tx1"/>
                        </a:solidFill>
                      </a:endParaRPr>
                    </a:p>
                    <a:p>
                      <a:pPr>
                        <a:buNone/>
                      </a:pPr>
                      <a:r>
                        <a:rPr lang="zh-CN" altLang="en-US" sz="700" b="0">
                          <a:solidFill>
                            <a:schemeClr val="tx1"/>
                          </a:solidFill>
                        </a:rPr>
                        <a:t>       </a:t>
                      </a:r>
                      <a:r>
                        <a:rPr lang="zh-CN" altLang="en-US" sz="700" b="0">
                          <a:solidFill>
                            <a:srgbClr val="FF0000"/>
                          </a:solidFill>
                        </a:rPr>
                        <a:t> &lt;router-view&gt;&lt;/router-view&gt;</a:t>
                      </a:r>
                      <a:endParaRPr lang="zh-CN" altLang="en-US" sz="700" b="0">
                        <a:solidFill>
                          <a:srgbClr val="FF0000"/>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&lt;/template&gt;</a:t>
                      </a:r>
                      <a:endParaRPr lang="zh-CN" altLang="en-US" sz="700" b="0">
                        <a:solidFill>
                          <a:schemeClr val="tx1"/>
                        </a:solidFill>
                      </a:endParaRPr>
                    </a:p>
                  </a:txBody>
                  <a:tcPr>
                    <a:solidFill>
                      <a:schemeClr val="bg1">
                        <a:lumMod val="95000"/>
                      </a:schemeClr>
                    </a:solidFill>
                  </a:tcPr>
                </a:tc>
              </a:tr>
            </a:tbl>
          </a:graphicData>
        </a:graphic>
      </p:graphicFrame>
      <p:sp>
        <p:nvSpPr>
          <p:cNvPr id="5" name="文本框 4"/>
          <p:cNvSpPr txBox="1"/>
          <p:nvPr/>
        </p:nvSpPr>
        <p:spPr>
          <a:xfrm>
            <a:off x="3795395" y="1261110"/>
            <a:ext cx="2540000" cy="1371600"/>
          </a:xfrm>
          <a:prstGeom prst="rect">
            <a:avLst/>
          </a:prstGeom>
          <a:noFill/>
        </p:spPr>
        <p:txBody>
          <a:bodyPr wrap="square" rtlCol="0" anchor="t">
            <a:spAutoFit/>
          </a:bodyPr>
          <a:p>
            <a:r>
              <a:rPr lang="zh-CN" altLang="en-US" sz="1200"/>
              <a:t>除了我们的navbar以外，我们还需要一个.Container去放我们其余需要展示的信息。</a:t>
            </a:r>
            <a:endParaRPr lang="zh-CN" altLang="en-US" sz="1200"/>
          </a:p>
          <a:p>
            <a:r>
              <a:rPr lang="zh-CN" altLang="en-US" sz="1200"/>
              <a:t>并且在这里我们要放一个</a:t>
            </a:r>
            <a:r>
              <a:rPr lang="zh-CN" altLang="en-US" sz="1200">
                <a:solidFill>
                  <a:srgbClr val="FF0000"/>
                </a:solidFill>
              </a:rPr>
              <a:t>router-view</a:t>
            </a:r>
            <a:r>
              <a:rPr lang="zh-CN" altLang="en-US" sz="1200"/>
              <a:t>标签，vue-router的切换就是通过这个标签开始显现的。</a:t>
            </a:r>
            <a:endParaRPr lang="zh-CN" altLang="en-US" sz="1200"/>
          </a:p>
          <a:p>
            <a:r>
              <a:rPr lang="zh-CN" altLang="en-US" sz="1200"/>
              <a:t>通过</a:t>
            </a:r>
            <a:r>
              <a:rPr lang="en-US" altLang="zh-CN" sz="1200"/>
              <a:t>router-link</a:t>
            </a:r>
            <a:r>
              <a:rPr lang="zh-CN" altLang="en-US" sz="1200"/>
              <a:t>来进行路由的切换</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9.5.2 </a:t>
            </a:r>
            <a:r>
              <a:rPr kumimoji="1" lang="zh-CN" altLang="en-US" dirty="0" smtClean="0"/>
              <a:t>创建组件</a:t>
            </a:r>
            <a:r>
              <a:rPr kumimoji="1" lang="en-US" altLang="zh-CN" dirty="0" smtClean="0"/>
              <a:t>-Home</a:t>
            </a:r>
            <a:r>
              <a:rPr kumimoji="1" lang="zh-CN" altLang="en-US" dirty="0" smtClean="0"/>
              <a:t>页搭建</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sz="1600"/>
              <a:t>我们需要创建一个Home.vue作为我们的首页</a:t>
            </a:r>
            <a:endParaRPr sz="1600"/>
          </a:p>
          <a:p>
            <a:pPr marL="0" indent="0">
              <a:buNone/>
            </a:pPr>
            <a:endParaRPr sz="1600"/>
          </a:p>
          <a:p>
            <a:pPr marL="0" indent="0">
              <a:buNone/>
            </a:pPr>
            <a:endParaRPr sz="1600"/>
          </a:p>
          <a:p>
            <a:pPr marL="0" indent="0">
              <a:buNone/>
            </a:pPr>
            <a:endParaRPr sz="1600"/>
          </a:p>
          <a:p>
            <a:pPr marL="0" indent="0">
              <a:buNone/>
            </a:pPr>
            <a:endParaRPr lang="zh-CN" sz="1600"/>
          </a:p>
          <a:p>
            <a:r>
              <a:rPr lang="zh-CN" sz="1600"/>
              <a:t>搭建完成后，应该可以看到右图效果</a:t>
            </a:r>
            <a:endParaRPr lang="zh-CN" sz="1600"/>
          </a:p>
          <a:p>
            <a:pPr marL="0" indent="0">
              <a:buNone/>
            </a:pPr>
            <a:endParaRPr sz="1600"/>
          </a:p>
        </p:txBody>
      </p:sp>
      <p:graphicFrame>
        <p:nvGraphicFramePr>
          <p:cNvPr id="3" name="表格 2"/>
          <p:cNvGraphicFramePr/>
          <p:nvPr/>
        </p:nvGraphicFramePr>
        <p:xfrm>
          <a:off x="619125" y="1172845"/>
          <a:ext cx="4391025" cy="1553210"/>
        </p:xfrm>
        <a:graphic>
          <a:graphicData uri="http://schemas.openxmlformats.org/drawingml/2006/table">
            <a:tbl>
              <a:tblPr firstRow="1" bandRow="1">
                <a:tableStyleId>{5C22544A-7EE6-4342-B048-85BDC9FD1C3A}</a:tableStyleId>
              </a:tblPr>
              <a:tblGrid>
                <a:gridCol w="4391025"/>
              </a:tblGrid>
              <a:tr h="1553210">
                <a:tc>
                  <a:txBody>
                    <a:bodyPr/>
                    <a:p>
                      <a:pPr>
                        <a:buNone/>
                      </a:pPr>
                      <a:r>
                        <a:rPr lang="zh-CN" altLang="en-US" sz="700" b="0">
                          <a:solidFill>
                            <a:schemeClr val="tx1"/>
                          </a:solidFill>
                        </a:rPr>
                        <a:t>// src/components/Home.vue</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&lt;template&gt;</a:t>
                      </a:r>
                      <a:endParaRPr lang="zh-CN" altLang="en-US" sz="700" b="0">
                        <a:solidFill>
                          <a:schemeClr val="tx1"/>
                        </a:solidFill>
                      </a:endParaRPr>
                    </a:p>
                    <a:p>
                      <a:pPr>
                        <a:buNone/>
                      </a:pPr>
                      <a:r>
                        <a:rPr lang="zh-CN" altLang="en-US" sz="700" b="0">
                          <a:solidFill>
                            <a:schemeClr val="tx1"/>
                          </a:solidFill>
                        </a:rPr>
                        <a:t>  &lt;div class="jumbotron"&gt;</a:t>
                      </a:r>
                      <a:endParaRPr lang="zh-CN" altLang="en-US" sz="700" b="0">
                        <a:solidFill>
                          <a:schemeClr val="tx1"/>
                        </a:solidFill>
                      </a:endParaRPr>
                    </a:p>
                    <a:p>
                      <a:pPr>
                        <a:buNone/>
                      </a:pPr>
                      <a:r>
                        <a:rPr lang="zh-CN" altLang="en-US" sz="700" b="0">
                          <a:solidFill>
                            <a:schemeClr val="tx1"/>
                          </a:solidFill>
                        </a:rPr>
                        <a:t>    &lt;h1&gt;任务追踪&lt;/h1&gt;</a:t>
                      </a:r>
                      <a:endParaRPr lang="zh-CN" altLang="en-US" sz="700" b="0">
                        <a:solidFill>
                          <a:schemeClr val="tx1"/>
                        </a:solidFill>
                      </a:endParaRPr>
                    </a:p>
                    <a:p>
                      <a:pPr>
                        <a:buNone/>
                      </a:pPr>
                      <a:r>
                        <a:rPr lang="zh-CN" altLang="en-US" sz="700" b="0">
                          <a:solidFill>
                            <a:schemeClr val="tx1"/>
                          </a:solidFill>
                        </a:rPr>
                        <a:t>    &lt;p&gt;</a:t>
                      </a:r>
                      <a:endParaRPr lang="zh-CN" altLang="en-US" sz="700" b="0">
                        <a:solidFill>
                          <a:schemeClr val="tx1"/>
                        </a:solidFill>
                      </a:endParaRPr>
                    </a:p>
                    <a:p>
                      <a:pPr>
                        <a:buNone/>
                      </a:pPr>
                      <a:r>
                        <a:rPr lang="zh-CN" altLang="en-US" sz="700" b="0">
                          <a:solidFill>
                            <a:schemeClr val="tx1"/>
                          </a:solidFill>
                        </a:rPr>
                        <a:t>      &lt;strong&gt;</a:t>
                      </a:r>
                      <a:endParaRPr lang="zh-CN" altLang="en-US" sz="700" b="0">
                        <a:solidFill>
                          <a:schemeClr val="tx1"/>
                        </a:solidFill>
                      </a:endParaRPr>
                    </a:p>
                    <a:p>
                      <a:pPr>
                        <a:buNone/>
                      </a:pPr>
                      <a:r>
                        <a:rPr lang="zh-CN" altLang="en-US" sz="700" b="0">
                          <a:solidFill>
                            <a:schemeClr val="tx1"/>
                          </a:solidFill>
                        </a:rPr>
                        <a:t>        &lt;router-link to="/time-entries"&gt;创建一个任务&lt;/router-link&gt;</a:t>
                      </a:r>
                      <a:endParaRPr lang="zh-CN" altLang="en-US" sz="700" b="0">
                        <a:solidFill>
                          <a:schemeClr val="tx1"/>
                        </a:solidFill>
                      </a:endParaRPr>
                    </a:p>
                    <a:p>
                      <a:pPr>
                        <a:buNone/>
                      </a:pPr>
                      <a:r>
                        <a:rPr lang="zh-CN" altLang="en-US" sz="700" b="0">
                          <a:solidFill>
                            <a:schemeClr val="tx1"/>
                          </a:solidFill>
                        </a:rPr>
                        <a:t>      &lt;/strong&gt;</a:t>
                      </a:r>
                      <a:endParaRPr lang="zh-CN" altLang="en-US" sz="700" b="0">
                        <a:solidFill>
                          <a:schemeClr val="tx1"/>
                        </a:solidFill>
                      </a:endParaRPr>
                    </a:p>
                    <a:p>
                      <a:pPr>
                        <a:buNone/>
                      </a:pPr>
                      <a:r>
                        <a:rPr lang="zh-CN" altLang="en-US" sz="700" b="0">
                          <a:solidFill>
                            <a:schemeClr val="tx1"/>
                          </a:solidFill>
                        </a:rPr>
                        <a:t>    &lt;/p&gt;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&lt;/template&gt;</a:t>
                      </a:r>
                      <a:endParaRPr lang="zh-CN" altLang="en-US" sz="700" b="0">
                        <a:solidFill>
                          <a:schemeClr val="tx1"/>
                        </a:solidFill>
                      </a:endParaRPr>
                    </a:p>
                  </a:txBody>
                  <a:tcPr>
                    <a:solidFill>
                      <a:schemeClr val="bg1">
                        <a:lumMod val="95000"/>
                      </a:schemeClr>
                    </a:solidFill>
                  </a:tcPr>
                </a:tc>
              </a:tr>
            </a:tbl>
          </a:graphicData>
        </a:graphic>
      </p:graphicFrame>
      <p:pic>
        <p:nvPicPr>
          <p:cNvPr id="5" name="图片 4"/>
          <p:cNvPicPr>
            <a:picLocks noChangeAspect="1"/>
          </p:cNvPicPr>
          <p:nvPr/>
        </p:nvPicPr>
        <p:blipFill>
          <a:blip r:embed="rId1"/>
          <a:stretch>
            <a:fillRect/>
          </a:stretch>
        </p:blipFill>
        <p:spPr>
          <a:xfrm>
            <a:off x="4225290" y="2477770"/>
            <a:ext cx="4636135" cy="2161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9.5.3 </a:t>
            </a:r>
            <a:r>
              <a:rPr kumimoji="1" lang="zh-CN" altLang="en-US" dirty="0" smtClean="0"/>
              <a:t>创建组件</a:t>
            </a:r>
            <a:r>
              <a:rPr kumimoji="1" lang="en-US" altLang="zh-CN" dirty="0" smtClean="0"/>
              <a:t>-侧边栏组件</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750" y="709930"/>
            <a:ext cx="8229600" cy="4057015"/>
          </a:xfrm>
        </p:spPr>
        <p:txBody>
          <a:bodyPr/>
          <a:lstStyle/>
          <a:p>
            <a:pPr marL="0" indent="0">
              <a:buNone/>
            </a:pPr>
            <a:r>
              <a:rPr sz="1600"/>
              <a:t>我们首页左侧还有一块空白，我们需要它放下一个侧边栏去统计所有计划的总时间。</a:t>
            </a:r>
            <a:endParaRPr sz="1600"/>
          </a:p>
          <a:p>
            <a:endParaRPr lang="zh-CN" sz="1600"/>
          </a:p>
          <a:p>
            <a:endParaRPr lang="zh-CN" sz="1600"/>
          </a:p>
          <a:p>
            <a:endParaRPr lang="zh-CN" sz="1600"/>
          </a:p>
          <a:p>
            <a:endParaRPr lang="zh-CN" sz="1600"/>
          </a:p>
          <a:p>
            <a:endParaRPr lang="zh-CN" sz="1600"/>
          </a:p>
          <a:p>
            <a:r>
              <a:rPr lang="zh-CN" sz="1600"/>
              <a:t>在左侧，我们通过嵌套的方式，又引入了一个子组件Sidebar.vue，接下来我们创建Sidebar.vue</a:t>
            </a:r>
            <a:endParaRPr lang="zh-CN" sz="1600"/>
          </a:p>
        </p:txBody>
      </p:sp>
      <p:graphicFrame>
        <p:nvGraphicFramePr>
          <p:cNvPr id="5" name="表格 4"/>
          <p:cNvGraphicFramePr/>
          <p:nvPr/>
        </p:nvGraphicFramePr>
        <p:xfrm>
          <a:off x="828040" y="1287145"/>
          <a:ext cx="6314440" cy="2471420"/>
        </p:xfrm>
        <a:graphic>
          <a:graphicData uri="http://schemas.openxmlformats.org/drawingml/2006/table">
            <a:tbl>
              <a:tblPr firstRow="1" bandRow="1">
                <a:tableStyleId>{5C22544A-7EE6-4342-B048-85BDC9FD1C3A}</a:tableStyleId>
              </a:tblPr>
              <a:tblGrid>
                <a:gridCol w="6314440"/>
              </a:tblGrid>
              <a:tr h="2471420">
                <a:tc>
                  <a:txBody>
                    <a:bodyPr/>
                    <a:p>
                      <a:pPr>
                        <a:buNone/>
                      </a:pPr>
                      <a:r>
                        <a:rPr lang="zh-CN" altLang="en-US" sz="700" b="0">
                          <a:solidFill>
                            <a:schemeClr val="tx1"/>
                          </a:solidFill>
                        </a:rPr>
                        <a:t>// src/App.vue</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  //上面内容没有改动，只修改了红字标识的部分</a:t>
                      </a:r>
                      <a:endParaRPr lang="zh-CN" altLang="en-US" sz="700" b="0">
                        <a:solidFill>
                          <a:schemeClr val="tx1"/>
                        </a:solidFill>
                      </a:endParaRPr>
                    </a:p>
                    <a:p>
                      <a:pPr>
                        <a:buNone/>
                      </a:pPr>
                      <a:r>
                        <a:rPr lang="zh-CN" altLang="en-US" sz="700" b="0">
                          <a:solidFill>
                            <a:schemeClr val="tx1"/>
                          </a:solidFill>
                        </a:rPr>
                        <a:t>  &lt;div class="container"&gt;</a:t>
                      </a:r>
                      <a:endParaRPr lang="zh-CN" altLang="en-US" sz="700" b="0">
                        <a:solidFill>
                          <a:schemeClr val="tx1"/>
                        </a:solidFill>
                      </a:endParaRPr>
                    </a:p>
                    <a:p>
                      <a:pPr>
                        <a:buNone/>
                      </a:pPr>
                      <a:r>
                        <a:rPr lang="zh-CN" altLang="en-US" sz="700" b="0">
                          <a:solidFill>
                            <a:schemeClr val="tx1"/>
                          </a:solidFill>
                        </a:rPr>
                        <a:t>    &lt;div class="col-sm-3"&gt;</a:t>
                      </a:r>
                      <a:endParaRPr lang="zh-CN" altLang="en-US" sz="700" b="0">
                        <a:solidFill>
                          <a:schemeClr val="tx1"/>
                        </a:solidFill>
                      </a:endParaRPr>
                    </a:p>
                    <a:p>
                      <a:pPr>
                        <a:buNone/>
                      </a:pPr>
                      <a:r>
                        <a:rPr lang="zh-CN" altLang="en-US" sz="700" b="0">
                          <a:solidFill>
                            <a:schemeClr val="tx1"/>
                          </a:solidFill>
                        </a:rPr>
                        <a:t>      </a:t>
                      </a:r>
                      <a:r>
                        <a:rPr lang="zh-CN" altLang="en-US" sz="700" b="0">
                          <a:solidFill>
                            <a:srgbClr val="FF0000"/>
                          </a:solidFill>
                        </a:rPr>
                        <a:t>&lt;sidebar&gt;&lt;/sidebar&gt;</a:t>
                      </a:r>
                      <a:endParaRPr lang="zh-CN" altLang="en-US" sz="700" b="0">
                        <a:solidFill>
                          <a:srgbClr val="FF0000"/>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 class="col-sm-9"&gt;</a:t>
                      </a:r>
                      <a:endParaRPr lang="zh-CN" altLang="en-US" sz="700" b="0">
                        <a:solidFill>
                          <a:schemeClr val="tx1"/>
                        </a:solidFill>
                      </a:endParaRPr>
                    </a:p>
                    <a:p>
                      <a:pPr>
                        <a:buNone/>
                      </a:pPr>
                      <a:r>
                        <a:rPr lang="zh-CN" altLang="en-US" sz="700" b="0">
                          <a:solidFill>
                            <a:schemeClr val="tx1"/>
                          </a:solidFill>
                        </a:rPr>
                        <a:t>      &lt;router-view&gt;&lt;/router-view&gt;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rgbClr val="FF0000"/>
                          </a:solidFill>
                        </a:rPr>
                        <a:t>&lt;script&gt;</a:t>
                      </a:r>
                      <a:endParaRPr lang="zh-CN" altLang="en-US" sz="700" b="0">
                        <a:solidFill>
                          <a:srgbClr val="FF0000"/>
                        </a:solidFill>
                      </a:endParaRPr>
                    </a:p>
                    <a:p>
                      <a:pPr>
                        <a:buNone/>
                      </a:pPr>
                      <a:r>
                        <a:rPr lang="zh-CN" altLang="en-US" sz="700" b="0">
                          <a:solidFill>
                            <a:srgbClr val="FF0000"/>
                          </a:solidFill>
                        </a:rPr>
                        <a:t>  import Sidebar from './components/Sidebar.vue'</a:t>
                      </a:r>
                      <a:endParaRPr lang="zh-CN" altLang="en-US" sz="700" b="0">
                        <a:solidFill>
                          <a:srgbClr val="FF0000"/>
                        </a:solidFill>
                      </a:endParaRPr>
                    </a:p>
                    <a:p>
                      <a:pPr>
                        <a:buNone/>
                      </a:pPr>
                      <a:endParaRPr lang="zh-CN" altLang="en-US" sz="700" b="0">
                        <a:solidFill>
                          <a:srgbClr val="FF0000"/>
                        </a:solidFill>
                      </a:endParaRPr>
                    </a:p>
                    <a:p>
                      <a:pPr>
                        <a:buNone/>
                      </a:pPr>
                      <a:r>
                        <a:rPr lang="zh-CN" altLang="en-US" sz="700" b="0">
                          <a:solidFill>
                            <a:srgbClr val="FF0000"/>
                          </a:solidFill>
                        </a:rPr>
                        <a:t>  export default {</a:t>
                      </a:r>
                      <a:endParaRPr lang="zh-CN" altLang="en-US" sz="700" b="0">
                        <a:solidFill>
                          <a:srgbClr val="FF0000"/>
                        </a:solidFill>
                      </a:endParaRPr>
                    </a:p>
                    <a:p>
                      <a:pPr>
                        <a:buNone/>
                      </a:pPr>
                      <a:r>
                        <a:rPr lang="zh-CN" altLang="en-US" sz="700" b="0">
                          <a:solidFill>
                            <a:srgbClr val="FF0000"/>
                          </a:solidFill>
                        </a:rPr>
                        <a:t>    components: { 'sidebar': Sidebar },</a:t>
                      </a:r>
                      <a:endParaRPr lang="zh-CN" altLang="en-US" sz="700" b="0">
                        <a:solidFill>
                          <a:srgbClr val="FF0000"/>
                        </a:solidFill>
                      </a:endParaRPr>
                    </a:p>
                    <a:p>
                      <a:pPr>
                        <a:buNone/>
                      </a:pPr>
                      <a:r>
                        <a:rPr lang="zh-CN" altLang="en-US" sz="700" b="0">
                          <a:solidFill>
                            <a:srgbClr val="FF0000"/>
                          </a:solidFill>
                        </a:rPr>
                        <a:t>  }</a:t>
                      </a:r>
                      <a:endParaRPr lang="zh-CN" altLang="en-US" sz="700" b="0">
                        <a:solidFill>
                          <a:srgbClr val="FF0000"/>
                        </a:solidFill>
                      </a:endParaRPr>
                    </a:p>
                    <a:p>
                      <a:pPr>
                        <a:buNone/>
                      </a:pPr>
                      <a:r>
                        <a:rPr lang="zh-CN" altLang="en-US" sz="700" b="0">
                          <a:solidFill>
                            <a:srgbClr val="FF0000"/>
                          </a:solidFill>
                        </a:rPr>
                        <a:t>&lt;/script&gt;</a:t>
                      </a:r>
                      <a:endParaRPr lang="zh-CN" altLang="en-US" sz="700" b="0">
                        <a:solidFill>
                          <a:srgbClr val="FF0000"/>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9.5.3 </a:t>
            </a:r>
            <a:r>
              <a:rPr kumimoji="1" lang="zh-CN" altLang="en-US" dirty="0" smtClean="0"/>
              <a:t>创建组件</a:t>
            </a:r>
            <a:r>
              <a:rPr kumimoji="1" lang="en-US" altLang="zh-CN" dirty="0" smtClean="0"/>
              <a:t>-</a:t>
            </a:r>
            <a:r>
              <a:rPr kumimoji="1" lang="zh-CN" altLang="en-US" dirty="0" smtClean="0"/>
              <a:t>侧边栏组件</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sz="1600"/>
              <a:t>我们将</a:t>
            </a:r>
            <a:r>
              <a:rPr lang="en-US" altLang="zh-CN" sz="1600"/>
              <a:t>App.vue</a:t>
            </a:r>
            <a:r>
              <a:rPr lang="zh-CN" altLang="en-US" sz="1600"/>
              <a:t>中引入的</a:t>
            </a:r>
            <a:r>
              <a:rPr lang="zh-CN" sz="1600">
                <a:sym typeface="+mn-ea"/>
              </a:rPr>
              <a:t>Sidebar.vue</a:t>
            </a:r>
            <a:r>
              <a:rPr lang="zh-CN" altLang="en-US" sz="1600"/>
              <a:t>创建出来</a:t>
            </a:r>
            <a:r>
              <a:rPr lang="zh-CN" sz="1600"/>
              <a:t>：</a:t>
            </a:r>
            <a:endParaRPr lang="zh-CN" sz="1600"/>
          </a:p>
          <a:p>
            <a:pPr marL="0" indent="0">
              <a:buNone/>
            </a:pPr>
            <a:endParaRPr lang="zh-CN" sz="1600"/>
          </a:p>
        </p:txBody>
      </p:sp>
      <p:graphicFrame>
        <p:nvGraphicFramePr>
          <p:cNvPr id="5" name="表格 4"/>
          <p:cNvGraphicFramePr/>
          <p:nvPr/>
        </p:nvGraphicFramePr>
        <p:xfrm>
          <a:off x="723900" y="1193800"/>
          <a:ext cx="6418580" cy="2564765"/>
        </p:xfrm>
        <a:graphic>
          <a:graphicData uri="http://schemas.openxmlformats.org/drawingml/2006/table">
            <a:tbl>
              <a:tblPr firstRow="1" bandRow="1">
                <a:tableStyleId>{5C22544A-7EE6-4342-B048-85BDC9FD1C3A}</a:tableStyleId>
              </a:tblPr>
              <a:tblGrid>
                <a:gridCol w="6418580"/>
              </a:tblGrid>
              <a:tr h="2564765">
                <a:tc>
                  <a:txBody>
                    <a:bodyPr/>
                    <a:p>
                      <a:pPr>
                        <a:buNone/>
                      </a:pPr>
                      <a:r>
                        <a:rPr lang="zh-CN" altLang="en-US" sz="700" b="0">
                          <a:solidFill>
                            <a:schemeClr val="tx1"/>
                          </a:solidFill>
                        </a:rPr>
                        <a:t>// src/components/Sidebar.vue</a:t>
                      </a:r>
                      <a:endParaRPr lang="zh-CN" altLang="en-US" sz="700" b="0">
                        <a:solidFill>
                          <a:schemeClr val="tx1"/>
                        </a:solidFill>
                      </a:endParaRPr>
                    </a:p>
                    <a:p>
                      <a:pPr>
                        <a:buNone/>
                      </a:pPr>
                      <a:r>
                        <a:rPr lang="zh-CN" altLang="en-US" sz="700" b="0">
                          <a:solidFill>
                            <a:schemeClr val="tx1"/>
                          </a:solidFill>
                        </a:rPr>
                        <a:t>&lt;template&gt;</a:t>
                      </a:r>
                      <a:endParaRPr lang="zh-CN" altLang="en-US" sz="700" b="0">
                        <a:solidFill>
                          <a:schemeClr val="tx1"/>
                        </a:solidFill>
                      </a:endParaRPr>
                    </a:p>
                    <a:p>
                      <a:pPr>
                        <a:buNone/>
                      </a:pPr>
                      <a:r>
                        <a:rPr lang="zh-CN" altLang="en-US" sz="700" b="0">
                          <a:solidFill>
                            <a:schemeClr val="tx1"/>
                          </a:solidFill>
                        </a:rPr>
                        <a:t>  &lt;div class="panel panel-default"&gt;</a:t>
                      </a:r>
                      <a:endParaRPr lang="zh-CN" altLang="en-US" sz="700" b="0">
                        <a:solidFill>
                          <a:schemeClr val="tx1"/>
                        </a:solidFill>
                      </a:endParaRPr>
                    </a:p>
                    <a:p>
                      <a:pPr>
                        <a:buNone/>
                      </a:pPr>
                      <a:r>
                        <a:rPr lang="zh-CN" altLang="en-US" sz="700" b="0">
                          <a:solidFill>
                            <a:schemeClr val="tx1"/>
                          </a:solidFill>
                        </a:rPr>
                        <a:t>    &lt;div class="panel-heading"&gt;</a:t>
                      </a:r>
                      <a:endParaRPr lang="zh-CN" altLang="en-US" sz="700" b="0">
                        <a:solidFill>
                          <a:schemeClr val="tx1"/>
                        </a:solidFill>
                      </a:endParaRPr>
                    </a:p>
                    <a:p>
                      <a:pPr>
                        <a:buNone/>
                      </a:pPr>
                      <a:r>
                        <a:rPr lang="zh-CN" altLang="en-US" sz="700" b="0">
                          <a:solidFill>
                            <a:schemeClr val="tx1"/>
                          </a:solidFill>
                        </a:rPr>
                        <a:t>      &lt;h1 class="text-center"&gt;已有时长&lt;/h1&gt;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    &lt;div class="panel-body"&gt;</a:t>
                      </a:r>
                      <a:endParaRPr lang="zh-CN" altLang="en-US" sz="700" b="0">
                        <a:solidFill>
                          <a:schemeClr val="tx1"/>
                        </a:solidFill>
                      </a:endParaRPr>
                    </a:p>
                    <a:p>
                      <a:pPr>
                        <a:buNone/>
                      </a:pPr>
                      <a:r>
                        <a:rPr lang="zh-CN" altLang="en-US" sz="700" b="0">
                          <a:solidFill>
                            <a:schemeClr val="tx1"/>
                          </a:solidFill>
                        </a:rPr>
                        <a:t>      &lt;h1 class="text-center"&gt;{{ time }} 小时&lt;/h1&gt;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&lt;/template&gt;</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&lt;script&gt;</a:t>
                      </a:r>
                      <a:endParaRPr lang="zh-CN" altLang="en-US" sz="700" b="0">
                        <a:solidFill>
                          <a:schemeClr val="tx1"/>
                        </a:solidFill>
                      </a:endParaRPr>
                    </a:p>
                    <a:p>
                      <a:pPr>
                        <a:buNone/>
                      </a:pPr>
                      <a:r>
                        <a:rPr lang="zh-CN" altLang="en-US" sz="700" b="0">
                          <a:solidFill>
                            <a:schemeClr val="tx1"/>
                          </a:solidFill>
                        </a:rPr>
                        <a:t>  export default {</a:t>
                      </a:r>
                      <a:endParaRPr lang="zh-CN" altLang="en-US" sz="700" b="0">
                        <a:solidFill>
                          <a:schemeClr val="tx1"/>
                        </a:solidFill>
                      </a:endParaRPr>
                    </a:p>
                    <a:p>
                      <a:pPr>
                        <a:buNone/>
                      </a:pPr>
                      <a:r>
                        <a:rPr lang="zh-CN" altLang="en-US" sz="700" b="0">
                          <a:solidFill>
                            <a:schemeClr val="tx1"/>
                          </a:solidFill>
                        </a:rPr>
                        <a:t>    computed: {</a:t>
                      </a:r>
                      <a:endParaRPr lang="zh-CN" altLang="en-US" sz="700" b="0">
                        <a:solidFill>
                          <a:schemeClr val="tx1"/>
                        </a:solidFill>
                      </a:endParaRPr>
                    </a:p>
                    <a:p>
                      <a:pPr>
                        <a:buNone/>
                      </a:pPr>
                      <a:r>
                        <a:rPr lang="zh-CN" altLang="en-US" sz="700" b="0">
                          <a:solidFill>
                            <a:schemeClr val="tx1"/>
                          </a:solidFill>
                        </a:rPr>
                        <a:t>        time() {</a:t>
                      </a:r>
                      <a:endParaRPr lang="zh-CN" altLang="en-US" sz="700" b="0">
                        <a:solidFill>
                          <a:schemeClr val="tx1"/>
                        </a:solidFill>
                      </a:endParaRPr>
                    </a:p>
                    <a:p>
                      <a:pPr>
                        <a:buNone/>
                      </a:pPr>
                      <a:r>
                        <a:rPr lang="zh-CN" altLang="en-US" sz="700" b="0">
                          <a:solidFill>
                            <a:schemeClr val="tx1"/>
                          </a:solidFill>
                        </a:rPr>
                        <a:t>          return this.$store.state.totalTime</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&lt;/script&gt;</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a:t>
            </a:r>
            <a:r>
              <a:rPr kumimoji="1" lang="en-US" dirty="0" smtClean="0"/>
              <a:t>5.4 </a:t>
            </a:r>
            <a:r>
              <a:rPr kumimoji="1" lang="zh-CN" altLang="en-US" dirty="0" smtClean="0"/>
              <a:t>创建组件</a:t>
            </a:r>
            <a:r>
              <a:rPr kumimoji="1" lang="en-US" altLang="zh-CN" dirty="0" smtClean="0"/>
              <a:t>-</a:t>
            </a:r>
            <a:r>
              <a:rPr kumimoji="1" lang="zh-CN" altLang="en-US" dirty="0" smtClean="0"/>
              <a:t>计划列表组件</a:t>
            </a:r>
            <a:r>
              <a:rPr kumimoji="1" lang="en-US" altLang="zh-CN" dirty="0" smtClean="0"/>
              <a:t>Templete</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sz="1600"/>
              <a:t>整个</a:t>
            </a:r>
            <a:r>
              <a:rPr lang="en-US" altLang="zh-CN" sz="1600"/>
              <a:t>App.vue</a:t>
            </a:r>
            <a:r>
              <a:rPr lang="zh-CN" altLang="en-US" sz="1600"/>
              <a:t>上的内容已经完善，接下来可以去创建</a:t>
            </a:r>
            <a:r>
              <a:rPr lang="en-US" altLang="zh-CN" sz="1600"/>
              <a:t>“</a:t>
            </a:r>
            <a:r>
              <a:rPr lang="zh-CN" altLang="en-US" sz="1600"/>
              <a:t>创建计划列表组件</a:t>
            </a:r>
            <a:r>
              <a:rPr lang="en-US" altLang="zh-CN" sz="1600"/>
              <a:t>”</a:t>
            </a:r>
            <a:r>
              <a:rPr lang="zh-CN" altLang="en-US" sz="1600"/>
              <a:t>了</a:t>
            </a:r>
            <a:endParaRPr lang="zh-CN" altLang="en-US" sz="1600"/>
          </a:p>
          <a:p>
            <a:pPr marL="0" indent="0">
              <a:buNone/>
            </a:pPr>
            <a:endParaRPr lang="zh-CN" altLang="en-US" sz="1600"/>
          </a:p>
        </p:txBody>
      </p:sp>
      <p:graphicFrame>
        <p:nvGraphicFramePr>
          <p:cNvPr id="5" name="表格 4"/>
          <p:cNvGraphicFramePr/>
          <p:nvPr/>
        </p:nvGraphicFramePr>
        <p:xfrm>
          <a:off x="661035" y="1183640"/>
          <a:ext cx="6418580" cy="2564765"/>
        </p:xfrm>
        <a:graphic>
          <a:graphicData uri="http://schemas.openxmlformats.org/drawingml/2006/table">
            <a:tbl>
              <a:tblPr firstRow="1" bandRow="1">
                <a:tableStyleId>{5C22544A-7EE6-4342-B048-85BDC9FD1C3A}</a:tableStyleId>
              </a:tblPr>
              <a:tblGrid>
                <a:gridCol w="6418580"/>
              </a:tblGrid>
              <a:tr h="2564765">
                <a:tc>
                  <a:txBody>
                    <a:bodyPr/>
                    <a:p>
                      <a:pPr>
                        <a:buNone/>
                      </a:pPr>
                      <a:r>
                        <a:rPr lang="zh-CN" altLang="en-US" sz="700" b="0">
                          <a:solidFill>
                            <a:schemeClr val="tx1"/>
                          </a:solidFill>
                        </a:rPr>
                        <a:t>// src/components/TimeEntries.vue</a:t>
                      </a:r>
                      <a:endParaRPr lang="zh-CN" altLang="en-US" sz="700" b="0">
                        <a:solidFill>
                          <a:schemeClr val="tx1"/>
                        </a:solidFill>
                      </a:endParaRPr>
                    </a:p>
                    <a:p>
                      <a:pPr>
                        <a:buNone/>
                      </a:pPr>
                      <a:r>
                        <a:rPr lang="zh-CN" altLang="en-US" sz="700" b="0">
                          <a:solidFill>
                            <a:schemeClr val="tx1"/>
                          </a:solidFill>
                        </a:rPr>
                        <a:t>&lt;template&gt;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&lt;router-link v-if="$route.path !== '/time-entries/log-time'" to="/time-entries/log-time" class="btn btn-primary"&gt;创建&lt;/router-link&gt;</a:t>
                      </a:r>
                      <a:endParaRPr lang="zh-CN" altLang="en-US" sz="700" b="0">
                        <a:solidFill>
                          <a:schemeClr val="tx1"/>
                        </a:solidFill>
                      </a:endParaRPr>
                    </a:p>
                    <a:p>
                      <a:pPr>
                        <a:buNone/>
                      </a:pPr>
                      <a:r>
                        <a:rPr lang="zh-CN" altLang="en-US" sz="700" b="0">
                          <a:solidFill>
                            <a:schemeClr val="tx1"/>
                          </a:solidFill>
                        </a:rPr>
                        <a:t>    &lt;div v-if="$route.path === '/time-entries/log-time'"&gt;&lt;h3&gt;创建&lt;/h3&gt;&lt;/div&gt;</a:t>
                      </a:r>
                      <a:endParaRPr lang="zh-CN" altLang="en-US" sz="700" b="0">
                        <a:solidFill>
                          <a:schemeClr val="tx1"/>
                        </a:solidFill>
                      </a:endParaRPr>
                    </a:p>
                    <a:p>
                      <a:pPr>
                        <a:buNone/>
                      </a:pPr>
                      <a:r>
                        <a:rPr lang="zh-CN" altLang="en-US" sz="700" b="0">
                          <a:solidFill>
                            <a:schemeClr val="tx1"/>
                          </a:solidFill>
                        </a:rPr>
                        <a:t>    &lt;hr&gt;</a:t>
                      </a:r>
                      <a:endParaRPr lang="zh-CN" altLang="en-US" sz="700" b="0">
                        <a:solidFill>
                          <a:schemeClr val="tx1"/>
                        </a:solidFill>
                      </a:endParaRPr>
                    </a:p>
                    <a:p>
                      <a:pPr>
                        <a:buNone/>
                      </a:pPr>
                      <a:r>
                        <a:rPr lang="zh-CN" altLang="en-US" sz="700" b="0">
                          <a:solidFill>
                            <a:schemeClr val="tx1"/>
                          </a:solidFill>
                        </a:rPr>
                        <a:t>    &lt;router-view&gt;&lt;/router-view&gt;</a:t>
                      </a:r>
                      <a:endParaRPr lang="zh-CN" altLang="en-US" sz="700" b="0">
                        <a:solidFill>
                          <a:schemeClr val="tx1"/>
                        </a:solidFill>
                      </a:endParaRPr>
                    </a:p>
                    <a:p>
                      <a:pPr>
                        <a:buNone/>
                      </a:pPr>
                      <a:r>
                        <a:rPr lang="zh-CN" altLang="en-US" sz="700" b="0">
                          <a:solidFill>
                            <a:schemeClr val="tx1"/>
                          </a:solidFill>
                        </a:rPr>
                        <a:t>    &lt;div class="time-entries"&gt;</a:t>
                      </a:r>
                      <a:endParaRPr lang="zh-CN" altLang="en-US" sz="700" b="0">
                        <a:solidFill>
                          <a:schemeClr val="tx1"/>
                        </a:solidFill>
                      </a:endParaRPr>
                    </a:p>
                    <a:p>
                      <a:pPr>
                        <a:buNone/>
                      </a:pPr>
                      <a:r>
                        <a:rPr lang="zh-CN" altLang="en-US" sz="700" b="0">
                          <a:solidFill>
                            <a:schemeClr val="tx1"/>
                          </a:solidFill>
                        </a:rPr>
                        <a:t>      &lt;p v-if="!plans.length"&gt;&lt;strong&gt;还没有任何计划&lt;/strong&gt;&lt;/p&gt;</a:t>
                      </a:r>
                      <a:endParaRPr lang="zh-CN" altLang="en-US" sz="700" b="0">
                        <a:solidFill>
                          <a:schemeClr val="tx1"/>
                        </a:solidFill>
                      </a:endParaRPr>
                    </a:p>
                    <a:p>
                      <a:pPr>
                        <a:buNone/>
                      </a:pPr>
                      <a:r>
                        <a:rPr lang="zh-CN" altLang="en-US" sz="700" b="0">
                          <a:solidFill>
                            <a:schemeClr val="tx1"/>
                          </a:solidFill>
                        </a:rPr>
                        <a:t>      &lt;div class="list-group"&gt;</a:t>
                      </a:r>
                      <a:endParaRPr lang="zh-CN" altLang="en-US" sz="700" b="0">
                        <a:solidFill>
                          <a:schemeClr val="tx1"/>
                        </a:solidFill>
                      </a:endParaRPr>
                    </a:p>
                    <a:p>
                      <a:pPr>
                        <a:buNone/>
                      </a:pPr>
                      <a:r>
                        <a:rPr lang="zh-CN" altLang="en-US" sz="700" b="0">
                          <a:solidFill>
                            <a:schemeClr val="tx1"/>
                          </a:solidFill>
                        </a:rPr>
                        <a:t>        &lt;a class="list-group-item" v-for="(plan,index) in plans"&gt;</a:t>
                      </a:r>
                      <a:endParaRPr lang="zh-CN" altLang="en-US" sz="700" b="0">
                        <a:solidFill>
                          <a:schemeClr val="tx1"/>
                        </a:solidFill>
                      </a:endParaRPr>
                    </a:p>
                    <a:p>
                      <a:pPr>
                        <a:buNone/>
                      </a:pPr>
                      <a:r>
                        <a:rPr lang="zh-CN" altLang="en-US" sz="700" b="0">
                          <a:solidFill>
                            <a:schemeClr val="tx1"/>
                          </a:solidFill>
                        </a:rPr>
                        <a:t>          &lt;div class="row"&gt;</a:t>
                      </a:r>
                      <a:endParaRPr lang="zh-CN" altLang="en-US" sz="700" b="0">
                        <a:solidFill>
                          <a:schemeClr val="tx1"/>
                        </a:solidFill>
                      </a:endParaRPr>
                    </a:p>
                    <a:p>
                      <a:pPr>
                        <a:buNone/>
                      </a:pPr>
                      <a:r>
                        <a:rPr lang="zh-CN" altLang="en-US" sz="700" b="0">
                          <a:solidFill>
                            <a:schemeClr val="tx1"/>
                          </a:solidFill>
                        </a:rPr>
                        <a:t>            &lt;div class="col-sm-2 user-details"&gt;</a:t>
                      </a:r>
                      <a:endParaRPr lang="zh-CN" altLang="en-US" sz="700" b="0">
                        <a:solidFill>
                          <a:schemeClr val="tx1"/>
                        </a:solidFill>
                      </a:endParaRPr>
                    </a:p>
                    <a:p>
                      <a:pPr>
                        <a:buNone/>
                      </a:pPr>
                      <a:r>
                        <a:rPr lang="zh-CN" altLang="en-US" sz="700" b="0">
                          <a:solidFill>
                            <a:schemeClr val="tx1"/>
                          </a:solidFill>
                        </a:rPr>
                        <a:t>              &lt;img :src="plan.avatar" class="avatar img-circle img-responsive" /&gt;</a:t>
                      </a:r>
                      <a:endParaRPr lang="zh-CN" altLang="en-US" sz="700" b="0">
                        <a:solidFill>
                          <a:schemeClr val="tx1"/>
                        </a:solidFill>
                      </a:endParaRPr>
                    </a:p>
                    <a:p>
                      <a:pPr>
                        <a:buNone/>
                      </a:pPr>
                      <a:r>
                        <a:rPr lang="zh-CN" altLang="en-US" sz="700" b="0">
                          <a:solidFill>
                            <a:schemeClr val="tx1"/>
                          </a:solidFill>
                        </a:rPr>
                        <a:t>              &lt;p class="text-center"&gt; &lt;strong&gt; {{ plan.name }}&lt;/strong&gt;&lt;/p&gt;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 class="col-sm-2 text-center time-block"&gt;</a:t>
                      </a:r>
                      <a:endParaRPr lang="zh-CN" altLang="en-US" sz="700" b="0">
                        <a:solidFill>
                          <a:schemeClr val="tx1"/>
                        </a:solidFill>
                      </a:endParaRPr>
                    </a:p>
                    <a:p>
                      <a:pPr>
                        <a:buNone/>
                      </a:pPr>
                      <a:r>
                        <a:rPr lang="zh-CN" altLang="en-US" sz="700" b="0">
                          <a:solidFill>
                            <a:schemeClr val="tx1"/>
                          </a:solidFill>
                        </a:rPr>
                        <a:t>              &lt;h3 class="list-group-item-text total-time"&gt;</a:t>
                      </a:r>
                      <a:endParaRPr lang="zh-CN" altLang="en-US" sz="700" b="0">
                        <a:solidFill>
                          <a:schemeClr val="tx1"/>
                        </a:solidFill>
                      </a:endParaRPr>
                    </a:p>
                    <a:p>
                      <a:pPr>
                        <a:buNone/>
                      </a:pPr>
                      <a:r>
                        <a:rPr lang="zh-CN" altLang="en-US" sz="700" b="0">
                          <a:solidFill>
                            <a:schemeClr val="tx1"/>
                          </a:solidFill>
                        </a:rPr>
                        <a:t>                &lt;i class="glyphicon glyphicon-time"&gt;&lt;/i&gt;{{ plan.totalTime }}</a:t>
                      </a:r>
                      <a:endParaRPr lang="zh-CN" altLang="en-US" sz="700" b="0">
                        <a:solidFill>
                          <a:schemeClr val="tx1"/>
                        </a:solidFill>
                      </a:endParaRPr>
                    </a:p>
                    <a:p>
                      <a:pPr>
                        <a:buNone/>
                      </a:pPr>
                      <a:r>
                        <a:rPr lang="zh-CN" altLang="en-US" sz="700" b="0">
                          <a:solidFill>
                            <a:schemeClr val="tx1"/>
                          </a:solidFill>
                        </a:rPr>
                        <a:t>              &lt;/h3&gt;</a:t>
                      </a:r>
                      <a:endParaRPr lang="zh-CN" altLang="en-US" sz="700" b="0">
                        <a:solidFill>
                          <a:schemeClr val="tx1"/>
                        </a:solidFill>
                      </a:endParaRPr>
                    </a:p>
                    <a:p>
                      <a:pPr>
                        <a:buNone/>
                      </a:pPr>
                      <a:r>
                        <a:rPr lang="zh-CN" altLang="en-US" sz="700" b="0">
                          <a:solidFill>
                            <a:schemeClr val="tx1"/>
                          </a:solidFill>
                        </a:rPr>
                        <a:t>              &lt;p class="label label-primary text-center"&gt;</a:t>
                      </a:r>
                      <a:endParaRPr lang="zh-CN" altLang="en-US" sz="700" b="0">
                        <a:solidFill>
                          <a:schemeClr val="tx1"/>
                        </a:solidFill>
                      </a:endParaRPr>
                    </a:p>
                    <a:p>
                      <a:pPr>
                        <a:buNone/>
                      </a:pPr>
                      <a:r>
                        <a:rPr lang="zh-CN" altLang="en-US" sz="700" b="0">
                          <a:solidFill>
                            <a:schemeClr val="tx1"/>
                          </a:solidFill>
                        </a:rPr>
                        <a:t>                &lt;i class="glyphicon glyphicon-calendar"&gt;&lt;/i&gt;{{ plan.date }}</a:t>
                      </a:r>
                      <a:endParaRPr lang="zh-CN" altLang="en-US" sz="700" b="0">
                        <a:solidFill>
                          <a:schemeClr val="tx1"/>
                        </a:solidFill>
                      </a:endParaRPr>
                    </a:p>
                    <a:p>
                      <a:pPr>
                        <a:buNone/>
                      </a:pPr>
                      <a:r>
                        <a:rPr lang="zh-CN" altLang="en-US" sz="700" b="0">
                          <a:solidFill>
                            <a:schemeClr val="tx1"/>
                          </a:solidFill>
                        </a:rPr>
                        <a:t>              &lt;/p&gt;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 class="col-sm-7 comment-section"&gt;&lt;p&gt;{{ plan.comment }}&lt;/p&gt;&lt;/div&gt;</a:t>
                      </a:r>
                      <a:endParaRPr lang="zh-CN" altLang="en-US" sz="700" b="0">
                        <a:solidFill>
                          <a:schemeClr val="tx1"/>
                        </a:solidFill>
                      </a:endParaRPr>
                    </a:p>
                    <a:p>
                      <a:pPr>
                        <a:buNone/>
                      </a:pPr>
                      <a:r>
                        <a:rPr lang="zh-CN" altLang="en-US" sz="700" b="0">
                          <a:solidFill>
                            <a:schemeClr val="tx1"/>
                          </a:solidFill>
                        </a:rPr>
                        <a:t>            &lt;div class="col-sm-1"&gt;</a:t>
                      </a:r>
                      <a:endParaRPr lang="zh-CN" altLang="en-US" sz="700" b="0">
                        <a:solidFill>
                          <a:schemeClr val="tx1"/>
                        </a:solidFill>
                      </a:endParaRPr>
                    </a:p>
                    <a:p>
                      <a:pPr>
                        <a:buNone/>
                      </a:pPr>
                      <a:r>
                        <a:rPr lang="zh-CN" altLang="en-US" sz="700" b="0">
                          <a:solidFill>
                            <a:schemeClr val="tx1"/>
                          </a:solidFill>
                        </a:rPr>
                        <a:t>              &lt;button class="btn btn-xs btn-danger delete-button" @click="deletePlan(index)"&gt;X&lt;/button&gt;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&lt;/a&gt;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&lt;/template&gt;</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2.1</a:t>
            </a:r>
            <a:r>
              <a:rPr lang="zh-CN" altLang="en-US" dirty="0" smtClean="0"/>
              <a:t> 主要过渡效果依赖的工具</a:t>
            </a:r>
            <a:endParaRPr kumimoji="1" lang="zh-CN" altLang="en-US" dirty="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8" name="内容占位符 2"/>
          <p:cNvSpPr>
            <a:spLocks noGrp="1" noChangeArrowheads="1"/>
          </p:cNvSpPr>
          <p:nvPr>
            <p:ph idx="4294967295"/>
          </p:nvPr>
        </p:nvSpPr>
        <p:spPr>
          <a:xfrm>
            <a:off x="539552" y="709836"/>
            <a:ext cx="8229600" cy="4525963"/>
          </a:xfrm>
        </p:spPr>
        <p:txBody>
          <a:bodyPr/>
          <a:lstStyle/>
          <a:p>
            <a:r>
              <a:rPr lang="zh-CN" altLang="en-US" dirty="0"/>
              <a:t>在 </a:t>
            </a:r>
            <a:r>
              <a:rPr lang="en-US" altLang="zh-CN" dirty="0"/>
              <a:t>CSS </a:t>
            </a:r>
            <a:r>
              <a:rPr lang="zh-CN" altLang="en-US" dirty="0"/>
              <a:t>过渡和动画中自动应用 </a:t>
            </a:r>
            <a:r>
              <a:rPr lang="en-US" altLang="zh-CN" dirty="0"/>
              <a:t>class</a:t>
            </a:r>
            <a:endParaRPr lang="en-US" altLang="zh-CN" dirty="0"/>
          </a:p>
          <a:p>
            <a:r>
              <a:rPr lang="zh-CN" altLang="en-US" dirty="0"/>
              <a:t>可以配合使用第三方 </a:t>
            </a:r>
            <a:r>
              <a:rPr lang="en-US" altLang="zh-CN" dirty="0"/>
              <a:t>CSS </a:t>
            </a:r>
            <a:r>
              <a:rPr lang="zh-CN" altLang="en-US" dirty="0"/>
              <a:t>动画库，如 </a:t>
            </a:r>
            <a:r>
              <a:rPr lang="en-US" altLang="zh-CN" dirty="0" err="1"/>
              <a:t>Animate.css</a:t>
            </a:r>
            <a:endParaRPr lang="en-US" altLang="zh-CN" dirty="0"/>
          </a:p>
          <a:p>
            <a:r>
              <a:rPr lang="zh-CN" altLang="en-US" dirty="0"/>
              <a:t>在过渡钩子函数中使用 </a:t>
            </a:r>
            <a:r>
              <a:rPr lang="en-US" altLang="zh-CN" dirty="0"/>
              <a:t>JavaScript </a:t>
            </a:r>
            <a:r>
              <a:rPr lang="zh-CN" altLang="en-US" dirty="0"/>
              <a:t>直接操作 </a:t>
            </a:r>
            <a:r>
              <a:rPr lang="en-US" altLang="zh-CN" dirty="0"/>
              <a:t>DOM</a:t>
            </a:r>
            <a:endParaRPr lang="en-US" altLang="zh-CN" dirty="0"/>
          </a:p>
          <a:p>
            <a:r>
              <a:rPr lang="zh-CN" altLang="en-US" dirty="0"/>
              <a:t>可以配合使用第三方 </a:t>
            </a:r>
            <a:r>
              <a:rPr lang="en-US" altLang="zh-CN" dirty="0"/>
              <a:t>JavaScript </a:t>
            </a:r>
            <a:r>
              <a:rPr lang="zh-CN" altLang="en-US" dirty="0"/>
              <a:t>动画库，如 </a:t>
            </a:r>
            <a:r>
              <a:rPr lang="en-US" altLang="zh-CN" dirty="0" err="1"/>
              <a:t>Velocity.js</a:t>
            </a:r>
            <a:endParaRPr lang="en-US" altLang="zh-CN" dirty="0"/>
          </a:p>
          <a:p>
            <a:pPr marL="0" indent="0" eaLnBrk="1" hangingPunct="1">
              <a:buNone/>
            </a:pP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9.5.4 </a:t>
            </a:r>
            <a:r>
              <a:rPr kumimoji="1" lang="zh-CN" altLang="en-US" dirty="0" smtClean="0"/>
              <a:t>创建组件</a:t>
            </a:r>
            <a:r>
              <a:rPr kumimoji="1" lang="en-US" altLang="zh-CN" dirty="0" smtClean="0"/>
              <a:t>-</a:t>
            </a:r>
            <a:r>
              <a:rPr kumimoji="1" lang="zh-CN" altLang="en-US" dirty="0" smtClean="0">
                <a:sym typeface="+mn-ea"/>
              </a:rPr>
              <a:t>计划列表组件</a:t>
            </a:r>
            <a:r>
              <a:rPr kumimoji="1" lang="en-US" altLang="zh-CN" dirty="0" smtClean="0">
                <a:sym typeface="+mn-ea"/>
              </a:rPr>
              <a:t>Template</a:t>
            </a:r>
            <a:endParaRPr kumimoji="1" lang="en-US" altLang="zh-CN" dirty="0" smtClean="0">
              <a:sym typeface="+mn-ea"/>
            </a:endParaRP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sz="1600"/>
              <a:t>上面我们创建了</a:t>
            </a:r>
            <a:r>
              <a:rPr lang="en-US" altLang="zh-CN" sz="1600"/>
              <a:t>Template</a:t>
            </a:r>
            <a:r>
              <a:rPr lang="zh-CN" altLang="en-US" sz="1600"/>
              <a:t>部分，有几点需要说明：</a:t>
            </a:r>
            <a:endParaRPr lang="zh-CN" altLang="en-US" sz="1600"/>
          </a:p>
          <a:p>
            <a:r>
              <a:rPr lang="en-US" altLang="zh-CN" sz="1600"/>
              <a:t>Router-link</a:t>
            </a:r>
            <a:r>
              <a:rPr lang="zh-CN" altLang="en-US" sz="1600"/>
              <a:t>中：`v-if`是vue的一个指令`$route.path`是当前路由对象的路径，会被解析为绝对路径当、`$route.path !== '/time-entries/log-time'`为`true`是显示，`false`，为不显示。、to 路由跳转地址</a:t>
            </a:r>
            <a:endParaRPr lang="zh-CN" altLang="en-US" sz="1600"/>
          </a:p>
          <a:p>
            <a:r>
              <a:rPr lang="zh-CN" altLang="en-US" sz="1600"/>
              <a:t>v-for循环，注意参数顺序为(item,index) in items</a:t>
            </a:r>
            <a:endParaRPr lang="zh-CN" altLang="en-US" sz="1600"/>
          </a:p>
          <a:p>
            <a:r>
              <a:rPr lang="zh-CN" altLang="en-US" sz="1600"/>
              <a:t>`:src`属性，这个是vue的属性绑定简写`v-bind`可以缩写为`:`</a:t>
            </a:r>
            <a:endParaRPr lang="zh-CN" altLang="en-US" sz="1600"/>
          </a:p>
          <a:p>
            <a:pPr lvl="1"/>
            <a:r>
              <a:rPr lang="zh-CN" altLang="en-US" sz="1420"/>
              <a:t>比如a标签的`href`可以写为`:href`</a:t>
            </a:r>
            <a:endParaRPr lang="zh-CN" altLang="en-US" sz="1420"/>
          </a:p>
          <a:p>
            <a:pPr lvl="1"/>
            <a:r>
              <a:rPr lang="zh-CN" altLang="en-US" sz="1420"/>
              <a:t>并且在vue的指令里就一定不要写插值表达式了(`:src={{xx}}`)，vue自己会去解析</a:t>
            </a:r>
            <a:endParaRPr lang="zh-CN" altLang="en-US" sz="142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a:t>
            </a:r>
            <a:r>
              <a:rPr kumimoji="1" lang="en-US" dirty="0" smtClean="0"/>
              <a:t>5.5 </a:t>
            </a:r>
            <a:r>
              <a:rPr kumimoji="1" lang="zh-CN" altLang="en-US" dirty="0" smtClean="0"/>
              <a:t>创建组件</a:t>
            </a:r>
            <a:r>
              <a:rPr kumimoji="1" lang="en-US" altLang="zh-CN" dirty="0" smtClean="0"/>
              <a:t>-</a:t>
            </a:r>
            <a:r>
              <a:rPr kumimoji="1" lang="zh-CN" altLang="en-US" dirty="0" smtClean="0"/>
              <a:t>计划列表组件</a:t>
            </a:r>
            <a:r>
              <a:rPr kumimoji="1" lang="en-US" altLang="zh-CN" dirty="0" smtClean="0"/>
              <a:t>Script</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sz="1600"/>
              <a:t>上面完成了</a:t>
            </a:r>
            <a:r>
              <a:rPr lang="en-US" altLang="zh-CN" sz="1600"/>
              <a:t>Template</a:t>
            </a:r>
            <a:r>
              <a:rPr lang="zh-CN" altLang="en-US" sz="1600"/>
              <a:t>，我们都知道，一个组件是由三部分组成，</a:t>
            </a:r>
            <a:r>
              <a:rPr lang="en-US" altLang="zh-CN" sz="1600"/>
              <a:t>Template</a:t>
            </a:r>
            <a:r>
              <a:rPr lang="zh-CN" altLang="en-US" sz="1600"/>
              <a:t>必不可少，如果需要逻辑处理呢，则需要来写</a:t>
            </a:r>
            <a:r>
              <a:rPr lang="en-US" altLang="zh-CN" sz="1600"/>
              <a:t>Script</a:t>
            </a:r>
            <a:r>
              <a:rPr lang="zh-CN" altLang="en-US" sz="1600"/>
              <a:t>部分</a:t>
            </a:r>
            <a:endParaRPr lang="zh-CN" altLang="en-US" sz="1600"/>
          </a:p>
        </p:txBody>
      </p:sp>
      <p:graphicFrame>
        <p:nvGraphicFramePr>
          <p:cNvPr id="5" name="表格 4"/>
          <p:cNvGraphicFramePr/>
          <p:nvPr/>
        </p:nvGraphicFramePr>
        <p:xfrm>
          <a:off x="890270" y="1579880"/>
          <a:ext cx="6418580" cy="2707005"/>
        </p:xfrm>
        <a:graphic>
          <a:graphicData uri="http://schemas.openxmlformats.org/drawingml/2006/table">
            <a:tbl>
              <a:tblPr firstRow="1" bandRow="1">
                <a:tableStyleId>{5C22544A-7EE6-4342-B048-85BDC9FD1C3A}</a:tableStyleId>
              </a:tblPr>
              <a:tblGrid>
                <a:gridCol w="6418580"/>
              </a:tblGrid>
              <a:tr h="2707005">
                <a:tc>
                  <a:txBody>
                    <a:bodyPr/>
                    <a:p>
                      <a:pPr>
                        <a:buNone/>
                      </a:pPr>
                      <a:r>
                        <a:rPr lang="zh-CN" altLang="en-US" sz="700" b="0">
                          <a:solidFill>
                            <a:schemeClr val="tx1"/>
                          </a:solidFill>
                        </a:rPr>
                        <a:t>// src/components/TimeEntries.vue</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&lt;script&gt;</a:t>
                      </a:r>
                      <a:endParaRPr lang="zh-CN" altLang="en-US" sz="700" b="0">
                        <a:solidFill>
                          <a:schemeClr val="tx1"/>
                        </a:solidFill>
                      </a:endParaRPr>
                    </a:p>
                    <a:p>
                      <a:pPr>
                        <a:buNone/>
                      </a:pPr>
                      <a:r>
                        <a:rPr lang="zh-CN" altLang="en-US" sz="700" b="0">
                          <a:solidFill>
                            <a:schemeClr val="tx1"/>
                          </a:solidFill>
                        </a:rPr>
                        <a:t>    export default {</a:t>
                      </a:r>
                      <a:endParaRPr lang="zh-CN" altLang="en-US" sz="700" b="0">
                        <a:solidFill>
                          <a:schemeClr val="tx1"/>
                        </a:solidFill>
                      </a:endParaRPr>
                    </a:p>
                    <a:p>
                      <a:pPr>
                        <a:buNone/>
                      </a:pPr>
                      <a:r>
                        <a:rPr lang="zh-CN" altLang="en-US" sz="700" b="0">
                          <a:solidFill>
                            <a:schemeClr val="tx1"/>
                          </a:solidFill>
                        </a:rPr>
                        <a:t>        name : 'TimeEntries',</a:t>
                      </a:r>
                      <a:endParaRPr lang="zh-CN" altLang="en-US" sz="700" b="0">
                        <a:solidFill>
                          <a:schemeClr val="tx1"/>
                        </a:solidFill>
                      </a:endParaRPr>
                    </a:p>
                    <a:p>
                      <a:pPr>
                        <a:buNone/>
                      </a:pPr>
                      <a:r>
                        <a:rPr lang="zh-CN" altLang="en-US" sz="700" b="0">
                          <a:solidFill>
                            <a:schemeClr val="tx1"/>
                          </a:solidFill>
                        </a:rPr>
                        <a:t>        computed : {</a:t>
                      </a:r>
                      <a:endParaRPr lang="zh-CN" altLang="en-US" sz="700" b="0">
                        <a:solidFill>
                          <a:schemeClr val="tx1"/>
                        </a:solidFill>
                      </a:endParaRPr>
                    </a:p>
                    <a:p>
                      <a:pPr>
                        <a:buNone/>
                      </a:pPr>
                      <a:r>
                        <a:rPr lang="zh-CN" altLang="en-US" sz="700" b="0">
                          <a:solidFill>
                            <a:schemeClr val="tx1"/>
                          </a:solidFill>
                        </a:rPr>
                        <a:t>          plans () {</a:t>
                      </a:r>
                      <a:endParaRPr lang="zh-CN" altLang="en-US" sz="700" b="0">
                        <a:solidFill>
                          <a:schemeClr val="tx1"/>
                        </a:solidFill>
                      </a:endParaRPr>
                    </a:p>
                    <a:p>
                      <a:pPr>
                        <a:buNone/>
                      </a:pPr>
                      <a:r>
                        <a:rPr lang="zh-CN" altLang="en-US" sz="700" b="0">
                          <a:solidFill>
                            <a:schemeClr val="tx1"/>
                          </a:solidFill>
                        </a:rPr>
                        <a:t>            // 从store中取出数据</a:t>
                      </a:r>
                      <a:endParaRPr lang="zh-CN" altLang="en-US" sz="700" b="0">
                        <a:solidFill>
                          <a:schemeClr val="tx1"/>
                        </a:solidFill>
                      </a:endParaRPr>
                    </a:p>
                    <a:p>
                      <a:pPr>
                        <a:buNone/>
                      </a:pPr>
                      <a:r>
                        <a:rPr lang="zh-CN" altLang="en-US" sz="700" b="0">
                          <a:solidFill>
                            <a:schemeClr val="tx1"/>
                          </a:solidFill>
                        </a:rPr>
                        <a:t>            return this.$store.state.list</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methods : {</a:t>
                      </a:r>
                      <a:endParaRPr lang="zh-CN" altLang="en-US" sz="700" b="0">
                        <a:solidFill>
                          <a:schemeClr val="tx1"/>
                        </a:solidFill>
                      </a:endParaRPr>
                    </a:p>
                    <a:p>
                      <a:pPr>
                        <a:buNone/>
                      </a:pPr>
                      <a:r>
                        <a:rPr lang="zh-CN" altLang="en-US" sz="700" b="0">
                          <a:solidFill>
                            <a:schemeClr val="tx1"/>
                          </a:solidFill>
                        </a:rPr>
                        <a:t>          deletePlan(idx) {</a:t>
                      </a:r>
                      <a:endParaRPr lang="zh-CN" altLang="en-US" sz="700" b="0">
                        <a:solidFill>
                          <a:schemeClr val="tx1"/>
                        </a:solidFill>
                      </a:endParaRPr>
                    </a:p>
                    <a:p>
                      <a:pPr>
                        <a:buNone/>
                      </a:pPr>
                      <a:r>
                        <a:rPr lang="zh-CN" altLang="en-US" sz="700" b="0">
                          <a:solidFill>
                            <a:schemeClr val="tx1"/>
                          </a:solidFill>
                        </a:rPr>
                        <a:t>            // 稍后再来说这里的方法</a:t>
                      </a:r>
                      <a:endParaRPr lang="zh-CN" altLang="en-US" sz="700" b="0">
                        <a:solidFill>
                          <a:schemeClr val="tx1"/>
                        </a:solidFill>
                      </a:endParaRPr>
                    </a:p>
                    <a:p>
                      <a:pPr>
                        <a:buNone/>
                      </a:pPr>
                      <a:r>
                        <a:rPr lang="zh-CN" altLang="en-US" sz="700" b="0">
                          <a:solidFill>
                            <a:schemeClr val="tx1"/>
                          </a:solidFill>
                        </a:rPr>
                        <a:t>            // 减去总时间</a:t>
                      </a:r>
                      <a:endParaRPr lang="zh-CN" altLang="en-US" sz="700" b="0">
                        <a:solidFill>
                          <a:schemeClr val="tx1"/>
                        </a:solidFill>
                      </a:endParaRPr>
                    </a:p>
                    <a:p>
                      <a:pPr>
                        <a:buNone/>
                      </a:pPr>
                      <a:r>
                        <a:rPr lang="zh-CN" altLang="en-US" sz="700" b="0">
                          <a:solidFill>
                            <a:schemeClr val="tx1"/>
                          </a:solidFill>
                        </a:rPr>
                        <a:t>            this.$store.dispatch('decTotalTime',this.plans[idx].totalTime)</a:t>
                      </a:r>
                      <a:endParaRPr lang="zh-CN" altLang="en-US" sz="700" b="0">
                        <a:solidFill>
                          <a:schemeClr val="tx1"/>
                        </a:solidFill>
                      </a:endParaRPr>
                    </a:p>
                    <a:p>
                      <a:pPr>
                        <a:buNone/>
                      </a:pPr>
                      <a:r>
                        <a:rPr lang="zh-CN" altLang="en-US" sz="700" b="0">
                          <a:solidFill>
                            <a:schemeClr val="tx1"/>
                          </a:solidFill>
                        </a:rPr>
                        <a:t>            // 删除该计划</a:t>
                      </a:r>
                      <a:endParaRPr lang="zh-CN" altLang="en-US" sz="700" b="0">
                        <a:solidFill>
                          <a:schemeClr val="tx1"/>
                        </a:solidFill>
                      </a:endParaRPr>
                    </a:p>
                    <a:p>
                      <a:pPr>
                        <a:buNone/>
                      </a:pPr>
                      <a:r>
                        <a:rPr lang="zh-CN" altLang="en-US" sz="700" b="0">
                          <a:solidFill>
                            <a:schemeClr val="tx1"/>
                          </a:solidFill>
                        </a:rPr>
                        <a:t>            this.$store.dispatch('deletePlan',idx)</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&lt;/script&gt;</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a:t>
            </a:r>
            <a:r>
              <a:rPr kumimoji="1" lang="en-US" dirty="0" smtClean="0"/>
              <a:t>5.6 </a:t>
            </a:r>
            <a:r>
              <a:rPr kumimoji="1" lang="zh-CN" altLang="en-US" dirty="0" smtClean="0"/>
              <a:t>创建组件</a:t>
            </a:r>
            <a:r>
              <a:rPr kumimoji="1" lang="en-US" altLang="zh-CN" dirty="0" smtClean="0"/>
              <a:t>-</a:t>
            </a:r>
            <a:r>
              <a:rPr kumimoji="1" lang="zh-CN" altLang="en-US" dirty="0" smtClean="0"/>
              <a:t>计划列表组件</a:t>
            </a:r>
            <a:r>
              <a:rPr kumimoji="1" lang="en-US" altLang="zh-CN" dirty="0" smtClean="0"/>
              <a:t>Style</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en-US" altLang="zh-CN" sz="1600"/>
              <a:t>Template</a:t>
            </a:r>
            <a:r>
              <a:rPr lang="zh-CN" altLang="en-US" sz="1600"/>
              <a:t>和</a:t>
            </a:r>
            <a:r>
              <a:rPr lang="en-US" altLang="zh-CN" sz="1600"/>
              <a:t>Script</a:t>
            </a:r>
            <a:r>
              <a:rPr lang="zh-CN" altLang="en-US" sz="1600"/>
              <a:t>部分写完，基本上组件就可以运行了，但是我们需要对自定义的样式，就好像买了房子，不装修一样，必要的样式也是不可或缺的部分：</a:t>
            </a:r>
            <a:endParaRPr lang="zh-CN" altLang="en-US" sz="1600"/>
          </a:p>
        </p:txBody>
      </p:sp>
      <p:graphicFrame>
        <p:nvGraphicFramePr>
          <p:cNvPr id="5" name="表格 4"/>
          <p:cNvGraphicFramePr/>
          <p:nvPr/>
        </p:nvGraphicFramePr>
        <p:xfrm>
          <a:off x="890270" y="1579880"/>
          <a:ext cx="6418580" cy="2707005"/>
        </p:xfrm>
        <a:graphic>
          <a:graphicData uri="http://schemas.openxmlformats.org/drawingml/2006/table">
            <a:tbl>
              <a:tblPr firstRow="1" bandRow="1">
                <a:tableStyleId>{5C22544A-7EE6-4342-B048-85BDC9FD1C3A}</a:tableStyleId>
              </a:tblPr>
              <a:tblGrid>
                <a:gridCol w="6418580"/>
              </a:tblGrid>
              <a:tr h="2707005">
                <a:tc>
                  <a:txBody>
                    <a:bodyPr/>
                    <a:p>
                      <a:pPr>
                        <a:buNone/>
                      </a:pPr>
                      <a:r>
                        <a:rPr lang="zh-CN" altLang="en-US" sz="700" b="0">
                          <a:solidFill>
                            <a:schemeClr val="tx1"/>
                          </a:solidFill>
                        </a:rPr>
                        <a:t>// src/components/TimeEntries.vue</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&lt;style&gt;</a:t>
                      </a:r>
                      <a:endParaRPr lang="zh-CN" altLang="en-US" sz="700" b="0">
                        <a:solidFill>
                          <a:schemeClr val="tx1"/>
                        </a:solidFill>
                      </a:endParaRPr>
                    </a:p>
                    <a:p>
                      <a:pPr>
                        <a:buNone/>
                      </a:pPr>
                      <a:r>
                        <a:rPr lang="zh-CN" altLang="en-US" sz="700" b="0">
                          <a:solidFill>
                            <a:schemeClr val="tx1"/>
                          </a:solidFill>
                        </a:rPr>
                        <a:t>  .avatar {</a:t>
                      </a:r>
                      <a:endParaRPr lang="zh-CN" altLang="en-US" sz="700" b="0">
                        <a:solidFill>
                          <a:schemeClr val="tx1"/>
                        </a:solidFill>
                      </a:endParaRPr>
                    </a:p>
                    <a:p>
                      <a:pPr>
                        <a:buNone/>
                      </a:pPr>
                      <a:r>
                        <a:rPr lang="zh-CN" altLang="en-US" sz="700" b="0">
                          <a:solidFill>
                            <a:schemeClr val="tx1"/>
                          </a:solidFill>
                        </a:rPr>
                        <a:t>    height: 75px;</a:t>
                      </a:r>
                      <a:endParaRPr lang="zh-CN" altLang="en-US" sz="700" b="0">
                        <a:solidFill>
                          <a:schemeClr val="tx1"/>
                        </a:solidFill>
                      </a:endParaRPr>
                    </a:p>
                    <a:p>
                      <a:pPr>
                        <a:buNone/>
                      </a:pPr>
                      <a:r>
                        <a:rPr lang="zh-CN" altLang="en-US" sz="700" b="0">
                          <a:solidFill>
                            <a:schemeClr val="tx1"/>
                          </a:solidFill>
                        </a:rPr>
                        <a:t>    margin: 0 auto;</a:t>
                      </a:r>
                      <a:endParaRPr lang="zh-CN" altLang="en-US" sz="700" b="0">
                        <a:solidFill>
                          <a:schemeClr val="tx1"/>
                        </a:solidFill>
                      </a:endParaRPr>
                    </a:p>
                    <a:p>
                      <a:pPr>
                        <a:buNone/>
                      </a:pPr>
                      <a:r>
                        <a:rPr lang="zh-CN" altLang="en-US" sz="700" b="0">
                          <a:solidFill>
                            <a:schemeClr val="tx1"/>
                          </a:solidFill>
                        </a:rPr>
                        <a:t>    margin-top: 10px;</a:t>
                      </a:r>
                      <a:endParaRPr lang="zh-CN" altLang="en-US" sz="700" b="0">
                        <a:solidFill>
                          <a:schemeClr val="tx1"/>
                        </a:solidFill>
                      </a:endParaRPr>
                    </a:p>
                    <a:p>
                      <a:pPr>
                        <a:buNone/>
                      </a:pPr>
                      <a:r>
                        <a:rPr lang="zh-CN" altLang="en-US" sz="700" b="0">
                          <a:solidFill>
                            <a:schemeClr val="tx1"/>
                          </a:solidFill>
                        </a:rPr>
                        <a:t>    margin-bottom: 10px;</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.user-details {</a:t>
                      </a:r>
                      <a:endParaRPr lang="zh-CN" altLang="en-US" sz="700" b="0">
                        <a:solidFill>
                          <a:schemeClr val="tx1"/>
                        </a:solidFill>
                      </a:endParaRPr>
                    </a:p>
                    <a:p>
                      <a:pPr>
                        <a:buNone/>
                      </a:pPr>
                      <a:r>
                        <a:rPr lang="zh-CN" altLang="en-US" sz="700" b="0">
                          <a:solidFill>
                            <a:schemeClr val="tx1"/>
                          </a:solidFill>
                        </a:rPr>
                        <a:t>    background-color: #f5f5f5;</a:t>
                      </a:r>
                      <a:endParaRPr lang="zh-CN" altLang="en-US" sz="700" b="0">
                        <a:solidFill>
                          <a:schemeClr val="tx1"/>
                        </a:solidFill>
                      </a:endParaRPr>
                    </a:p>
                    <a:p>
                      <a:pPr>
                        <a:buNone/>
                      </a:pPr>
                      <a:r>
                        <a:rPr lang="zh-CN" altLang="en-US" sz="700" b="0">
                          <a:solidFill>
                            <a:schemeClr val="tx1"/>
                          </a:solidFill>
                        </a:rPr>
                        <a:t>    border-right: 1px solid #ddd;</a:t>
                      </a:r>
                      <a:endParaRPr lang="zh-CN" altLang="en-US" sz="700" b="0">
                        <a:solidFill>
                          <a:schemeClr val="tx1"/>
                        </a:solidFill>
                      </a:endParaRPr>
                    </a:p>
                    <a:p>
                      <a:pPr>
                        <a:buNone/>
                      </a:pPr>
                      <a:r>
                        <a:rPr lang="zh-CN" altLang="en-US" sz="700" b="0">
                          <a:solidFill>
                            <a:schemeClr val="tx1"/>
                          </a:solidFill>
                        </a:rPr>
                        <a:t>    margin: -10px 0;</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.time-block {</a:t>
                      </a:r>
                      <a:endParaRPr lang="zh-CN" altLang="en-US" sz="700" b="0">
                        <a:solidFill>
                          <a:schemeClr val="tx1"/>
                        </a:solidFill>
                      </a:endParaRPr>
                    </a:p>
                    <a:p>
                      <a:pPr>
                        <a:buNone/>
                      </a:pPr>
                      <a:r>
                        <a:rPr lang="zh-CN" altLang="en-US" sz="700" b="0">
                          <a:solidFill>
                            <a:schemeClr val="tx1"/>
                          </a:solidFill>
                        </a:rPr>
                        <a:t>    padding: 10px;</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.comment-section {</a:t>
                      </a:r>
                      <a:endParaRPr lang="zh-CN" altLang="en-US" sz="700" b="0">
                        <a:solidFill>
                          <a:schemeClr val="tx1"/>
                        </a:solidFill>
                      </a:endParaRPr>
                    </a:p>
                    <a:p>
                      <a:pPr>
                        <a:buNone/>
                      </a:pPr>
                      <a:r>
                        <a:rPr lang="zh-CN" altLang="en-US" sz="700" b="0">
                          <a:solidFill>
                            <a:schemeClr val="tx1"/>
                          </a:solidFill>
                        </a:rPr>
                        <a:t>    padding: 20px;</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&lt;/style&gt;</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a:t>
            </a:r>
            <a:r>
              <a:rPr kumimoji="1" lang="en-US" dirty="0" smtClean="0"/>
              <a:t>5.7 </a:t>
            </a:r>
            <a:r>
              <a:rPr kumimoji="1" lang="zh-CN" altLang="en-US" dirty="0" smtClean="0"/>
              <a:t>创建组件</a:t>
            </a:r>
            <a:r>
              <a:rPr kumimoji="1" lang="en-US" altLang="zh-CN" dirty="0" smtClean="0"/>
              <a:t>-</a:t>
            </a:r>
            <a:r>
              <a:rPr kumimoji="1" dirty="0" smtClean="0"/>
              <a:t>创建任务组件</a:t>
            </a:r>
            <a:r>
              <a:rPr kumimoji="1" lang="en-US" dirty="0" smtClean="0"/>
              <a:t>Template</a:t>
            </a:r>
            <a:endParaRPr kumimoji="1" 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altLang="en-US" sz="1600"/>
              <a:t>有了任务列表，势必需要添加任务的组件，不然列表数据岂不是一直都是空的，由此，我们需要继续创建</a:t>
            </a:r>
            <a:r>
              <a:rPr lang="en-US" altLang="zh-CN" sz="1600"/>
              <a:t>“</a:t>
            </a:r>
            <a:r>
              <a:rPr lang="zh-CN" altLang="en-US" sz="1600"/>
              <a:t>创建任务组件</a:t>
            </a:r>
            <a:r>
              <a:rPr lang="en-US" altLang="zh-CN" sz="1600"/>
              <a:t>”</a:t>
            </a:r>
            <a:endParaRPr lang="en-US" altLang="zh-CN" sz="1600"/>
          </a:p>
        </p:txBody>
      </p:sp>
      <p:graphicFrame>
        <p:nvGraphicFramePr>
          <p:cNvPr id="5" name="表格 4"/>
          <p:cNvGraphicFramePr/>
          <p:nvPr/>
        </p:nvGraphicFramePr>
        <p:xfrm>
          <a:off x="702310" y="1613535"/>
          <a:ext cx="6418580" cy="2707005"/>
        </p:xfrm>
        <a:graphic>
          <a:graphicData uri="http://schemas.openxmlformats.org/drawingml/2006/table">
            <a:tbl>
              <a:tblPr firstRow="1" bandRow="1">
                <a:tableStyleId>{5C22544A-7EE6-4342-B048-85BDC9FD1C3A}</a:tableStyleId>
              </a:tblPr>
              <a:tblGrid>
                <a:gridCol w="6418580"/>
              </a:tblGrid>
              <a:tr h="2707005">
                <a:tc>
                  <a:txBody>
                    <a:bodyPr/>
                    <a:p>
                      <a:pPr>
                        <a:buNone/>
                      </a:pPr>
                      <a:r>
                        <a:rPr lang="zh-CN" altLang="en-US" sz="700" b="0">
                          <a:solidFill>
                            <a:schemeClr val="tx1"/>
                          </a:solidFill>
                        </a:rPr>
                        <a:t>// src/components/LogTime.vue</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&lt;template&gt;</a:t>
                      </a:r>
                      <a:endParaRPr lang="zh-CN" altLang="en-US" sz="700" b="0">
                        <a:solidFill>
                          <a:schemeClr val="tx1"/>
                        </a:solidFill>
                      </a:endParaRPr>
                    </a:p>
                    <a:p>
                      <a:pPr>
                        <a:buNone/>
                      </a:pPr>
                      <a:r>
                        <a:rPr lang="zh-CN" altLang="en-US" sz="700" b="0">
                          <a:solidFill>
                            <a:schemeClr val="tx1"/>
                          </a:solidFill>
                        </a:rPr>
                        <a:t>  &lt;div class="form-horizontal"&gt;</a:t>
                      </a:r>
                      <a:endParaRPr lang="zh-CN" altLang="en-US" sz="700" b="0">
                        <a:solidFill>
                          <a:schemeClr val="tx1"/>
                        </a:solidFill>
                      </a:endParaRPr>
                    </a:p>
                    <a:p>
                      <a:pPr>
                        <a:buNone/>
                      </a:pPr>
                      <a:r>
                        <a:rPr lang="zh-CN" altLang="en-US" sz="700" b="0">
                          <a:solidFill>
                            <a:schemeClr val="tx1"/>
                          </a:solidFill>
                        </a:rPr>
                        <a:t>    &lt;div class="form-group"&gt;</a:t>
                      </a:r>
                      <a:endParaRPr lang="zh-CN" altLang="en-US" sz="700" b="0">
                        <a:solidFill>
                          <a:schemeClr val="tx1"/>
                        </a:solidFill>
                      </a:endParaRPr>
                    </a:p>
                    <a:p>
                      <a:pPr>
                        <a:buNone/>
                      </a:pPr>
                      <a:r>
                        <a:rPr lang="zh-CN" altLang="en-US" sz="700" b="0">
                          <a:solidFill>
                            <a:schemeClr val="tx1"/>
                          </a:solidFill>
                        </a:rPr>
                        <a:t>      &lt;div class="col-sm-6"&gt;</a:t>
                      </a:r>
                      <a:endParaRPr lang="zh-CN" altLang="en-US" sz="700" b="0">
                        <a:solidFill>
                          <a:schemeClr val="tx1"/>
                        </a:solidFill>
                      </a:endParaRPr>
                    </a:p>
                    <a:p>
                      <a:pPr>
                        <a:buNone/>
                      </a:pPr>
                      <a:r>
                        <a:rPr lang="zh-CN" altLang="en-US" sz="700" b="0">
                          <a:solidFill>
                            <a:schemeClr val="tx1"/>
                          </a:solidFill>
                        </a:rPr>
                        <a:t>        &lt;label&gt;日期&lt;/label&gt;</a:t>
                      </a:r>
                      <a:endParaRPr lang="zh-CN" altLang="en-US" sz="700" b="0">
                        <a:solidFill>
                          <a:schemeClr val="tx1"/>
                        </a:solidFill>
                      </a:endParaRPr>
                    </a:p>
                    <a:p>
                      <a:pPr>
                        <a:buNone/>
                      </a:pPr>
                      <a:r>
                        <a:rPr lang="zh-CN" altLang="en-US" sz="700" b="0">
                          <a:solidFill>
                            <a:schemeClr val="tx1"/>
                          </a:solidFill>
                        </a:rPr>
                        <a:t>        &lt;input  type="date"  class="form-control" v-model="date" placeholder="Date"  /&gt;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 class="col-sm-6"&gt;</a:t>
                      </a:r>
                      <a:endParaRPr lang="zh-CN" altLang="en-US" sz="700" b="0">
                        <a:solidFill>
                          <a:schemeClr val="tx1"/>
                        </a:solidFill>
                      </a:endParaRPr>
                    </a:p>
                    <a:p>
                      <a:pPr>
                        <a:buNone/>
                      </a:pPr>
                      <a:r>
                        <a:rPr lang="zh-CN" altLang="en-US" sz="700" b="0">
                          <a:solidFill>
                            <a:schemeClr val="tx1"/>
                          </a:solidFill>
                        </a:rPr>
                        <a:t>        &lt;label&gt;时间&lt;/label&gt;</a:t>
                      </a:r>
                      <a:endParaRPr lang="zh-CN" altLang="en-US" sz="700" b="0">
                        <a:solidFill>
                          <a:schemeClr val="tx1"/>
                        </a:solidFill>
                      </a:endParaRPr>
                    </a:p>
                    <a:p>
                      <a:pPr>
                        <a:buNone/>
                      </a:pPr>
                      <a:r>
                        <a:rPr lang="zh-CN" altLang="en-US" sz="700" b="0">
                          <a:solidFill>
                            <a:schemeClr val="tx1"/>
                          </a:solidFill>
                        </a:rPr>
                        <a:t>        &lt;input type="number" class="form-control" v-model="totalTime" placeholder="Hours"  /&gt;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 class="form-group"&gt;</a:t>
                      </a:r>
                      <a:endParaRPr lang="zh-CN" altLang="en-US" sz="700" b="0">
                        <a:solidFill>
                          <a:schemeClr val="tx1"/>
                        </a:solidFill>
                      </a:endParaRPr>
                    </a:p>
                    <a:p>
                      <a:pPr>
                        <a:buNone/>
                      </a:pPr>
                      <a:r>
                        <a:rPr lang="zh-CN" altLang="en-US" sz="700" b="0">
                          <a:solidFill>
                            <a:schemeClr val="tx1"/>
                          </a:solidFill>
                        </a:rPr>
                        <a:t>      &lt;div class="col-sm-12"&gt;</a:t>
                      </a:r>
                      <a:endParaRPr lang="zh-CN" altLang="en-US" sz="700" b="0">
                        <a:solidFill>
                          <a:schemeClr val="tx1"/>
                        </a:solidFill>
                      </a:endParaRPr>
                    </a:p>
                    <a:p>
                      <a:pPr>
                        <a:buNone/>
                      </a:pPr>
                      <a:r>
                        <a:rPr lang="zh-CN" altLang="en-US" sz="700" b="0">
                          <a:solidFill>
                            <a:schemeClr val="tx1"/>
                          </a:solidFill>
                        </a:rPr>
                        <a:t>        &lt;label&gt;备注&lt;/label&gt;</a:t>
                      </a:r>
                      <a:endParaRPr lang="zh-CN" altLang="en-US" sz="700" b="0">
                        <a:solidFill>
                          <a:schemeClr val="tx1"/>
                        </a:solidFill>
                      </a:endParaRPr>
                    </a:p>
                    <a:p>
                      <a:pPr>
                        <a:buNone/>
                      </a:pPr>
                      <a:r>
                        <a:rPr lang="zh-CN" altLang="en-US" sz="700" b="0">
                          <a:solidFill>
                            <a:schemeClr val="tx1"/>
                          </a:solidFill>
                        </a:rPr>
                        <a:t>        &lt;input ype="text" class="form-control" v-model="comment" placeholder="Comment" /&gt;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    &lt;button class="btn btn-primary" @click="save()"&gt;保存&lt;/button&gt;</a:t>
                      </a:r>
                      <a:endParaRPr lang="zh-CN" altLang="en-US" sz="700" b="0">
                        <a:solidFill>
                          <a:schemeClr val="tx1"/>
                        </a:solidFill>
                      </a:endParaRPr>
                    </a:p>
                    <a:p>
                      <a:pPr>
                        <a:buNone/>
                      </a:pPr>
                      <a:r>
                        <a:rPr lang="zh-CN" altLang="en-US" sz="700" b="0">
                          <a:solidFill>
                            <a:schemeClr val="tx1"/>
                          </a:solidFill>
                        </a:rPr>
                        <a:t>    &lt;router-link to="/time-entries" class="btn btn-danger"&gt;取消&lt;/router-link&gt;</a:t>
                      </a:r>
                      <a:endParaRPr lang="zh-CN" altLang="en-US" sz="700" b="0">
                        <a:solidFill>
                          <a:schemeClr val="tx1"/>
                        </a:solidFill>
                      </a:endParaRPr>
                    </a:p>
                    <a:p>
                      <a:pPr>
                        <a:buNone/>
                      </a:pPr>
                      <a:r>
                        <a:rPr lang="zh-CN" altLang="en-US" sz="700" b="0">
                          <a:solidFill>
                            <a:schemeClr val="tx1"/>
                          </a:solidFill>
                        </a:rPr>
                        <a:t>    &lt;hr&gt;</a:t>
                      </a:r>
                      <a:endParaRPr lang="zh-CN" altLang="en-US" sz="700" b="0">
                        <a:solidFill>
                          <a:schemeClr val="tx1"/>
                        </a:solidFill>
                      </a:endParaRPr>
                    </a:p>
                    <a:p>
                      <a:pPr>
                        <a:buNone/>
                      </a:pPr>
                      <a:r>
                        <a:rPr lang="zh-CN" altLang="en-US" sz="700" b="0">
                          <a:solidFill>
                            <a:schemeClr val="tx1"/>
                          </a:solidFill>
                        </a:rPr>
                        <a:t>  &lt;/div&gt;</a:t>
                      </a:r>
                      <a:endParaRPr lang="zh-CN" altLang="en-US" sz="700" b="0">
                        <a:solidFill>
                          <a:schemeClr val="tx1"/>
                        </a:solidFill>
                      </a:endParaRPr>
                    </a:p>
                    <a:p>
                      <a:pPr>
                        <a:buNone/>
                      </a:pPr>
                      <a:r>
                        <a:rPr lang="zh-CN" altLang="en-US" sz="700" b="0">
                          <a:solidFill>
                            <a:schemeClr val="tx1"/>
                          </a:solidFill>
                        </a:rPr>
                        <a:t>&lt;/template&gt;</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a:t>
            </a:r>
            <a:r>
              <a:rPr kumimoji="1" lang="en-US" dirty="0" smtClean="0"/>
              <a:t>5.7 </a:t>
            </a:r>
            <a:r>
              <a:rPr kumimoji="1" lang="zh-CN" altLang="en-US" dirty="0" smtClean="0"/>
              <a:t>创建组件</a:t>
            </a:r>
            <a:r>
              <a:rPr kumimoji="1" lang="en-US" altLang="zh-CN" dirty="0" smtClean="0"/>
              <a:t>-</a:t>
            </a:r>
            <a:r>
              <a:rPr kumimoji="1" dirty="0" smtClean="0">
                <a:sym typeface="+mn-ea"/>
              </a:rPr>
              <a:t>创建任务组件</a:t>
            </a:r>
            <a:r>
              <a:rPr kumimoji="1" lang="en-US" altLang="zh-CN" dirty="0" smtClean="0"/>
              <a:t>Script</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altLang="en-US" sz="1600"/>
              <a:t>同计划组件一样，写完</a:t>
            </a:r>
            <a:r>
              <a:rPr lang="en-US" altLang="zh-CN" sz="1600"/>
              <a:t>Template</a:t>
            </a:r>
            <a:r>
              <a:rPr lang="zh-CN" altLang="en-US" sz="1600"/>
              <a:t>，继续来写</a:t>
            </a:r>
            <a:r>
              <a:rPr lang="en-US" altLang="zh-CN" sz="1600"/>
              <a:t>Script</a:t>
            </a:r>
            <a:r>
              <a:rPr lang="zh-CN" altLang="en-US" sz="1600"/>
              <a:t>：</a:t>
            </a:r>
            <a:endParaRPr lang="zh-CN" altLang="en-US" sz="1600"/>
          </a:p>
        </p:txBody>
      </p:sp>
      <p:graphicFrame>
        <p:nvGraphicFramePr>
          <p:cNvPr id="5" name="表格 4"/>
          <p:cNvGraphicFramePr/>
          <p:nvPr/>
        </p:nvGraphicFramePr>
        <p:xfrm>
          <a:off x="955040" y="1370965"/>
          <a:ext cx="6418580" cy="2707005"/>
        </p:xfrm>
        <a:graphic>
          <a:graphicData uri="http://schemas.openxmlformats.org/drawingml/2006/table">
            <a:tbl>
              <a:tblPr firstRow="1" bandRow="1">
                <a:tableStyleId>{5C22544A-7EE6-4342-B048-85BDC9FD1C3A}</a:tableStyleId>
              </a:tblPr>
              <a:tblGrid>
                <a:gridCol w="6418580"/>
              </a:tblGrid>
              <a:tr h="2707005">
                <a:tc>
                  <a:txBody>
                    <a:bodyPr/>
                    <a:p>
                      <a:pPr>
                        <a:buNone/>
                      </a:pPr>
                      <a:r>
                        <a:rPr lang="zh-CN" altLang="en-US" sz="700" b="0">
                          <a:solidFill>
                            <a:schemeClr val="tx1"/>
                          </a:solidFill>
                        </a:rPr>
                        <a:t>&lt;script&gt;</a:t>
                      </a:r>
                      <a:endParaRPr lang="zh-CN" altLang="en-US" sz="700" b="0">
                        <a:solidFill>
                          <a:schemeClr val="tx1"/>
                        </a:solidFill>
                      </a:endParaRPr>
                    </a:p>
                    <a:p>
                      <a:pPr>
                        <a:buNone/>
                      </a:pPr>
                      <a:r>
                        <a:rPr lang="zh-CN" altLang="en-US" sz="700" b="0">
                          <a:solidFill>
                            <a:schemeClr val="tx1"/>
                          </a:solidFill>
                        </a:rPr>
                        <a:t>  export default {</a:t>
                      </a:r>
                      <a:endParaRPr lang="zh-CN" altLang="en-US" sz="700" b="0">
                        <a:solidFill>
                          <a:schemeClr val="tx1"/>
                        </a:solidFill>
                      </a:endParaRPr>
                    </a:p>
                    <a:p>
                      <a:pPr>
                        <a:buNone/>
                      </a:pPr>
                      <a:r>
                        <a:rPr lang="zh-CN" altLang="en-US" sz="700" b="0">
                          <a:solidFill>
                            <a:schemeClr val="tx1"/>
                          </a:solidFill>
                        </a:rPr>
                        <a:t>        name : 'LogTime',</a:t>
                      </a:r>
                      <a:endParaRPr lang="zh-CN" altLang="en-US" sz="700" b="0">
                        <a:solidFill>
                          <a:schemeClr val="tx1"/>
                        </a:solidFill>
                      </a:endParaRPr>
                    </a:p>
                    <a:p>
                      <a:pPr>
                        <a:buNone/>
                      </a:pPr>
                      <a:r>
                        <a:rPr lang="zh-CN" altLang="en-US" sz="700" b="0">
                          <a:solidFill>
                            <a:schemeClr val="tx1"/>
                          </a:solidFill>
                        </a:rPr>
                        <a:t>        data() {</a:t>
                      </a:r>
                      <a:endParaRPr lang="zh-CN" altLang="en-US" sz="700" b="0">
                        <a:solidFill>
                          <a:schemeClr val="tx1"/>
                        </a:solidFill>
                      </a:endParaRPr>
                    </a:p>
                    <a:p>
                      <a:pPr>
                        <a:buNone/>
                      </a:pPr>
                      <a:r>
                        <a:rPr lang="zh-CN" altLang="en-US" sz="700" b="0">
                          <a:solidFill>
                            <a:schemeClr val="tx1"/>
                          </a:solidFill>
                        </a:rPr>
                        <a:t>            return {</a:t>
                      </a:r>
                      <a:endParaRPr lang="zh-CN" altLang="en-US" sz="700" b="0">
                        <a:solidFill>
                          <a:schemeClr val="tx1"/>
                        </a:solidFill>
                      </a:endParaRPr>
                    </a:p>
                    <a:p>
                      <a:pPr>
                        <a:buNone/>
                      </a:pPr>
                      <a:r>
                        <a:rPr lang="zh-CN" altLang="en-US" sz="700" b="0">
                          <a:solidFill>
                            <a:schemeClr val="tx1"/>
                          </a:solidFill>
                        </a:rPr>
                        <a:t>                date : '',</a:t>
                      </a:r>
                      <a:endParaRPr lang="zh-CN" altLang="en-US" sz="700" b="0">
                        <a:solidFill>
                          <a:schemeClr val="tx1"/>
                        </a:solidFill>
                      </a:endParaRPr>
                    </a:p>
                    <a:p>
                      <a:pPr>
                        <a:buNone/>
                      </a:pPr>
                      <a:r>
                        <a:rPr lang="zh-CN" altLang="en-US" sz="700" b="0">
                          <a:solidFill>
                            <a:schemeClr val="tx1"/>
                          </a:solidFill>
                        </a:rPr>
                        <a:t>                totalTime : '',</a:t>
                      </a:r>
                      <a:endParaRPr lang="zh-CN" altLang="en-US" sz="700" b="0">
                        <a:solidFill>
                          <a:schemeClr val="tx1"/>
                        </a:solidFill>
                      </a:endParaRPr>
                    </a:p>
                    <a:p>
                      <a:pPr>
                        <a:buNone/>
                      </a:pPr>
                      <a:r>
                        <a:rPr lang="zh-CN" altLang="en-US" sz="700" b="0">
                          <a:solidFill>
                            <a:schemeClr val="tx1"/>
                          </a:solidFill>
                        </a:rPr>
                        <a:t>                comment : ''</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methods:{</a:t>
                      </a:r>
                      <a:endParaRPr lang="zh-CN" altLang="en-US" sz="700" b="0">
                        <a:solidFill>
                          <a:schemeClr val="tx1"/>
                        </a:solidFill>
                      </a:endParaRPr>
                    </a:p>
                    <a:p>
                      <a:pPr>
                        <a:buNone/>
                      </a:pPr>
                      <a:r>
                        <a:rPr lang="zh-CN" altLang="en-US" sz="700" b="0">
                          <a:solidFill>
                            <a:schemeClr val="tx1"/>
                          </a:solidFill>
                        </a:rPr>
                        <a:t>          save() {</a:t>
                      </a:r>
                      <a:endParaRPr lang="zh-CN" altLang="en-US" sz="700" b="0">
                        <a:solidFill>
                          <a:schemeClr val="tx1"/>
                        </a:solidFill>
                      </a:endParaRPr>
                    </a:p>
                    <a:p>
                      <a:pPr>
                        <a:buNone/>
                      </a:pPr>
                      <a:r>
                        <a:rPr lang="zh-CN" altLang="en-US" sz="700" b="0">
                          <a:solidFill>
                            <a:schemeClr val="tx1"/>
                          </a:solidFill>
                        </a:rPr>
                        <a:t>            const plan = {</a:t>
                      </a:r>
                      <a:endParaRPr lang="zh-CN" altLang="en-US" sz="700" b="0">
                        <a:solidFill>
                          <a:schemeClr val="tx1"/>
                        </a:solidFill>
                      </a:endParaRPr>
                    </a:p>
                    <a:p>
                      <a:pPr>
                        <a:buNone/>
                      </a:pPr>
                      <a:r>
                        <a:rPr lang="zh-CN" altLang="en-US" sz="700" b="0">
                          <a:solidFill>
                            <a:schemeClr val="tx1"/>
                          </a:solidFill>
                        </a:rPr>
                        <a:t>              name : '二哲',</a:t>
                      </a:r>
                      <a:endParaRPr lang="zh-CN" altLang="en-US" sz="700" b="0">
                        <a:solidFill>
                          <a:schemeClr val="tx1"/>
                        </a:solidFill>
                      </a:endParaRPr>
                    </a:p>
                    <a:p>
                      <a:pPr>
                        <a:buNone/>
                      </a:pPr>
                      <a:r>
                        <a:rPr lang="zh-CN" altLang="en-US" sz="700" b="0">
                          <a:solidFill>
                            <a:schemeClr val="tx1"/>
                          </a:solidFill>
                        </a:rPr>
                        <a:t>              image : 'https://sfault-avatar.b0.upaiyun.com/888/223/888223038-5646dbc28d530_huge256',</a:t>
                      </a:r>
                      <a:endParaRPr lang="zh-CN" altLang="en-US" sz="700" b="0">
                        <a:solidFill>
                          <a:schemeClr val="tx1"/>
                        </a:solidFill>
                      </a:endParaRPr>
                    </a:p>
                    <a:p>
                      <a:pPr>
                        <a:buNone/>
                      </a:pPr>
                      <a:r>
                        <a:rPr lang="zh-CN" altLang="en-US" sz="700" b="0">
                          <a:solidFill>
                            <a:schemeClr val="tx1"/>
                          </a:solidFill>
                        </a:rPr>
                        <a:t>              date : this.date,</a:t>
                      </a:r>
                      <a:endParaRPr lang="zh-CN" altLang="en-US" sz="700" b="0">
                        <a:solidFill>
                          <a:schemeClr val="tx1"/>
                        </a:solidFill>
                      </a:endParaRPr>
                    </a:p>
                    <a:p>
                      <a:pPr>
                        <a:buNone/>
                      </a:pPr>
                      <a:r>
                        <a:rPr lang="zh-CN" altLang="en-US" sz="700" b="0">
                          <a:solidFill>
                            <a:schemeClr val="tx1"/>
                          </a:solidFill>
                        </a:rPr>
                        <a:t>              totalTime : this.totalTime,</a:t>
                      </a:r>
                      <a:endParaRPr lang="zh-CN" altLang="en-US" sz="700" b="0">
                        <a:solidFill>
                          <a:schemeClr val="tx1"/>
                        </a:solidFill>
                      </a:endParaRPr>
                    </a:p>
                    <a:p>
                      <a:pPr>
                        <a:buNone/>
                      </a:pPr>
                      <a:r>
                        <a:rPr lang="zh-CN" altLang="en-US" sz="700" b="0">
                          <a:solidFill>
                            <a:schemeClr val="tx1"/>
                          </a:solidFill>
                        </a:rPr>
                        <a:t>              comment : this.comment</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this.$store.dispatch('savePlan', plan)</a:t>
                      </a:r>
                      <a:endParaRPr lang="zh-CN" altLang="en-US" sz="700" b="0">
                        <a:solidFill>
                          <a:schemeClr val="tx1"/>
                        </a:solidFill>
                      </a:endParaRPr>
                    </a:p>
                    <a:p>
                      <a:pPr>
                        <a:buNone/>
                      </a:pPr>
                      <a:r>
                        <a:rPr lang="zh-CN" altLang="en-US" sz="700" b="0">
                          <a:solidFill>
                            <a:schemeClr val="tx1"/>
                          </a:solidFill>
                        </a:rPr>
                        <a:t>            this.$store.dispatch('addTotalTime', this.totalTime)</a:t>
                      </a:r>
                      <a:endParaRPr lang="zh-CN" altLang="en-US" sz="700" b="0">
                        <a:solidFill>
                          <a:schemeClr val="tx1"/>
                        </a:solidFill>
                      </a:endParaRPr>
                    </a:p>
                    <a:p>
                      <a:pPr>
                        <a:buNone/>
                      </a:pPr>
                      <a:r>
                        <a:rPr lang="zh-CN" altLang="en-US" sz="700" b="0">
                          <a:solidFill>
                            <a:schemeClr val="tx1"/>
                          </a:solidFill>
                        </a:rPr>
                        <a:t>            this.$router.go(-1)</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&lt;/script&gt;</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a:t>
            </a:r>
            <a:r>
              <a:rPr kumimoji="1" lang="en-US" dirty="0" smtClean="0"/>
              <a:t>5.8 </a:t>
            </a:r>
            <a:r>
              <a:rPr kumimoji="1" lang="zh-CN" altLang="en-US" dirty="0" smtClean="0"/>
              <a:t>子组件的路由配置</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sz="1600"/>
              <a:t>LogTime属于我们TimeEntries组件的一个子路由，所以我们依旧需要配置下我们的路由，并且利用webpack让它懒加载，减少我们首屏加载的流量</a:t>
            </a:r>
            <a:r>
              <a:rPr lang="zh-CN" altLang="en-US" sz="1600"/>
              <a:t>：</a:t>
            </a:r>
            <a:endParaRPr lang="zh-CN" altLang="en-US" sz="1600"/>
          </a:p>
          <a:p>
            <a:pPr marL="0" indent="0">
              <a:buNone/>
            </a:pPr>
            <a:r>
              <a:rPr lang="zh-CN" altLang="en-US" sz="1600"/>
              <a:t>注意：</a:t>
            </a:r>
            <a:r>
              <a:rPr lang="en-US" altLang="zh-CN" sz="1600">
                <a:solidFill>
                  <a:srgbClr val="FF0000"/>
                </a:solidFill>
              </a:rPr>
              <a:t>//...</a:t>
            </a:r>
            <a:r>
              <a:rPr sz="1600"/>
              <a:t>表示的是上下</a:t>
            </a:r>
            <a:r>
              <a:rPr lang="zh-CN" sz="1600"/>
              <a:t>代码省略，而不是这个</a:t>
            </a:r>
            <a:r>
              <a:rPr lang="en-US" altLang="zh-CN" sz="1600"/>
              <a:t>main.js</a:t>
            </a:r>
            <a:r>
              <a:rPr lang="zh-CN" altLang="en-US" sz="1600"/>
              <a:t>就简化成这样了</a:t>
            </a:r>
            <a:endParaRPr lang="zh-CN" altLang="en-US" sz="1600"/>
          </a:p>
        </p:txBody>
      </p:sp>
      <p:graphicFrame>
        <p:nvGraphicFramePr>
          <p:cNvPr id="5" name="表格 4"/>
          <p:cNvGraphicFramePr/>
          <p:nvPr/>
        </p:nvGraphicFramePr>
        <p:xfrm>
          <a:off x="901065" y="2199005"/>
          <a:ext cx="6324600" cy="2707005"/>
        </p:xfrm>
        <a:graphic>
          <a:graphicData uri="http://schemas.openxmlformats.org/drawingml/2006/table">
            <a:tbl>
              <a:tblPr firstRow="1" bandRow="1">
                <a:tableStyleId>{5C22544A-7EE6-4342-B048-85BDC9FD1C3A}</a:tableStyleId>
              </a:tblPr>
              <a:tblGrid>
                <a:gridCol w="6324600"/>
              </a:tblGrid>
              <a:tr h="2707005">
                <a:tc>
                  <a:txBody>
                    <a:bodyPr/>
                    <a:p>
                      <a:pPr>
                        <a:buNone/>
                      </a:pPr>
                      <a:r>
                        <a:rPr lang="zh-CN" altLang="en-US" sz="700" b="0">
                          <a:solidFill>
                            <a:schemeClr val="tx1"/>
                          </a:solidFill>
                        </a:rPr>
                        <a:t>// src/main.js</a:t>
                      </a:r>
                      <a:endParaRPr lang="zh-CN" altLang="en-US" sz="700" b="0">
                        <a:solidFill>
                          <a:schemeClr val="tx1"/>
                        </a:solidFill>
                      </a:endParaRPr>
                    </a:p>
                    <a:p>
                      <a:pPr>
                        <a:buNone/>
                      </a:pPr>
                      <a:endParaRPr lang="zh-CN" altLang="en-US" sz="700" b="0">
                        <a:solidFill>
                          <a:srgbClr val="FF0000"/>
                        </a:solidFill>
                      </a:endParaRPr>
                    </a:p>
                    <a:p>
                      <a:pPr>
                        <a:buNone/>
                      </a:pPr>
                      <a:r>
                        <a:rPr lang="zh-CN" altLang="en-US" sz="700" b="0">
                          <a:solidFill>
                            <a:srgbClr val="FF0000"/>
                          </a:solidFill>
                        </a:rPr>
                        <a:t>//...</a:t>
                      </a:r>
                      <a:endParaRPr lang="zh-CN" altLang="en-US" sz="700" b="0">
                        <a:solidFill>
                          <a:srgbClr val="FF0000"/>
                        </a:solidFill>
                      </a:endParaRPr>
                    </a:p>
                    <a:p>
                      <a:pPr>
                        <a:buNone/>
                      </a:pPr>
                      <a:r>
                        <a:rPr lang="zh-CN" altLang="en-US" sz="700" b="0">
                          <a:solidFill>
                            <a:schemeClr val="tx1"/>
                          </a:solidFill>
                        </a:rPr>
                        <a:t>const routes = [{</a:t>
                      </a:r>
                      <a:endParaRPr lang="zh-CN" altLang="en-US" sz="700" b="0">
                        <a:solidFill>
                          <a:schemeClr val="tx1"/>
                        </a:solidFill>
                      </a:endParaRPr>
                    </a:p>
                    <a:p>
                      <a:pPr>
                        <a:buNone/>
                      </a:pPr>
                      <a:r>
                        <a:rPr lang="zh-CN" altLang="en-US" sz="700" b="0">
                          <a:solidFill>
                            <a:schemeClr val="tx1"/>
                          </a:solidFill>
                        </a:rPr>
                        <a:t>  path : '/',</a:t>
                      </a:r>
                      <a:endParaRPr lang="zh-CN" altLang="en-US" sz="700" b="0">
                        <a:solidFill>
                          <a:schemeClr val="tx1"/>
                        </a:solidFill>
                      </a:endParaRPr>
                    </a:p>
                    <a:p>
                      <a:pPr>
                        <a:buNone/>
                      </a:pPr>
                      <a:r>
                        <a:rPr lang="zh-CN" altLang="en-US" sz="700" b="0">
                          <a:solidFill>
                            <a:schemeClr val="tx1"/>
                          </a:solidFill>
                        </a:rPr>
                        <a:t>  component : Home</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p>
                      <a:pPr>
                        <a:buNone/>
                      </a:pPr>
                      <a:r>
                        <a:rPr lang="zh-CN" altLang="en-US" sz="700" b="0">
                          <a:solidFill>
                            <a:schemeClr val="tx1"/>
                          </a:solidFill>
                        </a:rPr>
                        <a:t>  path : '/home',</a:t>
                      </a:r>
                      <a:endParaRPr lang="zh-CN" altLang="en-US" sz="700" b="0">
                        <a:solidFill>
                          <a:schemeClr val="tx1"/>
                        </a:solidFill>
                      </a:endParaRPr>
                    </a:p>
                    <a:p>
                      <a:pPr>
                        <a:buNone/>
                      </a:pPr>
                      <a:r>
                        <a:rPr lang="zh-CN" altLang="en-US" sz="700" b="0">
                          <a:solidFill>
                            <a:schemeClr val="tx1"/>
                          </a:solidFill>
                        </a:rPr>
                        <a:t>  component : Home</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p>
                      <a:pPr>
                        <a:buNone/>
                      </a:pPr>
                      <a:r>
                        <a:rPr lang="zh-CN" altLang="en-US" sz="700" b="0">
                          <a:solidFill>
                            <a:schemeClr val="tx1"/>
                          </a:solidFill>
                        </a:rPr>
                        <a:t>  path : '/time-entries',</a:t>
                      </a:r>
                      <a:endParaRPr lang="zh-CN" altLang="en-US" sz="700" b="0">
                        <a:solidFill>
                          <a:schemeClr val="tx1"/>
                        </a:solidFill>
                      </a:endParaRPr>
                    </a:p>
                    <a:p>
                      <a:pPr>
                        <a:buNone/>
                      </a:pPr>
                      <a:r>
                        <a:rPr lang="zh-CN" altLang="en-US" sz="700" b="0">
                          <a:solidFill>
                            <a:schemeClr val="tx1"/>
                          </a:solidFill>
                        </a:rPr>
                        <a:t>  component : TimeEntries,</a:t>
                      </a:r>
                      <a:endParaRPr lang="zh-CN" altLang="en-US" sz="700" b="0">
                        <a:solidFill>
                          <a:schemeClr val="tx1"/>
                        </a:solidFill>
                      </a:endParaRPr>
                    </a:p>
                    <a:p>
                      <a:pPr>
                        <a:buNone/>
                      </a:pPr>
                      <a:r>
                        <a:rPr lang="zh-CN" altLang="en-US" sz="700" b="0">
                          <a:solidFill>
                            <a:schemeClr val="tx1"/>
                          </a:solidFill>
                        </a:rPr>
                        <a:t>  children : [{</a:t>
                      </a:r>
                      <a:endParaRPr lang="zh-CN" altLang="en-US" sz="700" b="0">
                        <a:solidFill>
                          <a:schemeClr val="tx1"/>
                        </a:solidFill>
                      </a:endParaRPr>
                    </a:p>
                    <a:p>
                      <a:pPr>
                        <a:buNone/>
                      </a:pPr>
                      <a:r>
                        <a:rPr lang="zh-CN" altLang="en-US" sz="700" b="0">
                          <a:solidFill>
                            <a:schemeClr val="tx1"/>
                          </a:solidFill>
                        </a:rPr>
                        <a:t>    path : 'log-time',</a:t>
                      </a:r>
                      <a:endParaRPr lang="zh-CN" altLang="en-US" sz="700" b="0">
                        <a:solidFill>
                          <a:schemeClr val="tx1"/>
                        </a:solidFill>
                      </a:endParaRPr>
                    </a:p>
                    <a:p>
                      <a:pPr>
                        <a:buNone/>
                      </a:pPr>
                      <a:r>
                        <a:rPr lang="zh-CN" altLang="en-US" sz="700" b="0">
                          <a:solidFill>
                            <a:schemeClr val="tx1"/>
                          </a:solidFill>
                        </a:rPr>
                        <a:t>    // 懒加载</a:t>
                      </a:r>
                      <a:endParaRPr lang="zh-CN" altLang="en-US" sz="700" b="0">
                        <a:solidFill>
                          <a:schemeClr val="tx1"/>
                        </a:solidFill>
                      </a:endParaRPr>
                    </a:p>
                    <a:p>
                      <a:pPr>
                        <a:buNone/>
                      </a:pPr>
                      <a:r>
                        <a:rPr lang="zh-CN" altLang="en-US" sz="700" b="0">
                          <a:solidFill>
                            <a:schemeClr val="tx1"/>
                          </a:solidFill>
                        </a:rPr>
                        <a:t>    component : resolve =&gt; require(['./components/LogTime.vue'],resolve),</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p>
                      <a:pPr>
                        <a:buNone/>
                      </a:pPr>
                      <a:endParaRPr lang="zh-CN" altLang="en-US" sz="700" b="0">
                        <a:solidFill>
                          <a:srgbClr val="FF0000"/>
                        </a:solidFill>
                      </a:endParaRPr>
                    </a:p>
                    <a:p>
                      <a:pPr>
                        <a:buNone/>
                      </a:pPr>
                      <a:r>
                        <a:rPr lang="zh-CN" altLang="en-US" sz="700" b="0">
                          <a:solidFill>
                            <a:srgbClr val="FF0000"/>
                          </a:solidFill>
                        </a:rPr>
                        <a:t>//...</a:t>
                      </a:r>
                      <a:endParaRPr lang="zh-CN" altLang="en-US" sz="700" b="0">
                        <a:solidFill>
                          <a:srgbClr val="FF0000"/>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t>9.</a:t>
            </a:r>
            <a:r>
              <a:rPr kumimoji="1" lang="en-US" dirty="0" smtClean="0"/>
              <a:t>6 </a:t>
            </a:r>
            <a:r>
              <a:rPr kumimoji="1" lang="zh-CN" altLang="en-US" dirty="0" smtClean="0"/>
              <a:t>数据共享</a:t>
            </a:r>
            <a:endParaRPr kumimoji="1" lang="zh-CN" altLang="en-US"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sz="1600"/>
              <a:t>我们的数据</a:t>
            </a:r>
            <a:r>
              <a:rPr lang="zh-CN" sz="1600"/>
              <a:t>在各个路由页面</a:t>
            </a:r>
            <a:r>
              <a:rPr sz="1600"/>
              <a:t>是共享的，所以我们需要把数据存在store里</a:t>
            </a:r>
            <a:endParaRPr sz="1600"/>
          </a:p>
          <a:p>
            <a:pPr lvl="1"/>
            <a:r>
              <a:rPr sz="1420"/>
              <a:t>我们在src下创建个目录为store</a:t>
            </a:r>
            <a:endParaRPr lang="en-US" sz="1420"/>
          </a:p>
          <a:p>
            <a:pPr lvl="1"/>
            <a:r>
              <a:rPr sz="1420"/>
              <a:t>在store下分别创建4个js文件actions.js,index.js,mutation-types.js,mutations.js</a:t>
            </a:r>
            <a:endParaRPr sz="1420"/>
          </a:p>
          <a:p>
            <a:pPr marL="0" indent="0">
              <a:buNone/>
            </a:pPr>
            <a:r>
              <a:rPr sz="1600"/>
              <a:t>这其实就是一个发布订阅的模式</a:t>
            </a:r>
            <a:r>
              <a:rPr lang="zh-CN" sz="1600"/>
              <a:t>：</a:t>
            </a:r>
            <a:endParaRPr lang="zh-CN" sz="1600"/>
          </a:p>
          <a:p>
            <a:r>
              <a:rPr sz="1600"/>
              <a:t>mutation-types 记录我们所有的事件名</a:t>
            </a:r>
            <a:endParaRPr sz="1600"/>
          </a:p>
          <a:p>
            <a:r>
              <a:rPr sz="1600"/>
              <a:t>mutations 注册我们各种数据变化的方法</a:t>
            </a:r>
            <a:endParaRPr sz="1600"/>
          </a:p>
          <a:p>
            <a:r>
              <a:rPr sz="1600"/>
              <a:t>actions 则可以编写异步的逻辑或者是一些逻辑，再去commit我们的事件</a:t>
            </a:r>
            <a:endParaRPr sz="1600"/>
          </a:p>
          <a:p>
            <a:r>
              <a:rPr lang="zh-CN" sz="1600"/>
              <a:t>最后由</a:t>
            </a:r>
            <a:r>
              <a:rPr lang="en-US" altLang="zh-CN" sz="1600"/>
              <a:t>index</a:t>
            </a:r>
            <a:r>
              <a:rPr lang="zh-CN" altLang="en-US" sz="1600"/>
              <a:t>页面做整合封装</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sym typeface="+mn-ea"/>
              </a:rPr>
              <a:t>9.</a:t>
            </a:r>
            <a:r>
              <a:rPr kumimoji="1" lang="en-US" dirty="0" smtClean="0">
                <a:sym typeface="+mn-ea"/>
              </a:rPr>
              <a:t>7.1 </a:t>
            </a:r>
            <a:r>
              <a:rPr kumimoji="1" lang="en-US" altLang="zh-CN" dirty="0" smtClean="0">
                <a:sym typeface="+mn-ea"/>
              </a:rPr>
              <a:t>Vuex</a:t>
            </a:r>
            <a:r>
              <a:rPr kumimoji="1" lang="zh-CN" altLang="en-US" dirty="0" smtClean="0">
                <a:sym typeface="+mn-ea"/>
              </a:rPr>
              <a:t>数据通信</a:t>
            </a:r>
            <a:r>
              <a:rPr kumimoji="1" lang="en-US" altLang="zh-CN" dirty="0" smtClean="0">
                <a:sym typeface="+mn-ea"/>
              </a:rPr>
              <a:t>-mutation-types</a:t>
            </a:r>
            <a:endParaRPr kumimoji="1" lang="en-US" altLang="zh-CN" dirty="0" smtClean="0">
              <a:sym typeface="+mn-ea"/>
            </a:endParaRP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sz="1600"/>
              <a:t>接着我们看mutation-types.js，既然想很明确了解数据，那就应该有什么样的操作看起</a:t>
            </a:r>
            <a:endParaRPr sz="1600"/>
          </a:p>
          <a:p>
            <a:pPr marL="0" indent="0">
              <a:buNone/>
            </a:pPr>
            <a:endParaRPr sz="1600"/>
          </a:p>
          <a:p>
            <a:pPr marL="0" indent="0">
              <a:buNone/>
            </a:pPr>
            <a:endParaRPr sz="1600"/>
          </a:p>
          <a:p>
            <a:pPr marL="0" indent="0">
              <a:buNone/>
            </a:pPr>
            <a:endParaRPr sz="1600"/>
          </a:p>
          <a:p>
            <a:pPr marL="0" indent="0">
              <a:buNone/>
            </a:pPr>
            <a:r>
              <a:rPr sz="1600"/>
              <a:t>PS：在这有个技巧就是，在mutations里都是用大写下划线连接，而我们的actions里都用小写驼峰对应。</a:t>
            </a:r>
            <a:endParaRPr sz="1600"/>
          </a:p>
        </p:txBody>
      </p:sp>
      <p:graphicFrame>
        <p:nvGraphicFramePr>
          <p:cNvPr id="5" name="表格 4"/>
          <p:cNvGraphicFramePr/>
          <p:nvPr/>
        </p:nvGraphicFramePr>
        <p:xfrm>
          <a:off x="702310" y="1309370"/>
          <a:ext cx="6418580" cy="1193800"/>
        </p:xfrm>
        <a:graphic>
          <a:graphicData uri="http://schemas.openxmlformats.org/drawingml/2006/table">
            <a:tbl>
              <a:tblPr firstRow="1" bandRow="1">
                <a:tableStyleId>{5C22544A-7EE6-4342-B048-85BDC9FD1C3A}</a:tableStyleId>
              </a:tblPr>
              <a:tblGrid>
                <a:gridCol w="6418580"/>
              </a:tblGrid>
              <a:tr h="1193800">
                <a:tc>
                  <a:txBody>
                    <a:bodyPr/>
                    <a:p>
                      <a:pPr>
                        <a:buNone/>
                      </a:pPr>
                      <a:r>
                        <a:rPr lang="zh-CN" altLang="en-US" sz="700" b="0">
                          <a:solidFill>
                            <a:schemeClr val="tx1"/>
                          </a:solidFill>
                        </a:rPr>
                        <a:t>// src/store/mutation-types.js</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 增加总时间或者减少总时间</a:t>
                      </a:r>
                      <a:endParaRPr lang="zh-CN" altLang="en-US" sz="700" b="0">
                        <a:solidFill>
                          <a:schemeClr val="tx1"/>
                        </a:solidFill>
                      </a:endParaRPr>
                    </a:p>
                    <a:p>
                      <a:pPr>
                        <a:buNone/>
                      </a:pPr>
                      <a:r>
                        <a:rPr lang="zh-CN" altLang="en-US" sz="700" b="0">
                          <a:solidFill>
                            <a:schemeClr val="tx1"/>
                          </a:solidFill>
                        </a:rPr>
                        <a:t>export const ADD_TOTAL_TIME = 'ADD_TOTAL_TIME';</a:t>
                      </a:r>
                      <a:endParaRPr lang="zh-CN" altLang="en-US" sz="700" b="0">
                        <a:solidFill>
                          <a:schemeClr val="tx1"/>
                        </a:solidFill>
                      </a:endParaRPr>
                    </a:p>
                    <a:p>
                      <a:pPr>
                        <a:buNone/>
                      </a:pPr>
                      <a:r>
                        <a:rPr lang="zh-CN" altLang="en-US" sz="700" b="0">
                          <a:solidFill>
                            <a:schemeClr val="tx1"/>
                          </a:solidFill>
                        </a:rPr>
                        <a:t>export const DEC_TOTAL_TIME = 'DEC_TOTAL_TIME';</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 新增和删除一条计划</a:t>
                      </a:r>
                      <a:endParaRPr lang="zh-CN" altLang="en-US" sz="700" b="0">
                        <a:solidFill>
                          <a:schemeClr val="tx1"/>
                        </a:solidFill>
                      </a:endParaRPr>
                    </a:p>
                    <a:p>
                      <a:pPr>
                        <a:buNone/>
                      </a:pPr>
                      <a:r>
                        <a:rPr lang="zh-CN" altLang="en-US" sz="700" b="0">
                          <a:solidFill>
                            <a:schemeClr val="tx1"/>
                          </a:solidFill>
                        </a:rPr>
                        <a:t>export const SAVE_PLAN = 'SAVE_PLAN';</a:t>
                      </a:r>
                      <a:endParaRPr lang="zh-CN" altLang="en-US" sz="700" b="0">
                        <a:solidFill>
                          <a:schemeClr val="tx1"/>
                        </a:solidFill>
                      </a:endParaRPr>
                    </a:p>
                    <a:p>
                      <a:pPr>
                        <a:buNone/>
                      </a:pPr>
                      <a:r>
                        <a:rPr lang="zh-CN" altLang="en-US" sz="700" b="0">
                          <a:solidFill>
                            <a:schemeClr val="tx1"/>
                          </a:solidFill>
                        </a:rPr>
                        <a:t>export const DELETE_PLAN = 'DELETE_PLAN';</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sym typeface="+mn-ea"/>
              </a:rPr>
              <a:t>9.</a:t>
            </a:r>
            <a:r>
              <a:rPr kumimoji="1" lang="en-US" dirty="0" smtClean="0">
                <a:sym typeface="+mn-ea"/>
              </a:rPr>
              <a:t>7.2 </a:t>
            </a:r>
            <a:r>
              <a:rPr kumimoji="1" lang="en-US" altLang="zh-CN" dirty="0" smtClean="0">
                <a:sym typeface="+mn-ea"/>
              </a:rPr>
              <a:t>Vuex</a:t>
            </a:r>
            <a:r>
              <a:rPr kumimoji="1" lang="zh-CN" altLang="en-US" dirty="0" smtClean="0">
                <a:sym typeface="+mn-ea"/>
              </a:rPr>
              <a:t>数据通信</a:t>
            </a:r>
            <a:r>
              <a:rPr kumimoji="1" lang="en-US" altLang="zh-CN" dirty="0" smtClean="0">
                <a:sym typeface="+mn-ea"/>
              </a:rPr>
              <a:t>-mutations </a:t>
            </a:r>
            <a:endParaRPr kumimoji="1" lang="en-US" altLang="zh-CN" dirty="0" smtClean="0">
              <a:sym typeface="+mn-ea"/>
            </a:endParaRP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altLang="en-US" sz="1600"/>
              <a:t>接下来在</a:t>
            </a:r>
            <a:r>
              <a:rPr kumimoji="1" lang="en-US" altLang="zh-CN" sz="1600" dirty="0" smtClean="0">
                <a:sym typeface="+mn-ea"/>
              </a:rPr>
              <a:t>mutations</a:t>
            </a:r>
            <a:r>
              <a:rPr kumimoji="1" lang="zh-CN" altLang="en-US" sz="1600" dirty="0" smtClean="0">
                <a:sym typeface="+mn-ea"/>
              </a:rPr>
              <a:t>中</a:t>
            </a:r>
            <a:r>
              <a:rPr lang="zh-CN" altLang="en-US" sz="1600"/>
              <a:t>注册我们各种数据变化的方法</a:t>
            </a:r>
            <a:endParaRPr lang="zh-CN" altLang="en-US" sz="1600"/>
          </a:p>
        </p:txBody>
      </p:sp>
      <p:graphicFrame>
        <p:nvGraphicFramePr>
          <p:cNvPr id="5" name="表格 4"/>
          <p:cNvGraphicFramePr/>
          <p:nvPr/>
        </p:nvGraphicFramePr>
        <p:xfrm>
          <a:off x="890270" y="1306195"/>
          <a:ext cx="6418580" cy="2707005"/>
        </p:xfrm>
        <a:graphic>
          <a:graphicData uri="http://schemas.openxmlformats.org/drawingml/2006/table">
            <a:tbl>
              <a:tblPr firstRow="1" bandRow="1">
                <a:tableStyleId>{5C22544A-7EE6-4342-B048-85BDC9FD1C3A}</a:tableStyleId>
              </a:tblPr>
              <a:tblGrid>
                <a:gridCol w="6418580"/>
              </a:tblGrid>
              <a:tr h="2707005">
                <a:tc>
                  <a:txBody>
                    <a:bodyPr/>
                    <a:p>
                      <a:pPr>
                        <a:buNone/>
                      </a:pPr>
                      <a:r>
                        <a:rPr lang="zh-CN" altLang="en-US" sz="700" b="0">
                          <a:solidFill>
                            <a:schemeClr val="tx1"/>
                          </a:solidFill>
                        </a:rPr>
                        <a:t>// src/store/mutations.js</a:t>
                      </a:r>
                      <a:endParaRPr lang="zh-CN" altLang="en-US" sz="700" b="0">
                        <a:solidFill>
                          <a:schemeClr val="tx1"/>
                        </a:solidFill>
                      </a:endParaRPr>
                    </a:p>
                    <a:p>
                      <a:pPr>
                        <a:buNone/>
                      </a:pPr>
                      <a:r>
                        <a:rPr lang="zh-CN" altLang="en-US" sz="700" b="0">
                          <a:solidFill>
                            <a:schemeClr val="tx1"/>
                          </a:solidFill>
                        </a:rPr>
                        <a:t>import * as types from './mutation-types'</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export default {</a:t>
                      </a:r>
                      <a:endParaRPr lang="zh-CN" altLang="en-US" sz="700" b="0">
                        <a:solidFill>
                          <a:schemeClr val="tx1"/>
                        </a:solidFill>
                      </a:endParaRPr>
                    </a:p>
                    <a:p>
                      <a:pPr>
                        <a:buNone/>
                      </a:pPr>
                      <a:r>
                        <a:rPr lang="zh-CN" altLang="en-US" sz="700" b="0">
                          <a:solidFill>
                            <a:schemeClr val="tx1"/>
                          </a:solidFill>
                        </a:rPr>
                        <a:t>    // 增加总时间</a:t>
                      </a:r>
                      <a:endParaRPr lang="zh-CN" altLang="en-US" sz="700" b="0">
                        <a:solidFill>
                          <a:schemeClr val="tx1"/>
                        </a:solidFill>
                      </a:endParaRPr>
                    </a:p>
                    <a:p>
                      <a:pPr>
                        <a:buNone/>
                      </a:pPr>
                      <a:r>
                        <a:rPr lang="zh-CN" altLang="en-US" sz="700" b="0">
                          <a:solidFill>
                            <a:schemeClr val="tx1"/>
                          </a:solidFill>
                        </a:rPr>
                        <a:t>  [types.ADD_TOTAL_TIME] (state, time) {</a:t>
                      </a:r>
                      <a:endParaRPr lang="zh-CN" altLang="en-US" sz="700" b="0">
                        <a:solidFill>
                          <a:schemeClr val="tx1"/>
                        </a:solidFill>
                      </a:endParaRPr>
                    </a:p>
                    <a:p>
                      <a:pPr>
                        <a:buNone/>
                      </a:pPr>
                      <a:r>
                        <a:rPr lang="zh-CN" altLang="en-US" sz="700" b="0">
                          <a:solidFill>
                            <a:schemeClr val="tx1"/>
                          </a:solidFill>
                        </a:rPr>
                        <a:t>    state.totalTime = state.totalTime + time</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 减少总时间</a:t>
                      </a:r>
                      <a:endParaRPr lang="zh-CN" altLang="en-US" sz="700" b="0">
                        <a:solidFill>
                          <a:schemeClr val="tx1"/>
                        </a:solidFill>
                      </a:endParaRPr>
                    </a:p>
                    <a:p>
                      <a:pPr>
                        <a:buNone/>
                      </a:pPr>
                      <a:r>
                        <a:rPr lang="zh-CN" altLang="en-US" sz="700" b="0">
                          <a:solidFill>
                            <a:schemeClr val="tx1"/>
                          </a:solidFill>
                        </a:rPr>
                        <a:t>  [types.DEC_TOTAL_TIME] (state, time) {</a:t>
                      </a:r>
                      <a:endParaRPr lang="zh-CN" altLang="en-US" sz="700" b="0">
                        <a:solidFill>
                          <a:schemeClr val="tx1"/>
                        </a:solidFill>
                      </a:endParaRPr>
                    </a:p>
                    <a:p>
                      <a:pPr>
                        <a:buNone/>
                      </a:pPr>
                      <a:r>
                        <a:rPr lang="zh-CN" altLang="en-US" sz="700" b="0">
                          <a:solidFill>
                            <a:schemeClr val="tx1"/>
                          </a:solidFill>
                        </a:rPr>
                        <a:t>    state.totalTime = state.totalTime - time</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 新增计划</a:t>
                      </a:r>
                      <a:endParaRPr lang="zh-CN" altLang="en-US" sz="700" b="0">
                        <a:solidFill>
                          <a:schemeClr val="tx1"/>
                        </a:solidFill>
                      </a:endParaRPr>
                    </a:p>
                    <a:p>
                      <a:pPr>
                        <a:buNone/>
                      </a:pPr>
                      <a:r>
                        <a:rPr lang="zh-CN" altLang="en-US" sz="700" b="0">
                          <a:solidFill>
                            <a:schemeClr val="tx1"/>
                          </a:solidFill>
                        </a:rPr>
                        <a:t>  [types.SAVE_PLAN] (state, plan) {</a:t>
                      </a:r>
                      <a:endParaRPr lang="zh-CN" altLang="en-US" sz="700" b="0">
                        <a:solidFill>
                          <a:schemeClr val="tx1"/>
                        </a:solidFill>
                      </a:endParaRPr>
                    </a:p>
                    <a:p>
                      <a:pPr>
                        <a:buNone/>
                      </a:pPr>
                      <a:r>
                        <a:rPr lang="zh-CN" altLang="en-US" sz="700" b="0">
                          <a:solidFill>
                            <a:schemeClr val="tx1"/>
                          </a:solidFill>
                        </a:rPr>
                        <a:t>    // 设置默认值，未来我们可以做登入直接读取昵称和头像</a:t>
                      </a:r>
                      <a:endParaRPr lang="zh-CN" altLang="en-US" sz="700" b="0">
                        <a:solidFill>
                          <a:schemeClr val="tx1"/>
                        </a:solidFill>
                      </a:endParaRPr>
                    </a:p>
                    <a:p>
                      <a:pPr>
                        <a:buNone/>
                      </a:pPr>
                      <a:r>
                        <a:rPr lang="zh-CN" altLang="en-US" sz="700" b="0">
                          <a:solidFill>
                            <a:schemeClr val="tx1"/>
                          </a:solidFill>
                        </a:rPr>
                        <a:t>    const avatar = 'https://sfault-avatar.b0.upaiyun.com/147/223/147223148-573297d0913c5_huge256';</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state.list.push(</a:t>
                      </a:r>
                      <a:endParaRPr lang="zh-CN" altLang="en-US" sz="700" b="0">
                        <a:solidFill>
                          <a:schemeClr val="tx1"/>
                        </a:solidFill>
                      </a:endParaRPr>
                    </a:p>
                    <a:p>
                      <a:pPr>
                        <a:buNone/>
                      </a:pPr>
                      <a:r>
                        <a:rPr lang="zh-CN" altLang="en-US" sz="700" b="0">
                          <a:solidFill>
                            <a:schemeClr val="tx1"/>
                          </a:solidFill>
                        </a:rPr>
                        <a:t>      Object.assign({ name: '二哲', avatar: avatar }, plan)</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 删除某计划</a:t>
                      </a:r>
                      <a:endParaRPr lang="zh-CN" altLang="en-US" sz="700" b="0">
                        <a:solidFill>
                          <a:schemeClr val="tx1"/>
                        </a:solidFill>
                      </a:endParaRPr>
                    </a:p>
                    <a:p>
                      <a:pPr>
                        <a:buNone/>
                      </a:pPr>
                      <a:r>
                        <a:rPr lang="zh-CN" altLang="en-US" sz="700" b="0">
                          <a:solidFill>
                            <a:schemeClr val="tx1"/>
                          </a:solidFill>
                        </a:rPr>
                        <a:t>  [types.DELETE_PLAN] (state, idx) {</a:t>
                      </a:r>
                      <a:endParaRPr lang="zh-CN" altLang="en-US" sz="700" b="0">
                        <a:solidFill>
                          <a:schemeClr val="tx1"/>
                        </a:solidFill>
                      </a:endParaRPr>
                    </a:p>
                    <a:p>
                      <a:pPr>
                        <a:buNone/>
                      </a:pPr>
                      <a:r>
                        <a:rPr lang="zh-CN" altLang="en-US" sz="700" b="0">
                          <a:solidFill>
                            <a:schemeClr val="tx1"/>
                          </a:solidFill>
                        </a:rPr>
                        <a:t>    state.list.splice(idx, 1);</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5486"/>
            <a:ext cx="7248525" cy="514350"/>
          </a:xfrm>
        </p:spPr>
        <p:txBody>
          <a:bodyPr/>
          <a:lstStyle/>
          <a:p>
            <a:r>
              <a:rPr kumimoji="1" lang="en-US" altLang="zh-CN" dirty="0" smtClean="0">
                <a:sym typeface="+mn-ea"/>
              </a:rPr>
              <a:t>9.</a:t>
            </a:r>
            <a:r>
              <a:rPr kumimoji="1" lang="en-US" dirty="0" smtClean="0">
                <a:sym typeface="+mn-ea"/>
              </a:rPr>
              <a:t>7.3 </a:t>
            </a:r>
            <a:r>
              <a:rPr kumimoji="1" lang="en-US" altLang="zh-CN" dirty="0" smtClean="0">
                <a:sym typeface="+mn-ea"/>
              </a:rPr>
              <a:t>Vuex</a:t>
            </a:r>
            <a:r>
              <a:rPr kumimoji="1" lang="zh-CN" altLang="en-US" dirty="0" smtClean="0">
                <a:sym typeface="+mn-ea"/>
              </a:rPr>
              <a:t>数据通信</a:t>
            </a:r>
            <a:r>
              <a:rPr kumimoji="1" lang="en-US" altLang="zh-CN" dirty="0" smtClean="0">
                <a:sym typeface="+mn-ea"/>
              </a:rPr>
              <a:t>-actions </a:t>
            </a:r>
            <a:endParaRPr kumimoji="1" lang="en-US" altLang="zh-CN" dirty="0" smtClean="0"/>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fld>
            <a:endParaRPr kumimoji="1" lang="zh-CN" altLang="en-US"/>
          </a:p>
        </p:txBody>
      </p:sp>
      <p:sp>
        <p:nvSpPr>
          <p:cNvPr id="7" name="内容占位符 2"/>
          <p:cNvSpPr>
            <a:spLocks noGrp="1" noChangeArrowheads="1"/>
          </p:cNvSpPr>
          <p:nvPr>
            <p:ph idx="4294967295"/>
          </p:nvPr>
        </p:nvSpPr>
        <p:spPr>
          <a:xfrm>
            <a:off x="539552" y="709837"/>
            <a:ext cx="8229600" cy="3662114"/>
          </a:xfrm>
        </p:spPr>
        <p:txBody>
          <a:bodyPr/>
          <a:lstStyle/>
          <a:p>
            <a:pPr marL="0" indent="0">
              <a:buNone/>
            </a:pPr>
            <a:r>
              <a:rPr lang="zh-CN" sz="1600"/>
              <a:t>最后结合</a:t>
            </a:r>
            <a:r>
              <a:rPr lang="en-US" altLang="zh-CN" sz="1600"/>
              <a:t>actions</a:t>
            </a:r>
            <a:r>
              <a:rPr lang="zh-CN" altLang="en-US" sz="1600"/>
              <a:t>来看：</a:t>
            </a:r>
            <a:endParaRPr lang="zh-CN" altLang="en-US" sz="1600"/>
          </a:p>
          <a:p>
            <a:pPr marL="0" indent="0">
              <a:buNone/>
            </a:pPr>
            <a:r>
              <a:rPr lang="zh-CN" altLang="en-US" sz="1600"/>
              <a:t>actions其实就是去触发事件和传入参数</a:t>
            </a:r>
            <a:endParaRPr lang="zh-CN" altLang="en-US" sz="1600"/>
          </a:p>
        </p:txBody>
      </p:sp>
      <p:graphicFrame>
        <p:nvGraphicFramePr>
          <p:cNvPr id="5" name="表格 4"/>
          <p:cNvGraphicFramePr/>
          <p:nvPr/>
        </p:nvGraphicFramePr>
        <p:xfrm>
          <a:off x="859155" y="1706245"/>
          <a:ext cx="6418580" cy="2810510"/>
        </p:xfrm>
        <a:graphic>
          <a:graphicData uri="http://schemas.openxmlformats.org/drawingml/2006/table">
            <a:tbl>
              <a:tblPr firstRow="1" bandRow="1">
                <a:tableStyleId>{5C22544A-7EE6-4342-B048-85BDC9FD1C3A}</a:tableStyleId>
              </a:tblPr>
              <a:tblGrid>
                <a:gridCol w="6418580"/>
              </a:tblGrid>
              <a:tr h="2810510">
                <a:tc>
                  <a:txBody>
                    <a:bodyPr/>
                    <a:p>
                      <a:pPr>
                        <a:buNone/>
                      </a:pPr>
                      <a:r>
                        <a:rPr lang="zh-CN" altLang="en-US" sz="700" b="0">
                          <a:solidFill>
                            <a:schemeClr val="tx1"/>
                          </a:solidFill>
                        </a:rPr>
                        <a:t>// src/store/actions.js</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import * as types from './mutation-types'</a:t>
                      </a:r>
                      <a:endParaRPr lang="zh-CN" altLang="en-US" sz="700" b="0">
                        <a:solidFill>
                          <a:schemeClr val="tx1"/>
                        </a:solidFill>
                      </a:endParaRPr>
                    </a:p>
                    <a:p>
                      <a:pPr>
                        <a:buNone/>
                      </a:pPr>
                      <a:endParaRPr lang="zh-CN" altLang="en-US" sz="700" b="0">
                        <a:solidFill>
                          <a:schemeClr val="tx1"/>
                        </a:solidFill>
                      </a:endParaRPr>
                    </a:p>
                    <a:p>
                      <a:pPr>
                        <a:buNone/>
                      </a:pPr>
                      <a:r>
                        <a:rPr lang="zh-CN" altLang="en-US" sz="700" b="0">
                          <a:solidFill>
                            <a:schemeClr val="tx1"/>
                          </a:solidFill>
                        </a:rPr>
                        <a:t>export default {</a:t>
                      </a:r>
                      <a:endParaRPr lang="zh-CN" altLang="en-US" sz="700" b="0">
                        <a:solidFill>
                          <a:schemeClr val="tx1"/>
                        </a:solidFill>
                      </a:endParaRPr>
                    </a:p>
                    <a:p>
                      <a:pPr>
                        <a:buNone/>
                      </a:pPr>
                      <a:r>
                        <a:rPr lang="zh-CN" altLang="en-US" sz="700" b="0">
                          <a:solidFill>
                            <a:schemeClr val="tx1"/>
                          </a:solidFill>
                        </a:rPr>
                        <a:t>  addTotalTime({ commit }, time) {</a:t>
                      </a:r>
                      <a:endParaRPr lang="zh-CN" altLang="en-US" sz="700" b="0">
                        <a:solidFill>
                          <a:schemeClr val="tx1"/>
                        </a:solidFill>
                      </a:endParaRPr>
                    </a:p>
                    <a:p>
                      <a:pPr>
                        <a:buNone/>
                      </a:pPr>
                      <a:r>
                        <a:rPr lang="zh-CN" altLang="en-US" sz="700" b="0">
                          <a:solidFill>
                            <a:schemeClr val="tx1"/>
                          </a:solidFill>
                        </a:rPr>
                        <a:t>    commit(types.ADD_TOTAL_TIME, time)</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decTotalTime({ commit }, time) {</a:t>
                      </a:r>
                      <a:endParaRPr lang="zh-CN" altLang="en-US" sz="700" b="0">
                        <a:solidFill>
                          <a:schemeClr val="tx1"/>
                        </a:solidFill>
                      </a:endParaRPr>
                    </a:p>
                    <a:p>
                      <a:pPr>
                        <a:buNone/>
                      </a:pPr>
                      <a:r>
                        <a:rPr lang="zh-CN" altLang="en-US" sz="700" b="0">
                          <a:solidFill>
                            <a:schemeClr val="tx1"/>
                          </a:solidFill>
                        </a:rPr>
                        <a:t>    commit(types.DEC_TOTAL_TIME, time)</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savePlan({ commit }, plan) {</a:t>
                      </a:r>
                      <a:endParaRPr lang="zh-CN" altLang="en-US" sz="700" b="0">
                        <a:solidFill>
                          <a:schemeClr val="tx1"/>
                        </a:solidFill>
                      </a:endParaRPr>
                    </a:p>
                    <a:p>
                      <a:pPr>
                        <a:buNone/>
                      </a:pPr>
                      <a:r>
                        <a:rPr lang="zh-CN" altLang="en-US" sz="700" b="0">
                          <a:solidFill>
                            <a:schemeClr val="tx1"/>
                          </a:solidFill>
                        </a:rPr>
                        <a:t>    commit(types.SAVE_PLAN, plan);</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  deletePlan({ commit }, plan) {</a:t>
                      </a:r>
                      <a:endParaRPr lang="zh-CN" altLang="en-US" sz="700" b="0">
                        <a:solidFill>
                          <a:schemeClr val="tx1"/>
                        </a:solidFill>
                      </a:endParaRPr>
                    </a:p>
                    <a:p>
                      <a:pPr>
                        <a:buNone/>
                      </a:pPr>
                      <a:r>
                        <a:rPr lang="zh-CN" altLang="en-US" sz="700" b="0">
                          <a:solidFill>
                            <a:schemeClr val="tx1"/>
                          </a:solidFill>
                        </a:rPr>
                        <a:t>    commit(types.DELETE_PLAN, plan)</a:t>
                      </a:r>
                      <a:endParaRPr lang="zh-CN" altLang="en-US" sz="700" b="0">
                        <a:solidFill>
                          <a:schemeClr val="tx1"/>
                        </a:solidFill>
                      </a:endParaRPr>
                    </a:p>
                    <a:p>
                      <a:pPr>
                        <a:buNone/>
                      </a:pPr>
                      <a:r>
                        <a:rPr lang="zh-CN" altLang="en-US" sz="700" b="0">
                          <a:solidFill>
                            <a:schemeClr val="tx1"/>
                          </a:solidFill>
                        </a:rPr>
                        <a:t>  }</a:t>
                      </a:r>
                      <a:endParaRPr lang="zh-CN" altLang="en-US" sz="700" b="0">
                        <a:solidFill>
                          <a:schemeClr val="tx1"/>
                        </a:solidFill>
                      </a:endParaRPr>
                    </a:p>
                    <a:p>
                      <a:pPr>
                        <a:buNone/>
                      </a:pPr>
                      <a:r>
                        <a:rPr lang="zh-CN" altLang="en-US" sz="700" b="0">
                          <a:solidFill>
                            <a:schemeClr val="tx1"/>
                          </a:solidFill>
                        </a:rPr>
                        <a:t>};</a:t>
                      </a:r>
                      <a:endParaRPr lang="zh-CN" altLang="en-US" sz="700" b="0">
                        <a:solidFill>
                          <a:schemeClr val="tx1"/>
                        </a:solidFill>
                      </a:endParaRPr>
                    </a:p>
                  </a:txBody>
                  <a:tcPr>
                    <a:solidFill>
                      <a:schemeClr val="bg1">
                        <a:lumMod val="95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envivio_H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nvivo_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F2F2F2"/>
            </a:gs>
            <a:gs pos="100000">
              <a:srgbClr val="BFBFBF"/>
            </a:gs>
          </a:gsLst>
          <a:lin ang="19800000"/>
        </a:gradFill>
        <a:ln>
          <a:noFill/>
        </a:ln>
        <a:effectLst>
          <a:outerShdw blurRad="25400" dist="38100" dir="5400000" algn="tr" rotWithShape="0">
            <a:srgbClr val="0D0D0D">
              <a:alpha val="25000"/>
            </a:srgbClr>
          </a:outerShdw>
        </a:effectLst>
      </a:spPr>
      <a:bodyPr lIns="0" tIns="0" rIns="0" bIns="0" anchor="ctr"/>
      <a:lstStyle>
        <a:defPPr marL="182880" fontAlgn="auto">
          <a:spcBef>
            <a:spcPts val="0"/>
          </a:spcBef>
          <a:spcAft>
            <a:spcPts val="1500"/>
          </a:spcAft>
          <a:defRPr sz="1400" dirty="0">
            <a:solidFill>
              <a:srgbClr val="595B5A"/>
            </a:solidFill>
            <a:latin typeface="+mn-lt"/>
            <a:ea typeface="+mn-ea"/>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办公室">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Envivio corporate 2012</Template>
  <TotalTime>0</TotalTime>
  <Words>35273</Words>
  <Application>WPS 演示</Application>
  <PresentationFormat>全屏显示(16:9)</PresentationFormat>
  <Paragraphs>1854</Paragraphs>
  <Slides>102</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102</vt:i4>
      </vt:variant>
    </vt:vector>
  </HeadingPairs>
  <TitlesOfParts>
    <vt:vector size="113" baseType="lpstr">
      <vt:lpstr>Arial</vt:lpstr>
      <vt:lpstr>宋体</vt:lpstr>
      <vt:lpstr>Wingdings</vt:lpstr>
      <vt:lpstr>微软雅黑</vt:lpstr>
      <vt:lpstr>MS PGothic</vt:lpstr>
      <vt:lpstr>Lucida Grande</vt:lpstr>
      <vt:lpstr>Arial</vt:lpstr>
      <vt:lpstr>冬青黑体简体中文 W3</vt:lpstr>
      <vt:lpstr>Calibri</vt:lpstr>
      <vt:lpstr>黑体</vt:lpstr>
      <vt:lpstr>envivio_HD</vt:lpstr>
      <vt:lpstr>Vue高级特性</vt:lpstr>
      <vt:lpstr>目录</vt:lpstr>
      <vt:lpstr>1. 深入响应式原理</vt:lpstr>
      <vt:lpstr>1.1 如何追踪变化</vt:lpstr>
      <vt:lpstr>1.2 变化检测问题</vt:lpstr>
      <vt:lpstr>1.3 异步更新队列</vt:lpstr>
      <vt:lpstr>1.4 响应式原理的示例</vt:lpstr>
      <vt:lpstr>2. 过渡效果</vt:lpstr>
      <vt:lpstr>2.1 主要过渡效果依赖的工具</vt:lpstr>
      <vt:lpstr>2.2 单元素/组件的过渡</vt:lpstr>
      <vt:lpstr>2.3 单元素/组件的过渡的示例</vt:lpstr>
      <vt:lpstr>2.4 过渡组件的注意事项</vt:lpstr>
      <vt:lpstr>2.5 css动画过渡</vt:lpstr>
      <vt:lpstr>2.6 css动画过渡的示例</vt:lpstr>
      <vt:lpstr>2.7 自定义类名过渡</vt:lpstr>
      <vt:lpstr>2.8 自定义过渡的示例</vt:lpstr>
      <vt:lpstr>2.3 初始渲染的过渡</vt:lpstr>
      <vt:lpstr>2.4 多个组件的过渡</vt:lpstr>
      <vt:lpstr>2.5 多个组件的过渡的示例</vt:lpstr>
      <vt:lpstr>2.6 列表过渡</vt:lpstr>
      <vt:lpstr>2.7 列表进入和离开过渡的示例</vt:lpstr>
      <vt:lpstr>2.7 列表进入和离开过渡的示例</vt:lpstr>
      <vt:lpstr>2.8 列表位移过渡的示例</vt:lpstr>
      <vt:lpstr>2.9 列表渐进过渡的示例</vt:lpstr>
      <vt:lpstr>2.9 列表渐进过渡的示例</vt:lpstr>
      <vt:lpstr>3. 过渡状态</vt:lpstr>
      <vt:lpstr>3.1 过渡状态</vt:lpstr>
      <vt:lpstr>3.1 过渡状态</vt:lpstr>
      <vt:lpstr>3.1 过渡状态</vt:lpstr>
      <vt:lpstr>3.2 过渡状态的示例</vt:lpstr>
      <vt:lpstr>3.2 过渡状态的示例</vt:lpstr>
      <vt:lpstr>4. render函数</vt:lpstr>
      <vt:lpstr>4.1 render</vt:lpstr>
      <vt:lpstr>5. 自定义指令</vt:lpstr>
      <vt:lpstr>5.1 自定义指令</vt:lpstr>
      <vt:lpstr>5.1 自定义指令</vt:lpstr>
      <vt:lpstr>5.1 自定义指令</vt:lpstr>
      <vt:lpstr>5.1 自定义指令</vt:lpstr>
      <vt:lpstr>5.2 自定义指令示例</vt:lpstr>
      <vt:lpstr>6. 前置知识</vt:lpstr>
      <vt:lpstr>6.1 npm</vt:lpstr>
      <vt:lpstr>6.1.1 安装Node.js</vt:lpstr>
      <vt:lpstr>6.1.2 npm的使用场景及升级</vt:lpstr>
      <vt:lpstr>6.1.3 使用npm命令安装模块</vt:lpstr>
      <vt:lpstr>6.1.4 全局安装与本地安装</vt:lpstr>
      <vt:lpstr>6.1.5 Package.json</vt:lpstr>
      <vt:lpstr>6.1.6 Package.json属性说明</vt:lpstr>
      <vt:lpstr>6.1.7 升级、卸载模块</vt:lpstr>
      <vt:lpstr>6.2 webpack</vt:lpstr>
      <vt:lpstr>6.2.1 webpack工作方式</vt:lpstr>
      <vt:lpstr>6.2.2 webpack安装</vt:lpstr>
      <vt:lpstr>6.2.3 webpack运行</vt:lpstr>
      <vt:lpstr>6.2.4 webpack生成Source Maps</vt:lpstr>
      <vt:lpstr>6.2.5 webpack生成Source Maps</vt:lpstr>
      <vt:lpstr>6.2.4 webpack构建本地服务器</vt:lpstr>
      <vt:lpstr>6.2.5 Loaders</vt:lpstr>
      <vt:lpstr>6.2.6 Babel</vt:lpstr>
      <vt:lpstr>6.2.7 一切皆模块</vt:lpstr>
      <vt:lpstr>7. 单文件组件</vt:lpstr>
      <vt:lpstr>7.1 单文件组件介绍</vt:lpstr>
      <vt:lpstr>7.1 单文件组件介绍</vt:lpstr>
      <vt:lpstr>7.2 单文件组件</vt:lpstr>
      <vt:lpstr>7.3 使用vue-cli构建单文件组件应用</vt:lpstr>
      <vt:lpstr>7.3 使用vue-cli构建单文件组件应用</vt:lpstr>
      <vt:lpstr>7.3 使用Vue单文件组件</vt:lpstr>
      <vt:lpstr>8.路由</vt:lpstr>
      <vt:lpstr>8.1 官方路由</vt:lpstr>
      <vt:lpstr>7.4 Vue单文件组件示例代码</vt:lpstr>
      <vt:lpstr>8.2 安装</vt:lpstr>
      <vt:lpstr>8.3 在main.js中使用</vt:lpstr>
      <vt:lpstr>8.3 在main.js中使用</vt:lpstr>
      <vt:lpstr>8.3 在main.js中使用</vt:lpstr>
      <vt:lpstr>8.4 重定向 redirect</vt:lpstr>
      <vt:lpstr>8.4 嵌套路由</vt:lpstr>
      <vt:lpstr>8.5 懒加载</vt:lpstr>
      <vt:lpstr>8.5 懒加载</vt:lpstr>
      <vt:lpstr>9.综合实例</vt:lpstr>
      <vt:lpstr>9.1 前言</vt:lpstr>
      <vt:lpstr>9.2 demo预期</vt:lpstr>
      <vt:lpstr>9.3 安装</vt:lpstr>
      <vt:lpstr>9.3.1 使用vue-cli构建工程 </vt:lpstr>
      <vt:lpstr>9.3.2 安装依赖包</vt:lpstr>
      <vt:lpstr>9.4 初始化</vt:lpstr>
      <vt:lpstr>9.4 初始化</vt:lpstr>
      <vt:lpstr>9.5.1 创建组件-app结构</vt:lpstr>
      <vt:lpstr>9.5.2 创建组件-Home页搭建</vt:lpstr>
      <vt:lpstr>9.5.3 创建组件-侧边栏组件</vt:lpstr>
      <vt:lpstr>9.5.3 创建组件-侧边栏组件</vt:lpstr>
      <vt:lpstr>9.5.4 创建组件-计划列表组件Templete</vt:lpstr>
      <vt:lpstr>9.5.4 创建组件-计划列表组件Template</vt:lpstr>
      <vt:lpstr>9.5.5 创建组件-计划列表组件Script</vt:lpstr>
      <vt:lpstr>9.5.6 创建组件-计划列表组件Style</vt:lpstr>
      <vt:lpstr>9.5.7 创建组件-创建任务组件Template</vt:lpstr>
      <vt:lpstr>9.5.7 创建组件-创建任务组件Script</vt:lpstr>
      <vt:lpstr>9.5.8 子组件的路由配置</vt:lpstr>
      <vt:lpstr>9.6 数据共享</vt:lpstr>
      <vt:lpstr>9.7.1 Vuex数据通信-mutation-types</vt:lpstr>
      <vt:lpstr>9.7.2 Vuex数据通信-mutations </vt:lpstr>
      <vt:lpstr>9.7.3 Vuex数据通信-actions </vt:lpstr>
      <vt:lpstr>9.7.4 Vuex数据通信-index</vt:lpstr>
      <vt:lpstr>9.8 整合store</vt:lpstr>
      <vt:lpstr>9.9 开始体验下你自己的任务计划板吧！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4Caster G4 Customer Deck</dc:title>
  <dc:creator>cberson</dc:creator>
  <cp:lastModifiedBy>yang.xiaolong</cp:lastModifiedBy>
  <cp:revision>694</cp:revision>
  <dcterms:created xsi:type="dcterms:W3CDTF">2012-06-09T02:18:00Z</dcterms:created>
  <dcterms:modified xsi:type="dcterms:W3CDTF">2017-07-12T07:07:43Z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0x0101005FDCB26F7983C14C8229D6F6656449F6</vt:lpwstr>
  </property>
  <property fmtid="{D5CDD505-2E9C-101B-9397-08002B2CF9AE}" pid="3" name="_dlc_DocIdItemGuid">
    <vt:lpwstr>bcbcc4b4-3292-4cb9-8673-0f82d480d5a6</vt:lpwstr>
  </property>
  <property fmtid="{D5CDD505-2E9C-101B-9397-08002B2CF9AE}" pid="4" name="Order">
    <vt:r8>700</vt:r8>
  </property>
  <property fmtid="{D5CDD505-2E9C-101B-9397-08002B2CF9AE}" pid="5" name="KSOProductBuildVer">
    <vt:lpwstr>2052-10.1.0.6489</vt:lpwstr>
  </property>
</Properties>
</file>