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7" r:id="rId3"/>
    <p:sldId id="263" r:id="rId4"/>
    <p:sldId id="256" r:id="rId5"/>
    <p:sldId id="276" r:id="rId6"/>
    <p:sldId id="280" r:id="rId7"/>
    <p:sldId id="287" r:id="rId9"/>
    <p:sldId id="279" r:id="rId10"/>
    <p:sldId id="258" r:id="rId11"/>
    <p:sldId id="259" r:id="rId12"/>
    <p:sldId id="260" r:id="rId13"/>
    <p:sldId id="261" r:id="rId14"/>
    <p:sldId id="262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59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Vue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入门</a:t>
            </a:r>
            <a:endParaRPr kumimoji="1" lang="zh-CN" altLang="en-US" sz="33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支持的浏览器版本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792" y="1651000"/>
            <a:ext cx="6907880" cy="1494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897" y="1208817"/>
            <a:ext cx="6870175" cy="356345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主流前端框架性能对比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892" y="723921"/>
            <a:ext cx="8062908" cy="52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800" dirty="0" smtClean="0">
                <a:solidFill>
                  <a:srgbClr val="000000"/>
                </a:solidFill>
              </a:rPr>
              <a:t>独立版本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直接下载并用 </a:t>
            </a:r>
            <a:r>
              <a:rPr lang="en-US" altLang="zh-CN" sz="1400" dirty="0">
                <a:solidFill>
                  <a:schemeClr val="tx1"/>
                </a:solidFill>
              </a:rPr>
              <a:t>&lt; script &gt; </a:t>
            </a:r>
            <a:r>
              <a:rPr lang="zh-CN" altLang="en-US" sz="1400" dirty="0">
                <a:solidFill>
                  <a:schemeClr val="tx1"/>
                </a:solidFill>
              </a:rPr>
              <a:t>标签引入，</a:t>
            </a:r>
            <a:r>
              <a:rPr lang="en-US" altLang="zh-CN" sz="1400" dirty="0" err="1">
                <a:solidFill>
                  <a:schemeClr val="tx1"/>
                </a:solidFill>
              </a:rPr>
              <a:t>Vue</a:t>
            </a:r>
            <a:r>
              <a:rPr lang="zh-CN" altLang="en-US" sz="1400" dirty="0">
                <a:solidFill>
                  <a:schemeClr val="tx1"/>
                </a:solidFill>
              </a:rPr>
              <a:t>会被注册为一个全局变量。如下代码，这样就可以在脚本中使用</a:t>
            </a:r>
            <a:r>
              <a:rPr lang="en-US" altLang="zh-CN" sz="1400" dirty="0" err="1">
                <a:solidFill>
                  <a:schemeClr val="tx1"/>
                </a:solidFill>
              </a:rPr>
              <a:t>Vue.js</a:t>
            </a:r>
            <a:r>
              <a:rPr lang="zh-CN" altLang="en-US" sz="1400" dirty="0">
                <a:solidFill>
                  <a:schemeClr val="tx1"/>
                </a:solidFill>
              </a:rPr>
              <a:t>了。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</a:rPr>
              <a:t>CDN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>
                <a:solidFill>
                  <a:srgbClr val="000000"/>
                </a:solidFill>
              </a:rPr>
              <a:t>也可以在 </a:t>
            </a:r>
            <a:r>
              <a:rPr lang="en-US" altLang="zh-CN" sz="1400" dirty="0" err="1">
                <a:solidFill>
                  <a:srgbClr val="000000"/>
                </a:solidFill>
              </a:rPr>
              <a:t>jsdelivr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cdnjs</a:t>
            </a:r>
            <a:r>
              <a:rPr lang="zh-CN" altLang="en-US" sz="1400" dirty="0">
                <a:solidFill>
                  <a:srgbClr val="000000"/>
                </a:solidFill>
              </a:rPr>
              <a:t>获取 </a:t>
            </a:r>
            <a:r>
              <a:rPr lang="en-US" altLang="zh-CN" sz="1400" dirty="0">
                <a:solidFill>
                  <a:srgbClr val="000000"/>
                </a:solidFill>
              </a:rPr>
              <a:t>(</a:t>
            </a:r>
            <a:r>
              <a:rPr lang="zh-CN" altLang="en-US" sz="1400" dirty="0">
                <a:solidFill>
                  <a:srgbClr val="000000"/>
                </a:solidFill>
              </a:rPr>
              <a:t>版本更新可能会略滞后</a:t>
            </a:r>
            <a:r>
              <a:rPr lang="en-US" altLang="zh-CN" sz="1400" dirty="0">
                <a:solidFill>
                  <a:srgbClr val="000000"/>
                </a:solidFill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smtClean="0">
                <a:solidFill>
                  <a:srgbClr val="000000"/>
                </a:solidFill>
              </a:rPr>
              <a:t>NPM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800100" lvl="1" indent="-342900" algn="l">
              <a:lnSpc>
                <a:spcPct val="140000"/>
              </a:lnSpc>
              <a:buClr>
                <a:schemeClr val="bg1">
                  <a:lumMod val="65000"/>
                </a:schemeClr>
              </a:buClr>
              <a:buFont typeface="Arial" panose="020B0604020202020204"/>
              <a:buChar char="•"/>
            </a:pPr>
            <a:r>
              <a:rPr lang="zh-CN" altLang="en-US" sz="1400" dirty="0" smtClean="0">
                <a:solidFill>
                  <a:srgbClr val="000000"/>
                </a:solidFill>
              </a:rPr>
              <a:t>在用 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构建大型应用时推荐使用 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安装，</a:t>
            </a:r>
            <a:r>
              <a:rPr lang="en-US" altLang="zh-CN" sz="1400" dirty="0">
                <a:solidFill>
                  <a:srgbClr val="000000"/>
                </a:solidFill>
              </a:rPr>
              <a:t>NPM </a:t>
            </a:r>
            <a:r>
              <a:rPr lang="zh-CN" altLang="en-US" sz="1400" dirty="0">
                <a:solidFill>
                  <a:srgbClr val="000000"/>
                </a:solidFill>
              </a:rPr>
              <a:t>能很好地和诸如 </a:t>
            </a:r>
            <a:r>
              <a:rPr lang="en-US" altLang="zh-CN" sz="1400" dirty="0" err="1">
                <a:solidFill>
                  <a:srgbClr val="000000"/>
                </a:solidFill>
              </a:rPr>
              <a:t>Webpack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或 </a:t>
            </a:r>
            <a:r>
              <a:rPr lang="en-US" altLang="zh-CN" sz="1400" dirty="0" err="1">
                <a:solidFill>
                  <a:srgbClr val="000000"/>
                </a:solidFill>
              </a:rPr>
              <a:t>Browserify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的 </a:t>
            </a:r>
            <a:r>
              <a:rPr lang="en-US" altLang="zh-CN" sz="1400" dirty="0" err="1">
                <a:solidFill>
                  <a:srgbClr val="000000"/>
                </a:solidFill>
              </a:rPr>
              <a:t>CommonJS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模块打包器配合使用。</a:t>
            </a:r>
            <a:r>
              <a:rPr lang="en-US" altLang="zh-CN" sz="1400" dirty="0" err="1">
                <a:solidFill>
                  <a:srgbClr val="000000"/>
                </a:solidFill>
              </a:rPr>
              <a:t>Vue.js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也提供配套工具来开发单文件组件。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36845" y="1859073"/>
            <a:ext cx="6395854" cy="499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90"/>
                </a:solidFill>
              </a:rPr>
              <a:t>&lt;script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CN" dirty="0">
                <a:solidFill>
                  <a:srgbClr val="000090"/>
                </a:solidFill>
              </a:rPr>
              <a:t>=</a:t>
            </a:r>
            <a:r>
              <a:rPr lang="en-US" altLang="zh-CN" dirty="0">
                <a:solidFill>
                  <a:srgbClr val="008000"/>
                </a:solidFill>
              </a:rPr>
              <a:t>"lib/</a:t>
            </a:r>
            <a:r>
              <a:rPr lang="en-US" altLang="zh-CN" dirty="0" err="1">
                <a:solidFill>
                  <a:srgbClr val="008000"/>
                </a:solidFill>
              </a:rPr>
              <a:t>vue.js</a:t>
            </a:r>
            <a:r>
              <a:rPr lang="en-US" altLang="zh-CN" dirty="0">
                <a:solidFill>
                  <a:srgbClr val="008000"/>
                </a:solidFill>
              </a:rPr>
              <a:t>"</a:t>
            </a:r>
            <a:r>
              <a:rPr lang="en-US" altLang="zh-CN" dirty="0">
                <a:solidFill>
                  <a:srgbClr val="000090"/>
                </a:solidFill>
              </a:rPr>
              <a:t>&gt;&lt;/script</a:t>
            </a:r>
            <a:r>
              <a:rPr lang="en-US" altLang="zh-CN" dirty="0" smtClean="0">
                <a:solidFill>
                  <a:srgbClr val="000090"/>
                </a:solidFill>
              </a:rPr>
              <a:t>&gt;</a:t>
            </a:r>
            <a:endParaRPr lang="zh-CN" altLang="en-US" dirty="0">
              <a:solidFill>
                <a:srgbClr val="00009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36845" y="4169103"/>
            <a:ext cx="6855987" cy="892718"/>
          </a:xfrm>
          <a:prstGeom prst="roundRect">
            <a:avLst/>
          </a:pr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 </a:t>
            </a:r>
            <a:r>
              <a:rPr lang="zh-CN" altLang="en-US" dirty="0">
                <a:solidFill>
                  <a:srgbClr val="000000"/>
                </a:solidFill>
              </a:rPr>
              <a:t>获取最新开发版本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来自于</a:t>
            </a:r>
            <a:r>
              <a:rPr lang="en-US" altLang="zh-CN" dirty="0" err="1">
                <a:solidFill>
                  <a:srgbClr val="000000"/>
                </a:solidFill>
              </a:rPr>
              <a:t>GitHub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$ </a:t>
            </a:r>
            <a:r>
              <a:rPr lang="en-US" altLang="zh-CN" dirty="0" err="1">
                <a:solidFill>
                  <a:srgbClr val="000000"/>
                </a:solidFill>
              </a:rPr>
              <a:t>npm</a:t>
            </a:r>
            <a:r>
              <a:rPr lang="en-US" altLang="zh-CN" dirty="0">
                <a:solidFill>
                  <a:srgbClr val="000000"/>
                </a:solidFill>
              </a:rPr>
              <a:t> install yyx990803/</a:t>
            </a:r>
            <a:r>
              <a:rPr lang="en-US" altLang="zh-CN" dirty="0" err="1">
                <a:solidFill>
                  <a:srgbClr val="000000"/>
                </a:solidFill>
              </a:rPr>
              <a:t>vue#</a:t>
            </a:r>
            <a:r>
              <a:rPr lang="en-US" altLang="zh-CN" dirty="0" err="1" smtClean="0">
                <a:solidFill>
                  <a:srgbClr val="000000"/>
                </a:solidFill>
              </a:rPr>
              <a:t>dev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495" y="1012083"/>
            <a:ext cx="5657440" cy="271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支持的浏览器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主流前端框架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性能对比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AutoNum type="arabicPeriod"/>
            </a:pP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892" y="853719"/>
            <a:ext cx="8062908" cy="392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600" dirty="0" smtClean="0">
                <a:solidFill>
                  <a:srgbClr val="000000"/>
                </a:solidFill>
              </a:rPr>
              <a:t>是什么？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smtClean="0">
                <a:solidFill>
                  <a:srgbClr val="000000"/>
                </a:solidFill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</a:rPr>
              <a:t>一个构建数据驱动的</a:t>
            </a:r>
            <a:r>
              <a:rPr lang="en-US" altLang="zh-CN" sz="1600" dirty="0" smtClean="0">
                <a:solidFill>
                  <a:srgbClr val="000000"/>
                </a:solidFill>
              </a:rPr>
              <a:t>web</a:t>
            </a:r>
            <a:r>
              <a:rPr lang="zh-CN" altLang="en-US" sz="1600" dirty="0" smtClean="0">
                <a:solidFill>
                  <a:srgbClr val="000000"/>
                </a:solidFill>
              </a:rPr>
              <a:t>界面的库。技术上，它重点集中在</a:t>
            </a:r>
            <a:r>
              <a:rPr lang="en-US" altLang="zh-CN" sz="1600" dirty="0" smtClean="0">
                <a:solidFill>
                  <a:srgbClr val="000000"/>
                </a:solidFill>
              </a:rPr>
              <a:t>MVVM</a:t>
            </a:r>
            <a:r>
              <a:rPr lang="zh-CN" altLang="en-US" sz="1600" dirty="0" smtClean="0">
                <a:solidFill>
                  <a:srgbClr val="000000"/>
                </a:solidFill>
              </a:rPr>
              <a:t>模式的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ViewModel</a:t>
            </a:r>
            <a:r>
              <a:rPr lang="zh-CN" altLang="en-US" sz="1600" dirty="0" smtClean="0">
                <a:solidFill>
                  <a:srgbClr val="000000"/>
                </a:solidFill>
              </a:rPr>
              <a:t>层，因此它非常容易学习，非常容易与其它库或已有项目整合。</a:t>
            </a:r>
            <a:endParaRPr lang="zh-CN" altLang="en-US" sz="16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FEB409"/>
              </a:buClr>
              <a:buFont typeface="Arial" panose="020B0604020202020204"/>
              <a:buChar char="•"/>
            </a:pP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为什么要用</a:t>
            </a: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Vue.js?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  <a:buFont typeface="Arial" panose="020B0604020202020204"/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DOM 在单页 Web 应用中的问题</a:t>
            </a:r>
            <a:r>
              <a:rPr lang="zh-CN" altLang="en-US" sz="1600" dirty="0" err="1" smtClean="0">
                <a:solidFill>
                  <a:srgbClr val="000000"/>
                </a:solidFill>
                <a:sym typeface="Source Sans Pro"/>
              </a:rPr>
              <a:t>：</a:t>
            </a:r>
            <a:endParaRPr lang="zh-CN" altLang="en-US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1.重新渲染整个视图是昂贵的</a:t>
            </a:r>
            <a:endParaRPr lang="en-US" altLang="zh-CN" sz="1600" dirty="0" err="1" smtClean="0">
              <a:solidFill>
                <a:srgbClr val="000000"/>
              </a:solidFill>
              <a:sym typeface="Source Sans Pro"/>
            </a:endParaRPr>
          </a:p>
          <a:p>
            <a:pPr algn="l">
              <a:buClr>
                <a:srgbClr val="FEB409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sym typeface="Source Sans Pro"/>
              </a:rPr>
              <a:t>	2.手动更新 DOM 来保持视图和数据的同步很容易导致 bug</a:t>
            </a:r>
            <a:endParaRPr lang="en-US" altLang="zh-CN" sz="1600" dirty="0" err="1" smtClean="0">
              <a:solidFill>
                <a:srgbClr val="000000"/>
              </a:solidFill>
            </a:endParaRPr>
          </a:p>
          <a:p>
            <a:pPr algn="l">
              <a:buClr>
                <a:srgbClr val="FEB409"/>
              </a:buClr>
            </a:pPr>
            <a:br>
              <a:rPr lang="en-US" altLang="zh-CN" sz="1800" dirty="0" err="1" smtClean="0">
                <a:solidFill>
                  <a:srgbClr val="000000"/>
                </a:solidFill>
                <a:sym typeface="Source Sans Pro"/>
              </a:rPr>
            </a:br>
            <a:endParaRPr lang="en-US" altLang="zh-CN" sz="1800" dirty="0" err="1" smtClean="0">
              <a:solidFill>
                <a:srgbClr val="000000"/>
              </a:solidFill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Source Sans Pro"/>
              <a:buChar char="●"/>
            </a:pPr>
            <a:endParaRPr lang="en-US" altLang="zh-CN" sz="18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Shape 88"/>
          <p:cNvSpPr/>
          <p:nvPr/>
        </p:nvSpPr>
        <p:spPr>
          <a:xfrm>
            <a:off x="1880870" y="3628390"/>
            <a:ext cx="1071880" cy="122174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视图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Shape 89"/>
          <p:cNvCxnSpPr/>
          <p:nvPr/>
        </p:nvCxnSpPr>
        <p:spPr>
          <a:xfrm flipH="1">
            <a:off x="2952750" y="4146550"/>
            <a:ext cx="2690495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hape 90"/>
          <p:cNvCxnSpPr>
            <a:stCxn id="4" idx="0"/>
            <a:endCxn id="9" idx="1"/>
          </p:cNvCxnSpPr>
          <p:nvPr/>
        </p:nvCxnSpPr>
        <p:spPr>
          <a:xfrm rot="16200000">
            <a:off x="4283710" y="1741170"/>
            <a:ext cx="20320" cy="3754120"/>
          </a:xfrm>
          <a:prstGeom prst="bentConnector3">
            <a:avLst>
              <a:gd name="adj1" fmla="val 127187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" name="Shape 93"/>
          <p:cNvSpPr txBox="1"/>
          <p:nvPr/>
        </p:nvSpPr>
        <p:spPr>
          <a:xfrm>
            <a:off x="3281045" y="2960370"/>
            <a:ext cx="2026285" cy="788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用户行为</a:t>
            </a:r>
            <a:endParaRPr lang="en-GB" sz="1800" b="1">
              <a:solidFill>
                <a:srgbClr val="34495E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</a:rPr>
              <a:t>User Input</a:t>
            </a:r>
            <a:endParaRPr lang="en-GB" sz="1800" b="1">
              <a:solidFill>
                <a:srgbClr val="34495E"/>
              </a:solidFill>
            </a:endParaRPr>
          </a:p>
        </p:txBody>
      </p:sp>
      <p:sp>
        <p:nvSpPr>
          <p:cNvPr id="9" name="Shape 91"/>
          <p:cNvSpPr/>
          <p:nvPr/>
        </p:nvSpPr>
        <p:spPr>
          <a:xfrm>
            <a:off x="5643245" y="3608070"/>
            <a:ext cx="1054735" cy="133731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数据模型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Shape 94"/>
          <p:cNvSpPr txBox="1"/>
          <p:nvPr/>
        </p:nvSpPr>
        <p:spPr>
          <a:xfrm>
            <a:off x="3870390" y="4146560"/>
            <a:ext cx="846899" cy="49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</a:rPr>
              <a:t>渲染</a:t>
            </a:r>
            <a:endParaRPr lang="en-GB" b="1">
              <a:solidFill>
                <a:srgbClr val="34495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Shape 130"/>
          <p:cNvSpPr txBox="1"/>
          <p:nvPr/>
        </p:nvSpPr>
        <p:spPr>
          <a:xfrm>
            <a:off x="1521452" y="334587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DOM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057427" y="3297522"/>
            <a:ext cx="20117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POJO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Source Sans Pro"/>
                <a:ea typeface="Source Sans Pro"/>
                <a:cs typeface="Source Sans Pro"/>
                <a:sym typeface="Source Sans Pro"/>
              </a:rPr>
              <a:t>(原生JS对象)</a:t>
            </a:r>
            <a:endParaRPr lang="en-GB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981927" y="3297522"/>
            <a:ext cx="1208999" cy="73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latin typeface="Source Sans Pro"/>
                <a:ea typeface="Source Sans Pro"/>
                <a:cs typeface="Source Sans Pro"/>
                <a:sym typeface="Source Sans Pro"/>
              </a:rPr>
              <a:t>Vue</a:t>
            </a:r>
            <a:endParaRPr lang="en-GB"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Shape 133"/>
          <p:cNvCxnSpPr>
            <a:endCxn id="130" idx="0"/>
          </p:cNvCxnSpPr>
          <p:nvPr/>
        </p:nvCxnSpPr>
        <p:spPr>
          <a:xfrm>
            <a:off x="2132937" y="2944172"/>
            <a:ext cx="0" cy="4017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5" name="Shape 135"/>
          <p:cNvCxnSpPr>
            <a:endCxn id="132" idx="0"/>
          </p:cNvCxnSpPr>
          <p:nvPr/>
        </p:nvCxnSpPr>
        <p:spPr>
          <a:xfrm flipH="1">
            <a:off x="4593412" y="2944422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7046902" y="2968547"/>
            <a:ext cx="3600" cy="353100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/>
          <p:nvPr/>
        </p:nvSpPr>
        <p:spPr>
          <a:xfrm>
            <a:off x="1467464" y="1349257"/>
            <a:ext cx="1301999" cy="1449299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8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753790" y="1449635"/>
            <a:ext cx="1650300" cy="1098300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FFFFFF"/>
                </a:solidFill>
              </a:rPr>
              <a:t>ViewModel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451340" y="1291960"/>
            <a:ext cx="1208999" cy="1506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2889740" y="1889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5531940" y="1889910"/>
            <a:ext cx="70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897690" y="2073910"/>
            <a:ext cx="720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5516790" y="2073910"/>
            <a:ext cx="736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838363" y="2095584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 i="1">
                <a:solidFill>
                  <a:srgbClr val="A71D5D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var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vm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Vue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'#demo'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data: {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msg: 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'Hello Vue.js!'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}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})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99CF50"/>
              </a:solidFill>
              <a:highlight>
                <a:srgbClr val="000000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37088" y="2112440"/>
            <a:ext cx="1780424" cy="1530900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9000"/>
              <a:buFont typeface="Arial" panose="020B0604020202020204"/>
              <a:buNone/>
            </a:pP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id</a:t>
            </a:r>
            <a:r>
              <a:rPr lang="en-GB" sz="1200">
                <a:solidFill>
                  <a:srgbClr val="79493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200">
                <a:solidFill>
                  <a:srgbClr val="0B6125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"demo"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&lt;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&gt;{{msg}}&lt;/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b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en-GB" sz="1200">
                <a:solidFill>
                  <a:srgbClr val="BF4F24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en-GB" sz="1200">
                <a:solidFill>
                  <a:srgbClr val="080808"/>
                </a:solidFill>
                <a:highlight>
                  <a:srgbClr val="F9F9F9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lang="en-GB" sz="1200">
              <a:solidFill>
                <a:srgbClr val="080808"/>
              </a:solidFill>
              <a:highlight>
                <a:srgbClr val="F9F9F9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9" name="Shape 159"/>
          <p:cNvSpPr txBox="1"/>
          <p:nvPr/>
        </p:nvSpPr>
        <p:spPr>
          <a:xfrm>
            <a:off x="5101594" y="1500159"/>
            <a:ext cx="14368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464638" y="3194831"/>
            <a:ext cx="2810025" cy="560249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指令 Directive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（插值其实被编译为 v-text 指令）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1" name="Shape 161"/>
          <p:cNvCxnSpPr>
            <a:stCxn id="160" idx="0"/>
          </p:cNvCxnSpPr>
          <p:nvPr/>
        </p:nvCxnSpPr>
        <p:spPr>
          <a:xfrm rot="10800000" flipH="1">
            <a:off x="2869650" y="2634356"/>
            <a:ext cx="414450" cy="560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4638900" y="1388325"/>
            <a:ext cx="602324" cy="76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4112260" y="1112520"/>
            <a:ext cx="127444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4" name="Shape 164"/>
          <p:cNvCxnSpPr>
            <a:stCxn id="165" idx="0"/>
          </p:cNvCxnSpPr>
          <p:nvPr/>
        </p:nvCxnSpPr>
        <p:spPr>
          <a:xfrm rot="10800000" flipH="1">
            <a:off x="4499319" y="2759906"/>
            <a:ext cx="729675" cy="112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4075430" y="3887470"/>
            <a:ext cx="8477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Shape 166"/>
          <p:cNvCxnSpPr>
            <a:stCxn id="167" idx="1"/>
            <a:endCxn id="157" idx="2"/>
          </p:cNvCxnSpPr>
          <p:nvPr/>
        </p:nvCxnSpPr>
        <p:spPr>
          <a:xfrm flipH="1">
            <a:off x="6209744" y="2433391"/>
            <a:ext cx="949325" cy="50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7158990" y="2328545"/>
            <a:ext cx="695325" cy="20891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804888" y="1500159"/>
            <a:ext cx="854549" cy="4821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 lang="en-GB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3230" y="1068705"/>
            <a:ext cx="8258175" cy="3293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&lt;!DOCTYPE html&gt;</a:t>
            </a:r>
            <a:endParaRPr lang="zh-CN" altLang="en-US" sz="1000"/>
          </a:p>
          <a:p>
            <a:r>
              <a:rPr lang="zh-CN" altLang="en-US" sz="1000"/>
              <a:t>&lt;html&gt;</a:t>
            </a:r>
            <a:endParaRPr lang="zh-CN" altLang="en-US" sz="1000"/>
          </a:p>
          <a:p>
            <a:r>
              <a:rPr lang="zh-CN" altLang="en-US" sz="1000"/>
              <a:t>	&lt;head&gt;</a:t>
            </a:r>
            <a:endParaRPr lang="zh-CN" altLang="en-US" sz="1000"/>
          </a:p>
          <a:p>
            <a:r>
              <a:rPr lang="zh-CN" altLang="en-US" sz="1000"/>
              <a:t>		&lt;meta charset="UTF-8"&gt;</a:t>
            </a:r>
            <a:endParaRPr lang="zh-CN" altLang="en-US" sz="1000"/>
          </a:p>
          <a:p>
            <a:r>
              <a:rPr lang="zh-CN" altLang="en-US" sz="1000"/>
              <a:t>		&lt;title&gt;什么是Vue&lt;/title&gt;</a:t>
            </a:r>
            <a:endParaRPr lang="zh-CN" altLang="en-US" sz="1000"/>
          </a:p>
          <a:p>
            <a:r>
              <a:rPr lang="zh-CN" altLang="en-US" sz="1000"/>
              <a:t>	&lt;/head&gt;</a:t>
            </a:r>
            <a:endParaRPr lang="zh-CN" altLang="en-US" sz="1000"/>
          </a:p>
          <a:p>
            <a:r>
              <a:rPr lang="zh-CN" altLang="en-US" sz="1000"/>
              <a:t>	&lt;body&gt;</a:t>
            </a:r>
            <a:endParaRPr lang="zh-CN" altLang="en-US" sz="1000"/>
          </a:p>
          <a:p>
            <a:r>
              <a:rPr lang="zh-CN" altLang="en-US" sz="1000"/>
              <a:t>		&lt;div id="demo"&gt;</a:t>
            </a:r>
            <a:endParaRPr lang="zh-CN" altLang="en-US" sz="1000"/>
          </a:p>
          <a:p>
            <a:r>
              <a:rPr lang="zh-CN" altLang="en-US" sz="1000"/>
              <a:t>			&lt;h1&gt;{{msg}}&lt;/h1&gt;</a:t>
            </a:r>
            <a:endParaRPr lang="zh-CN" altLang="en-US" sz="1000"/>
          </a:p>
          <a:p>
            <a:r>
              <a:rPr lang="zh-CN" altLang="en-US" sz="1000"/>
              <a:t>		&lt;/div&gt;</a:t>
            </a:r>
            <a:endParaRPr lang="zh-CN" altLang="en-US" sz="1000"/>
          </a:p>
          <a:p>
            <a:r>
              <a:rPr lang="zh-CN" altLang="en-US" sz="1000"/>
              <a:t>		&lt;script src="vue.js" type="text/javascript" charset="utf-8"&gt;&lt;/script&gt;</a:t>
            </a:r>
            <a:endParaRPr lang="zh-CN" altLang="en-US" sz="1000"/>
          </a:p>
          <a:p>
            <a:r>
              <a:rPr lang="zh-CN" altLang="en-US" sz="1000"/>
              <a:t>		&lt;script type="text/javascript"&gt;</a:t>
            </a:r>
            <a:endParaRPr lang="zh-CN" altLang="en-US" sz="1000"/>
          </a:p>
          <a:p>
            <a:r>
              <a:rPr lang="zh-CN" altLang="en-US" sz="1000"/>
              <a:t>			var vm = new Vue({</a:t>
            </a:r>
            <a:endParaRPr lang="zh-CN" altLang="en-US" sz="1000"/>
          </a:p>
          <a:p>
            <a:r>
              <a:rPr lang="zh-CN" altLang="en-US" sz="1000"/>
              <a:t>				el:'#demo',</a:t>
            </a:r>
            <a:endParaRPr lang="zh-CN" altLang="en-US" sz="1000"/>
          </a:p>
          <a:p>
            <a:r>
              <a:rPr lang="zh-CN" altLang="en-US" sz="1000"/>
              <a:t>				data:{</a:t>
            </a:r>
            <a:endParaRPr lang="zh-CN" altLang="en-US" sz="1000"/>
          </a:p>
          <a:p>
            <a:r>
              <a:rPr lang="zh-CN" altLang="en-US" sz="1000"/>
              <a:t>					msg:'hello vue.js'</a:t>
            </a:r>
            <a:endParaRPr lang="zh-CN" altLang="en-US" sz="1000"/>
          </a:p>
          <a:p>
            <a:r>
              <a:rPr lang="zh-CN" altLang="en-US" sz="1000"/>
              <a:t>				}</a:t>
            </a:r>
            <a:endParaRPr lang="zh-CN" altLang="en-US" sz="1000"/>
          </a:p>
          <a:p>
            <a:r>
              <a:rPr lang="zh-CN" altLang="en-US" sz="1000"/>
              <a:t>			});</a:t>
            </a:r>
            <a:endParaRPr lang="zh-CN" altLang="en-US" sz="1000"/>
          </a:p>
          <a:p>
            <a:r>
              <a:rPr lang="zh-CN" altLang="en-US" sz="1000"/>
              <a:t>		&lt;/script&gt;</a:t>
            </a:r>
            <a:endParaRPr lang="zh-CN" altLang="en-US" sz="1000"/>
          </a:p>
          <a:p>
            <a:r>
              <a:rPr lang="zh-CN" altLang="en-US" sz="1000"/>
              <a:t>	&lt;/body&gt;</a:t>
            </a:r>
            <a:endParaRPr lang="zh-CN" altLang="en-US" sz="1000"/>
          </a:p>
          <a:p>
            <a:r>
              <a:rPr lang="zh-CN" altLang="en-US" sz="1000"/>
              <a:t>&lt;/html&gt;</a:t>
            </a:r>
            <a:endParaRPr lang="zh-CN" altLang="en-US" sz="10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版的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helloworld</a:t>
            </a:r>
            <a:endParaRPr lang="en-US" altLang="zh-CN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634681" y="2293184"/>
            <a:ext cx="802349" cy="89325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177956" y="1251975"/>
            <a:ext cx="2720475" cy="2404125"/>
          </a:xfrm>
          <a:prstGeom prst="cube">
            <a:avLst>
              <a:gd name="adj" fmla="val 25000"/>
            </a:avLst>
          </a:prstGeom>
          <a:solidFill>
            <a:srgbClr val="42B983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35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593861" y="2244150"/>
            <a:ext cx="802349" cy="9999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5115619" y="2476931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5115619" y="2984550"/>
            <a:ext cx="133964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2482988" y="2476931"/>
            <a:ext cx="9056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2472693" y="2982975"/>
            <a:ext cx="961875" cy="15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3388613" y="2203763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34495E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Listeners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388613" y="2783681"/>
            <a:ext cx="1735425" cy="459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lIns="68568" tIns="68568" rIns="68568" bIns="68568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Directives</a:t>
            </a:r>
            <a:endParaRPr lang="en-GB" sz="135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973669" y="1339538"/>
            <a:ext cx="1129050" cy="418275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5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ViewModel</a:t>
            </a:r>
            <a:endParaRPr lang="en-GB" sz="135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083456" y="3643669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</a:rPr>
              <a:t>应用逻辑全部是数据操作</a:t>
            </a:r>
            <a:endParaRPr lang="en-GB" sz="1350" b="1">
              <a:solidFill>
                <a:srgbClr val="42B983"/>
              </a:solidFill>
            </a:endParaRPr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6995043" y="3350944"/>
            <a:ext cx="0" cy="29272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185"/>
          <p:cNvSpPr txBox="1"/>
          <p:nvPr/>
        </p:nvSpPr>
        <p:spPr>
          <a:xfrm>
            <a:off x="3328463" y="3898856"/>
            <a:ext cx="1823174" cy="367874"/>
          </a:xfrm>
          <a:prstGeom prst="rect">
            <a:avLst/>
          </a:prstGeom>
          <a:noFill/>
          <a:ln>
            <a:noFill/>
          </a:ln>
        </p:spPr>
        <p:txBody>
          <a:bodyPr lIns="68568" tIns="68568" rIns="68568" bIns="68568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350" b="1">
                <a:solidFill>
                  <a:srgbClr val="42B98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 操作封装在指令中</a:t>
            </a:r>
            <a:endParaRPr lang="en-GB" sz="1350" b="1">
              <a:solidFill>
                <a:srgbClr val="42B98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4242413" y="3424856"/>
            <a:ext cx="0" cy="29272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74" idx="3"/>
            <a:endCxn id="185" idx="0"/>
          </p:cNvCxnSpPr>
          <p:nvPr/>
        </p:nvCxnSpPr>
        <p:spPr>
          <a:xfrm>
            <a:off x="4237678" y="3656100"/>
            <a:ext cx="2475" cy="242775"/>
          </a:xfrm>
          <a:prstGeom prst="straightConnector1">
            <a:avLst/>
          </a:prstGeom>
          <a:noFill/>
          <a:ln w="1905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540000" y="22638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800" dirty="0" smtClean="0">
                <a:solidFill>
                  <a:schemeClr val="tx2"/>
                </a:solidFill>
              </a:rPr>
              <a:t>.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endParaRPr lang="zh-CN" altLang="en-US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tx2"/>
                </a:solidFill>
              </a:rPr>
              <a:t>2.  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</a:rPr>
              <a:t>的主要特点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2276" y="1241079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模版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JSON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数据，再创建一个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实例，就这么简单。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1714" y="1241079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数据驱动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自动追踪依赖的模版表达式和计算属性。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4570" y="1250699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用解耦、可复用的组件来构造界面。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9982" y="2759661"/>
            <a:ext cx="2367742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6kb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min+gzip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运行大小</a:t>
            </a:r>
            <a:r>
              <a:rPr kumimoji="1" lang="zh-CN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超快速的虚拟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最少优化。</a:t>
            </a:r>
            <a:endParaRPr kumimoji="1"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9420" y="2759661"/>
            <a:ext cx="2378907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精确有效的异步批量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DOM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2276" y="2769281"/>
            <a:ext cx="2398150" cy="116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kumimoji="1" lang="zh-CN" altLang="en-US" sz="11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NPM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kumimoji="1"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Bower </a:t>
            </a:r>
            <a:r>
              <a:rPr kumimoji="1"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安装，无缝融入你的工作流。</a:t>
            </a:r>
            <a:endParaRPr kumimoji="1" lang="zh-CN" altLang="en-US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1" y="234000"/>
            <a:ext cx="7248525" cy="514350"/>
          </a:xfrm>
        </p:spPr>
        <p:txBody>
          <a:bodyPr>
            <a:noAutofit/>
          </a:bodyPr>
          <a:lstStyle/>
          <a:p>
            <a:pPr algn="l"/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 </a:t>
            </a:r>
            <a:r>
              <a:rPr lang="en-US" altLang="zh-CN" sz="2800" dirty="0" err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的版本信息</a:t>
            </a:r>
            <a:endParaRPr lang="zh-CN" altLang="en-US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2CA0-7482-E041-A3A2-16017A68AF1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892" y="843560"/>
            <a:ext cx="8062908" cy="236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Vue.js</a:t>
            </a:r>
            <a:r>
              <a:rPr lang="zh-CN" altLang="en-US" sz="1800" dirty="0" smtClean="0">
                <a:solidFill>
                  <a:schemeClr val="tx1"/>
                </a:solidFill>
              </a:rPr>
              <a:t>第一次公开发布则是在 </a:t>
            </a:r>
            <a:r>
              <a:rPr lang="en-US" altLang="zh-CN" sz="1800" dirty="0" smtClean="0">
                <a:solidFill>
                  <a:schemeClr val="tx1"/>
                </a:solidFill>
              </a:rPr>
              <a:t>2014 </a:t>
            </a:r>
            <a:r>
              <a:rPr lang="zh-CN" altLang="en-US" sz="1800" dirty="0" smtClean="0">
                <a:solidFill>
                  <a:schemeClr val="tx1"/>
                </a:solidFill>
              </a:rPr>
              <a:t>年 </a:t>
            </a:r>
            <a:r>
              <a:rPr lang="en-US" altLang="zh-CN" sz="1800" dirty="0" smtClean="0">
                <a:solidFill>
                  <a:schemeClr val="tx1"/>
                </a:solidFill>
              </a:rPr>
              <a:t>2 </a:t>
            </a:r>
            <a:r>
              <a:rPr lang="zh-CN" altLang="en-US" sz="1800" dirty="0" smtClean="0">
                <a:solidFill>
                  <a:schemeClr val="tx1"/>
                </a:solidFill>
              </a:rPr>
              <a:t>月。目前通用的版本有：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hr-HR" altLang="zh-CN" sz="1800" dirty="0" smtClean="0">
                <a:solidFill>
                  <a:srgbClr val="000000"/>
                </a:solidFill>
              </a:rPr>
              <a:t>Vue.js 0.11   </a:t>
            </a:r>
            <a:endParaRPr lang="hr-HR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0.1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r>
              <a:rPr lang="hr-HR" altLang="zh-CN" sz="1800" dirty="0" smtClean="0">
                <a:solidFill>
                  <a:srgbClr val="000000"/>
                </a:solidFill>
              </a:rPr>
              <a:t>	    Vue.js 0.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zh-CN" sz="1800" dirty="0" smtClean="0">
                <a:solidFill>
                  <a:srgbClr val="000000"/>
                </a:solidFill>
              </a:rPr>
              <a:t>0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40000"/>
              </a:lnSpc>
              <a:buClr>
                <a:srgbClr val="FEB409"/>
              </a:buClr>
            </a:pPr>
            <a:endParaRPr lang="zh-CN" altLang="en-US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40000"/>
              </a:lnSpc>
              <a:buClr>
                <a:srgbClr val="FEB409"/>
              </a:buClr>
              <a:buFont typeface="Arial" panose="020B0604020202020204"/>
              <a:buChar char="•"/>
            </a:pPr>
            <a:endParaRPr lang="zh-CN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7775" y="1359784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Nov 9, 2014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67775" y="1798440"/>
            <a:ext cx="136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dirty="0" smtClean="0"/>
              <a:t>Jun 11, 2015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0240" y="2256338"/>
            <a:ext cx="137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Oct 26, 2015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0240" y="2653969"/>
            <a:ext cx="138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CN" dirty="0" err="1" smtClean="0"/>
              <a:t>Apr</a:t>
            </a:r>
            <a:r>
              <a:rPr lang="nb-NO" altLang="zh-CN" dirty="0" smtClean="0"/>
              <a:t> 27, 2016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全屏显示(16:9)</PresentationFormat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Source Sans Pro</vt:lpstr>
      <vt:lpstr>Consolas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 Vue的主要特点</vt:lpstr>
      <vt:lpstr>3.   Vue的版本信息</vt:lpstr>
      <vt:lpstr>4.   Vue支持的浏览器版本</vt:lpstr>
      <vt:lpstr>5.   主流前端框架性能对比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39</cp:revision>
  <dcterms:created xsi:type="dcterms:W3CDTF">2016-10-28T07:45:00Z</dcterms:created>
  <dcterms:modified xsi:type="dcterms:W3CDTF">2017-02-13T11:21:56Z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