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3"/>
    <p:sldId id="263" r:id="rId4"/>
    <p:sldId id="256" r:id="rId5"/>
    <p:sldId id="276" r:id="rId6"/>
    <p:sldId id="280" r:id="rId7"/>
    <p:sldId id="287" r:id="rId9"/>
    <p:sldId id="279" r:id="rId10"/>
    <p:sldId id="258" r:id="rId11"/>
    <p:sldId id="259" r:id="rId12"/>
    <p:sldId id="260" r:id="rId13"/>
    <p:sldId id="261" r:id="rId14"/>
    <p:sldId id="262" r:id="rId15"/>
    <p:sldId id="294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59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Vue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支持的浏览器版本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792" y="1651000"/>
            <a:ext cx="6907880" cy="1494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897" y="1208817"/>
            <a:ext cx="6870175" cy="356345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主流前端框架性能对比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016" y="209235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安装方式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892" y="723921"/>
            <a:ext cx="8062908" cy="52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</a:rPr>
              <a:t>：独立版本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直接下载并用 </a:t>
            </a:r>
            <a:r>
              <a:rPr lang="en-US" altLang="zh-CN" sz="1400" dirty="0">
                <a:solidFill>
                  <a:schemeClr val="tx1"/>
                </a:solidFill>
              </a:rPr>
              <a:t>&lt; script &gt; </a:t>
            </a:r>
            <a:r>
              <a:rPr lang="zh-CN" altLang="en-US" sz="1400" dirty="0">
                <a:solidFill>
                  <a:schemeClr val="tx1"/>
                </a:solidFill>
              </a:rPr>
              <a:t>标签引入，</a:t>
            </a:r>
            <a:r>
              <a:rPr lang="en-US" altLang="zh-CN" sz="1400" dirty="0" err="1">
                <a:solidFill>
                  <a:schemeClr val="tx1"/>
                </a:solidFill>
              </a:rPr>
              <a:t>Vue</a:t>
            </a:r>
            <a:r>
              <a:rPr lang="zh-CN" altLang="en-US" sz="1400" dirty="0">
                <a:solidFill>
                  <a:schemeClr val="tx1"/>
                </a:solidFill>
              </a:rPr>
              <a:t>会被注册为一个全局变量。如下代码，这样就可以在脚本中使用</a:t>
            </a:r>
            <a:r>
              <a:rPr lang="en-US" altLang="zh-CN" sz="1400" dirty="0" err="1">
                <a:solidFill>
                  <a:schemeClr val="tx1"/>
                </a:solidFill>
              </a:rPr>
              <a:t>Vue.js</a:t>
            </a:r>
            <a:r>
              <a:rPr lang="zh-CN" altLang="en-US" sz="1400" dirty="0">
                <a:solidFill>
                  <a:schemeClr val="tx1"/>
                </a:solidFill>
              </a:rPr>
              <a:t>了。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方式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CDN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rgbClr val="000000"/>
                </a:solidFill>
              </a:rPr>
              <a:t>也可以在 </a:t>
            </a:r>
            <a:r>
              <a:rPr lang="en-US" altLang="zh-CN" sz="1400" dirty="0" err="1">
                <a:solidFill>
                  <a:srgbClr val="000000"/>
                </a:solidFill>
              </a:rPr>
              <a:t>jsdelivr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cdnjs</a:t>
            </a:r>
            <a:r>
              <a:rPr lang="zh-CN" altLang="en-US" sz="1400" dirty="0">
                <a:solidFill>
                  <a:srgbClr val="000000"/>
                </a:solidFill>
              </a:rPr>
              <a:t>获取 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zh-CN" altLang="en-US" sz="1400" dirty="0">
                <a:solidFill>
                  <a:srgbClr val="000000"/>
                </a:solidFill>
              </a:rPr>
              <a:t>版本更新可能会略滞后</a:t>
            </a:r>
            <a:r>
              <a:rPr lang="en-US" altLang="zh-CN" sz="1400" dirty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方式</a:t>
            </a:r>
            <a:r>
              <a:rPr lang="en-US" altLang="zh-CN" sz="1800" dirty="0" smtClean="0">
                <a:solidFill>
                  <a:srgbClr val="000000"/>
                </a:solidFill>
              </a:rPr>
              <a:t>3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</a:rPr>
              <a:t>NPM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</a:rPr>
              <a:t>在用 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构建大型应用时推荐使用 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安装，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能很好地和诸如 </a:t>
            </a:r>
            <a:r>
              <a:rPr lang="en-US" altLang="zh-CN" sz="1400" dirty="0" err="1">
                <a:solidFill>
                  <a:srgbClr val="000000"/>
                </a:solidFill>
              </a:rPr>
              <a:t>Webpack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Browserify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的 </a:t>
            </a:r>
            <a:r>
              <a:rPr lang="en-US" altLang="zh-CN" sz="1400" dirty="0" err="1">
                <a:solidFill>
                  <a:srgbClr val="000000"/>
                </a:solidFill>
              </a:rPr>
              <a:t>CommonJS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模块打包器配合使用。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也提供配套工具来开发单文件组件。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36845" y="1859073"/>
            <a:ext cx="6395854" cy="499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&lt;script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rgbClr val="000090"/>
                </a:solidFill>
              </a:rPr>
              <a:t>=</a:t>
            </a:r>
            <a:r>
              <a:rPr lang="en-US" altLang="zh-CN" dirty="0">
                <a:solidFill>
                  <a:srgbClr val="008000"/>
                </a:solidFill>
              </a:rPr>
              <a:t>"lib/</a:t>
            </a:r>
            <a:r>
              <a:rPr lang="en-US" altLang="zh-CN" dirty="0" err="1">
                <a:solidFill>
                  <a:srgbClr val="008000"/>
                </a:solidFill>
              </a:rPr>
              <a:t>vue.js</a:t>
            </a:r>
            <a:r>
              <a:rPr lang="en-US" altLang="zh-CN" dirty="0">
                <a:solidFill>
                  <a:srgbClr val="008000"/>
                </a:solidFill>
              </a:rPr>
              <a:t>"</a:t>
            </a:r>
            <a:r>
              <a:rPr lang="en-US" altLang="zh-CN" dirty="0">
                <a:solidFill>
                  <a:srgbClr val="000090"/>
                </a:solidFill>
              </a:rPr>
              <a:t>&gt;&lt;/script</a:t>
            </a:r>
            <a:r>
              <a:rPr lang="en-US" altLang="zh-CN" dirty="0" smtClean="0">
                <a:solidFill>
                  <a:srgbClr val="000090"/>
                </a:solidFill>
              </a:rPr>
              <a:t>&gt;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36845" y="4169103"/>
            <a:ext cx="6855987" cy="892718"/>
          </a:xfrm>
          <a:prstGeom prst="round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 </a:t>
            </a:r>
            <a:r>
              <a:rPr lang="zh-CN" altLang="en-US" dirty="0">
                <a:solidFill>
                  <a:srgbClr val="000000"/>
                </a:solidFill>
              </a:rPr>
              <a:t>获取最新开发版本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来自于</a:t>
            </a:r>
            <a:r>
              <a:rPr lang="en-US" altLang="zh-CN" dirty="0" err="1">
                <a:solidFill>
                  <a:srgbClr val="000000"/>
                </a:solidFill>
              </a:rPr>
              <a:t>GitHub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yyx990803/</a:t>
            </a:r>
            <a:r>
              <a:rPr lang="en-US" altLang="zh-CN" dirty="0" err="1">
                <a:solidFill>
                  <a:srgbClr val="000000"/>
                </a:solidFill>
              </a:rPr>
              <a:t>vue#</a:t>
            </a:r>
            <a:r>
              <a:rPr lang="en-US" altLang="zh-CN" dirty="0" err="1" smtClean="0">
                <a:solidFill>
                  <a:srgbClr val="000000"/>
                </a:solidFill>
              </a:rPr>
              <a:t>dev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安装比较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7881620" cy="376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30605" y="1115695"/>
          <a:ext cx="6757670" cy="250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15"/>
                <a:gridCol w="2001282"/>
                <a:gridCol w="1689775"/>
                <a:gridCol w="1689298"/>
              </a:tblGrid>
              <a:tr h="835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script</a:t>
                      </a:r>
                      <a:r>
                        <a:rPr lang="zh-CN" altLang="en-US"/>
                        <a:t>引入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cdn</a:t>
                      </a:r>
                      <a:r>
                        <a:rPr lang="zh-CN" altLang="en-US"/>
                        <a:t>引入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npm</a:t>
                      </a:r>
                      <a:r>
                        <a:rPr lang="zh-CN" altLang="en-US"/>
                        <a:t>安装</a:t>
                      </a:r>
                      <a:endParaRPr lang="zh-CN" altLang="en-US"/>
                    </a:p>
                  </a:txBody>
                  <a:tcPr/>
                </a:tc>
              </a:tr>
              <a:tr h="8356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代码在本地维护，方便修改源码，实现个性功能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将</a:t>
                      </a:r>
                      <a:r>
                        <a:rPr lang="en-US" altLang="zh-CN" sz="1000"/>
                        <a:t>js</a:t>
                      </a:r>
                      <a:r>
                        <a:rPr lang="zh-CN" altLang="en-US" sz="1000"/>
                        <a:t>文件交给</a:t>
                      </a:r>
                      <a:r>
                        <a:rPr lang="en-US" altLang="zh-CN" sz="1000"/>
                        <a:t>cdn</a:t>
                      </a:r>
                      <a:r>
                        <a:rPr lang="zh-CN" altLang="en-US" sz="1000"/>
                        <a:t>，能最快速的加载，减小服务器压力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可以按需引入</a:t>
                      </a:r>
                      <a:r>
                        <a:rPr lang="en-US" altLang="zh-CN" sz="1000"/>
                        <a:t>vue</a:t>
                      </a:r>
                      <a:r>
                        <a:rPr lang="zh-CN" altLang="en-US" sz="1000"/>
                        <a:t>，组件化开发</a:t>
                      </a:r>
                      <a:endParaRPr lang="zh-CN" altLang="en-US" sz="1000"/>
                    </a:p>
                  </a:txBody>
                  <a:tcPr/>
                </a:tc>
              </a:tr>
              <a:tr h="835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文件本身的</a:t>
                      </a:r>
                      <a:r>
                        <a:rPr lang="en-US" altLang="zh-CN" sz="1000"/>
                        <a:t>io</a:t>
                      </a:r>
                      <a:r>
                        <a:rPr lang="zh-CN" altLang="en-US" sz="1000"/>
                        <a:t>读取取决于</a:t>
                      </a:r>
                      <a:r>
                        <a:rPr lang="en-US" altLang="zh-CN" sz="1000"/>
                        <a:t>web</a:t>
                      </a:r>
                      <a:r>
                        <a:rPr lang="zh-CN" altLang="en-US" sz="1000"/>
                        <a:t>应用服务器的能力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版本更新可能存在延时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语法较为复杂，需要学习</a:t>
                      </a:r>
                      <a:r>
                        <a:rPr lang="en-US" altLang="zh-CN" sz="1000"/>
                        <a:t>vue</a:t>
                      </a:r>
                      <a:r>
                        <a:rPr lang="zh-CN" altLang="en-US" sz="1000"/>
                        <a:t>组件化知识，需要学习</a:t>
                      </a:r>
                      <a:r>
                        <a:rPr lang="en-US" altLang="zh-CN" sz="1000"/>
                        <a:t>webpack</a:t>
                      </a:r>
                      <a:r>
                        <a:rPr lang="zh-CN" altLang="en-US" sz="1000"/>
                        <a:t>或其它打包构建工具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性能对比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892" y="853719"/>
            <a:ext cx="8062908" cy="392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600" dirty="0" smtClean="0">
                <a:solidFill>
                  <a:srgbClr val="000000"/>
                </a:solidFill>
              </a:rPr>
              <a:t>是什么？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smtClean="0">
                <a:solidFill>
                  <a:srgbClr val="000000"/>
                </a:solidFill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</a:rPr>
              <a:t>一个构建数据驱动的</a:t>
            </a:r>
            <a:r>
              <a:rPr lang="en-US" altLang="zh-CN" sz="1600" dirty="0" smtClean="0">
                <a:solidFill>
                  <a:srgbClr val="000000"/>
                </a:solidFill>
              </a:rPr>
              <a:t>web</a:t>
            </a:r>
            <a:r>
              <a:rPr lang="zh-CN" altLang="en-US" sz="1600" dirty="0" smtClean="0">
                <a:solidFill>
                  <a:srgbClr val="000000"/>
                </a:solidFill>
              </a:rPr>
              <a:t>界面的库。技术上，它重点集中在</a:t>
            </a:r>
            <a:r>
              <a:rPr lang="en-US" altLang="zh-CN" sz="1600" dirty="0" smtClean="0">
                <a:solidFill>
                  <a:srgbClr val="000000"/>
                </a:solidFill>
              </a:rPr>
              <a:t>MVVM</a:t>
            </a:r>
            <a:r>
              <a:rPr lang="zh-CN" altLang="en-US" sz="1600" dirty="0" smtClean="0">
                <a:solidFill>
                  <a:srgbClr val="000000"/>
                </a:solidFill>
              </a:rPr>
              <a:t>模式的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ViewModel</a:t>
            </a:r>
            <a:r>
              <a:rPr lang="zh-CN" altLang="en-US" sz="1600" dirty="0" smtClean="0">
                <a:solidFill>
                  <a:srgbClr val="000000"/>
                </a:solidFill>
              </a:rPr>
              <a:t>层，因此它非常容易学习，非常容易与其它库或已有项目整合。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为什么要用</a:t>
            </a: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Vue.js?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DOM 在单页 Web 应用中的问题</a:t>
            </a: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：</a:t>
            </a:r>
            <a:endParaRPr lang="zh-CN" altLang="en-US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1.重新渲染整个视图是昂贵的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2.手动更新 DOM 来保持视图和数据的同步很容易导致 bug</a:t>
            </a:r>
            <a:endParaRPr lang="en-US" altLang="zh-CN" sz="1600" dirty="0" err="1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</a:pPr>
            <a:br>
              <a:rPr lang="en-US" altLang="zh-CN" sz="1800" dirty="0" err="1" smtClean="0">
                <a:solidFill>
                  <a:srgbClr val="000000"/>
                </a:solidFill>
                <a:sym typeface="Source Sans Pro"/>
              </a:rPr>
            </a:br>
            <a:endParaRPr lang="en-US" altLang="zh-CN" sz="1800" dirty="0" err="1" smtClean="0">
              <a:solidFill>
                <a:srgbClr val="000000"/>
              </a:solidFill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endParaRPr lang="en-US" altLang="zh-CN" sz="18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hape 88"/>
          <p:cNvSpPr/>
          <p:nvPr/>
        </p:nvSpPr>
        <p:spPr>
          <a:xfrm>
            <a:off x="1880870" y="3628390"/>
            <a:ext cx="1071880" cy="122174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Shape 89"/>
          <p:cNvCxnSpPr/>
          <p:nvPr/>
        </p:nvCxnSpPr>
        <p:spPr>
          <a:xfrm flipH="1">
            <a:off x="2952750" y="4146550"/>
            <a:ext cx="2690495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90"/>
          <p:cNvCxnSpPr>
            <a:stCxn id="4" idx="0"/>
            <a:endCxn id="9" idx="1"/>
          </p:cNvCxnSpPr>
          <p:nvPr/>
        </p:nvCxnSpPr>
        <p:spPr>
          <a:xfrm rot="16200000">
            <a:off x="4283710" y="1741170"/>
            <a:ext cx="20320" cy="3754120"/>
          </a:xfrm>
          <a:prstGeom prst="bentConnector3">
            <a:avLst>
              <a:gd name="adj1" fmla="val 127187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/>
          <p:nvPr/>
        </p:nvSpPr>
        <p:spPr>
          <a:xfrm>
            <a:off x="3281045" y="2960370"/>
            <a:ext cx="2026285" cy="788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用户行为</a:t>
            </a:r>
            <a:endParaRPr lang="en-GB" sz="1800" b="1">
              <a:solidFill>
                <a:srgbClr val="34495E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User Input</a:t>
            </a:r>
            <a:endParaRPr lang="en-GB" sz="1800" b="1">
              <a:solidFill>
                <a:srgbClr val="34495E"/>
              </a:solidFill>
            </a:endParaRPr>
          </a:p>
        </p:txBody>
      </p:sp>
      <p:sp>
        <p:nvSpPr>
          <p:cNvPr id="9" name="Shape 91"/>
          <p:cNvSpPr/>
          <p:nvPr/>
        </p:nvSpPr>
        <p:spPr>
          <a:xfrm>
            <a:off x="5643245" y="3608070"/>
            <a:ext cx="1054735" cy="133731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94"/>
          <p:cNvSpPr txBox="1"/>
          <p:nvPr/>
        </p:nvSpPr>
        <p:spPr>
          <a:xfrm>
            <a:off x="3870390" y="4146560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</a:rPr>
              <a:t>渲染</a:t>
            </a:r>
            <a:endParaRPr lang="en-GB" b="1">
              <a:solidFill>
                <a:srgbClr val="34495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130"/>
          <p:cNvSpPr txBox="1"/>
          <p:nvPr/>
        </p:nvSpPr>
        <p:spPr>
          <a:xfrm>
            <a:off x="1521452" y="334587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057427" y="3297522"/>
            <a:ext cx="20117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POJO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(原生JS对象)</a:t>
            </a:r>
            <a:endParaRPr lang="en-GB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981927" y="329752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Vue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Shape 133"/>
          <p:cNvCxnSpPr>
            <a:endCxn id="130" idx="0"/>
          </p:cNvCxnSpPr>
          <p:nvPr/>
        </p:nvCxnSpPr>
        <p:spPr>
          <a:xfrm>
            <a:off x="2132937" y="2944172"/>
            <a:ext cx="0" cy="401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endCxn id="132" idx="0"/>
          </p:cNvCxnSpPr>
          <p:nvPr/>
        </p:nvCxnSpPr>
        <p:spPr>
          <a:xfrm flipH="1">
            <a:off x="4593412" y="2944422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7046902" y="2968547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/>
          <p:nvPr/>
        </p:nvSpPr>
        <p:spPr>
          <a:xfrm>
            <a:off x="1467464" y="134925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753790" y="144963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FFFFF"/>
                </a:solidFill>
              </a:rPr>
              <a:t>ViewModel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451340" y="129196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2889740" y="1889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5531940" y="188991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897690" y="207391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516790" y="2073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838363" y="2095584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 i="1">
                <a:solidFill>
                  <a:srgbClr val="A71D5D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var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Vue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'#demo'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data: 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msg: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'Hello Vue.js!'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})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99CF50"/>
              </a:solidFill>
              <a:highlight>
                <a:srgbClr val="000000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37088" y="2112440"/>
            <a:ext cx="1780424" cy="1530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id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"demo"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&gt;{{msg}}&lt;/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9" name="Shape 159"/>
          <p:cNvSpPr txBox="1"/>
          <p:nvPr/>
        </p:nvSpPr>
        <p:spPr>
          <a:xfrm>
            <a:off x="5101594" y="1500159"/>
            <a:ext cx="14368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464638" y="3194831"/>
            <a:ext cx="2810025" cy="560249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指令 Directive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（插值其实被编译为 v-text 指令）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1" name="Shape 161"/>
          <p:cNvCxnSpPr>
            <a:stCxn id="160" idx="0"/>
          </p:cNvCxnSpPr>
          <p:nvPr/>
        </p:nvCxnSpPr>
        <p:spPr>
          <a:xfrm rot="10800000" flipH="1">
            <a:off x="2869650" y="2634356"/>
            <a:ext cx="414450" cy="560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4638900" y="1388325"/>
            <a:ext cx="602324" cy="7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4112260" y="1112520"/>
            <a:ext cx="127444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4" name="Shape 164"/>
          <p:cNvCxnSpPr>
            <a:stCxn id="165" idx="0"/>
          </p:cNvCxnSpPr>
          <p:nvPr/>
        </p:nvCxnSpPr>
        <p:spPr>
          <a:xfrm rot="10800000" flipH="1">
            <a:off x="4499319" y="2759906"/>
            <a:ext cx="729675" cy="112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4075430" y="3887470"/>
            <a:ext cx="8477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Shape 166"/>
          <p:cNvCxnSpPr>
            <a:stCxn id="167" idx="1"/>
            <a:endCxn id="157" idx="2"/>
          </p:cNvCxnSpPr>
          <p:nvPr/>
        </p:nvCxnSpPr>
        <p:spPr>
          <a:xfrm flipH="1">
            <a:off x="6209744" y="2433391"/>
            <a:ext cx="949325" cy="50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7158990" y="2328545"/>
            <a:ext cx="6953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804888" y="1500159"/>
            <a:ext cx="8545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3230" y="1068705"/>
            <a:ext cx="8258175" cy="3293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&lt;!DOCTYPE html&gt;</a:t>
            </a:r>
            <a:endParaRPr lang="zh-CN" altLang="en-US" sz="1000"/>
          </a:p>
          <a:p>
            <a:r>
              <a:rPr lang="zh-CN" altLang="en-US" sz="1000"/>
              <a:t>&lt;html&gt;</a:t>
            </a:r>
            <a:endParaRPr lang="zh-CN" altLang="en-US" sz="1000"/>
          </a:p>
          <a:p>
            <a:r>
              <a:rPr lang="zh-CN" altLang="en-US" sz="1000"/>
              <a:t>	&lt;head&gt;</a:t>
            </a:r>
            <a:endParaRPr lang="zh-CN" altLang="en-US" sz="1000"/>
          </a:p>
          <a:p>
            <a:r>
              <a:rPr lang="zh-CN" altLang="en-US" sz="1000"/>
              <a:t>		&lt;meta charset="UTF-8"&gt;</a:t>
            </a:r>
            <a:endParaRPr lang="zh-CN" altLang="en-US" sz="1000"/>
          </a:p>
          <a:p>
            <a:r>
              <a:rPr lang="zh-CN" altLang="en-US" sz="1000"/>
              <a:t>		&lt;title&gt;什么是Vue&lt;/title&gt;</a:t>
            </a:r>
            <a:endParaRPr lang="zh-CN" altLang="en-US" sz="1000"/>
          </a:p>
          <a:p>
            <a:r>
              <a:rPr lang="zh-CN" altLang="en-US" sz="1000"/>
              <a:t>	&lt;/head&gt;</a:t>
            </a:r>
            <a:endParaRPr lang="zh-CN" altLang="en-US" sz="1000"/>
          </a:p>
          <a:p>
            <a:r>
              <a:rPr lang="zh-CN" altLang="en-US" sz="1000"/>
              <a:t>	&lt;body&gt;</a:t>
            </a:r>
            <a:endParaRPr lang="zh-CN" altLang="en-US" sz="1000"/>
          </a:p>
          <a:p>
            <a:r>
              <a:rPr lang="zh-CN" altLang="en-US" sz="1000"/>
              <a:t>		&lt;div id="demo"&gt;</a:t>
            </a:r>
            <a:endParaRPr lang="zh-CN" altLang="en-US" sz="1000"/>
          </a:p>
          <a:p>
            <a:r>
              <a:rPr lang="zh-CN" altLang="en-US" sz="1000"/>
              <a:t>			&lt;h1&gt;{{msg}}&lt;/h1&gt;</a:t>
            </a:r>
            <a:endParaRPr lang="zh-CN" altLang="en-US" sz="1000"/>
          </a:p>
          <a:p>
            <a:r>
              <a:rPr lang="zh-CN" altLang="en-US" sz="1000"/>
              <a:t>		&lt;/div&gt;</a:t>
            </a:r>
            <a:endParaRPr lang="zh-CN" altLang="en-US" sz="1000"/>
          </a:p>
          <a:p>
            <a:r>
              <a:rPr lang="zh-CN" altLang="en-US" sz="1000"/>
              <a:t>		&lt;script src="vue.js" type="text/javascript" charset="utf-8"&gt;&lt;/script&gt;</a:t>
            </a:r>
            <a:endParaRPr lang="zh-CN" altLang="en-US" sz="1000"/>
          </a:p>
          <a:p>
            <a:r>
              <a:rPr lang="zh-CN" altLang="en-US" sz="1000"/>
              <a:t>		&lt;script type="text/javascript"&gt;</a:t>
            </a:r>
            <a:endParaRPr lang="zh-CN" altLang="en-US" sz="1000"/>
          </a:p>
          <a:p>
            <a:r>
              <a:rPr lang="zh-CN" altLang="en-US" sz="1000"/>
              <a:t>			var vm = new Vue({</a:t>
            </a:r>
            <a:endParaRPr lang="zh-CN" altLang="en-US" sz="1000"/>
          </a:p>
          <a:p>
            <a:r>
              <a:rPr lang="zh-CN" altLang="en-US" sz="1000"/>
              <a:t>				el:'#demo',</a:t>
            </a:r>
            <a:endParaRPr lang="zh-CN" altLang="en-US" sz="1000"/>
          </a:p>
          <a:p>
            <a:r>
              <a:rPr lang="zh-CN" altLang="en-US" sz="1000"/>
              <a:t>				data:{</a:t>
            </a:r>
            <a:endParaRPr lang="zh-CN" altLang="en-US" sz="1000"/>
          </a:p>
          <a:p>
            <a:r>
              <a:rPr lang="zh-CN" altLang="en-US" sz="1000"/>
              <a:t>					msg:'hello vue.js'</a:t>
            </a:r>
            <a:endParaRPr lang="zh-CN" altLang="en-US" sz="1000"/>
          </a:p>
          <a:p>
            <a:r>
              <a:rPr lang="zh-CN" altLang="en-US" sz="1000"/>
              <a:t>				}</a:t>
            </a:r>
            <a:endParaRPr lang="zh-CN" altLang="en-US" sz="1000"/>
          </a:p>
          <a:p>
            <a:r>
              <a:rPr lang="zh-CN" altLang="en-US" sz="1000"/>
              <a:t>			});</a:t>
            </a:r>
            <a:endParaRPr lang="zh-CN" altLang="en-US" sz="1000"/>
          </a:p>
          <a:p>
            <a:r>
              <a:rPr lang="zh-CN" altLang="en-US" sz="1000"/>
              <a:t>		&lt;/script&gt;</a:t>
            </a:r>
            <a:endParaRPr lang="zh-CN" altLang="en-US" sz="1000"/>
          </a:p>
          <a:p>
            <a:r>
              <a:rPr lang="zh-CN" altLang="en-US" sz="1000"/>
              <a:t>	&lt;/body&gt;</a:t>
            </a:r>
            <a:endParaRPr lang="zh-CN" altLang="en-US" sz="1000"/>
          </a:p>
          <a:p>
            <a:r>
              <a:rPr lang="zh-CN" altLang="en-US" sz="1000"/>
              <a:t>&lt;/html&gt;</a:t>
            </a:r>
            <a:endParaRPr lang="zh-CN" altLang="en-US" sz="10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版的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helloworld</a:t>
            </a:r>
            <a:endParaRPr lang="en-US" altLang="zh-CN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634681" y="2293184"/>
            <a:ext cx="802349" cy="89325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177956" y="1251975"/>
            <a:ext cx="2720475" cy="2404125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35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593861" y="2244150"/>
            <a:ext cx="802349" cy="9999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5115619" y="2476931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5115619" y="2984550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2482988" y="2476931"/>
            <a:ext cx="9056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2472693" y="2982975"/>
            <a:ext cx="961875" cy="15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3388613" y="2203763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34495E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Listeners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388613" y="2783681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Directives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973669" y="1339538"/>
            <a:ext cx="1129050" cy="4182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083456" y="3643669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</a:rPr>
              <a:t>应用逻辑全部是数据操作</a:t>
            </a:r>
            <a:endParaRPr lang="en-GB" sz="1350" b="1">
              <a:solidFill>
                <a:srgbClr val="42B983"/>
              </a:solidFill>
            </a:endParaRPr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6995043" y="3350944"/>
            <a:ext cx="0" cy="29272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3328463" y="3898856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操作封装在指令中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4242413" y="3424856"/>
            <a:ext cx="0" cy="29272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4" idx="3"/>
            <a:endCxn id="185" idx="0"/>
          </p:cNvCxnSpPr>
          <p:nvPr/>
        </p:nvCxnSpPr>
        <p:spPr>
          <a:xfrm>
            <a:off x="4237678" y="3656100"/>
            <a:ext cx="2475" cy="24277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tx2"/>
                </a:solidFill>
              </a:rPr>
              <a:t>2.  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</a:rPr>
              <a:t>的主要特点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2276" y="1241079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模版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JSON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数据，再创建一个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实例，就这么简单。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1714" y="1241079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自动追踪依赖的模版表达式和计算属性。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4570" y="1250699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用解耦、可复用的组件来构造界面。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982" y="2759661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6kb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min+gzip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运行大小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超快速的虚拟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最少优化。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9420" y="2759661"/>
            <a:ext cx="2378907" cy="1172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精确有效的异步批量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2276" y="2769281"/>
            <a:ext cx="2398150" cy="1172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模块友好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Bower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安装，无缝融入你的工作流。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的版本信息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892" y="843560"/>
            <a:ext cx="8062908" cy="236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800" dirty="0" smtClean="0">
                <a:solidFill>
                  <a:schemeClr val="tx1"/>
                </a:solidFill>
              </a:rPr>
              <a:t>第一次公开发布则是在 </a:t>
            </a:r>
            <a:r>
              <a:rPr lang="en-US" altLang="zh-CN" sz="1800" dirty="0" smtClean="0">
                <a:solidFill>
                  <a:schemeClr val="tx1"/>
                </a:solidFill>
              </a:rPr>
              <a:t>2014 </a:t>
            </a:r>
            <a:r>
              <a:rPr lang="zh-CN" altLang="en-US" sz="1800" dirty="0" smtClean="0">
                <a:solidFill>
                  <a:schemeClr val="tx1"/>
                </a:solidFill>
              </a:rPr>
              <a:t>年 </a:t>
            </a:r>
            <a:r>
              <a:rPr lang="en-US" altLang="zh-CN" sz="1800" dirty="0" smtClean="0">
                <a:solidFill>
                  <a:schemeClr val="tx1"/>
                </a:solidFill>
              </a:rPr>
              <a:t>2 </a:t>
            </a:r>
            <a:r>
              <a:rPr lang="zh-CN" altLang="en-US" sz="1800" dirty="0" smtClean="0">
                <a:solidFill>
                  <a:schemeClr val="tx1"/>
                </a:solidFill>
              </a:rPr>
              <a:t>月。目前通用的版本有：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hr-HR" altLang="zh-CN" sz="1800" dirty="0" smtClean="0">
                <a:solidFill>
                  <a:srgbClr val="000000"/>
                </a:solidFill>
              </a:rPr>
              <a:t>Vue.js 0.11   </a:t>
            </a:r>
            <a:endParaRPr lang="hr-HR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7775" y="1359784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Nov 9, 2014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67775" y="1798440"/>
            <a:ext cx="136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Jun 11, 2015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0240" y="2256338"/>
            <a:ext cx="137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Oct 26, 2015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0240" y="2653969"/>
            <a:ext cx="138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dirty="0" err="1" smtClean="0"/>
              <a:t>Apr</a:t>
            </a:r>
            <a:r>
              <a:rPr lang="nb-NO" altLang="zh-CN" dirty="0" smtClean="0"/>
              <a:t> 27, 2016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演示</Application>
  <PresentationFormat>全屏显示(16:9)</PresentationFormat>
  <Paragraphs>208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Source Sans Pro</vt:lpstr>
      <vt:lpstr>Consolas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 Vue的主要特点</vt:lpstr>
      <vt:lpstr>3.   Vue的版本信息</vt:lpstr>
      <vt:lpstr>4.   Vue支持的浏览器版本</vt:lpstr>
      <vt:lpstr>5.   主流前端框架性能对比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41</cp:revision>
  <dcterms:created xsi:type="dcterms:W3CDTF">2016-10-28T07:45:00Z</dcterms:created>
  <dcterms:modified xsi:type="dcterms:W3CDTF">2017-07-19T08:21:31Z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