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729360" y="1763280"/>
            <a:ext cx="76874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729360" y="1763280"/>
            <a:ext cx="76874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29360" y="1763280"/>
            <a:ext cx="76874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0" y="5458320"/>
            <a:ext cx="9139680" cy="1398600"/>
          </a:xfrm>
          <a:prstGeom prst="rect">
            <a:avLst/>
          </a:prstGeom>
          <a:ln>
            <a:noFill/>
          </a:ln>
        </p:spPr>
      </p:pic>
      <p:pic>
        <p:nvPicPr>
          <p:cNvPr id="1" name="Google Shape;12;p1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15368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9143280" cy="6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" name="Group 2"/>
          <p:cNvGrpSpPr/>
          <p:nvPr/>
        </p:nvGrpSpPr>
        <p:grpSpPr>
          <a:xfrm>
            <a:off x="830520" y="1589040"/>
            <a:ext cx="744840" cy="60480"/>
            <a:chOff x="830520" y="1589040"/>
            <a:chExt cx="744840" cy="60480"/>
          </a:xfrm>
        </p:grpSpPr>
        <p:sp>
          <p:nvSpPr>
            <p:cNvPr id="4" name="CustomShape 3"/>
            <p:cNvSpPr/>
            <p:nvPr/>
          </p:nvSpPr>
          <p:spPr>
            <a:xfrm rot="16200000">
              <a:off x="1359000" y="1433160"/>
              <a:ext cx="6048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4"/>
            <p:cNvSpPr/>
            <p:nvPr/>
          </p:nvSpPr>
          <p:spPr>
            <a:xfrm rot="16200000">
              <a:off x="987840" y="1431720"/>
              <a:ext cx="6048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29360" y="1763280"/>
            <a:ext cx="7687440" cy="2219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6;p1" descr=""/>
          <p:cNvPicPr/>
          <p:nvPr/>
        </p:nvPicPr>
        <p:blipFill>
          <a:blip r:embed="rId3"/>
          <a:stretch/>
        </p:blipFill>
        <p:spPr>
          <a:xfrm>
            <a:off x="0" y="5458320"/>
            <a:ext cx="9139680" cy="1398600"/>
          </a:xfrm>
          <a:prstGeom prst="rect">
            <a:avLst/>
          </a:prstGeom>
          <a:ln>
            <a:noFill/>
          </a:ln>
        </p:spPr>
      </p:pic>
      <p:pic>
        <p:nvPicPr>
          <p:cNvPr id="45" name="Google Shape;12;p1" descr=""/>
          <p:cNvPicPr/>
          <p:nvPr/>
        </p:nvPicPr>
        <p:blipFill>
          <a:blip r:embed="rId4"/>
          <a:stretch/>
        </p:blipFill>
        <p:spPr>
          <a:xfrm>
            <a:off x="0" y="0"/>
            <a:ext cx="9140040" cy="15368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-4680" y="307800"/>
            <a:ext cx="9143280" cy="657108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6;p1" descr=""/>
          <p:cNvPicPr/>
          <p:nvPr/>
        </p:nvPicPr>
        <p:blipFill>
          <a:blip r:embed="rId2"/>
          <a:stretch/>
        </p:blipFill>
        <p:spPr>
          <a:xfrm>
            <a:off x="0" y="5458320"/>
            <a:ext cx="9139680" cy="139860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2;p1" descr=""/>
          <p:cNvPicPr/>
          <p:nvPr/>
        </p:nvPicPr>
        <p:blipFill>
          <a:blip r:embed="rId3"/>
          <a:stretch/>
        </p:blipFill>
        <p:spPr>
          <a:xfrm>
            <a:off x="0" y="0"/>
            <a:ext cx="9140040" cy="1536840"/>
          </a:xfrm>
          <a:prstGeom prst="rect">
            <a:avLst/>
          </a:prstGeom>
          <a:ln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yxliang01/cs1010-fun-stuff/blob/master/tutorial-slides/tut09-xl.pptx" TargetMode="External"/><Relationship Id="rId2" Type="http://schemas.openxmlformats.org/officeDocument/2006/relationships/hyperlink" Target="https://github.com/yxliang01/cs1010-fun-stuff/blob/master/tutorial-slides/tut09-xl.pdf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yxliang01/cs1010-fun-stuff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9360" y="176328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"/>
                <a:ea typeface="Roboto"/>
              </a:rPr>
              <a:t>Tutorial </a:t>
            </a:r>
            <a:r>
              <a:rPr b="0" lang="en-US" sz="4200" spc="-1" strike="noStrike">
                <a:solidFill>
                  <a:srgbClr val="1f497d"/>
                </a:solidFill>
                <a:latin typeface="Roboto"/>
                <a:ea typeface="Roboto"/>
              </a:rPr>
              <a:t>-3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29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 October 2018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9720" y="231912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boto"/>
                <a:ea typeface="Roboto"/>
              </a:rPr>
              <a:t>(a)</a:t>
            </a:r>
            <a:br/>
            <a:r>
              <a:rPr b="0" lang="en-US" sz="5400" spc="-1" strike="noStrike">
                <a:solidFill>
                  <a:srgbClr val="000000"/>
                </a:solidFill>
                <a:latin typeface="Roboto"/>
                <a:ea typeface="Roboto"/>
              </a:rPr>
              <a:t>what is the running time of insertion sort if the input is already sorted?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Google Shape;130;p25" descr=""/>
          <p:cNvPicPr/>
          <p:nvPr/>
        </p:nvPicPr>
        <p:blipFill>
          <a:blip r:embed="rId1"/>
          <a:stretch/>
        </p:blipFill>
        <p:spPr>
          <a:xfrm>
            <a:off x="2997720" y="5092920"/>
            <a:ext cx="3151080" cy="176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7920" y="239256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boto"/>
                <a:ea typeface="Roboto"/>
              </a:rPr>
              <a:t>(b)</a:t>
            </a:r>
            <a:br/>
            <a:r>
              <a:rPr b="0" lang="en-US" sz="5400" spc="-1" strike="noStrike">
                <a:solidFill>
                  <a:srgbClr val="000000"/>
                </a:solidFill>
                <a:latin typeface="Roboto"/>
                <a:ea typeface="Roboto"/>
              </a:rPr>
              <a:t>what is the running time of insertion sort if the input is inversely sorted?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Google Shape;137;p26" descr=""/>
          <p:cNvPicPr/>
          <p:nvPr/>
        </p:nvPicPr>
        <p:blipFill>
          <a:blip r:embed="rId1"/>
          <a:stretch/>
        </p:blipFill>
        <p:spPr>
          <a:xfrm>
            <a:off x="6748200" y="263160"/>
            <a:ext cx="2128680" cy="119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9360" y="176328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"/>
                <a:ea typeface="Roboto"/>
              </a:rPr>
              <a:t>Problem 24.3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29360" y="176328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"/>
                <a:ea typeface="Roboto"/>
              </a:rPr>
              <a:t>what is the loop invariant for insert?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Google Shape;150;p28" descr=""/>
          <p:cNvPicPr/>
          <p:nvPr/>
        </p:nvPicPr>
        <p:blipFill>
          <a:blip r:embed="rId1"/>
          <a:stretch/>
        </p:blipFill>
        <p:spPr>
          <a:xfrm>
            <a:off x="2997720" y="5092920"/>
            <a:ext cx="3151080" cy="176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9920" y="419400"/>
            <a:ext cx="8749080" cy="39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c2185b"/>
                </a:solidFill>
                <a:latin typeface="Arial"/>
                <a:ea typeface="Arial"/>
              </a:rPr>
              <a:t>insert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a[], </a:t>
            </a: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curr)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 = curr - 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temp = a[curr];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3b78e7"/>
                </a:solidFill>
                <a:latin typeface="Arial"/>
                <a:ea typeface="Arial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(temp &lt; a[i] &amp;&amp; i &gt;= 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a[i+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] = a[i];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i -= 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;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}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a[i+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] = temp;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831120" y="4442760"/>
            <a:ext cx="18396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4982760" y="5334120"/>
            <a:ext cx="27529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a, curr, temp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Fun stuff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103120" y="2977560"/>
            <a:ext cx="554796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800" spc="-1" strike="noStrike">
                <a:latin typeface="Arial"/>
              </a:rPr>
              <a:t>What is Fun Stuff?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57" name="Google Shape;150;p28" descr=""/>
          <p:cNvPicPr/>
          <p:nvPr/>
        </p:nvPicPr>
        <p:blipFill>
          <a:blip r:embed="rId1"/>
          <a:stretch/>
        </p:blipFill>
        <p:spPr>
          <a:xfrm>
            <a:off x="3108960" y="3840480"/>
            <a:ext cx="3151080" cy="176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with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cmd type="call" cmd="play"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This is fun stuff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3760" y="1502640"/>
            <a:ext cx="9143280" cy="388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Summary of fun stuff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31520" y="2011680"/>
            <a:ext cx="7612920" cy="19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- cowsay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- recursive pointer array random number generator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- valgrind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- memes (Facebook pages)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- lolcat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This is fun stuff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3760" y="1502640"/>
            <a:ext cx="9143280" cy="388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9360" y="176328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"/>
                <a:ea typeface="Roboto"/>
              </a:rPr>
              <a:t>Programming Exercises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9360" y="176328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Google Shape;84;p17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9360" y="176328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"/>
                <a:ea typeface="Roboto"/>
              </a:rPr>
              <a:t>1. Rewrite binary search using a loop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59920" y="419400"/>
            <a:ext cx="8749080" cy="61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20" spc="-1" strike="noStrike">
                <a:solidFill>
                  <a:srgbClr val="c2185b"/>
                </a:solidFill>
                <a:latin typeface="Arial"/>
                <a:ea typeface="Arial"/>
              </a:rPr>
              <a:t>search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list[], </a:t>
            </a: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i, </a:t>
            </a: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j, </a:t>
            </a: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q) {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if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(i &gt; j) {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return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-</a:t>
            </a:r>
            <a:r>
              <a:rPr b="0" lang="en-US" sz="222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; 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} 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  </a:t>
            </a: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mid = (i+j)/</a:t>
            </a:r>
            <a:r>
              <a:rPr b="0" lang="en-US" sz="2220" spc="-1" strike="noStrike">
                <a:solidFill>
                  <a:srgbClr val="e74c3c"/>
                </a:solidFill>
                <a:latin typeface="Arial"/>
                <a:ea typeface="Arial"/>
              </a:rPr>
              <a:t>2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; 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  </a:t>
            </a: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if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(list[mid] == q) {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return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mid; 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} 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  </a:t>
            </a: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if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(list[mid] &gt; q) {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return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search(list, i, mid-</a:t>
            </a:r>
            <a:r>
              <a:rPr b="0" lang="en-US" sz="222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, q); 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} 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  </a:t>
            </a: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return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search(list, mid+</a:t>
            </a:r>
            <a:r>
              <a:rPr b="0" lang="en-US" sz="222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, j, q); 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222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831120" y="4442760"/>
            <a:ext cx="18396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457560" y="2316960"/>
            <a:ext cx="822816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560" y="2316960"/>
            <a:ext cx="822816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boto"/>
                <a:ea typeface="Roboto"/>
              </a:rPr>
              <a:t>2. </a:t>
            </a:r>
            <a:br/>
            <a:r>
              <a:rPr b="0" lang="en-US" sz="5400" spc="-1" strike="noStrike">
                <a:solidFill>
                  <a:srgbClr val="000000"/>
                </a:solidFill>
                <a:latin typeface="Roboto"/>
                <a:ea typeface="Roboto"/>
              </a:rPr>
              <a:t>Rewrite binary search so that it returns the insert position of q</a:t>
            </a:r>
            <a:br/>
            <a:br/>
            <a:endParaRPr b="0" lang="en-US" sz="5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004840" y="4169160"/>
            <a:ext cx="7037640" cy="19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Roboto"/>
                <a:ea typeface="Roboto"/>
              </a:rPr>
              <a:t>k if a[k] &lt;= q &lt;= a[k+1] </a:t>
            </a:r>
            <a:endParaRPr b="0" lang="en-US" sz="4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Roboto"/>
                <a:ea typeface="Roboto"/>
              </a:rPr>
              <a:t>-1 if k &lt; a[0]</a:t>
            </a:r>
            <a:endParaRPr b="0" lang="en-US" sz="4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Roboto"/>
                <a:ea typeface="Roboto"/>
              </a:rPr>
              <a:t>n-1 if k &gt; a[n-1]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7920" y="261432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boto"/>
                <a:ea typeface="Roboto"/>
              </a:rPr>
              <a:t>3. </a:t>
            </a:r>
            <a:br/>
            <a:r>
              <a:rPr b="0" lang="en-US" sz="5400" spc="-1" strike="noStrike">
                <a:solidFill>
                  <a:srgbClr val="000000"/>
                </a:solidFill>
                <a:latin typeface="Roboto"/>
                <a:ea typeface="Roboto"/>
              </a:rPr>
              <a:t>Rewrite insertion sort with the following algorithm</a:t>
            </a:r>
            <a:br/>
            <a:endParaRPr b="0" lang="en-US" sz="5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84760" y="1859040"/>
            <a:ext cx="86742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while unsorted pile is not empty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take the first element X from the unsorted pile 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use binary search to find the correct pos to insert X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insert X into the right pos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9360" y="176328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1f497d"/>
                </a:solidFill>
                <a:latin typeface="Arial"/>
                <a:ea typeface="Arial"/>
              </a:rPr>
              <a:t>Q&amp;A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3"/>
          <p:cNvSpPr txBox="1"/>
          <p:nvPr/>
        </p:nvSpPr>
        <p:spPr>
          <a:xfrm>
            <a:off x="365760" y="3597840"/>
            <a:ext cx="8675640" cy="133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Download me!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1"/>
              </a:rPr>
              <a:t>https://github.com/yxliang01/cs1010-fun-stuff/blob/master/tutorial-slides/tut09-xl.pptx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PDF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72bf44"/>
                </a:solidFill>
                <a:latin typeface="Arial"/>
                <a:ea typeface="Arial"/>
                <a:hlinkClick r:id="rId2"/>
              </a:rPr>
              <a:t>https://github.com/yxliang01/cs1010-fun-stuff/blob/master/tutorial-slides/tut09-xl.pdf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9360" y="176328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"/>
                <a:ea typeface="Roboto"/>
              </a:rPr>
              <a:t>Tutorial 9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Xiao Liang | 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  <a:hlinkClick r:id="rId1"/>
              </a:rPr>
              <a:t>https://github.com/yxliang01/cs1010-fun-stuff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9360" y="176328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"/>
                <a:ea typeface="Roboto"/>
              </a:rPr>
              <a:t>Problem 24.1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9720" y="4230360"/>
            <a:ext cx="76874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9720" y="211716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  <a:ea typeface="Calibri"/>
              </a:rPr>
              <a:t>Stop the whole sorting procedure, when a pass through the array does not lead to any swapping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43360" y="737640"/>
            <a:ext cx="8766000" cy="58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void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20" spc="-1" strike="noStrike">
                <a:solidFill>
                  <a:srgbClr val="c2185b"/>
                </a:solidFill>
                <a:latin typeface="Arial"/>
                <a:ea typeface="Arial"/>
              </a:rPr>
              <a:t>bubble_pass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last, </a:t>
            </a: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a[]) {</a:t>
            </a:r>
            <a:br/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for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i = </a:t>
            </a:r>
            <a:r>
              <a:rPr b="0" lang="en-US" sz="2220" spc="-1" strike="noStrike">
                <a:solidFill>
                  <a:srgbClr val="e74c3c"/>
                </a:solidFill>
                <a:latin typeface="Arial"/>
                <a:ea typeface="Arial"/>
              </a:rPr>
              <a:t>0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; i &lt; last; i += </a:t>
            </a:r>
            <a:r>
              <a:rPr b="0" lang="en-US" sz="222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) {</a:t>
            </a:r>
            <a:br/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if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(a[i] &gt; a[i+</a:t>
            </a:r>
            <a:r>
              <a:rPr b="0" lang="en-US" sz="222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]) {</a:t>
            </a:r>
            <a:br/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    swap(a, i, i+</a:t>
            </a:r>
            <a:r>
              <a:rPr b="0" lang="en-US" sz="222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); </a:t>
            </a:r>
            <a:br/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  } </a:t>
            </a:r>
            <a:br/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} </a:t>
            </a:r>
            <a:br/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} </a:t>
            </a:r>
            <a:endParaRPr b="0" lang="en-US" sz="222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</a:pP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void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20" spc="-1" strike="noStrike">
                <a:solidFill>
                  <a:srgbClr val="c2185b"/>
                </a:solidFill>
                <a:latin typeface="Arial"/>
                <a:ea typeface="Arial"/>
              </a:rPr>
              <a:t>bubble_sort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n, </a:t>
            </a: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a[n]) {</a:t>
            </a:r>
            <a:br/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220" spc="-1" strike="noStrike">
                <a:solidFill>
                  <a:srgbClr val="3b78e7"/>
                </a:solidFill>
                <a:latin typeface="Arial"/>
                <a:ea typeface="Arial"/>
              </a:rPr>
              <a:t>for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b="0" lang="en-US" sz="222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last = n - </a:t>
            </a:r>
            <a:r>
              <a:rPr b="0" lang="en-US" sz="222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; last &gt; </a:t>
            </a:r>
            <a:r>
              <a:rPr b="0" lang="en-US" sz="2220" spc="-1" strike="noStrike">
                <a:solidFill>
                  <a:srgbClr val="e74c3c"/>
                </a:solidFill>
                <a:latin typeface="Arial"/>
                <a:ea typeface="Arial"/>
              </a:rPr>
              <a:t>0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; last -= </a:t>
            </a:r>
            <a:r>
              <a:rPr b="0" lang="en-US" sz="222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) {</a:t>
            </a:r>
            <a:br/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  bubble_pass(last, a); </a:t>
            </a:r>
            <a:br/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  } </a:t>
            </a:r>
            <a:br/>
            <a:r>
              <a:rPr b="0" lang="en-US" sz="222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222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31120" y="4442760"/>
            <a:ext cx="18396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8560" y="2766240"/>
            <a:ext cx="78861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Add a variable `swapped` to keep track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with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cmd type="call" cmd="play"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9360" y="1763280"/>
            <a:ext cx="7687440" cy="22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"/>
                <a:ea typeface="Roboto"/>
              </a:rPr>
              <a:t>Problem 24.2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9920" y="419400"/>
            <a:ext cx="8749080" cy="61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c2185b"/>
                </a:solidFill>
                <a:latin typeface="Arial"/>
                <a:ea typeface="Arial"/>
              </a:rPr>
              <a:t>insert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a[], </a:t>
            </a: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curr)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 = curr - 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temp = a[curr];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3b78e7"/>
                </a:solidFill>
                <a:latin typeface="Arial"/>
                <a:ea typeface="Arial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(temp &lt; a[i] &amp;&amp; i &gt;= 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a[i+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] = a[i];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i -= 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;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}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a[i+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] = temp;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} </a:t>
            </a:r>
            <a:br/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c2185b"/>
                </a:solidFill>
                <a:latin typeface="Arial"/>
                <a:ea typeface="Arial"/>
              </a:rPr>
              <a:t>insertion_sort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n, </a:t>
            </a: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a[n])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3b78e7"/>
                </a:solidFill>
                <a:latin typeface="Arial"/>
                <a:ea typeface="Arial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b="0" lang="en-US" sz="2400" spc="-1" strike="noStrike">
                <a:solidFill>
                  <a:srgbClr val="3e61a2"/>
                </a:solidFill>
                <a:latin typeface="Arial"/>
                <a:ea typeface="Arial"/>
              </a:rPr>
              <a:t>long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curr = 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; curr &lt; n; curr += </a:t>
            </a:r>
            <a:r>
              <a:rPr b="0" lang="en-US" sz="2400" spc="-1" strike="noStrike">
                <a:solidFill>
                  <a:srgbClr val="e74c3c"/>
                </a:solidFill>
                <a:latin typeface="Arial"/>
                <a:ea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insert(a, curr);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}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31120" y="4442760"/>
            <a:ext cx="18396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2018-10-29T04:07:35Z</dcterms:modified>
  <cp:revision>2</cp:revision>
  <dc:subject/>
  <dc:title/>
</cp:coreProperties>
</file>