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y="6858000" cx="9144000"/>
  <p:notesSz cx="6858000" cy="9144000"/>
  <p:embeddedFontLst>
    <p:embeddedFont>
      <p:font typeface="Roboto"/>
      <p:regular r:id="rId67"/>
      <p:bold r:id="rId68"/>
      <p:italic r:id="rId69"/>
      <p:boldItalic r:id="rId70"/>
    </p:embeddedFont>
    <p:embeddedFont>
      <p:font typeface="Short Stack"/>
      <p:regular r:id="rId71"/>
    </p:embeddedFont>
    <p:embeddedFont>
      <p:font typeface="Helvetica Neue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bold.fntdata"/><Relationship Id="rId72" Type="http://schemas.openxmlformats.org/officeDocument/2006/relationships/font" Target="fonts/HelveticaNeue-regular.fntdata"/><Relationship Id="rId31" Type="http://schemas.openxmlformats.org/officeDocument/2006/relationships/slide" Target="slides/slide27.xml"/><Relationship Id="rId75" Type="http://schemas.openxmlformats.org/officeDocument/2006/relationships/font" Target="fonts/HelveticaNeue-boldItalic.fntdata"/><Relationship Id="rId30" Type="http://schemas.openxmlformats.org/officeDocument/2006/relationships/slide" Target="slides/slide26.xml"/><Relationship Id="rId74" Type="http://schemas.openxmlformats.org/officeDocument/2006/relationships/font" Target="fonts/HelveticaNeue-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ShortStack-regular.fntdata"/><Relationship Id="rId70" Type="http://schemas.openxmlformats.org/officeDocument/2006/relationships/font" Target="fonts/Roboto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Roboto-bold.fntdata"/><Relationship Id="rId23" Type="http://schemas.openxmlformats.org/officeDocument/2006/relationships/slide" Target="slides/slide19.xml"/><Relationship Id="rId67" Type="http://schemas.openxmlformats.org/officeDocument/2006/relationships/font" Target="fonts/Roboto-regular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46b320129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46b3201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6b3201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6b320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46b320129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46b3201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6b320129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6b3201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46b320129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46b32012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6b32012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6b320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46b320129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46b3201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46b320129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46b32012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46b320129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46b3201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46b320129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46b32012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446b320129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446b32012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446b320129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446b32012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446b320129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446b32012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446b32012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446b32012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446b320129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446b3201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446b320129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446b32012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46b320129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446b3201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46b320129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46b32012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46b320129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46b32012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6b32012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6b3201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6b3201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46b32012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facebook.com/npcompleteteens/" TargetMode="External"/><Relationship Id="rId4" Type="http://schemas.openxmlformats.org/officeDocument/2006/relationships/hyperlink" Target="https://www.facebook.com/ooteensmemes/" TargetMode="External"/><Relationship Id="rId5" Type="http://schemas.openxmlformats.org/officeDocument/2006/relationships/hyperlink" Target="https://www.facebook.com/ProgrammersCreateLife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lang="en-SG">
                <a:latin typeface="Roboto"/>
                <a:ea typeface="Roboto"/>
                <a:cs typeface="Roboto"/>
                <a:sym typeface="Roboto"/>
              </a:rPr>
              <a:t>First tutorial after midterm grade is out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776676" y="758946"/>
            <a:ext cx="4167857" cy="212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*a,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*b)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 = *a;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*a = *b;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*b = temp;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776675" y="4114800"/>
            <a:ext cx="4167857" cy="129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swap(&amp;a, &amp;b);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944532" y="2743200"/>
            <a:ext cx="2686441" cy="2218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3845306" y="5093099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4944532" y="5093099"/>
            <a:ext cx="2686441" cy="14145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3741705" y="3005667"/>
            <a:ext cx="994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swap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-4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5315947" y="5334304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315947" y="5883057"/>
            <a:ext cx="396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-4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986063" y="3701732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294220" y="3820858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5294220" y="4369611"/>
            <a:ext cx="396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986064" y="4332800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5986062" y="3070664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5006503" y="3084817"/>
            <a:ext cx="1015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temp</a:t>
            </a:r>
            <a:endParaRPr/>
          </a:p>
        </p:txBody>
      </p:sp>
      <p:cxnSp>
        <p:nvCxnSpPr>
          <p:cNvPr id="185" name="Google Shape;185;p22"/>
          <p:cNvCxnSpPr>
            <a:stCxn id="182" idx="3"/>
            <a:endCxn id="178" idx="3"/>
          </p:cNvCxnSpPr>
          <p:nvPr/>
        </p:nvCxnSpPr>
        <p:spPr>
          <a:xfrm>
            <a:off x="7508429" y="4600444"/>
            <a:ext cx="21600" cy="1513500"/>
          </a:xfrm>
          <a:prstGeom prst="bentConnector3">
            <a:avLst>
              <a:gd fmla="val 184540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22"/>
          <p:cNvCxnSpPr>
            <a:stCxn id="179" idx="3"/>
            <a:endCxn id="175" idx="3"/>
          </p:cNvCxnSpPr>
          <p:nvPr/>
        </p:nvCxnSpPr>
        <p:spPr>
          <a:xfrm>
            <a:off x="7486702" y="3969377"/>
            <a:ext cx="21600" cy="1513500"/>
          </a:xfrm>
          <a:prstGeom prst="bentConnector3">
            <a:avLst>
              <a:gd fmla="val 3943005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776676" y="758946"/>
            <a:ext cx="4167857" cy="212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*a,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*b)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 = *a;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*a = *b;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*b = temp;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776675" y="4114800"/>
            <a:ext cx="4167857" cy="129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swap(&amp;a, &amp;b);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4944532" y="2743200"/>
            <a:ext cx="2686441" cy="2218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3845306" y="5093099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944532" y="5093099"/>
            <a:ext cx="2686441" cy="14145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3741705" y="3005667"/>
            <a:ext cx="994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swap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5315947" y="5334304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5315947" y="5883057"/>
            <a:ext cx="396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-4</a:t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986063" y="3701732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294220" y="3820858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5294220" y="4369611"/>
            <a:ext cx="396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986064" y="4332800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986062" y="3070664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5006503" y="3084817"/>
            <a:ext cx="1015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temp</a:t>
            </a:r>
            <a:endParaRPr/>
          </a:p>
        </p:txBody>
      </p:sp>
      <p:cxnSp>
        <p:nvCxnSpPr>
          <p:cNvPr id="207" name="Google Shape;207;p23"/>
          <p:cNvCxnSpPr>
            <a:stCxn id="204" idx="3"/>
            <a:endCxn id="200" idx="3"/>
          </p:cNvCxnSpPr>
          <p:nvPr/>
        </p:nvCxnSpPr>
        <p:spPr>
          <a:xfrm>
            <a:off x="7508429" y="4600444"/>
            <a:ext cx="21600" cy="1513500"/>
          </a:xfrm>
          <a:prstGeom prst="bentConnector3">
            <a:avLst>
              <a:gd fmla="val 184540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" name="Google Shape;208;p23"/>
          <p:cNvCxnSpPr>
            <a:stCxn id="201" idx="3"/>
            <a:endCxn id="197" idx="3"/>
          </p:cNvCxnSpPr>
          <p:nvPr/>
        </p:nvCxnSpPr>
        <p:spPr>
          <a:xfrm>
            <a:off x="7486702" y="3969377"/>
            <a:ext cx="21600" cy="1513500"/>
          </a:xfrm>
          <a:prstGeom prst="bentConnector3">
            <a:avLst>
              <a:gd fmla="val 3943005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776676" y="758946"/>
            <a:ext cx="4167857" cy="212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*a,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*b)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 = *a;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*a = *b;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*b = temp;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776675" y="4114800"/>
            <a:ext cx="4167857" cy="129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swap(&amp;a, &amp;b);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845306" y="5093099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944532" y="5093099"/>
            <a:ext cx="2686441" cy="14145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5315947" y="5334304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5315947" y="5883057"/>
            <a:ext cx="396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Pointer to Array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1241064" y="998750"/>
            <a:ext cx="7614611" cy="5116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</a:t>
            </a:r>
            <a:r>
              <a:rPr lang="en-SG" sz="20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(*p)[</a:t>
            </a:r>
            <a:r>
              <a:rPr lang="en-SG" sz="20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 </a:t>
            </a:r>
            <a:r>
              <a:rPr lang="en-SG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p is a pointer to an array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&amp;a; </a:t>
            </a:r>
            <a:r>
              <a:rPr lang="en-SG" sz="20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points p to the address of array a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78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 == a)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cs1010_println_string(</a:t>
            </a:r>
            <a:r>
              <a:rPr lang="en-SG" sz="2000">
                <a:solidFill>
                  <a:srgbClr val="0D904F"/>
                </a:solidFill>
                <a:latin typeface="Arial"/>
                <a:ea typeface="Arial"/>
                <a:cs typeface="Arial"/>
                <a:sym typeface="Arial"/>
              </a:rPr>
              <a:t>"same"</a:t>
            </a: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(*p)[2] = 1; </a:t>
            </a:r>
            <a:r>
              <a:rPr lang="en-SG" sz="2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(*a)[2] = 1; </a:t>
            </a:r>
            <a:r>
              <a:rPr lang="en-SG" sz="2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// error</a:t>
            </a:r>
            <a:endParaRPr sz="2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Set 16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895352" y="1952826"/>
            <a:ext cx="7353295" cy="295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string_length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*str)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for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*curr = str; *curr != </a:t>
            </a:r>
            <a:r>
              <a:rPr lang="en-SG" sz="1800">
                <a:solidFill>
                  <a:srgbClr val="0D904F"/>
                </a:solidFill>
                <a:latin typeface="Arial"/>
                <a:ea typeface="Arial"/>
                <a:cs typeface="Arial"/>
                <a:sym typeface="Arial"/>
              </a:rPr>
              <a:t>'\0'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curr +=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count +=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count;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66" y="3623525"/>
            <a:ext cx="2746675" cy="2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Why we don’t need to pass in the size of this array???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1515714" y="1329579"/>
            <a:ext cx="6112571" cy="4198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04C91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B20049"/>
                </a:solidFill>
                <a:latin typeface="Arial"/>
                <a:ea typeface="Arial"/>
                <a:cs typeface="Arial"/>
                <a:sym typeface="Arial"/>
              </a:rPr>
              <a:t>string_equal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04C9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*str1, </a:t>
            </a:r>
            <a:r>
              <a:rPr lang="en-SG" sz="1800">
                <a:solidFill>
                  <a:srgbClr val="304C91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*str2)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2E5FE1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(*str1 != </a:t>
            </a:r>
            <a:r>
              <a:rPr lang="en-SG" sz="1800">
                <a:solidFill>
                  <a:srgbClr val="15813E"/>
                </a:solidFill>
                <a:latin typeface="Arial"/>
                <a:ea typeface="Arial"/>
                <a:cs typeface="Arial"/>
                <a:sym typeface="Arial"/>
              </a:rPr>
              <a:t>'\0'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&amp;&amp; *str2 != </a:t>
            </a:r>
            <a:r>
              <a:rPr lang="en-SG" sz="1800">
                <a:solidFill>
                  <a:srgbClr val="15813E"/>
                </a:solidFill>
                <a:latin typeface="Arial"/>
                <a:ea typeface="Arial"/>
                <a:cs typeface="Arial"/>
                <a:sym typeface="Arial"/>
              </a:rPr>
              <a:t>'\0’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SG" sz="1800">
                <a:solidFill>
                  <a:srgbClr val="2E5FE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(*str1 != *str2)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SG" sz="1800">
                <a:solidFill>
                  <a:srgbClr val="2E5FE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B20049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;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  }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  str1 += </a:t>
            </a:r>
            <a:r>
              <a:rPr lang="en-SG" sz="1800">
                <a:solidFill>
                  <a:srgbClr val="DE352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  str2 += </a:t>
            </a:r>
            <a:r>
              <a:rPr lang="en-SG" sz="1800">
                <a:solidFill>
                  <a:srgbClr val="DE352E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2E5FE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B20049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2A373E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/>
        </p:nvSpPr>
        <p:spPr>
          <a:xfrm>
            <a:off x="550707" y="914081"/>
            <a:ext cx="8042586" cy="544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string_in_string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*needle,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*haystack)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*curr_needle = needle;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*curr_haystack = haystack;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*end_</a:t>
            </a:r>
            <a:r>
              <a:rPr lang="en-SG" sz="1800">
                <a:solidFill>
                  <a:schemeClr val="dk1"/>
                </a:solidFill>
              </a:rPr>
              <a:t>possible_needle_start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haystack + string_length(haystack)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- string_length(needle);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while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(curr_haystack &lt; </a:t>
            </a:r>
            <a:r>
              <a:rPr lang="en-SG" sz="1800">
                <a:solidFill>
                  <a:schemeClr val="dk1"/>
                </a:solidFill>
              </a:rPr>
              <a:t>end_possible_needle_start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(has_needle_here(needle, curr_haystack)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    return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curr_haystack;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You should know what to do for this section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/>
        </p:nvSpPr>
        <p:spPr>
          <a:xfrm>
            <a:off x="864925" y="1173060"/>
            <a:ext cx="7353295" cy="4198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has_needle_here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*needle,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*haystack)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(*needle != </a:t>
            </a:r>
            <a:r>
              <a:rPr lang="en-SG" sz="1800">
                <a:solidFill>
                  <a:srgbClr val="0D904F"/>
                </a:solidFill>
                <a:latin typeface="Arial"/>
                <a:ea typeface="Arial"/>
                <a:cs typeface="Arial"/>
                <a:sym typeface="Arial"/>
              </a:rPr>
              <a:t>'\0’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(*needle != *haystack)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needle +=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haystack +=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17.1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/>
        </p:nvSpPr>
        <p:spPr>
          <a:xfrm>
            <a:off x="137132" y="1537328"/>
            <a:ext cx="8869736" cy="3783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find_min_max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len,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array[],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*min,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*max)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E61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{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: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66" y="3623525"/>
            <a:ext cx="2746675" cy="2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How to make it so that we don’t need len???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/>
        </p:nvSpPr>
        <p:spPr>
          <a:xfrm>
            <a:off x="1584643" y="498582"/>
            <a:ext cx="5974713" cy="5860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find_min_max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len,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array[],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  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*min,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*max)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*max = -LONG_MAX;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*min = LONG_MAX;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for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 &lt; length; i++)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(array[i] &gt; *max)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*max = array[i];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(array[i] &lt; *min)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*min = array[i];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ctrTitle"/>
          </p:nvPr>
        </p:nvSpPr>
        <p:spPr>
          <a:xfrm>
            <a:off x="685800" y="2235138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Is it okay to use two loops to solve this???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17.2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/>
        </p:nvSpPr>
        <p:spPr>
          <a:xfrm>
            <a:off x="1722502" y="290833"/>
            <a:ext cx="5698996" cy="62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&amp;trouble;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*ptr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10.0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foo(ptr, 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cs1010_println_double(y);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486827" y="290833"/>
            <a:ext cx="3583032" cy="387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&amp;trouble;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*ptr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foo(ptr, 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cs1010_println_double(y);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3845306" y="5093099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311" name="Google Shape;311;p41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313" name="Google Shape;313;p41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315" name="Google Shape;315;p41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cxnSp>
        <p:nvCxnSpPr>
          <p:cNvPr id="316" name="Google Shape;316;p41"/>
          <p:cNvCxnSpPr>
            <a:stCxn id="317" idx="3"/>
            <a:endCxn id="312" idx="3"/>
          </p:cNvCxnSpPr>
          <p:nvPr/>
        </p:nvCxnSpPr>
        <p:spPr>
          <a:xfrm>
            <a:off x="7486701" y="4844830"/>
            <a:ext cx="21600" cy="638100"/>
          </a:xfrm>
          <a:prstGeom prst="bentConnector3">
            <a:avLst>
              <a:gd fmla="val 291327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41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Tutorial 7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SG"/>
              <a:t>Xiao Liang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/>
        </p:nvSpPr>
        <p:spPr>
          <a:xfrm>
            <a:off x="486827" y="290833"/>
            <a:ext cx="3583032" cy="387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&amp;trouble;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*ptr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foo(ptr, 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cs1010_println_double(y);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4464908" y="2606579"/>
            <a:ext cx="3166065" cy="13771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3799419" y="4138353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326" name="Google Shape;326;p42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3663891" y="2606579"/>
            <a:ext cx="7929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foo</a:t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329" name="Google Shape;329;p42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5986063" y="2723433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sp>
        <p:nvSpPr>
          <p:cNvPr id="333" name="Google Shape;333;p42"/>
          <p:cNvSpPr txBox="1"/>
          <p:nvPr/>
        </p:nvSpPr>
        <p:spPr>
          <a:xfrm>
            <a:off x="4601136" y="2813488"/>
            <a:ext cx="142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trouble</a:t>
            </a:r>
            <a:endParaRPr/>
          </a:p>
        </p:txBody>
      </p:sp>
      <p:sp>
        <p:nvSpPr>
          <p:cNvPr id="334" name="Google Shape;334;p42"/>
          <p:cNvSpPr txBox="1"/>
          <p:nvPr/>
        </p:nvSpPr>
        <p:spPr>
          <a:xfrm>
            <a:off x="5294220" y="3391312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5986064" y="3354501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36" name="Google Shape;336;p42"/>
          <p:cNvCxnSpPr>
            <a:stCxn id="337" idx="3"/>
            <a:endCxn id="328" idx="3"/>
          </p:cNvCxnSpPr>
          <p:nvPr/>
        </p:nvCxnSpPr>
        <p:spPr>
          <a:xfrm>
            <a:off x="7486701" y="4844830"/>
            <a:ext cx="21600" cy="638100"/>
          </a:xfrm>
          <a:prstGeom prst="bentConnector3">
            <a:avLst>
              <a:gd fmla="val 291327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42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39" name="Google Shape;339;p42"/>
          <p:cNvCxnSpPr>
            <a:stCxn id="335" idx="3"/>
            <a:endCxn id="328" idx="3"/>
          </p:cNvCxnSpPr>
          <p:nvPr/>
        </p:nvCxnSpPr>
        <p:spPr>
          <a:xfrm>
            <a:off x="7508429" y="3622146"/>
            <a:ext cx="600" cy="1860600"/>
          </a:xfrm>
          <a:prstGeom prst="bentConnector3">
            <a:avLst>
              <a:gd fmla="val 164413502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/>
        </p:nvSpPr>
        <p:spPr>
          <a:xfrm>
            <a:off x="486827" y="290833"/>
            <a:ext cx="3583032" cy="387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&amp;trouble;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*ptr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foo(ptr, 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cs1010_println_double(y);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/>
          <p:nvPr/>
        </p:nvSpPr>
        <p:spPr>
          <a:xfrm>
            <a:off x="4464908" y="2606579"/>
            <a:ext cx="3166065" cy="13771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3799419" y="4138353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347" name="Google Shape;347;p43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3663891" y="2606579"/>
            <a:ext cx="7929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foo</a:t>
            </a:r>
            <a:endParaRPr/>
          </a:p>
        </p:txBody>
      </p:sp>
      <p:sp>
        <p:nvSpPr>
          <p:cNvPr id="349" name="Google Shape;349;p43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350" name="Google Shape;350;p43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351" name="Google Shape;351;p43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352" name="Google Shape;352;p43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sp>
        <p:nvSpPr>
          <p:cNvPr id="353" name="Google Shape;353;p43"/>
          <p:cNvSpPr/>
          <p:nvPr/>
        </p:nvSpPr>
        <p:spPr>
          <a:xfrm>
            <a:off x="5986063" y="2723433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10.0</a:t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4601136" y="2813488"/>
            <a:ext cx="142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trouble</a:t>
            </a:r>
            <a:endParaRPr/>
          </a:p>
        </p:txBody>
      </p:sp>
      <p:sp>
        <p:nvSpPr>
          <p:cNvPr id="355" name="Google Shape;355;p43"/>
          <p:cNvSpPr txBox="1"/>
          <p:nvPr/>
        </p:nvSpPr>
        <p:spPr>
          <a:xfrm>
            <a:off x="5294220" y="3391312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6" name="Google Shape;356;p43"/>
          <p:cNvSpPr/>
          <p:nvPr/>
        </p:nvSpPr>
        <p:spPr>
          <a:xfrm>
            <a:off x="5986064" y="3354501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57" name="Google Shape;357;p43"/>
          <p:cNvCxnSpPr>
            <a:stCxn id="358" idx="3"/>
            <a:endCxn id="349" idx="3"/>
          </p:cNvCxnSpPr>
          <p:nvPr/>
        </p:nvCxnSpPr>
        <p:spPr>
          <a:xfrm>
            <a:off x="7486701" y="4844830"/>
            <a:ext cx="21600" cy="638100"/>
          </a:xfrm>
          <a:prstGeom prst="bentConnector3">
            <a:avLst>
              <a:gd fmla="val 291327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8" name="Google Shape;358;p43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60" name="Google Shape;360;p43"/>
          <p:cNvCxnSpPr>
            <a:stCxn id="356" idx="3"/>
            <a:endCxn id="353" idx="3"/>
          </p:cNvCxnSpPr>
          <p:nvPr/>
        </p:nvCxnSpPr>
        <p:spPr>
          <a:xfrm rot="10800000">
            <a:off x="7486829" y="2990946"/>
            <a:ext cx="21600" cy="631200"/>
          </a:xfrm>
          <a:prstGeom prst="bentConnector3">
            <a:avLst>
              <a:gd fmla="val -2240616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/>
        </p:nvSpPr>
        <p:spPr>
          <a:xfrm>
            <a:off x="486827" y="290833"/>
            <a:ext cx="3583032" cy="3871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&amp;trouble;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*ptr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foo(ptr, 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cs1010_println_double(x);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cs1010_println_double(y);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3799419" y="4138353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367" name="Google Shape;367;p44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4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369" name="Google Shape;369;p44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371" name="Google Shape;371;p44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cxnSp>
        <p:nvCxnSpPr>
          <p:cNvPr id="372" name="Google Shape;372;p44"/>
          <p:cNvCxnSpPr>
            <a:stCxn id="373" idx="3"/>
            <a:endCxn id="368" idx="3"/>
          </p:cNvCxnSpPr>
          <p:nvPr/>
        </p:nvCxnSpPr>
        <p:spPr>
          <a:xfrm>
            <a:off x="7486701" y="4844830"/>
            <a:ext cx="21600" cy="638100"/>
          </a:xfrm>
          <a:prstGeom prst="bentConnector3">
            <a:avLst>
              <a:gd fmla="val 291327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3" name="Google Shape;373;p44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/>
        </p:nvSpPr>
        <p:spPr>
          <a:xfrm>
            <a:off x="486827" y="290833"/>
            <a:ext cx="3514104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3799419" y="4138353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381" name="Google Shape;381;p45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5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383" name="Google Shape;383;p45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384" name="Google Shape;384;p45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385" name="Google Shape;385;p45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cxnSp>
        <p:nvCxnSpPr>
          <p:cNvPr id="386" name="Google Shape;386;p45"/>
          <p:cNvCxnSpPr>
            <a:stCxn id="387" idx="3"/>
            <a:endCxn id="385" idx="3"/>
          </p:cNvCxnSpPr>
          <p:nvPr/>
        </p:nvCxnSpPr>
        <p:spPr>
          <a:xfrm>
            <a:off x="7486701" y="4844830"/>
            <a:ext cx="43500" cy="1269000"/>
          </a:xfrm>
          <a:prstGeom prst="bentConnector3">
            <a:avLst>
              <a:gd fmla="val 1004165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7" name="Google Shape;387;p45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8" name="Google Shape;388;p45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4572000" y="350305"/>
            <a:ext cx="33471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foo( ) so that after calling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foo, ptr points to x instead of 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/>
        </p:nvSpPr>
        <p:spPr>
          <a:xfrm>
            <a:off x="486827" y="290833"/>
            <a:ext cx="4695516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**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*ptr = trouble;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&amp;ptr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&amp;x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6"/>
          <p:cNvSpPr txBox="1"/>
          <p:nvPr/>
        </p:nvSpPr>
        <p:spPr>
          <a:xfrm>
            <a:off x="3799419" y="4138353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396" name="Google Shape;396;p46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6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399" name="Google Shape;399;p46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400" name="Google Shape;400;p46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cxnSp>
        <p:nvCxnSpPr>
          <p:cNvPr id="401" name="Google Shape;401;p46"/>
          <p:cNvCxnSpPr>
            <a:stCxn id="402" idx="3"/>
            <a:endCxn id="397" idx="3"/>
          </p:cNvCxnSpPr>
          <p:nvPr/>
        </p:nvCxnSpPr>
        <p:spPr>
          <a:xfrm>
            <a:off x="7486701" y="4844830"/>
            <a:ext cx="21600" cy="638100"/>
          </a:xfrm>
          <a:prstGeom prst="bentConnector3">
            <a:avLst>
              <a:gd fmla="val 1616583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2" name="Google Shape;402;p46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03" name="Google Shape;403;p46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04" name="Google Shape;404;p46"/>
          <p:cNvSpPr/>
          <p:nvPr/>
        </p:nvSpPr>
        <p:spPr>
          <a:xfrm>
            <a:off x="4464908" y="2606579"/>
            <a:ext cx="3166065" cy="13771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6"/>
          <p:cNvSpPr txBox="1"/>
          <p:nvPr/>
        </p:nvSpPr>
        <p:spPr>
          <a:xfrm>
            <a:off x="3663891" y="2606579"/>
            <a:ext cx="7929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foo</a:t>
            </a:r>
            <a:endParaRPr/>
          </a:p>
        </p:txBody>
      </p:sp>
      <p:sp>
        <p:nvSpPr>
          <p:cNvPr id="406" name="Google Shape;406;p46"/>
          <p:cNvSpPr/>
          <p:nvPr/>
        </p:nvSpPr>
        <p:spPr>
          <a:xfrm>
            <a:off x="5986063" y="2723433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4601136" y="2813488"/>
            <a:ext cx="142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trouble</a:t>
            </a:r>
            <a:endParaRPr/>
          </a:p>
        </p:txBody>
      </p:sp>
      <p:sp>
        <p:nvSpPr>
          <p:cNvPr id="408" name="Google Shape;408;p46"/>
          <p:cNvSpPr txBox="1"/>
          <p:nvPr/>
        </p:nvSpPr>
        <p:spPr>
          <a:xfrm>
            <a:off x="5294220" y="3391312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09" name="Google Shape;409;p46"/>
          <p:cNvSpPr/>
          <p:nvPr/>
        </p:nvSpPr>
        <p:spPr>
          <a:xfrm>
            <a:off x="5986064" y="3354501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10" name="Google Shape;410;p46"/>
          <p:cNvCxnSpPr>
            <a:stCxn id="409" idx="3"/>
            <a:endCxn id="402" idx="0"/>
          </p:cNvCxnSpPr>
          <p:nvPr/>
        </p:nvCxnSpPr>
        <p:spPr>
          <a:xfrm flipH="1">
            <a:off x="6736529" y="3622146"/>
            <a:ext cx="771900" cy="954900"/>
          </a:xfrm>
          <a:prstGeom prst="bentConnector4">
            <a:avLst>
              <a:gd fmla="val -102186" name="adj1"/>
              <a:gd fmla="val 7955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46"/>
          <p:cNvCxnSpPr>
            <a:stCxn id="406" idx="3"/>
            <a:endCxn id="400" idx="3"/>
          </p:cNvCxnSpPr>
          <p:nvPr/>
        </p:nvCxnSpPr>
        <p:spPr>
          <a:xfrm>
            <a:off x="7486702" y="2991078"/>
            <a:ext cx="43500" cy="3122700"/>
          </a:xfrm>
          <a:prstGeom prst="bentConnector3">
            <a:avLst>
              <a:gd fmla="val 2632793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/>
        </p:nvSpPr>
        <p:spPr>
          <a:xfrm>
            <a:off x="486827" y="290833"/>
            <a:ext cx="4695516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**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*ptr = trouble;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&amp;ptr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&amp;x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7"/>
          <p:cNvSpPr txBox="1"/>
          <p:nvPr/>
        </p:nvSpPr>
        <p:spPr>
          <a:xfrm>
            <a:off x="3799419" y="4138353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418" name="Google Shape;418;p47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7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420" name="Google Shape;420;p47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421" name="Google Shape;421;p47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422" name="Google Shape;422;p47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cxnSp>
        <p:nvCxnSpPr>
          <p:cNvPr id="423" name="Google Shape;423;p47"/>
          <p:cNvCxnSpPr>
            <a:stCxn id="424" idx="3"/>
            <a:endCxn id="422" idx="3"/>
          </p:cNvCxnSpPr>
          <p:nvPr/>
        </p:nvCxnSpPr>
        <p:spPr>
          <a:xfrm>
            <a:off x="7486701" y="4844830"/>
            <a:ext cx="43500" cy="1269000"/>
          </a:xfrm>
          <a:prstGeom prst="bentConnector3">
            <a:avLst>
              <a:gd fmla="val 1269290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47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47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47"/>
          <p:cNvSpPr/>
          <p:nvPr/>
        </p:nvSpPr>
        <p:spPr>
          <a:xfrm>
            <a:off x="4464908" y="2606579"/>
            <a:ext cx="3166065" cy="13771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7"/>
          <p:cNvSpPr txBox="1"/>
          <p:nvPr/>
        </p:nvSpPr>
        <p:spPr>
          <a:xfrm>
            <a:off x="3663891" y="2606579"/>
            <a:ext cx="7929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foo</a:t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5986063" y="2723433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9" name="Google Shape;429;p47"/>
          <p:cNvSpPr txBox="1"/>
          <p:nvPr/>
        </p:nvSpPr>
        <p:spPr>
          <a:xfrm>
            <a:off x="4601136" y="2813488"/>
            <a:ext cx="14296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trouble</a:t>
            </a:r>
            <a:endParaRPr/>
          </a:p>
        </p:txBody>
      </p:sp>
      <p:sp>
        <p:nvSpPr>
          <p:cNvPr id="430" name="Google Shape;430;p47"/>
          <p:cNvSpPr txBox="1"/>
          <p:nvPr/>
        </p:nvSpPr>
        <p:spPr>
          <a:xfrm>
            <a:off x="5294220" y="3391312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1" name="Google Shape;431;p47"/>
          <p:cNvSpPr/>
          <p:nvPr/>
        </p:nvSpPr>
        <p:spPr>
          <a:xfrm>
            <a:off x="5986064" y="3354501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32" name="Google Shape;432;p47"/>
          <p:cNvCxnSpPr>
            <a:stCxn id="431" idx="3"/>
            <a:endCxn id="424" idx="0"/>
          </p:cNvCxnSpPr>
          <p:nvPr/>
        </p:nvCxnSpPr>
        <p:spPr>
          <a:xfrm flipH="1">
            <a:off x="6736529" y="3622146"/>
            <a:ext cx="771900" cy="954900"/>
          </a:xfrm>
          <a:prstGeom prst="bentConnector4">
            <a:avLst>
              <a:gd fmla="val -102186" name="adj1"/>
              <a:gd fmla="val 79550" name="adj2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47"/>
          <p:cNvCxnSpPr>
            <a:stCxn id="428" idx="3"/>
            <a:endCxn id="422" idx="3"/>
          </p:cNvCxnSpPr>
          <p:nvPr/>
        </p:nvCxnSpPr>
        <p:spPr>
          <a:xfrm>
            <a:off x="7486702" y="2991078"/>
            <a:ext cx="43500" cy="3122700"/>
          </a:xfrm>
          <a:prstGeom prst="bentConnector3">
            <a:avLst>
              <a:gd fmla="val 2632793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/>
        </p:nvSpPr>
        <p:spPr>
          <a:xfrm>
            <a:off x="486827" y="290833"/>
            <a:ext cx="4695516" cy="393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**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</a:t>
            </a: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trouble)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*ptr = trouble;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4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*ptr;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-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  double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= </a:t>
            </a:r>
            <a:r>
              <a:rPr lang="en-SG" sz="14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7.0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ptr = &amp;y;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&amp;ptr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&amp;x</a:t>
            </a: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8"/>
          <p:cNvSpPr txBox="1"/>
          <p:nvPr/>
        </p:nvSpPr>
        <p:spPr>
          <a:xfrm>
            <a:off x="3799419" y="4138353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440" name="Google Shape;440;p48"/>
          <p:cNvSpPr/>
          <p:nvPr/>
        </p:nvSpPr>
        <p:spPr>
          <a:xfrm>
            <a:off x="4944532" y="4251421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-3.0</a:t>
            </a:r>
            <a:endParaRPr/>
          </a:p>
        </p:txBody>
      </p:sp>
      <p:sp>
        <p:nvSpPr>
          <p:cNvPr id="442" name="Google Shape;442;p48"/>
          <p:cNvSpPr txBox="1"/>
          <p:nvPr/>
        </p:nvSpPr>
        <p:spPr>
          <a:xfrm>
            <a:off x="5315947" y="5226472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443" name="Google Shape;443;p48"/>
          <p:cNvSpPr txBox="1"/>
          <p:nvPr/>
        </p:nvSpPr>
        <p:spPr>
          <a:xfrm>
            <a:off x="5315947" y="5883057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x</a:t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7.0</a:t>
            </a:r>
            <a:endParaRPr/>
          </a:p>
        </p:txBody>
      </p:sp>
      <p:cxnSp>
        <p:nvCxnSpPr>
          <p:cNvPr id="445" name="Google Shape;445;p48"/>
          <p:cNvCxnSpPr>
            <a:stCxn id="446" idx="3"/>
            <a:endCxn id="444" idx="3"/>
          </p:cNvCxnSpPr>
          <p:nvPr/>
        </p:nvCxnSpPr>
        <p:spPr>
          <a:xfrm>
            <a:off x="7486701" y="4844830"/>
            <a:ext cx="43500" cy="1269000"/>
          </a:xfrm>
          <a:prstGeom prst="bentConnector3">
            <a:avLst>
              <a:gd fmla="val 1269290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6" name="Google Shape;446;p48"/>
          <p:cNvSpPr/>
          <p:nvPr/>
        </p:nvSpPr>
        <p:spPr>
          <a:xfrm>
            <a:off x="5986062" y="4577186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5124563" y="4598263"/>
            <a:ext cx="6814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ptr</a:t>
            </a:r>
            <a:endParaRPr sz="24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18.1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/>
        </p:nvSpPr>
        <p:spPr>
          <a:xfrm>
            <a:off x="2612188" y="498582"/>
            <a:ext cx="5147563" cy="5860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*y,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E61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{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 = calloc(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foo(y, z);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1"/>
          <p:cNvSpPr txBox="1"/>
          <p:nvPr/>
        </p:nvSpPr>
        <p:spPr>
          <a:xfrm>
            <a:off x="387972" y="160831"/>
            <a:ext cx="3243196" cy="3617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*y,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E61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{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 = calloc(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foo(y, z);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1"/>
          <p:cNvSpPr txBox="1"/>
          <p:nvPr/>
        </p:nvSpPr>
        <p:spPr>
          <a:xfrm>
            <a:off x="4210362" y="245072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Heap</a:t>
            </a:r>
            <a:endParaRPr/>
          </a:p>
        </p:txBody>
      </p:sp>
      <p:sp>
        <p:nvSpPr>
          <p:cNvPr id="464" name="Google Shape;464;p51"/>
          <p:cNvSpPr txBox="1"/>
          <p:nvPr/>
        </p:nvSpPr>
        <p:spPr>
          <a:xfrm>
            <a:off x="6946905" y="243009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/>
          </a:p>
        </p:txBody>
      </p:sp>
      <p:sp>
        <p:nvSpPr>
          <p:cNvPr id="465" name="Google Shape;465;p51"/>
          <p:cNvSpPr/>
          <p:nvPr/>
        </p:nvSpPr>
        <p:spPr>
          <a:xfrm>
            <a:off x="4606672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1"/>
          <p:cNvSpPr/>
          <p:nvPr/>
        </p:nvSpPr>
        <p:spPr>
          <a:xfrm>
            <a:off x="3700510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67" name="Google Shape;467;p51"/>
          <p:cNvSpPr txBox="1"/>
          <p:nvPr/>
        </p:nvSpPr>
        <p:spPr>
          <a:xfrm>
            <a:off x="5142187" y="4064212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468" name="Google Shape;468;p51"/>
          <p:cNvSpPr/>
          <p:nvPr/>
        </p:nvSpPr>
        <p:spPr>
          <a:xfrm>
            <a:off x="6287300" y="4177280"/>
            <a:ext cx="2686441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1"/>
          <p:cNvSpPr txBox="1"/>
          <p:nvPr/>
        </p:nvSpPr>
        <p:spPr>
          <a:xfrm>
            <a:off x="6331907" y="5696465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470" name="Google Shape;470;p51"/>
          <p:cNvSpPr/>
          <p:nvPr/>
        </p:nvSpPr>
        <p:spPr>
          <a:xfrm>
            <a:off x="7702585" y="5647209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1"/>
          <p:cNvSpPr/>
          <p:nvPr/>
        </p:nvSpPr>
        <p:spPr>
          <a:xfrm>
            <a:off x="6796423" y="5647210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2" name="Google Shape;472;p51"/>
          <p:cNvSpPr txBox="1"/>
          <p:nvPr/>
        </p:nvSpPr>
        <p:spPr>
          <a:xfrm>
            <a:off x="6338069" y="4981673"/>
            <a:ext cx="385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z</a:t>
            </a:r>
            <a:endParaRPr/>
          </a:p>
        </p:txBody>
      </p:sp>
      <p:sp>
        <p:nvSpPr>
          <p:cNvPr id="473" name="Google Shape;473;p51"/>
          <p:cNvSpPr/>
          <p:nvPr/>
        </p:nvSpPr>
        <p:spPr>
          <a:xfrm>
            <a:off x="6796423" y="4981673"/>
            <a:ext cx="1812324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74" name="Google Shape;474;p51"/>
          <p:cNvCxnSpPr>
            <a:stCxn id="473" idx="0"/>
            <a:endCxn id="466" idx="2"/>
          </p:cNvCxnSpPr>
          <p:nvPr/>
        </p:nvCxnSpPr>
        <p:spPr>
          <a:xfrm flipH="1" rot="5400000">
            <a:off x="4199185" y="1478273"/>
            <a:ext cx="3457800" cy="35490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685800" y="2235138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please tell what you have forgotten for the end of this program.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"/>
          <p:cNvSpPr txBox="1"/>
          <p:nvPr/>
        </p:nvSpPr>
        <p:spPr>
          <a:xfrm>
            <a:off x="387972" y="160831"/>
            <a:ext cx="3243196" cy="3617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*y,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E61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{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 = calloc(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foo(y, z);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2"/>
          <p:cNvSpPr txBox="1"/>
          <p:nvPr/>
        </p:nvSpPr>
        <p:spPr>
          <a:xfrm>
            <a:off x="4210349" y="245075"/>
            <a:ext cx="85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Heap</a:t>
            </a:r>
            <a:endParaRPr/>
          </a:p>
        </p:txBody>
      </p:sp>
      <p:sp>
        <p:nvSpPr>
          <p:cNvPr id="481" name="Google Shape;481;p52"/>
          <p:cNvSpPr txBox="1"/>
          <p:nvPr/>
        </p:nvSpPr>
        <p:spPr>
          <a:xfrm>
            <a:off x="6946905" y="243009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/>
          </a:p>
        </p:txBody>
      </p:sp>
      <p:sp>
        <p:nvSpPr>
          <p:cNvPr id="482" name="Google Shape;482;p52"/>
          <p:cNvSpPr/>
          <p:nvPr/>
        </p:nvSpPr>
        <p:spPr>
          <a:xfrm>
            <a:off x="4606672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2"/>
          <p:cNvSpPr/>
          <p:nvPr/>
        </p:nvSpPr>
        <p:spPr>
          <a:xfrm>
            <a:off x="3700510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4" name="Google Shape;484;p52"/>
          <p:cNvSpPr txBox="1"/>
          <p:nvPr/>
        </p:nvSpPr>
        <p:spPr>
          <a:xfrm>
            <a:off x="5142187" y="4064212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485" name="Google Shape;485;p52"/>
          <p:cNvSpPr/>
          <p:nvPr/>
        </p:nvSpPr>
        <p:spPr>
          <a:xfrm>
            <a:off x="6287301" y="4177280"/>
            <a:ext cx="2403882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2"/>
          <p:cNvSpPr txBox="1"/>
          <p:nvPr/>
        </p:nvSpPr>
        <p:spPr>
          <a:xfrm>
            <a:off x="6331907" y="5696465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487" name="Google Shape;487;p52"/>
          <p:cNvSpPr/>
          <p:nvPr/>
        </p:nvSpPr>
        <p:spPr>
          <a:xfrm>
            <a:off x="7702585" y="5647209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52"/>
          <p:cNvSpPr/>
          <p:nvPr/>
        </p:nvSpPr>
        <p:spPr>
          <a:xfrm>
            <a:off x="6796423" y="5647210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89" name="Google Shape;489;p52"/>
          <p:cNvSpPr txBox="1"/>
          <p:nvPr/>
        </p:nvSpPr>
        <p:spPr>
          <a:xfrm>
            <a:off x="6338069" y="4981673"/>
            <a:ext cx="385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z</a:t>
            </a:r>
            <a:endParaRPr/>
          </a:p>
        </p:txBody>
      </p:sp>
      <p:sp>
        <p:nvSpPr>
          <p:cNvPr id="490" name="Google Shape;490;p52"/>
          <p:cNvSpPr/>
          <p:nvPr/>
        </p:nvSpPr>
        <p:spPr>
          <a:xfrm>
            <a:off x="6796423" y="4981673"/>
            <a:ext cx="1812324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91" name="Google Shape;491;p52"/>
          <p:cNvCxnSpPr>
            <a:stCxn id="490" idx="0"/>
            <a:endCxn id="483" idx="2"/>
          </p:cNvCxnSpPr>
          <p:nvPr/>
        </p:nvCxnSpPr>
        <p:spPr>
          <a:xfrm flipH="1" rot="5400000">
            <a:off x="4199185" y="1478273"/>
            <a:ext cx="3457800" cy="3549000"/>
          </a:xfrm>
          <a:prstGeom prst="bentConnector3">
            <a:avLst>
              <a:gd fmla="val 7115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2" name="Google Shape;492;p52"/>
          <p:cNvSpPr/>
          <p:nvPr/>
        </p:nvSpPr>
        <p:spPr>
          <a:xfrm>
            <a:off x="6285825" y="2614260"/>
            <a:ext cx="2403883" cy="13771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2"/>
          <p:cNvSpPr txBox="1"/>
          <p:nvPr/>
        </p:nvSpPr>
        <p:spPr>
          <a:xfrm>
            <a:off x="5379663" y="2614259"/>
            <a:ext cx="7929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foo</a:t>
            </a:r>
            <a:endParaRPr/>
          </a:p>
        </p:txBody>
      </p:sp>
      <p:sp>
        <p:nvSpPr>
          <p:cNvPr id="494" name="Google Shape;494;p52"/>
          <p:cNvSpPr/>
          <p:nvPr/>
        </p:nvSpPr>
        <p:spPr>
          <a:xfrm>
            <a:off x="7127332" y="2731114"/>
            <a:ext cx="1487823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95" name="Google Shape;495;p52"/>
          <p:cNvSpPr txBox="1"/>
          <p:nvPr/>
        </p:nvSpPr>
        <p:spPr>
          <a:xfrm>
            <a:off x="6629101" y="2845092"/>
            <a:ext cx="385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z</a:t>
            </a:r>
            <a:endParaRPr/>
          </a:p>
        </p:txBody>
      </p:sp>
      <p:sp>
        <p:nvSpPr>
          <p:cNvPr id="496" name="Google Shape;496;p52"/>
          <p:cNvSpPr txBox="1"/>
          <p:nvPr/>
        </p:nvSpPr>
        <p:spPr>
          <a:xfrm>
            <a:off x="6635513" y="3398993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497" name="Google Shape;497;p52"/>
          <p:cNvSpPr/>
          <p:nvPr/>
        </p:nvSpPr>
        <p:spPr>
          <a:xfrm>
            <a:off x="7120920" y="3362182"/>
            <a:ext cx="1487828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98" name="Google Shape;498;p52"/>
          <p:cNvCxnSpPr>
            <a:stCxn id="497" idx="3"/>
            <a:endCxn id="487" idx="3"/>
          </p:cNvCxnSpPr>
          <p:nvPr/>
        </p:nvCxnSpPr>
        <p:spPr>
          <a:xfrm>
            <a:off x="8608748" y="3629827"/>
            <a:ext cx="600" cy="2297400"/>
          </a:xfrm>
          <a:prstGeom prst="bentConnector3">
            <a:avLst>
              <a:gd fmla="val 38100000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52"/>
          <p:cNvCxnSpPr>
            <a:stCxn id="494" idx="0"/>
            <a:endCxn id="483" idx="2"/>
          </p:cNvCxnSpPr>
          <p:nvPr/>
        </p:nvCxnSpPr>
        <p:spPr>
          <a:xfrm flipH="1" rot="5400000">
            <a:off x="5408844" y="268714"/>
            <a:ext cx="1207200" cy="37176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"/>
          <p:cNvSpPr txBox="1"/>
          <p:nvPr/>
        </p:nvSpPr>
        <p:spPr>
          <a:xfrm>
            <a:off x="387972" y="160831"/>
            <a:ext cx="3243196" cy="3617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*y,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E61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{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 = calloc(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foo(y, z);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3"/>
          <p:cNvSpPr txBox="1"/>
          <p:nvPr/>
        </p:nvSpPr>
        <p:spPr>
          <a:xfrm>
            <a:off x="4210347" y="245075"/>
            <a:ext cx="9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Heap</a:t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6946905" y="243009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/>
          </a:p>
        </p:txBody>
      </p:sp>
      <p:sp>
        <p:nvSpPr>
          <p:cNvPr id="507" name="Google Shape;507;p53"/>
          <p:cNvSpPr/>
          <p:nvPr/>
        </p:nvSpPr>
        <p:spPr>
          <a:xfrm>
            <a:off x="4606672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3"/>
          <p:cNvSpPr/>
          <p:nvPr/>
        </p:nvSpPr>
        <p:spPr>
          <a:xfrm>
            <a:off x="3700510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09" name="Google Shape;509;p53"/>
          <p:cNvSpPr txBox="1"/>
          <p:nvPr/>
        </p:nvSpPr>
        <p:spPr>
          <a:xfrm>
            <a:off x="5142187" y="4064212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510" name="Google Shape;510;p53"/>
          <p:cNvSpPr/>
          <p:nvPr/>
        </p:nvSpPr>
        <p:spPr>
          <a:xfrm>
            <a:off x="6287301" y="4177280"/>
            <a:ext cx="2403882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3"/>
          <p:cNvSpPr txBox="1"/>
          <p:nvPr/>
        </p:nvSpPr>
        <p:spPr>
          <a:xfrm>
            <a:off x="6331907" y="5696465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512" name="Google Shape;512;p53"/>
          <p:cNvSpPr/>
          <p:nvPr/>
        </p:nvSpPr>
        <p:spPr>
          <a:xfrm>
            <a:off x="7702585" y="5647209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3"/>
          <p:cNvSpPr/>
          <p:nvPr/>
        </p:nvSpPr>
        <p:spPr>
          <a:xfrm>
            <a:off x="6796423" y="5647210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/>
          </a:p>
        </p:txBody>
      </p:sp>
      <p:sp>
        <p:nvSpPr>
          <p:cNvPr id="514" name="Google Shape;514;p53"/>
          <p:cNvSpPr txBox="1"/>
          <p:nvPr/>
        </p:nvSpPr>
        <p:spPr>
          <a:xfrm>
            <a:off x="6338069" y="4981673"/>
            <a:ext cx="385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z</a:t>
            </a:r>
            <a:endParaRPr/>
          </a:p>
        </p:txBody>
      </p:sp>
      <p:sp>
        <p:nvSpPr>
          <p:cNvPr id="515" name="Google Shape;515;p53"/>
          <p:cNvSpPr/>
          <p:nvPr/>
        </p:nvSpPr>
        <p:spPr>
          <a:xfrm>
            <a:off x="6796423" y="4981673"/>
            <a:ext cx="1812324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516" name="Google Shape;516;p53"/>
          <p:cNvCxnSpPr>
            <a:stCxn id="515" idx="0"/>
            <a:endCxn id="508" idx="2"/>
          </p:cNvCxnSpPr>
          <p:nvPr/>
        </p:nvCxnSpPr>
        <p:spPr>
          <a:xfrm flipH="1" rot="5400000">
            <a:off x="4199185" y="1478273"/>
            <a:ext cx="3457800" cy="3549000"/>
          </a:xfrm>
          <a:prstGeom prst="bentConnector3">
            <a:avLst>
              <a:gd fmla="val 7115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7" name="Google Shape;517;p53"/>
          <p:cNvSpPr/>
          <p:nvPr/>
        </p:nvSpPr>
        <p:spPr>
          <a:xfrm>
            <a:off x="6285825" y="2614260"/>
            <a:ext cx="2403883" cy="13771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3"/>
          <p:cNvSpPr txBox="1"/>
          <p:nvPr/>
        </p:nvSpPr>
        <p:spPr>
          <a:xfrm>
            <a:off x="5379663" y="2614259"/>
            <a:ext cx="7929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foo</a:t>
            </a:r>
            <a:endParaRPr/>
          </a:p>
        </p:txBody>
      </p:sp>
      <p:sp>
        <p:nvSpPr>
          <p:cNvPr id="519" name="Google Shape;519;p53"/>
          <p:cNvSpPr/>
          <p:nvPr/>
        </p:nvSpPr>
        <p:spPr>
          <a:xfrm>
            <a:off x="7127332" y="2731114"/>
            <a:ext cx="1487823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53"/>
          <p:cNvSpPr txBox="1"/>
          <p:nvPr/>
        </p:nvSpPr>
        <p:spPr>
          <a:xfrm>
            <a:off x="6629101" y="2845092"/>
            <a:ext cx="385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z</a:t>
            </a:r>
            <a:endParaRPr/>
          </a:p>
        </p:txBody>
      </p:sp>
      <p:sp>
        <p:nvSpPr>
          <p:cNvPr id="521" name="Google Shape;521;p53"/>
          <p:cNvSpPr txBox="1"/>
          <p:nvPr/>
        </p:nvSpPr>
        <p:spPr>
          <a:xfrm>
            <a:off x="6635513" y="3398993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522" name="Google Shape;522;p53"/>
          <p:cNvSpPr/>
          <p:nvPr/>
        </p:nvSpPr>
        <p:spPr>
          <a:xfrm>
            <a:off x="7120920" y="3362182"/>
            <a:ext cx="1487828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523" name="Google Shape;523;p53"/>
          <p:cNvCxnSpPr>
            <a:stCxn id="522" idx="3"/>
            <a:endCxn id="512" idx="3"/>
          </p:cNvCxnSpPr>
          <p:nvPr/>
        </p:nvCxnSpPr>
        <p:spPr>
          <a:xfrm>
            <a:off x="8608748" y="3629827"/>
            <a:ext cx="600" cy="2297400"/>
          </a:xfrm>
          <a:prstGeom prst="bentConnector3">
            <a:avLst>
              <a:gd fmla="val 38100000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4" name="Google Shape;524;p53"/>
          <p:cNvCxnSpPr>
            <a:stCxn id="519" idx="0"/>
            <a:endCxn id="508" idx="2"/>
          </p:cNvCxnSpPr>
          <p:nvPr/>
        </p:nvCxnSpPr>
        <p:spPr>
          <a:xfrm flipH="1" rot="5400000">
            <a:off x="5408844" y="268714"/>
            <a:ext cx="1207200" cy="37176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/>
          <p:nvPr/>
        </p:nvSpPr>
        <p:spPr>
          <a:xfrm>
            <a:off x="387972" y="160831"/>
            <a:ext cx="3243196" cy="3617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*y,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-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E61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1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{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*z = calloc(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SG" sz="11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1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z[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= y[</a:t>
            </a:r>
            <a:r>
              <a:rPr lang="en-SG" sz="11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foo(y, z);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4"/>
          <p:cNvSpPr txBox="1"/>
          <p:nvPr/>
        </p:nvSpPr>
        <p:spPr>
          <a:xfrm>
            <a:off x="4210345" y="245075"/>
            <a:ext cx="105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Heap</a:t>
            </a:r>
            <a:endParaRPr/>
          </a:p>
        </p:txBody>
      </p:sp>
      <p:sp>
        <p:nvSpPr>
          <p:cNvPr id="531" name="Google Shape;531;p54"/>
          <p:cNvSpPr txBox="1"/>
          <p:nvPr/>
        </p:nvSpPr>
        <p:spPr>
          <a:xfrm>
            <a:off x="6946905" y="243009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/>
          </a:p>
        </p:txBody>
      </p:sp>
      <p:sp>
        <p:nvSpPr>
          <p:cNvPr id="532" name="Google Shape;532;p54"/>
          <p:cNvSpPr/>
          <p:nvPr/>
        </p:nvSpPr>
        <p:spPr>
          <a:xfrm>
            <a:off x="4606672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3700510" y="963828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34" name="Google Shape;534;p54"/>
          <p:cNvSpPr txBox="1"/>
          <p:nvPr/>
        </p:nvSpPr>
        <p:spPr>
          <a:xfrm>
            <a:off x="5142187" y="4064212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6287301" y="4177280"/>
            <a:ext cx="2403882" cy="2256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4"/>
          <p:cNvSpPr txBox="1"/>
          <p:nvPr/>
        </p:nvSpPr>
        <p:spPr>
          <a:xfrm>
            <a:off x="6331907" y="5696465"/>
            <a:ext cx="3722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y</a:t>
            </a:r>
            <a:endParaRPr/>
          </a:p>
        </p:txBody>
      </p:sp>
      <p:sp>
        <p:nvSpPr>
          <p:cNvPr id="537" name="Google Shape;537;p54"/>
          <p:cNvSpPr/>
          <p:nvPr/>
        </p:nvSpPr>
        <p:spPr>
          <a:xfrm>
            <a:off x="7702585" y="5647209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54"/>
          <p:cNvSpPr/>
          <p:nvPr/>
        </p:nvSpPr>
        <p:spPr>
          <a:xfrm>
            <a:off x="6796423" y="5647210"/>
            <a:ext cx="906162" cy="56017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/>
          </a:p>
        </p:txBody>
      </p:sp>
      <p:sp>
        <p:nvSpPr>
          <p:cNvPr id="539" name="Google Shape;539;p54"/>
          <p:cNvSpPr txBox="1"/>
          <p:nvPr/>
        </p:nvSpPr>
        <p:spPr>
          <a:xfrm>
            <a:off x="6338069" y="4981673"/>
            <a:ext cx="3850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z</a:t>
            </a:r>
            <a:endParaRPr/>
          </a:p>
        </p:txBody>
      </p:sp>
      <p:sp>
        <p:nvSpPr>
          <p:cNvPr id="540" name="Google Shape;540;p54"/>
          <p:cNvSpPr/>
          <p:nvPr/>
        </p:nvSpPr>
        <p:spPr>
          <a:xfrm>
            <a:off x="6796423" y="4981673"/>
            <a:ext cx="1812324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541" name="Google Shape;541;p54"/>
          <p:cNvCxnSpPr>
            <a:stCxn id="540" idx="0"/>
            <a:endCxn id="533" idx="2"/>
          </p:cNvCxnSpPr>
          <p:nvPr/>
        </p:nvCxnSpPr>
        <p:spPr>
          <a:xfrm flipH="1" rot="5400000">
            <a:off x="4199185" y="1478273"/>
            <a:ext cx="3457800" cy="3549000"/>
          </a:xfrm>
          <a:prstGeom prst="bentConnector3">
            <a:avLst>
              <a:gd fmla="val 7115" name="adj1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5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18.2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6"/>
          <p:cNvSpPr txBox="1"/>
          <p:nvPr>
            <p:ph type="ctrTitle"/>
          </p:nvPr>
        </p:nvSpPr>
        <p:spPr>
          <a:xfrm>
            <a:off x="331150" y="2235200"/>
            <a:ext cx="84817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b="0" i="0" lang="en-SG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realloc</a:t>
            </a: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/>
          <p:nvPr/>
        </p:nvSpPr>
        <p:spPr>
          <a:xfrm>
            <a:off x="1929289" y="1952826"/>
            <a:ext cx="5285421" cy="295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*p = calloc(size,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// some time later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B78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 == size)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size *=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 = realloc(p, size);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Fun stuff</a:t>
            </a:r>
            <a:endParaRPr/>
          </a:p>
        </p:txBody>
      </p:sp>
      <p:sp>
        <p:nvSpPr>
          <p:cNvPr id="562" name="Google Shape;562;p5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SG" u="sng">
                <a:solidFill>
                  <a:schemeClr val="hlink"/>
                </a:solidFill>
                <a:hlinkClick r:id="rId3"/>
              </a:rPr>
              <a:t>https://www.facebook.com/npcompleteteens/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SG" u="sng">
                <a:solidFill>
                  <a:schemeClr val="hlink"/>
                </a:solidFill>
                <a:hlinkClick r:id="rId4"/>
              </a:rPr>
              <a:t>https://www.facebook.com/ooteensmemes/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SG" u="sng">
                <a:solidFill>
                  <a:schemeClr val="hlink"/>
                </a:solidFill>
                <a:hlinkClick r:id="rId5"/>
              </a:rPr>
              <a:t>https://www.facebook.com/ProgrammersCreateLife/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3819"/>
            <a:ext cx="9143999" cy="51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6" name="Google Shape;5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458" y="0"/>
            <a:ext cx="538908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3" name="Google Shape;5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50" y="0"/>
            <a:ext cx="698629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Swap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0" name="Google Shape;5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2"/>
          <p:cNvSpPr txBox="1"/>
          <p:nvPr/>
        </p:nvSpPr>
        <p:spPr>
          <a:xfrm>
            <a:off x="65575" y="545230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400">
                <a:latin typeface="Roboto"/>
                <a:ea typeface="Roboto"/>
                <a:cs typeface="Roboto"/>
                <a:sym typeface="Roboto"/>
              </a:rPr>
              <a:t>When you’re grading CS1010 assignments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2" name="Google Shape;5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" y="5931525"/>
            <a:ext cx="9078426" cy="4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19.1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 txBox="1"/>
          <p:nvPr/>
        </p:nvSpPr>
        <p:spPr>
          <a:xfrm>
            <a:off x="1102140" y="1952826"/>
            <a:ext cx="6939720" cy="295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 += 1)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j &lt;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j += 1)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c[i][j] = a[i][j] + b[i][j];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 txBox="1"/>
          <p:nvPr/>
        </p:nvSpPr>
        <p:spPr>
          <a:xfrm>
            <a:off x="274264" y="290833"/>
            <a:ext cx="8594019" cy="62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row_to_col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row,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for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 +=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sum += a[row][i] * b[i][col];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sum;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mul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c[][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 &lt;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 += 1) 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B78E7"/>
                </a:solidFill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j &lt;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j += 1)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c[i][j] = row_to_col(a, b, i, j);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/>
          <p:nvPr>
            <p:ph type="ctrTitle"/>
          </p:nvPr>
        </p:nvSpPr>
        <p:spPr>
          <a:xfrm>
            <a:off x="791678" y="2248519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SG" sz="6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19.2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7"/>
          <p:cNvSpPr/>
          <p:nvPr/>
        </p:nvSpPr>
        <p:spPr>
          <a:xfrm>
            <a:off x="2636108" y="1960605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18" name="Google Shape;618;p67"/>
          <p:cNvSpPr/>
          <p:nvPr/>
        </p:nvSpPr>
        <p:spPr>
          <a:xfrm>
            <a:off x="2636107" y="2636108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7"/>
          <p:cNvSpPr/>
          <p:nvPr/>
        </p:nvSpPr>
        <p:spPr>
          <a:xfrm>
            <a:off x="2636107" y="3311610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7"/>
          <p:cNvSpPr/>
          <p:nvPr/>
        </p:nvSpPr>
        <p:spPr>
          <a:xfrm>
            <a:off x="3311609" y="3311610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7"/>
          <p:cNvSpPr/>
          <p:nvPr/>
        </p:nvSpPr>
        <p:spPr>
          <a:xfrm>
            <a:off x="3311610" y="2636107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22" name="Google Shape;622;p67"/>
          <p:cNvSpPr/>
          <p:nvPr/>
        </p:nvSpPr>
        <p:spPr>
          <a:xfrm>
            <a:off x="3987112" y="3311609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23" name="Google Shape;623;p67"/>
          <p:cNvSpPr/>
          <p:nvPr/>
        </p:nvSpPr>
        <p:spPr>
          <a:xfrm>
            <a:off x="2636106" y="3987113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67"/>
          <p:cNvSpPr/>
          <p:nvPr/>
        </p:nvSpPr>
        <p:spPr>
          <a:xfrm>
            <a:off x="3311608" y="3987113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67"/>
          <p:cNvSpPr/>
          <p:nvPr/>
        </p:nvSpPr>
        <p:spPr>
          <a:xfrm>
            <a:off x="3987111" y="3987112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67"/>
          <p:cNvSpPr/>
          <p:nvPr/>
        </p:nvSpPr>
        <p:spPr>
          <a:xfrm>
            <a:off x="4662612" y="3987111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27" name="Google Shape;627;p67"/>
          <p:cNvSpPr/>
          <p:nvPr/>
        </p:nvSpPr>
        <p:spPr>
          <a:xfrm>
            <a:off x="2636106" y="4662613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67"/>
          <p:cNvSpPr/>
          <p:nvPr/>
        </p:nvSpPr>
        <p:spPr>
          <a:xfrm>
            <a:off x="3311608" y="4662613"/>
            <a:ext cx="675503" cy="675503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67"/>
          <p:cNvSpPr/>
          <p:nvPr/>
        </p:nvSpPr>
        <p:spPr>
          <a:xfrm>
            <a:off x="3987111" y="4662612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67"/>
          <p:cNvSpPr/>
          <p:nvPr/>
        </p:nvSpPr>
        <p:spPr>
          <a:xfrm>
            <a:off x="4662612" y="4662611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7"/>
          <p:cNvSpPr/>
          <p:nvPr/>
        </p:nvSpPr>
        <p:spPr>
          <a:xfrm>
            <a:off x="5338112" y="4662610"/>
            <a:ext cx="675503" cy="67550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32" name="Google Shape;632;p67"/>
          <p:cNvSpPr txBox="1"/>
          <p:nvPr/>
        </p:nvSpPr>
        <p:spPr>
          <a:xfrm>
            <a:off x="2171333" y="346469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633" name="Google Shape;633;p67"/>
          <p:cNvSpPr txBox="1"/>
          <p:nvPr/>
        </p:nvSpPr>
        <p:spPr>
          <a:xfrm>
            <a:off x="3530576" y="5462370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634" name="Google Shape;634;p67"/>
          <p:cNvSpPr/>
          <p:nvPr/>
        </p:nvSpPr>
        <p:spPr>
          <a:xfrm>
            <a:off x="5338111" y="2619622"/>
            <a:ext cx="675503" cy="675503"/>
          </a:xfrm>
          <a:prstGeom prst="rect">
            <a:avLst/>
          </a:prstGeom>
          <a:noFill/>
          <a:ln cap="flat" cmpd="sng" w="12700">
            <a:solidFill>
              <a:srgbClr val="D0CECE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67"/>
          <p:cNvSpPr txBox="1"/>
          <p:nvPr/>
        </p:nvSpPr>
        <p:spPr>
          <a:xfrm>
            <a:off x="5082747" y="1381882"/>
            <a:ext cx="2666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d[1][5] == d[5][i]</a:t>
            </a:r>
            <a:endParaRPr/>
          </a:p>
        </p:txBody>
      </p:sp>
      <p:cxnSp>
        <p:nvCxnSpPr>
          <p:cNvPr id="636" name="Google Shape;636;p67"/>
          <p:cNvCxnSpPr>
            <a:stCxn id="635" idx="2"/>
            <a:endCxn id="634" idx="0"/>
          </p:cNvCxnSpPr>
          <p:nvPr/>
        </p:nvCxnSpPr>
        <p:spPr>
          <a:xfrm flipH="1">
            <a:off x="5676004" y="1751214"/>
            <a:ext cx="739800" cy="868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"/>
          <p:cNvSpPr txBox="1"/>
          <p:nvPr>
            <p:ph type="title"/>
          </p:nvPr>
        </p:nvSpPr>
        <p:spPr>
          <a:xfrm>
            <a:off x="2709600" y="2766150"/>
            <a:ext cx="3724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Assignment 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9"/>
          <p:cNvSpPr txBox="1"/>
          <p:nvPr>
            <p:ph type="title"/>
          </p:nvPr>
        </p:nvSpPr>
        <p:spPr>
          <a:xfrm>
            <a:off x="362400" y="2766150"/>
            <a:ext cx="8419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Not so appropriate implementations...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0"/>
          <p:cNvSpPr txBox="1"/>
          <p:nvPr>
            <p:ph type="title"/>
          </p:nvPr>
        </p:nvSpPr>
        <p:spPr>
          <a:xfrm>
            <a:off x="3588150" y="2766150"/>
            <a:ext cx="1967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Style...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8" name="Google Shape;65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776676" y="884321"/>
            <a:ext cx="41679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SG" sz="1800" u="none" cap="none" strike="noStrike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*a, </a:t>
            </a: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*b)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 = *a;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*a = *b;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*b = temp;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776675" y="4114800"/>
            <a:ext cx="4167857" cy="129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b="0" i="0" lang="en-SG" sz="1800" u="none" cap="none" strike="noStrike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-</a:t>
            </a:r>
            <a:r>
              <a:rPr b="0" i="0" lang="en-SG" sz="1800" u="none" cap="none" strike="noStrike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swap(&amp;a, &amp;b);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2"/>
          <p:cNvSpPr txBox="1"/>
          <p:nvPr>
            <p:ph type="title"/>
          </p:nvPr>
        </p:nvSpPr>
        <p:spPr>
          <a:xfrm>
            <a:off x="3723900" y="2766150"/>
            <a:ext cx="1696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But…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0" name="Google Shape;67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5600"/>
            <a:ext cx="9143999" cy="13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4"/>
          <p:cNvSpPr txBox="1"/>
          <p:nvPr>
            <p:ph type="title"/>
          </p:nvPr>
        </p:nvSpPr>
        <p:spPr>
          <a:xfrm>
            <a:off x="3850350" y="2766150"/>
            <a:ext cx="14433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Q&amp;A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66" y="3623525"/>
            <a:ext cx="2746675" cy="2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Why swap needs to take pointers instead of just long???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776676" y="884321"/>
            <a:ext cx="41679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SG" sz="1800" u="none" cap="none" strike="noStrike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*a, </a:t>
            </a: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*b)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 = *a;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*a = *b;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*b = temp;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76675" y="4114800"/>
            <a:ext cx="41679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b="0" i="0" lang="en-SG" sz="1800" u="none" cap="none" strike="noStrike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-</a:t>
            </a:r>
            <a:r>
              <a:rPr b="0" i="0" lang="en-SG" sz="1800" u="none" cap="none" strike="noStrike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swap(&amp;a, &amp;b);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944532" y="2743200"/>
            <a:ext cx="2686500" cy="2218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845306" y="5093099"/>
            <a:ext cx="105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2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944532" y="5093099"/>
            <a:ext cx="2686500" cy="1414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527724" y="3005675"/>
            <a:ext cx="120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swap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007790" y="5215178"/>
            <a:ext cx="1500600" cy="5352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-4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5315947" y="5334304"/>
            <a:ext cx="3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315947" y="5883057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007791" y="5846246"/>
            <a:ext cx="1522500" cy="5352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986063" y="3701732"/>
            <a:ext cx="1500600" cy="5352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294220" y="3820858"/>
            <a:ext cx="3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5294220" y="4369611"/>
            <a:ext cx="3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5986064" y="4332800"/>
            <a:ext cx="1522500" cy="5352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986062" y="3070664"/>
            <a:ext cx="1500600" cy="5352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006503" y="3084817"/>
            <a:ext cx="10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temp</a:t>
            </a:r>
            <a:endParaRPr/>
          </a:p>
        </p:txBody>
      </p:sp>
      <p:cxnSp>
        <p:nvCxnSpPr>
          <p:cNvPr id="140" name="Google Shape;140;p20"/>
          <p:cNvCxnSpPr>
            <a:stCxn id="137" idx="3"/>
            <a:endCxn id="133" idx="3"/>
          </p:cNvCxnSpPr>
          <p:nvPr/>
        </p:nvCxnSpPr>
        <p:spPr>
          <a:xfrm>
            <a:off x="7508564" y="4600400"/>
            <a:ext cx="21600" cy="1513500"/>
          </a:xfrm>
          <a:prstGeom prst="bentConnector3">
            <a:avLst>
              <a:gd fmla="val 184540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20"/>
          <p:cNvCxnSpPr>
            <a:stCxn id="134" idx="3"/>
            <a:endCxn id="130" idx="3"/>
          </p:cNvCxnSpPr>
          <p:nvPr/>
        </p:nvCxnSpPr>
        <p:spPr>
          <a:xfrm>
            <a:off x="7486663" y="3969332"/>
            <a:ext cx="21600" cy="1513500"/>
          </a:xfrm>
          <a:prstGeom prst="bentConnector3">
            <a:avLst>
              <a:gd fmla="val 3943005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20"/>
          <p:cNvSpPr txBox="1"/>
          <p:nvPr/>
        </p:nvSpPr>
        <p:spPr>
          <a:xfrm>
            <a:off x="1382125" y="1754700"/>
            <a:ext cx="7350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776676" y="758946"/>
            <a:ext cx="4167857" cy="212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SG" sz="1800">
                <a:solidFill>
                  <a:srgbClr val="C2185B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*a,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*b)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temp = *a;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*a = *b;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*b = temp;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776675" y="4114800"/>
            <a:ext cx="4167857" cy="129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rgbClr val="3E61A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= -</a:t>
            </a:r>
            <a:r>
              <a:rPr lang="en-SG" sz="1800">
                <a:solidFill>
                  <a:srgbClr val="E74C3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swap(&amp;a, &amp;b);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944532" y="2743200"/>
            <a:ext cx="2686441" cy="22188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845306" y="5093099"/>
            <a:ext cx="10550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main</a:t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4944532" y="5093099"/>
            <a:ext cx="2686441" cy="14145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741705" y="3005667"/>
            <a:ext cx="994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swap</a:t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007790" y="5215178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-4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5315947" y="5334304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5315947" y="5883057"/>
            <a:ext cx="396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007791" y="5846246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986063" y="3701732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294220" y="3820858"/>
            <a:ext cx="3642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b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294220" y="4369611"/>
            <a:ext cx="396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a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5986064" y="4332800"/>
            <a:ext cx="1522365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986062" y="3070664"/>
            <a:ext cx="1500639" cy="535289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2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10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5006503" y="3084817"/>
            <a:ext cx="1015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temp</a:t>
            </a:r>
            <a:endParaRPr/>
          </a:p>
        </p:txBody>
      </p:sp>
      <p:cxnSp>
        <p:nvCxnSpPr>
          <p:cNvPr id="163" name="Google Shape;163;p21"/>
          <p:cNvCxnSpPr>
            <a:stCxn id="160" idx="3"/>
            <a:endCxn id="156" idx="3"/>
          </p:cNvCxnSpPr>
          <p:nvPr/>
        </p:nvCxnSpPr>
        <p:spPr>
          <a:xfrm>
            <a:off x="7508429" y="4600444"/>
            <a:ext cx="21600" cy="1513500"/>
          </a:xfrm>
          <a:prstGeom prst="bentConnector3">
            <a:avLst>
              <a:gd fmla="val 1845408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21"/>
          <p:cNvCxnSpPr>
            <a:stCxn id="157" idx="3"/>
            <a:endCxn id="153" idx="3"/>
          </p:cNvCxnSpPr>
          <p:nvPr/>
        </p:nvCxnSpPr>
        <p:spPr>
          <a:xfrm>
            <a:off x="7486702" y="3969377"/>
            <a:ext cx="21600" cy="1513500"/>
          </a:xfrm>
          <a:prstGeom prst="bentConnector3">
            <a:avLst>
              <a:gd fmla="val 3943005" name="adj1"/>
            </a:avLst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