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1" r:id="rId4"/>
    <p:sldId id="262" r:id="rId5"/>
    <p:sldId id="263" r:id="rId6"/>
    <p:sldId id="265" r:id="rId7"/>
    <p:sldId id="267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72DA-CF89-04B1-B68C-0630C768A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46CD1-0222-B181-DDD4-0198CEFE5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54413-C106-690E-674B-FB16594A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CE0D-2672-1DE9-DAD8-3A93D94B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E4F6-9880-2D6E-436D-4B7DCEF7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B8A8-2785-0CFC-4C84-F04E2618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48F38-BFB9-C5D4-0F7B-50F863685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4036-5923-26C7-D896-8D4098A5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BF32-83A8-EF9C-6619-E6125D01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EC81-980B-A505-E333-8520D0AE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3726E-5EB2-7B55-7E73-5F7A4742A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2744E-70E7-6AD5-43CF-528EFD09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B7D7-DC78-C3C7-8E47-07F8B7FB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9370-107F-EBDB-87E5-15DC283E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BDD6-0041-4A83-E852-EAC701D2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E7F-1CBD-BDC6-1C02-9937ED54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F350-FEAF-EA06-00BC-3391B8C5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EC19-CBA6-BC37-3EC4-2E09C7DF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657A-F2C2-E6AD-72DA-14E58F08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481C-EA60-F20D-6D4B-48EDC2C6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D21A-18CA-2912-223A-9729E10D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99661-57A8-9557-AAE0-059D5990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B7D8-C387-8689-6A12-F340B33C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8265-8F3B-95E5-1B3A-5828E5E2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D5E64-0F6A-7B8A-F3A5-037DDC67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E07E-36A2-2042-F124-5B3DEA10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F938-5D6A-553F-6D3C-760CC77E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ACB9B-0B89-6AAA-1C16-6E596C34F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E80D9-62FD-685A-C128-125528A7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8E5C5-7A7E-773C-43B6-6F31CE8F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1320A-CC7A-A57B-DCAE-F9364DD2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A187-9979-1278-EC70-3FE6F91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815BF-C79B-3F49-1228-5D09B0C8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8BFCA-49E1-5BCA-AE49-76264063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95761-0827-9DED-6518-E477A4F2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63BB1-48E9-7ABC-1EA8-555F28519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9EC41-13F1-B1C3-D72C-9BF44FBA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4A9BB-13DE-BC97-5962-EFF5096F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3C74-E991-4371-E60D-05C660F2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1D8D-D730-EDA7-1E8E-D08FC6B4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6428C-3744-00FF-D202-181D0984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2B904-1AE4-1AEF-2F58-1503C8A4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E2D73-3197-56CF-21BD-D27F7FF9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8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81A7D-1D95-5E0F-89F0-B6455A0A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86D9-B22A-0768-FE6D-6C34C306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4944A-29AA-C170-EC77-2C64D943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C688-FEE5-78C0-2C61-C9B7B5BB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3B59-A381-EAD2-B619-C5EC8161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BFA4-F031-82E2-D3AC-BEEFD7DE1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3E2D6-03AB-1EB5-D525-3BE65D99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8BBF-00BE-3BF2-0A99-0DD3BACF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59C00-B7FD-6FD0-C1A0-81ECB134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A963-D92A-B819-FE2D-D737F3DB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B4010-84BC-E64B-1802-2259EC5A0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DBEC2-A691-3AC6-FB22-3700E4DE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EA8EC-E7FE-AF6C-D458-360605EF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F2888-3A50-7B14-8B41-F2E29435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C3F5B-1B09-EC0A-5E80-AC948A8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1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52363-4735-AF86-7011-81D28BEF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A400-B9D1-7E7A-CBB9-B8062E3F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6C3D-C149-4A84-2C0C-4498E1B67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4357-BDD2-4162-9F97-FCCE7B745BD8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BFD1-84C8-4EA1-C39D-3F3D8D80C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ED3C-4044-AC22-4CB8-48F8A637C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1705-E5EB-4489-BDED-D900F377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2CDBE-059E-0A62-24DC-ADA184C6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Confident Interval for a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0D3653B-31EB-5F9A-D3A3-EC7E07A2F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2656" y="2701427"/>
                <a:ext cx="4483324" cy="269996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</a:rPr>
                  <a:t>Given a sample of </a:t>
                </a:r>
                <a:r>
                  <a:rPr lang="en-US" sz="2000" i="1" u="sng" dirty="0">
                    <a:effectLst/>
                  </a:rPr>
                  <a:t>n</a:t>
                </a:r>
                <a:r>
                  <a:rPr lang="en-US" sz="2000" i="1" dirty="0">
                    <a:effectLst/>
                  </a:rPr>
                  <a:t> </a:t>
                </a:r>
                <a:r>
                  <a:rPr lang="en-US" sz="2000" dirty="0">
                    <a:effectLst/>
                  </a:rPr>
                  <a:t>number values drawn from a random variable.</a:t>
                </a:r>
              </a:p>
              <a:p>
                <a:pPr marL="0" marR="0" lvl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effectLst/>
                  </a:rPr>
                  <a:t> </a:t>
                </a:r>
              </a:p>
              <a:p>
                <a:pPr marL="0" marR="0" lv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/>
                  <a:t>Assuming we </a:t>
                </a:r>
                <a:r>
                  <a:rPr lang="en-US" sz="2000" dirty="0">
                    <a:effectLst/>
                  </a:rPr>
                  <a:t>know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</a:rPr>
                  <a:t>, we can calculate the confident interval of the mean,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effectLst/>
                  </a:rPr>
                  <a:t>, using the equation of the confident interval. 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0D3653B-31EB-5F9A-D3A3-EC7E07A2F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2656" y="2701427"/>
                <a:ext cx="4483324" cy="2699968"/>
              </a:xfrm>
              <a:blipFill>
                <a:blip r:embed="rId2"/>
                <a:stretch>
                  <a:fillRect l="-1359" t="-225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B3667-0C52-07DF-889A-AB8D4B565E23}"/>
                  </a:ext>
                </a:extLst>
              </p:cNvPr>
              <p:cNvSpPr txBox="1"/>
              <p:nvPr/>
            </p:nvSpPr>
            <p:spPr>
              <a:xfrm>
                <a:off x="6256020" y="2701427"/>
                <a:ext cx="4554501" cy="26999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B3667-0C52-07DF-889A-AB8D4B56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0" y="2701427"/>
                <a:ext cx="4554501" cy="2699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68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51BEB4-440A-2D02-79B1-AA155D192672}"/>
                  </a:ext>
                </a:extLst>
              </p:cNvPr>
              <p:cNvSpPr txBox="1"/>
              <p:nvPr/>
            </p:nvSpPr>
            <p:spPr>
              <a:xfrm>
                <a:off x="1004207" y="1460070"/>
                <a:ext cx="3298371" cy="4407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&lt;−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51BEB4-440A-2D02-79B1-AA155D19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07" y="1460070"/>
                <a:ext cx="3298371" cy="4407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7E5597-8EC0-65AD-0B81-C8AAD146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657" y="1460070"/>
            <a:ext cx="67491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point 6 in summary (see slide 8), we accept that </a:t>
            </a:r>
            <a:r>
              <a:rPr lang="en-US" i="1" dirty="0"/>
              <a:t>q</a:t>
            </a:r>
            <a:r>
              <a:rPr lang="en-US" sz="2000" i="1" baseline="-25000" dirty="0"/>
              <a:t>α/2</a:t>
            </a:r>
            <a:r>
              <a:rPr lang="en-US" dirty="0"/>
              <a:t> is the (1 – α/2)-quantile of the standard normal distribution. For example, assuming α has a value of 0.05, </a:t>
            </a:r>
            <a:r>
              <a:rPr lang="en-US" i="1" dirty="0"/>
              <a:t>q</a:t>
            </a:r>
            <a:r>
              <a:rPr lang="en-US" sz="2000" i="1" baseline="-25000" dirty="0"/>
              <a:t>α/2</a:t>
            </a:r>
            <a:r>
              <a:rPr lang="en-US" dirty="0"/>
              <a:t> will be 1.96, thus named the 97.5-% quantile (i.e., 1 – α/2 = 0.975). </a:t>
            </a:r>
          </a:p>
          <a:p>
            <a:r>
              <a:rPr lang="en-US" dirty="0"/>
              <a:t>Illustrated in Figures 1 and 2 (see slide 3), the blue area occupies 97.5% of the total area. The unshaded area in Figure 2 occupies 95% of the total area under the curve. The two red areas in Figure 2 show the two sides of the tail. Each occupies 2.5% (i.e., </a:t>
            </a:r>
            <a:r>
              <a:rPr lang="en-US" i="1" dirty="0"/>
              <a:t>α/2</a:t>
            </a:r>
            <a:r>
              <a:rPr lang="en-US" dirty="0"/>
              <a:t>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A2ADC4-D398-E5C9-3DD9-F67A52D0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r>
              <a:rPr lang="en-US" dirty="0"/>
              <a:t>Symbols and Words in Detail</a:t>
            </a:r>
          </a:p>
        </p:txBody>
      </p:sp>
    </p:spTree>
    <p:extLst>
      <p:ext uri="{BB962C8B-B14F-4D97-AF65-F5344CB8AC3E}">
        <p14:creationId xmlns:p14="http://schemas.microsoft.com/office/powerpoint/2010/main" val="298879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3EE95-B6D5-4A0E-3079-31D0014B0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86779"/>
                <a:ext cx="10515600" cy="2633253"/>
              </a:xfrm>
            </p:spPr>
            <p:txBody>
              <a:bodyPr/>
              <a:lstStyle/>
              <a:p>
                <a:r>
                  <a:rPr lang="en-US" dirty="0"/>
                  <a:t>Therefore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to ask what is the probability that the </a:t>
                </a:r>
                <a:r>
                  <a:rPr lang="en-US" dirty="0" err="1"/>
                  <a:t>standardised</a:t>
                </a:r>
                <a:r>
                  <a:rPr lang="en-US" dirty="0"/>
                  <a:t> score of the sample man greater than </a:t>
                </a:r>
                <a:r>
                  <a:rPr lang="en-US" i="1" dirty="0"/>
                  <a:t>q</a:t>
                </a:r>
                <a:r>
                  <a:rPr lang="en-US" sz="2000" i="1" baseline="-25000" dirty="0"/>
                  <a:t>α/2</a:t>
                </a:r>
                <a:r>
                  <a:rPr lang="en-US" dirty="0"/>
                  <a:t>. This is the un-shaded area in Figure 1, which is shown as the red area in the right tail in Figure 2. Because the normal distribution is symmetric, the left-side red site has the same probability as the right-side red area.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3EE95-B6D5-4A0E-3079-31D0014B0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86779"/>
                <a:ext cx="10515600" cy="2633253"/>
              </a:xfrm>
              <a:blipFill>
                <a:blip r:embed="rId2"/>
                <a:stretch>
                  <a:fillRect l="-1043" t="-300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Normal Distributions">
            <a:extLst>
              <a:ext uri="{FF2B5EF4-FFF2-40B4-BE49-F238E27FC236}">
                <a16:creationId xmlns:a16="http://schemas.microsoft.com/office/drawing/2014/main" id="{06E5A145-2401-52DD-4D38-5AD0DCF8F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93" y="638502"/>
            <a:ext cx="7315200" cy="25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2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13F8-0621-45FF-D99B-5E66A25EB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491"/>
            <a:ext cx="10515600" cy="1153245"/>
          </a:xfrm>
        </p:spPr>
        <p:txBody>
          <a:bodyPr>
            <a:normAutofit/>
          </a:bodyPr>
          <a:lstStyle/>
          <a:p>
            <a:r>
              <a:rPr lang="en-US" dirty="0"/>
              <a:t>Writing the process in mathematical symbols, we can derive the last part of the question.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C0D33-A3E1-D73C-476B-86FA46D8D7FC}"/>
                  </a:ext>
                </a:extLst>
              </p:cNvPr>
              <p:cNvSpPr txBox="1"/>
              <p:nvPr/>
            </p:nvSpPr>
            <p:spPr>
              <a:xfrm>
                <a:off x="3714160" y="1944778"/>
                <a:ext cx="3741760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C0D33-A3E1-D73C-476B-86FA46D8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160" y="1944778"/>
                <a:ext cx="3741760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08A8A-BB9C-3597-70F2-8404390855F5}"/>
                  </a:ext>
                </a:extLst>
              </p:cNvPr>
              <p:cNvSpPr txBox="1"/>
              <p:nvPr/>
            </p:nvSpPr>
            <p:spPr>
              <a:xfrm>
                <a:off x="4993745" y="5203596"/>
                <a:ext cx="1667863" cy="684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sepChr m:val=",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08A8A-BB9C-3597-70F2-840439085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45" y="5203596"/>
                <a:ext cx="1667863" cy="684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78D7BA-CEE9-D649-9A22-C6C352D2752D}"/>
              </a:ext>
            </a:extLst>
          </p:cNvPr>
          <p:cNvSpPr txBox="1">
            <a:spLocks/>
          </p:cNvSpPr>
          <p:nvPr/>
        </p:nvSpPr>
        <p:spPr>
          <a:xfrm>
            <a:off x="838200" y="3359068"/>
            <a:ext cx="10515600" cy="1844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 5, in summary, gives the lemma, “The sample mean of an IID variable is distributed normally with the mean, µ and the standard error, σ</a:t>
            </a:r>
            <a:r>
              <a:rPr lang="en-US" baseline="30000" dirty="0"/>
              <a:t>2</a:t>
            </a:r>
            <a:r>
              <a:rPr lang="en-US" dirty="0"/>
              <a:t>/n.” </a:t>
            </a:r>
          </a:p>
        </p:txBody>
      </p:sp>
    </p:spTree>
    <p:extLst>
      <p:ext uri="{BB962C8B-B14F-4D97-AF65-F5344CB8AC3E}">
        <p14:creationId xmlns:p14="http://schemas.microsoft.com/office/powerpoint/2010/main" val="148687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881DC-57FA-5E85-1E5D-773262AFF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652" y="2320408"/>
                <a:ext cx="7652125" cy="3051692"/>
              </a:xfrm>
            </p:spPr>
            <p:txBody>
              <a:bodyPr>
                <a:normAutofit/>
              </a:bodyPr>
              <a:lstStyle/>
              <a:p>
                <a:pPr marL="214884" indent="-214884" defTabSz="859536">
                  <a:spcBef>
                    <a:spcPts val="940"/>
                  </a:spcBef>
                </a:pPr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First, we note that the left part of Equation 3 is the </a:t>
                </a:r>
                <a:r>
                  <a:rPr lang="en-US" sz="17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standardised</a:t>
                </a:r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score of the sample mean in the distribution, </a:t>
                </a:r>
                <a:r>
                  <a:rPr lang="en-US" sz="17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N(μ, σ</a:t>
                </a:r>
                <a:r>
                  <a:rPr lang="en-US" sz="1700" i="1" kern="1200" baseline="30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7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/n)</a:t>
                </a:r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 This is why we can state, “From Lemma …, thus we have”.</a:t>
                </a:r>
              </a:p>
              <a:p>
                <a:pPr marL="214884" indent="-214884" defTabSz="859536">
                  <a:spcBef>
                    <a:spcPts val="940"/>
                  </a:spcBef>
                </a:pPr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Finally, we can find the probability of (μ&lt;U) using the right-hand side of Equation 3. Using the standard normal distribution, N(0, 1). </a:t>
                </a:r>
              </a:p>
              <a:p>
                <a:pPr marL="214884" indent="-214884" defTabSz="859536">
                  <a:spcBef>
                    <a:spcPts val="940"/>
                  </a:spcBef>
                </a:pPr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This is illustrated as the blue area in </a:t>
                </a:r>
                <a:r>
                  <a:rPr lang="en-US" sz="1700" b="1" kern="1200" dirty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rPr>
                  <a:t>Figure 1</a:t>
                </a:r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7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lang="en-US" sz="17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f>
                      <m:fPr>
                        <m:ctrlPr>
                          <a:rPr lang="en-US" sz="17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7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sz="17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</m:acc>
                        <m:r>
                          <a:rPr lang="en-US" sz="17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US" sz="17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sz="17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17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7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7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17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sSub>
                      <m:sSubPr>
                        <m:ctrlPr>
                          <a:rPr lang="en-US" sz="17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7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lang="en-US" sz="17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𝛼</m:t>
                        </m:r>
                        <m:r>
                          <a:rPr lang="en-US" sz="17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/2</m:t>
                        </m:r>
                      </m:sub>
                    </m:sSub>
                    <m:r>
                      <a:rPr lang="en-US" sz="17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the blue area = 1 – α/2. Therefore, P(μ&lt;U)=α/2. </a:t>
                </a:r>
              </a:p>
              <a:p>
                <a:pPr marL="214884" indent="-214884" defTabSz="859536">
                  <a:spcBef>
                    <a:spcPts val="940"/>
                  </a:spcBef>
                </a:pPr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Going over the same reasoning and process and replace µ &lt; U with µ &gt; V, we can derive, P(μ&gt;V)=α/2 . The final concluding part of the proof is then the arithmetic step of deriving P(μ∈[U,V]), i.e., the unshaded area in </a:t>
                </a:r>
                <a:r>
                  <a:rPr lang="en-US" sz="1700" b="1" kern="1200" dirty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rPr>
                  <a:t>Figure 2</a:t>
                </a:r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en-US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881DC-57FA-5E85-1E5D-773262AFF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652" y="2320408"/>
                <a:ext cx="7652125" cy="3051692"/>
              </a:xfrm>
              <a:blipFill>
                <a:blip r:embed="rId2"/>
                <a:stretch>
                  <a:fillRect l="-398" t="-1600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9BF33-4513-B13C-1550-8164BAECA1DD}"/>
                  </a:ext>
                </a:extLst>
              </p:cNvPr>
              <p:cNvSpPr txBox="1"/>
              <p:nvPr/>
            </p:nvSpPr>
            <p:spPr>
              <a:xfrm>
                <a:off x="8779438" y="643467"/>
                <a:ext cx="2388910" cy="28403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marL="429768" defTabSz="859536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𝑈</m:t>
                          </m:r>
                        </m:e>
                      </m:d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128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  <a:p>
                <a:pPr marL="429768" defTabSz="859536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&lt;−</m:t>
                          </m:r>
                          <m:f>
                            <m:fPr>
                              <m:ctrlP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128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  <a:p>
                <a:pPr marL="429768" defTabSz="859536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f>
                            <m:fPr>
                              <m:ctrlP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128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  <a:p>
                <a:pPr marL="429768" defTabSz="859536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128" i="1" kern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den>
                          </m:f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sz="1128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  <a:p>
                <a:pPr marL="429768" defTabSz="859536">
                  <a:lnSpc>
                    <a:spcPct val="107000"/>
                  </a:lnSpc>
                  <a:spcAft>
                    <a:spcPts val="752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128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128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  <m:r>
                            <a:rPr lang="en-US" sz="1128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</m:sub>
                      </m:sSub>
                      <m:r>
                        <a:rPr lang="en-US" sz="1128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1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9BF33-4513-B13C-1550-8164BAEC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438" y="643467"/>
                <a:ext cx="2388910" cy="2840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C7D06E-843D-90EA-4436-24527D4A1F28}"/>
                  </a:ext>
                </a:extLst>
              </p:cNvPr>
              <p:cNvSpPr txBox="1"/>
              <p:nvPr/>
            </p:nvSpPr>
            <p:spPr>
              <a:xfrm>
                <a:off x="1216780" y="1263486"/>
                <a:ext cx="2773509" cy="539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i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sepChr m:val=",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:r>
                  <a:rPr lang="en-US" b="1" dirty="0"/>
                  <a:t>Equation 3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C7D06E-843D-90EA-4436-24527D4A1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80" y="1263486"/>
                <a:ext cx="2773509" cy="539891"/>
              </a:xfrm>
              <a:prstGeom prst="rect">
                <a:avLst/>
              </a:prstGeom>
              <a:blipFill>
                <a:blip r:embed="rId4"/>
                <a:stretch>
                  <a:fillRect l="-659" t="-7865" b="-89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picture containing diagram, plot, line&#10;&#10;Description automatically generated">
            <a:extLst>
              <a:ext uri="{FF2B5EF4-FFF2-40B4-BE49-F238E27FC236}">
                <a16:creationId xmlns:a16="http://schemas.microsoft.com/office/drawing/2014/main" id="{9D933CA8-58F0-D7B0-514E-7CD7937A0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77" y="3736967"/>
            <a:ext cx="2743200" cy="2060104"/>
          </a:xfrm>
          <a:prstGeom prst="rect">
            <a:avLst/>
          </a:prstGeom>
        </p:spPr>
      </p:pic>
      <p:pic>
        <p:nvPicPr>
          <p:cNvPr id="19" name="Picture 18" descr="A diagram of a function&#10;&#10;Description automatically generated with low confidence">
            <a:extLst>
              <a:ext uri="{FF2B5EF4-FFF2-40B4-BE49-F238E27FC236}">
                <a16:creationId xmlns:a16="http://schemas.microsoft.com/office/drawing/2014/main" id="{8B101505-97EA-E5B7-DBD3-05D01E967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69" y="152169"/>
            <a:ext cx="2743200" cy="20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6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5046A-FC91-77C6-F67E-8D96827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9867-571C-D2B3-700E-F776DBF2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474417"/>
            <a:ext cx="4530898" cy="704793"/>
          </a:xfrm>
        </p:spPr>
        <p:txBody>
          <a:bodyPr anchor="ctr">
            <a:noAutofit/>
          </a:bodyPr>
          <a:lstStyle/>
          <a:p>
            <a:r>
              <a:rPr lang="en-US" sz="1800" dirty="0"/>
              <a:t>We observed 100 values and dubbed them respective,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 X</a:t>
            </a:r>
            <a:r>
              <a:rPr lang="en-US" sz="1800" baseline="-25000" dirty="0"/>
              <a:t>100</a:t>
            </a:r>
            <a:r>
              <a:rPr lang="en-US" sz="1800" dirty="0"/>
              <a:t>. They may look like this (Statement 1):</a:t>
            </a:r>
          </a:p>
        </p:txBody>
      </p:sp>
      <p:pic>
        <p:nvPicPr>
          <p:cNvPr id="5" name="Picture 4" descr="Simulation.">
            <a:extLst>
              <a:ext uri="{FF2B5EF4-FFF2-40B4-BE49-F238E27FC236}">
                <a16:creationId xmlns:a16="http://schemas.microsoft.com/office/drawing/2014/main" id="{CDEBEB8E-B6F9-DC90-098B-8A239129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2" y="3428682"/>
            <a:ext cx="4572000" cy="15298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3BD3B4-DC22-7022-277D-A1B28C87D688}"/>
              </a:ext>
            </a:extLst>
          </p:cNvPr>
          <p:cNvSpPr txBox="1">
            <a:spLocks/>
          </p:cNvSpPr>
          <p:nvPr/>
        </p:nvSpPr>
        <p:spPr>
          <a:xfrm>
            <a:off x="6095999" y="2389219"/>
            <a:ext cx="4530898" cy="704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run a simulation study using a programming language like R or Python.</a:t>
            </a:r>
          </a:p>
        </p:txBody>
      </p:sp>
      <p:pic>
        <p:nvPicPr>
          <p:cNvPr id="7" name="Content Placeholder 4" descr="code 2">
            <a:extLst>
              <a:ext uri="{FF2B5EF4-FFF2-40B4-BE49-F238E27FC236}">
                <a16:creationId xmlns:a16="http://schemas.microsoft.com/office/drawing/2014/main" id="{5BD8A510-9CDC-8E71-F659-FE639B30D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81" y="3264409"/>
            <a:ext cx="5943600" cy="30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0949A2-0CD9-0A7C-C823-DB4B8AF84F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8844" y="3998018"/>
                <a:ext cx="4669970" cy="221651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4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4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4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44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4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44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sz="4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44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4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4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44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4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440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0949A2-0CD9-0A7C-C823-DB4B8AF84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8844" y="3998018"/>
                <a:ext cx="4669970" cy="2216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4" descr="code 3.">
            <a:extLst>
              <a:ext uri="{FF2B5EF4-FFF2-40B4-BE49-F238E27FC236}">
                <a16:creationId xmlns:a16="http://schemas.microsoft.com/office/drawing/2014/main" id="{49554EEB-2D5F-C773-7235-6F8C6B4D9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932941"/>
            <a:ext cx="10872172" cy="2500598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3D41-FD82-50BB-363D-B90C2D166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949" y="3998019"/>
            <a:ext cx="6038851" cy="2216512"/>
          </a:xfrm>
        </p:spPr>
        <p:txBody>
          <a:bodyPr>
            <a:normAutofit/>
          </a:bodyPr>
          <a:lstStyle/>
          <a:p>
            <a:r>
              <a:rPr lang="en-US" sz="1600" dirty="0"/>
              <a:t>In this case, the mean, µ, is unknown, and the variance, 4, is known, and we believe these 100 values are distributed as a normal distribution, written in a symbol form, N(µ, 4). </a:t>
            </a:r>
          </a:p>
          <a:p>
            <a:r>
              <a:rPr lang="en-US" sz="1600" dirty="0"/>
              <a:t>In many real-world applications, the known value, variance 4, is usually drawn from existing literature and poses as an assumption.</a:t>
            </a:r>
          </a:p>
          <a:p>
            <a:r>
              <a:rPr lang="en-US" sz="1600" dirty="0"/>
              <a:t>Statement 2 is again taken as factual. It states that we can calculate the confidence interval from the right-hand side of equation 1. </a:t>
            </a:r>
          </a:p>
        </p:txBody>
      </p:sp>
    </p:spTree>
    <p:extLst>
      <p:ext uri="{BB962C8B-B14F-4D97-AF65-F5344CB8AC3E}">
        <p14:creationId xmlns:p14="http://schemas.microsoft.com/office/powerpoint/2010/main" val="103520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CDBE-059E-0A62-24DC-ADA184C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F99D9-D5E5-48F9-BB4D-B68269BF8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We have two factual statements, one analyst definition, and two additional factual conditions. 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First, we have observed </a:t>
                </a:r>
                <a:r>
                  <a:rPr lang="en-US" sz="1800" i="1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(e.g., 100) values and we know the variance. We can denote them X</a:t>
                </a:r>
                <a:r>
                  <a:rPr lang="en-US" sz="1800" kern="100" baseline="-250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X</a:t>
                </a:r>
                <a:r>
                  <a:rPr lang="en-US" sz="1800" kern="100" baseline="-250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…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</a:t>
                </a:r>
                <a:r>
                  <a:rPr lang="en-US" sz="1800" kern="100" baseline="-25000" dirty="0" err="1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</a:t>
                </a:r>
                <a:r>
                  <a:rPr lang="en-US" sz="1800" b="1" u="sng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Statement 1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).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Secondly, the definition of Equation 1 (</a:t>
                </a:r>
                <a:r>
                  <a:rPr lang="en-US" sz="1800" b="1" u="sng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Statement 2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).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The analyst definition is the probability value for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Calibri" panose="020F0502020204030204" pitchFamily="34" charset="0"/>
                  </a:rPr>
                  <a:t>α. Let’s use the traditional value, 0.05, for convenience.</a:t>
                </a:r>
                <a:endParaRPr lang="en-US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Calibri" panose="020F0502020204030204" pitchFamily="34" charset="0"/>
                  </a:rPr>
                  <a:t>The first additional fact is Lemma 2.3,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“the sample mean of an IID variable is distributed normally with the mean,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Calibri" panose="020F0502020204030204" pitchFamily="34" charset="0"/>
                  </a:rPr>
                  <a:t>µ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and the standard deviation, named standard error,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Calibri" panose="020F0502020204030204" pitchFamily="34" charset="0"/>
                  </a:rPr>
                  <a:t>σ</a:t>
                </a:r>
                <a:r>
                  <a:rPr lang="en-US" sz="1800" kern="100" baseline="300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Calibri" panose="020F0502020204030204" pitchFamily="34" charset="0"/>
                  </a:rPr>
                  <a:t>2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/n. That is,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”</a:t>
                </a:r>
                <a:endParaRPr lang="en-US" sz="18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</a:rPr>
                  <a:t>The second additional fact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is the (1 –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</a:rPr>
                  <a:t>α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/2)-quantile of the 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standard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normal distribution.</a:t>
                </a:r>
              </a:p>
              <a:p>
                <a:pPr marL="0" marR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When we accept these six points, we can then derive the conclusion, “</a:t>
                </a:r>
                <a:r>
                  <a:rPr lang="en-US" sz="1800" b="1" u="sng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then [U, V] is a (1-</a:t>
                </a:r>
                <a:r>
                  <a:rPr lang="en-US" sz="1800" b="1" u="sng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</a:rPr>
                  <a:t> α)-confidence interval for the mean µ,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” and understand the process in the Proof.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F99D9-D5E5-48F9-BB4D-B68269BF8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5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905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Confident Interval for a Mean</vt:lpstr>
      <vt:lpstr>Symbols and Words in Detail</vt:lpstr>
      <vt:lpstr>PowerPoint Presentation</vt:lpstr>
      <vt:lpstr>PowerPoint Presentation</vt:lpstr>
      <vt:lpstr>PowerPoint Presentation</vt:lpstr>
      <vt:lpstr>Application</vt:lpstr>
      <vt:lpstr>[X ̅-(q_(α/2) σ)/√n, X ̅+(q_(α/2) σ)/√n] </vt:lpstr>
      <vt:lpstr>Lesson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Yi-Shin Lin</dc:creator>
  <cp:lastModifiedBy>Yi-Shin Lin</cp:lastModifiedBy>
  <cp:revision>19</cp:revision>
  <dcterms:created xsi:type="dcterms:W3CDTF">2023-06-06T10:15:06Z</dcterms:created>
  <dcterms:modified xsi:type="dcterms:W3CDTF">2023-06-06T15:01:57Z</dcterms:modified>
</cp:coreProperties>
</file>